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4"/>
  </p:notesMasterIdLst>
  <p:sldIdLst>
    <p:sldId id="256" r:id="rId2"/>
    <p:sldId id="258" r:id="rId3"/>
    <p:sldId id="274" r:id="rId4"/>
    <p:sldId id="257" r:id="rId5"/>
    <p:sldId id="259" r:id="rId6"/>
    <p:sldId id="260" r:id="rId7"/>
    <p:sldId id="261" r:id="rId8"/>
    <p:sldId id="262" r:id="rId9"/>
    <p:sldId id="263" r:id="rId10"/>
    <p:sldId id="265" r:id="rId11"/>
    <p:sldId id="266" r:id="rId12"/>
    <p:sldId id="267" r:id="rId13"/>
    <p:sldId id="268" r:id="rId14"/>
    <p:sldId id="269" r:id="rId15"/>
    <p:sldId id="270" r:id="rId16"/>
    <p:sldId id="271" r:id="rId17"/>
    <p:sldId id="273" r:id="rId18"/>
    <p:sldId id="272"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ile medio 4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p:scale>
          <a:sx n="90" d="100"/>
          <a:sy n="90" d="100"/>
        </p:scale>
        <p:origin x="264" y="-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viewProps" Target="viewProp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F8FAA-ECDF-4813-85E1-4927F0891B2F}" type="datetimeFigureOut">
              <a:rPr lang="it-IT" smtClean="0"/>
              <a:t>27/02/2026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8E4772-BF07-48F7-953C-257B90CFE86B}" type="slidenum">
              <a:rPr lang="it-IT" smtClean="0"/>
              <a:t>‹N›</a:t>
            </a:fld>
            <a:endParaRPr lang="it-IT"/>
          </a:p>
        </p:txBody>
      </p:sp>
    </p:spTree>
    <p:extLst>
      <p:ext uri="{BB962C8B-B14F-4D97-AF65-F5344CB8AC3E}">
        <p14:creationId xmlns:p14="http://schemas.microsoft.com/office/powerpoint/2010/main" val="1033491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r>
              <a:rPr lang="it-IT"/>
              <a:t>24 febbraio 2026</a:t>
            </a:r>
            <a:endParaRPr lang="en-US" dirty="0"/>
          </a:p>
        </p:txBody>
      </p:sp>
      <p:sp>
        <p:nvSpPr>
          <p:cNvPr id="5" name="Footer Placeholder 4"/>
          <p:cNvSpPr>
            <a:spLocks noGrp="1"/>
          </p:cNvSpPr>
          <p:nvPr>
            <p:ph type="ftr" sz="quarter" idx="11"/>
          </p:nvPr>
        </p:nvSpPr>
        <p:spPr/>
        <p:txBody>
          <a:bodyPr/>
          <a:lstStyle/>
          <a:p>
            <a:r>
              <a:rPr lang="en-US"/>
              <a:t>Romance Linguistic Circle (RoLinC)</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r>
              <a:rPr lang="it-IT"/>
              <a:t>24 febbraio 2026</a:t>
            </a:r>
            <a:endParaRPr lang="en-US" dirty="0"/>
          </a:p>
        </p:txBody>
      </p:sp>
      <p:sp>
        <p:nvSpPr>
          <p:cNvPr id="5" name="Footer Placeholder 4"/>
          <p:cNvSpPr>
            <a:spLocks noGrp="1"/>
          </p:cNvSpPr>
          <p:nvPr>
            <p:ph type="ftr" sz="quarter" idx="11"/>
          </p:nvPr>
        </p:nvSpPr>
        <p:spPr/>
        <p:txBody>
          <a:bodyPr/>
          <a:lstStyle/>
          <a:p>
            <a:r>
              <a:rPr lang="en-US"/>
              <a:t>Romance Linguistic Circle (RoLinC)</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r>
              <a:rPr lang="it-IT"/>
              <a:t>24 febbraio 2026</a:t>
            </a:r>
            <a:endParaRPr lang="en-US" dirty="0"/>
          </a:p>
        </p:txBody>
      </p:sp>
      <p:sp>
        <p:nvSpPr>
          <p:cNvPr id="5" name="Footer Placeholder 4"/>
          <p:cNvSpPr>
            <a:spLocks noGrp="1"/>
          </p:cNvSpPr>
          <p:nvPr>
            <p:ph type="ftr" sz="quarter" idx="11"/>
          </p:nvPr>
        </p:nvSpPr>
        <p:spPr/>
        <p:txBody>
          <a:bodyPr/>
          <a:lstStyle/>
          <a:p>
            <a:r>
              <a:rPr lang="en-US"/>
              <a:t>Romance Linguistic Circle (RoLinC)</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r>
              <a:rPr lang="it-IT"/>
              <a:t>24 febbraio 2026</a:t>
            </a:r>
            <a:endParaRPr lang="en-US" dirty="0"/>
          </a:p>
        </p:txBody>
      </p:sp>
      <p:sp>
        <p:nvSpPr>
          <p:cNvPr id="6" name="Footer Placeholder 5"/>
          <p:cNvSpPr>
            <a:spLocks noGrp="1"/>
          </p:cNvSpPr>
          <p:nvPr>
            <p:ph type="ftr" sz="quarter" idx="11"/>
          </p:nvPr>
        </p:nvSpPr>
        <p:spPr/>
        <p:txBody>
          <a:bodyPr/>
          <a:lstStyle/>
          <a:p>
            <a:r>
              <a:rPr lang="en-US"/>
              <a:t>Romance Linguistic Circle (RoLinC)</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r>
              <a:rPr lang="it-IT"/>
              <a:t>24 febbraio 2026</a:t>
            </a:r>
            <a:endParaRPr lang="en-US" dirty="0"/>
          </a:p>
        </p:txBody>
      </p:sp>
      <p:sp>
        <p:nvSpPr>
          <p:cNvPr id="8" name="Footer Placeholder 7"/>
          <p:cNvSpPr>
            <a:spLocks noGrp="1"/>
          </p:cNvSpPr>
          <p:nvPr>
            <p:ph type="ftr" sz="quarter" idx="11"/>
          </p:nvPr>
        </p:nvSpPr>
        <p:spPr/>
        <p:txBody>
          <a:bodyPr/>
          <a:lstStyle/>
          <a:p>
            <a:r>
              <a:rPr lang="en-US"/>
              <a:t>Romance Linguistic Circle (RoLinC)</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r>
              <a:rPr lang="it-IT"/>
              <a:t>24 febbraio 2026</a:t>
            </a:r>
            <a:endParaRPr lang="en-US" dirty="0"/>
          </a:p>
        </p:txBody>
      </p:sp>
      <p:sp>
        <p:nvSpPr>
          <p:cNvPr id="4" name="Footer Placeholder 3"/>
          <p:cNvSpPr>
            <a:spLocks noGrp="1"/>
          </p:cNvSpPr>
          <p:nvPr>
            <p:ph type="ftr" sz="quarter" idx="11"/>
          </p:nvPr>
        </p:nvSpPr>
        <p:spPr/>
        <p:txBody>
          <a:bodyPr/>
          <a:lstStyle/>
          <a:p>
            <a:r>
              <a:rPr lang="en-US"/>
              <a:t>Romance Linguistic Circle (RoLinC)</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it-IT"/>
              <a:t>24 febbraio 2026</a:t>
            </a:r>
            <a:endParaRPr lang="en-US" dirty="0"/>
          </a:p>
        </p:txBody>
      </p:sp>
      <p:sp>
        <p:nvSpPr>
          <p:cNvPr id="3" name="Footer Placeholder 2"/>
          <p:cNvSpPr>
            <a:spLocks noGrp="1"/>
          </p:cNvSpPr>
          <p:nvPr>
            <p:ph type="ftr" sz="quarter" idx="11"/>
          </p:nvPr>
        </p:nvSpPr>
        <p:spPr/>
        <p:txBody>
          <a:bodyPr/>
          <a:lstStyle/>
          <a:p>
            <a:r>
              <a:rPr lang="en-US"/>
              <a:t>Romance Linguistic Circle (RoLinC)</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r>
              <a:rPr lang="it-IT"/>
              <a:t>24 febbraio 2026</a:t>
            </a:r>
            <a:endParaRPr lang="en-US" dirty="0"/>
          </a:p>
        </p:txBody>
      </p:sp>
      <p:sp>
        <p:nvSpPr>
          <p:cNvPr id="6" name="Footer Placeholder 5"/>
          <p:cNvSpPr>
            <a:spLocks noGrp="1"/>
          </p:cNvSpPr>
          <p:nvPr>
            <p:ph type="ftr" sz="quarter" idx="11"/>
          </p:nvPr>
        </p:nvSpPr>
        <p:spPr/>
        <p:txBody>
          <a:bodyPr/>
          <a:lstStyle/>
          <a:p>
            <a:r>
              <a:rPr lang="en-US"/>
              <a:t>Romance Linguistic Circle (RoLinC)</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r>
              <a:rPr lang="it-IT"/>
              <a:t>24 febbraio 2026</a:t>
            </a:r>
            <a:endParaRPr lang="en-US" dirty="0"/>
          </a:p>
        </p:txBody>
      </p:sp>
      <p:sp>
        <p:nvSpPr>
          <p:cNvPr id="6" name="Footer Placeholder 5"/>
          <p:cNvSpPr>
            <a:spLocks noGrp="1"/>
          </p:cNvSpPr>
          <p:nvPr>
            <p:ph type="ftr" sz="quarter" idx="11"/>
          </p:nvPr>
        </p:nvSpPr>
        <p:spPr/>
        <p:txBody>
          <a:bodyPr/>
          <a:lstStyle/>
          <a:p>
            <a:r>
              <a:rPr lang="en-US"/>
              <a:t>Romance Linguistic Circle (RoLinC)</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r>
              <a:rPr lang="it-IT"/>
              <a:t>24 febbraio 2026</a:t>
            </a:r>
            <a:endParaRPr lang="en-US" dirty="0"/>
          </a:p>
        </p:txBody>
      </p:sp>
      <p:sp>
        <p:nvSpPr>
          <p:cNvPr id="5" name="Footer Placeholder 4"/>
          <p:cNvSpPr>
            <a:spLocks noGrp="1"/>
          </p:cNvSpPr>
          <p:nvPr>
            <p:ph type="ftr" sz="quarter" idx="11"/>
          </p:nvPr>
        </p:nvSpPr>
        <p:spPr/>
        <p:txBody>
          <a:bodyPr/>
          <a:lstStyle/>
          <a:p>
            <a:r>
              <a:rPr lang="en-US"/>
              <a:t>Romance Linguistic Circle (RoLinC)</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r>
              <a:rPr lang="it-IT"/>
              <a:t>24 febbraio 2026</a:t>
            </a:r>
            <a:endParaRPr lang="en-US" dirty="0"/>
          </a:p>
        </p:txBody>
      </p:sp>
      <p:sp>
        <p:nvSpPr>
          <p:cNvPr id="5" name="Footer Placeholder 4"/>
          <p:cNvSpPr>
            <a:spLocks noGrp="1"/>
          </p:cNvSpPr>
          <p:nvPr>
            <p:ph type="ftr" sz="quarter" idx="11"/>
          </p:nvPr>
        </p:nvSpPr>
        <p:spPr/>
        <p:txBody>
          <a:bodyPr/>
          <a:lstStyle/>
          <a:p>
            <a:r>
              <a:rPr lang="en-US"/>
              <a:t>Romance Linguistic Circle (RoLinC)</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r>
              <a:rPr lang="it-IT"/>
              <a:t>24 febbraio 2026</a:t>
            </a:r>
            <a:endParaRPr lang="en-US" dirty="0"/>
          </a:p>
        </p:txBody>
      </p:sp>
      <p:sp>
        <p:nvSpPr>
          <p:cNvPr id="6" name="Footer Placeholder 5"/>
          <p:cNvSpPr>
            <a:spLocks noGrp="1"/>
          </p:cNvSpPr>
          <p:nvPr>
            <p:ph type="ftr" sz="quarter" idx="11"/>
          </p:nvPr>
        </p:nvSpPr>
        <p:spPr/>
        <p:txBody>
          <a:bodyPr/>
          <a:lstStyle/>
          <a:p>
            <a:r>
              <a:rPr lang="en-US"/>
              <a:t>Romance Linguistic Circle (RoLinC)</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r>
              <a:rPr lang="it-IT"/>
              <a:t>24 febbraio 2026</a:t>
            </a:r>
            <a:endParaRPr lang="en-US" dirty="0"/>
          </a:p>
        </p:txBody>
      </p:sp>
      <p:sp>
        <p:nvSpPr>
          <p:cNvPr id="6" name="Footer Placeholder 5"/>
          <p:cNvSpPr>
            <a:spLocks noGrp="1"/>
          </p:cNvSpPr>
          <p:nvPr>
            <p:ph type="ftr" sz="quarter" idx="11"/>
          </p:nvPr>
        </p:nvSpPr>
        <p:spPr/>
        <p:txBody>
          <a:bodyPr/>
          <a:lstStyle/>
          <a:p>
            <a:r>
              <a:rPr lang="en-US"/>
              <a:t>Romance Linguistic Circle (RoLinC)</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r>
              <a:rPr lang="it-IT"/>
              <a:t>24 febbraio 2026</a:t>
            </a:r>
            <a:endParaRPr lang="en-US" dirty="0"/>
          </a:p>
        </p:txBody>
      </p:sp>
      <p:sp>
        <p:nvSpPr>
          <p:cNvPr id="6" name="Footer Placeholder 5"/>
          <p:cNvSpPr>
            <a:spLocks noGrp="1"/>
          </p:cNvSpPr>
          <p:nvPr>
            <p:ph type="ftr" sz="quarter" idx="11"/>
          </p:nvPr>
        </p:nvSpPr>
        <p:spPr/>
        <p:txBody>
          <a:bodyPr/>
          <a:lstStyle/>
          <a:p>
            <a:r>
              <a:rPr lang="en-US"/>
              <a:t>Romance Linguistic Circle (RoLinC)</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r>
              <a:rPr lang="it-IT"/>
              <a:t>24 febbraio 2026</a:t>
            </a:r>
            <a:endParaRPr lang="en-US" dirty="0"/>
          </a:p>
        </p:txBody>
      </p:sp>
      <p:sp>
        <p:nvSpPr>
          <p:cNvPr id="5" name="Footer Placeholder 4"/>
          <p:cNvSpPr>
            <a:spLocks noGrp="1"/>
          </p:cNvSpPr>
          <p:nvPr>
            <p:ph type="ftr" sz="quarter" idx="11"/>
          </p:nvPr>
        </p:nvSpPr>
        <p:spPr/>
        <p:txBody>
          <a:bodyPr/>
          <a:lstStyle/>
          <a:p>
            <a:r>
              <a:rPr lang="en-US"/>
              <a:t>Romance Linguistic Circle (RoLinC)</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r>
              <a:rPr lang="it-IT"/>
              <a:t>24 febbraio 2026</a:t>
            </a:r>
            <a:endParaRPr lang="en-US" dirty="0"/>
          </a:p>
        </p:txBody>
      </p:sp>
      <p:sp>
        <p:nvSpPr>
          <p:cNvPr id="5" name="Footer Placeholder 4"/>
          <p:cNvSpPr>
            <a:spLocks noGrp="1"/>
          </p:cNvSpPr>
          <p:nvPr>
            <p:ph type="ftr" sz="quarter" idx="11"/>
          </p:nvPr>
        </p:nvSpPr>
        <p:spPr/>
        <p:txBody>
          <a:bodyPr/>
          <a:lstStyle/>
          <a:p>
            <a:r>
              <a:rPr lang="en-US"/>
              <a:t>Romance Linguistic Circle (RoLinC)</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r>
              <a:rPr lang="it-IT"/>
              <a:t>24 febbraio 2026</a:t>
            </a:r>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Romance Linguistic Circle (RoLinC)</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8" Type="http://schemas.openxmlformats.org/officeDocument/2006/relationships/image" Target="../media/image8.png" /><Relationship Id="rId3" Type="http://schemas.openxmlformats.org/officeDocument/2006/relationships/image" Target="../media/image3.png" /><Relationship Id="rId7" Type="http://schemas.openxmlformats.org/officeDocument/2006/relationships/image" Target="../media/image7.png" /><Relationship Id="rId2" Type="http://schemas.openxmlformats.org/officeDocument/2006/relationships/image" Target="../media/image2.png" /><Relationship Id="rId1" Type="http://schemas.openxmlformats.org/officeDocument/2006/relationships/slideLayout" Target="../slideLayouts/slideLayout2.xml" /><Relationship Id="rId6" Type="http://schemas.openxmlformats.org/officeDocument/2006/relationships/image" Target="../media/image6.png" /><Relationship Id="rId5" Type="http://schemas.openxmlformats.org/officeDocument/2006/relationships/image" Target="../media/image5.png" /><Relationship Id="rId4" Type="http://schemas.openxmlformats.org/officeDocument/2006/relationships/image" Target="../media/image4.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9000" b="-9000"/>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b="1" dirty="0">
                <a:latin typeface="Times New Roman" panose="02020603050405020304" pitchFamily="18" charset="0"/>
                <a:cs typeface="Times New Roman" panose="02020603050405020304" pitchFamily="18" charset="0"/>
              </a:rPr>
              <a:t>Il dialetto romanzo dei rom calabresi di Cosenza: dati e teoria</a:t>
            </a:r>
          </a:p>
        </p:txBody>
      </p:sp>
      <p:sp>
        <p:nvSpPr>
          <p:cNvPr id="3" name="Sottotitolo 2"/>
          <p:cNvSpPr>
            <a:spLocks noGrp="1"/>
          </p:cNvSpPr>
          <p:nvPr>
            <p:ph type="subTitle" idx="1"/>
          </p:nvPr>
        </p:nvSpPr>
        <p:spPr/>
        <p:txBody>
          <a:bodyPr/>
          <a:lstStyle/>
          <a:p>
            <a:r>
              <a:rPr lang="it-IT" b="1" dirty="0">
                <a:solidFill>
                  <a:schemeClr val="accent1"/>
                </a:solidFill>
                <a:latin typeface="Times New Roman" panose="02020603050405020304" pitchFamily="18" charset="0"/>
                <a:cs typeface="Times New Roman" panose="02020603050405020304" pitchFamily="18" charset="0"/>
              </a:rPr>
              <a:t>Michele Cosentino – Università degli Studi di Messina</a:t>
            </a:r>
          </a:p>
          <a:p>
            <a:r>
              <a:rPr lang="it-IT" b="1" dirty="0">
                <a:solidFill>
                  <a:schemeClr val="accent1"/>
                </a:solidFill>
                <a:latin typeface="Times New Roman" panose="02020603050405020304" pitchFamily="18" charset="0"/>
                <a:cs typeface="Times New Roman" panose="02020603050405020304" pitchFamily="18" charset="0"/>
              </a:rPr>
              <a:t>Romance </a:t>
            </a:r>
            <a:r>
              <a:rPr lang="it-IT" b="1" dirty="0" err="1">
                <a:solidFill>
                  <a:schemeClr val="accent1"/>
                </a:solidFill>
                <a:latin typeface="Times New Roman" panose="02020603050405020304" pitchFamily="18" charset="0"/>
                <a:cs typeface="Times New Roman" panose="02020603050405020304" pitchFamily="18" charset="0"/>
              </a:rPr>
              <a:t>Linguistic</a:t>
            </a:r>
            <a:r>
              <a:rPr lang="it-IT" b="1" dirty="0">
                <a:solidFill>
                  <a:schemeClr val="accent1"/>
                </a:solidFill>
                <a:latin typeface="Times New Roman" panose="02020603050405020304" pitchFamily="18" charset="0"/>
                <a:cs typeface="Times New Roman" panose="02020603050405020304" pitchFamily="18" charset="0"/>
              </a:rPr>
              <a:t> </a:t>
            </a:r>
            <a:r>
              <a:rPr lang="it-IT" b="1" dirty="0" err="1">
                <a:solidFill>
                  <a:schemeClr val="accent1"/>
                </a:solidFill>
                <a:latin typeface="Times New Roman" panose="02020603050405020304" pitchFamily="18" charset="0"/>
                <a:cs typeface="Times New Roman" panose="02020603050405020304" pitchFamily="18" charset="0"/>
              </a:rPr>
              <a:t>Circle</a:t>
            </a:r>
            <a:r>
              <a:rPr lang="it-IT" b="1" dirty="0">
                <a:solidFill>
                  <a:schemeClr val="accent1"/>
                </a:solidFill>
                <a:latin typeface="Times New Roman" panose="02020603050405020304" pitchFamily="18" charset="0"/>
                <a:cs typeface="Times New Roman" panose="02020603050405020304" pitchFamily="18" charset="0"/>
              </a:rPr>
              <a:t>, 24 febbraio 2026</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4057622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8911687" cy="1035357"/>
          </a:xfrm>
        </p:spPr>
        <p:txBody>
          <a:bodyPr/>
          <a:lstStyle/>
          <a:p>
            <a:r>
              <a:rPr lang="it-IT" dirty="0">
                <a:latin typeface="Times New Roman" panose="02020603050405020304" pitchFamily="18" charset="0"/>
                <a:cs typeface="Times New Roman" panose="02020603050405020304" pitchFamily="18" charset="0"/>
              </a:rPr>
              <a:t>Indice degli argomenti</a:t>
            </a:r>
          </a:p>
        </p:txBody>
      </p:sp>
      <p:sp>
        <p:nvSpPr>
          <p:cNvPr id="3" name="Segnaposto contenuto 2"/>
          <p:cNvSpPr>
            <a:spLocks noGrp="1"/>
          </p:cNvSpPr>
          <p:nvPr>
            <p:ph idx="1"/>
          </p:nvPr>
        </p:nvSpPr>
        <p:spPr>
          <a:xfrm>
            <a:off x="2589212" y="1659467"/>
            <a:ext cx="8915400" cy="4251755"/>
          </a:xfrm>
        </p:spPr>
        <p:txBody>
          <a:bodyPr/>
          <a:lstStyle/>
          <a:p>
            <a:r>
              <a:rPr lang="it-IT" dirty="0">
                <a:latin typeface="Times New Roman" panose="02020603050405020304" pitchFamily="18" charset="0"/>
                <a:cs typeface="Times New Roman" panose="02020603050405020304" pitchFamily="18" charset="0"/>
              </a:rPr>
              <a:t>1. Inquadramento generale</a:t>
            </a:r>
          </a:p>
          <a:p>
            <a:pPr lvl="1"/>
            <a:r>
              <a:rPr lang="it-IT" dirty="0">
                <a:latin typeface="Times New Roman" panose="02020603050405020304" pitchFamily="18" charset="0"/>
                <a:cs typeface="Times New Roman" panose="02020603050405020304" pitchFamily="18" charset="0"/>
              </a:rPr>
              <a:t>1.1 Aspetti sociolinguistici</a:t>
            </a:r>
          </a:p>
          <a:p>
            <a:pPr lvl="1"/>
            <a:r>
              <a:rPr lang="it-IT" dirty="0">
                <a:latin typeface="Times New Roman" panose="02020603050405020304" pitchFamily="18" charset="0"/>
                <a:cs typeface="Times New Roman" panose="02020603050405020304" pitchFamily="18" charset="0"/>
              </a:rPr>
              <a:t>1.2 Il problema della documentazione linguistica</a:t>
            </a:r>
          </a:p>
          <a:p>
            <a:r>
              <a:rPr lang="it-IT" dirty="0">
                <a:latin typeface="Times New Roman" panose="02020603050405020304" pitchFamily="18" charset="0"/>
                <a:cs typeface="Times New Roman" panose="02020603050405020304" pitchFamily="18" charset="0"/>
              </a:rPr>
              <a:t>2. La raccolta dati a Cosenza</a:t>
            </a:r>
          </a:p>
          <a:p>
            <a:r>
              <a:rPr lang="it-IT" dirty="0">
                <a:latin typeface="Times New Roman" panose="02020603050405020304" pitchFamily="18" charset="0"/>
                <a:cs typeface="Times New Roman" panose="02020603050405020304" pitchFamily="18" charset="0"/>
              </a:rPr>
              <a:t>3. Caratteristiche linguistiche salienti dello </a:t>
            </a:r>
            <a:r>
              <a:rPr lang="it-IT" i="1" dirty="0">
                <a:latin typeface="Times New Roman" panose="02020603050405020304" pitchFamily="18" charset="0"/>
                <a:cs typeface="Times New Roman" panose="02020603050405020304" pitchFamily="18" charset="0"/>
              </a:rPr>
              <a:t>zingarìškə</a:t>
            </a:r>
          </a:p>
          <a:p>
            <a:pPr lvl="1"/>
            <a:r>
              <a:rPr lang="it-IT" dirty="0">
                <a:latin typeface="Times New Roman" panose="02020603050405020304" pitchFamily="18" charset="0"/>
                <a:cs typeface="Times New Roman" panose="02020603050405020304" pitchFamily="18" charset="0"/>
              </a:rPr>
              <a:t>3.1 Fonetica e fonologia</a:t>
            </a:r>
          </a:p>
          <a:p>
            <a:pPr lvl="1"/>
            <a:r>
              <a:rPr lang="it-IT" dirty="0">
                <a:latin typeface="Times New Roman" panose="02020603050405020304" pitchFamily="18" charset="0"/>
                <a:cs typeface="Times New Roman" panose="02020603050405020304" pitchFamily="18" charset="0"/>
              </a:rPr>
              <a:t>3.2 Morfologia</a:t>
            </a:r>
          </a:p>
          <a:p>
            <a:pPr lvl="1"/>
            <a:r>
              <a:rPr lang="it-IT" dirty="0">
                <a:latin typeface="Times New Roman" panose="02020603050405020304" pitchFamily="18" charset="0"/>
                <a:cs typeface="Times New Roman" panose="02020603050405020304" pitchFamily="18" charset="0"/>
              </a:rPr>
              <a:t>3.3 Sintassi</a:t>
            </a:r>
          </a:p>
          <a:p>
            <a:r>
              <a:rPr lang="it-IT" dirty="0">
                <a:latin typeface="Times New Roman" panose="02020603050405020304" pitchFamily="18" charset="0"/>
                <a:cs typeface="Times New Roman" panose="02020603050405020304" pitchFamily="18" charset="0"/>
              </a:rPr>
              <a:t>4. Verso le conclusioni: alcuni aspetti teorici</a:t>
            </a:r>
          </a:p>
          <a:p>
            <a:pPr lvl="1">
              <a:buClr>
                <a:srgbClr val="A53010"/>
              </a:buClr>
            </a:pPr>
            <a:r>
              <a:rPr lang="it-IT" dirty="0">
                <a:latin typeface="Times New Roman" panose="02020603050405020304" pitchFamily="18" charset="0"/>
                <a:cs typeface="Times New Roman" panose="02020603050405020304" pitchFamily="18" charset="0"/>
              </a:rPr>
              <a:t>4.1 Lo </a:t>
            </a:r>
            <a:r>
              <a:rPr lang="it-IT" i="1" dirty="0">
                <a:solidFill>
                  <a:prstClr val="black">
                    <a:lumMod val="75000"/>
                    <a:lumOff val="25000"/>
                  </a:prstClr>
                </a:solidFill>
                <a:latin typeface="Times New Roman" panose="02020603050405020304" pitchFamily="18" charset="0"/>
                <a:cs typeface="Times New Roman" panose="02020603050405020304" pitchFamily="18" charset="0"/>
              </a:rPr>
              <a:t>zingarìškə</a:t>
            </a:r>
            <a:r>
              <a:rPr lang="it-IT" dirty="0">
                <a:solidFill>
                  <a:prstClr val="black">
                    <a:lumMod val="75000"/>
                    <a:lumOff val="25000"/>
                  </a:prstClr>
                </a:solidFill>
                <a:latin typeface="Times New Roman" panose="02020603050405020304" pitchFamily="18" charset="0"/>
                <a:cs typeface="Times New Roman" panose="02020603050405020304" pitchFamily="18" charset="0"/>
              </a:rPr>
              <a:t>: una nuova koinè dialettale italo-romanza?</a:t>
            </a:r>
            <a:endParaRPr lang="it-IT" i="1" dirty="0">
              <a:solidFill>
                <a:prstClr val="black">
                  <a:lumMod val="75000"/>
                  <a:lumOff val="25000"/>
                </a:prstClr>
              </a:solidFill>
              <a:latin typeface="Times New Roman" panose="02020603050405020304" pitchFamily="18" charset="0"/>
              <a:cs typeface="Times New Roman" panose="02020603050405020304" pitchFamily="18" charset="0"/>
            </a:endParaRPr>
          </a:p>
          <a:p>
            <a:pPr lvl="1"/>
            <a:r>
              <a:rPr lang="it-IT" dirty="0">
                <a:solidFill>
                  <a:prstClr val="black">
                    <a:lumMod val="75000"/>
                    <a:lumOff val="25000"/>
                  </a:prstClr>
                </a:solidFill>
                <a:latin typeface="Times New Roman" panose="02020603050405020304" pitchFamily="18" charset="0"/>
                <a:cs typeface="Times New Roman" panose="02020603050405020304" pitchFamily="18" charset="0"/>
              </a:rPr>
              <a:t>4.2 Fenomeni di creolizzazione nello </a:t>
            </a:r>
            <a:r>
              <a:rPr lang="it-IT" i="1" dirty="0">
                <a:solidFill>
                  <a:prstClr val="black">
                    <a:lumMod val="75000"/>
                    <a:lumOff val="25000"/>
                  </a:prstClr>
                </a:solidFill>
                <a:latin typeface="Times New Roman" panose="02020603050405020304" pitchFamily="18" charset="0"/>
                <a:cs typeface="Times New Roman" panose="02020603050405020304" pitchFamily="18" charset="0"/>
              </a:rPr>
              <a:t>zingarìškə</a:t>
            </a:r>
            <a:r>
              <a:rPr lang="it-IT" dirty="0">
                <a:solidFill>
                  <a:prstClr val="black">
                    <a:lumMod val="75000"/>
                    <a:lumOff val="25000"/>
                  </a:prstClr>
                </a:solidFill>
                <a:latin typeface="Times New Roman" panose="02020603050405020304" pitchFamily="18" charset="0"/>
                <a:cs typeface="Times New Roman" panose="02020603050405020304" pitchFamily="18" charset="0"/>
              </a:rPr>
              <a:t> </a:t>
            </a:r>
            <a:endParaRPr lang="it-IT"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54240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55345" y="2236550"/>
            <a:ext cx="8915399" cy="1468800"/>
          </a:xfrm>
        </p:spPr>
        <p:txBody>
          <a:bodyPr/>
          <a:lstStyle/>
          <a:p>
            <a:r>
              <a:rPr lang="it-IT" dirty="0">
                <a:latin typeface="Times New Roman" panose="02020603050405020304" pitchFamily="18" charset="0"/>
                <a:cs typeface="Times New Roman" panose="02020603050405020304" pitchFamily="18" charset="0"/>
              </a:rPr>
              <a:t>1. Inquadramento generale</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339999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1.1 Aspetti sociolinguistici</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Sin dall’inizio della loro migrazione dal subcontinente indiano (V-VI sec. d.C.), le comunità di lingua </a:t>
            </a:r>
            <a:r>
              <a:rPr lang="it-IT" sz="2200" dirty="0" err="1">
                <a:latin typeface="Times New Roman" panose="02020603050405020304" pitchFamily="18" charset="0"/>
                <a:cs typeface="Times New Roman" panose="02020603050405020304" pitchFamily="18" charset="0"/>
              </a:rPr>
              <a:t>romanì</a:t>
            </a:r>
            <a:r>
              <a:rPr lang="it-IT" sz="2200" dirty="0">
                <a:latin typeface="Times New Roman" panose="02020603050405020304" pitchFamily="18" charset="0"/>
                <a:cs typeface="Times New Roman" panose="02020603050405020304" pitchFamily="18" charset="0"/>
              </a:rPr>
              <a:t> sono entrate in contatto con un insieme alquanto eterogeneo di popoli e di lingue.</a:t>
            </a:r>
          </a:p>
          <a:p>
            <a:r>
              <a:rPr lang="it-IT" sz="2200" dirty="0">
                <a:latin typeface="Times New Roman" panose="02020603050405020304" pitchFamily="18" charset="0"/>
                <a:cs typeface="Times New Roman" panose="02020603050405020304" pitchFamily="18" charset="0"/>
              </a:rPr>
              <a:t>Nel corso dei secoli, </a:t>
            </a:r>
            <a:r>
              <a:rPr lang="it-IT" sz="2200" b="1" dirty="0">
                <a:latin typeface="Times New Roman" panose="02020603050405020304" pitchFamily="18" charset="0"/>
                <a:cs typeface="Times New Roman" panose="02020603050405020304" pitchFamily="18" charset="0"/>
              </a:rPr>
              <a:t>rom e sinti hanno acquisito come L2 le varietà parlate nei territori in cui essi, in periodi diversi, hanno stazionato</a:t>
            </a:r>
            <a:r>
              <a:rPr lang="it-IT" sz="2200" dirty="0">
                <a:latin typeface="Times New Roman" panose="02020603050405020304" pitchFamily="18" charset="0"/>
                <a:cs typeface="Times New Roman" panose="02020603050405020304" pitchFamily="18" charset="0"/>
              </a:rPr>
              <a:t>.</a:t>
            </a:r>
          </a:p>
          <a:p>
            <a:r>
              <a:rPr lang="it-IT" sz="2200" dirty="0">
                <a:latin typeface="Times New Roman" panose="02020603050405020304" pitchFamily="18" charset="0"/>
                <a:cs typeface="Times New Roman" panose="02020603050405020304" pitchFamily="18" charset="0"/>
              </a:rPr>
              <a:t>Ne sono prova evidente i prestiti lessicali dalle lingue iraniche, dall’armeno e dal greco che si ritrovano nelle varietà </a:t>
            </a:r>
            <a:r>
              <a:rPr lang="it-IT" sz="2200" dirty="0" err="1">
                <a:latin typeface="Times New Roman" panose="02020603050405020304" pitchFamily="18" charset="0"/>
                <a:cs typeface="Times New Roman" panose="02020603050405020304" pitchFamily="18" charset="0"/>
              </a:rPr>
              <a:t>romanì</a:t>
            </a:r>
            <a:r>
              <a:rPr lang="it-IT" sz="2200" dirty="0">
                <a:latin typeface="Times New Roman" panose="02020603050405020304" pitchFamily="18" charset="0"/>
                <a:cs typeface="Times New Roman" panose="02020603050405020304" pitchFamily="18" charset="0"/>
              </a:rPr>
              <a:t> attuali (Scala 2020).</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534846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1.1 Aspetti sociolinguistici</a:t>
            </a:r>
          </a:p>
        </p:txBody>
      </p:sp>
      <p:sp>
        <p:nvSpPr>
          <p:cNvPr id="3" name="Segnaposto contenuto 2"/>
          <p:cNvSpPr>
            <a:spLocks noGrp="1"/>
          </p:cNvSpPr>
          <p:nvPr>
            <p:ph idx="1"/>
          </p:nvPr>
        </p:nvSpPr>
        <p:spPr/>
        <p:txBody>
          <a:bodyPr>
            <a:normAutofit/>
          </a:bodyPr>
          <a:lstStyle/>
          <a:p>
            <a:r>
              <a:rPr lang="it-IT" sz="2200" b="1" dirty="0">
                <a:latin typeface="Times New Roman" panose="02020603050405020304" pitchFamily="18" charset="0"/>
                <a:cs typeface="Times New Roman" panose="02020603050405020304" pitchFamily="18" charset="0"/>
              </a:rPr>
              <a:t>Un repertorio bilingue è stato, per secoli, anche quello delle comunità rom e sinti di antico insediamento in Italia</a:t>
            </a:r>
            <a:r>
              <a:rPr lang="it-IT" sz="2200" dirty="0">
                <a:latin typeface="Times New Roman" panose="02020603050405020304" pitchFamily="18" charset="0"/>
                <a:cs typeface="Times New Roman" panose="02020603050405020304" pitchFamily="18" charset="0"/>
              </a:rPr>
              <a:t>.</a:t>
            </a:r>
          </a:p>
          <a:p>
            <a:r>
              <a:rPr lang="it-IT" sz="2200" dirty="0">
                <a:latin typeface="Times New Roman" panose="02020603050405020304" pitchFamily="18" charset="0"/>
                <a:cs typeface="Times New Roman" panose="02020603050405020304" pitchFamily="18" charset="0"/>
              </a:rPr>
              <a:t>A partire dal loro arrivo nella Penisola (grosso modo tra XV e XVI sec.), alla </a:t>
            </a:r>
            <a:r>
              <a:rPr lang="it-IT" sz="2200" dirty="0" err="1">
                <a:latin typeface="Times New Roman" panose="02020603050405020304" pitchFamily="18" charset="0"/>
                <a:cs typeface="Times New Roman" panose="02020603050405020304" pitchFamily="18" charset="0"/>
              </a:rPr>
              <a:t>romanì</a:t>
            </a:r>
            <a:r>
              <a:rPr lang="it-IT" sz="2200" dirty="0">
                <a:latin typeface="Times New Roman" panose="02020603050405020304" pitchFamily="18" charset="0"/>
                <a:cs typeface="Times New Roman" panose="02020603050405020304" pitchFamily="18" charset="0"/>
              </a:rPr>
              <a:t> come codice d’uso </a:t>
            </a:r>
            <a:r>
              <a:rPr lang="it-IT" sz="2200" dirty="0" err="1">
                <a:latin typeface="Times New Roman" panose="02020603050405020304" pitchFamily="18" charset="0"/>
                <a:cs typeface="Times New Roman" panose="02020603050405020304" pitchFamily="18" charset="0"/>
              </a:rPr>
              <a:t>endocomunitario</a:t>
            </a:r>
            <a:r>
              <a:rPr lang="it-IT" sz="2200" dirty="0">
                <a:latin typeface="Times New Roman" panose="02020603050405020304" pitchFamily="18" charset="0"/>
                <a:cs typeface="Times New Roman" panose="02020603050405020304" pitchFamily="18" charset="0"/>
              </a:rPr>
              <a:t> (il cosiddetto </a:t>
            </a:r>
            <a:r>
              <a:rPr lang="it-IT" sz="2200" i="1" dirty="0" err="1">
                <a:latin typeface="Times New Roman" panose="02020603050405020304" pitchFamily="18" charset="0"/>
                <a:cs typeface="Times New Roman" panose="02020603050405020304" pitchFamily="18" charset="0"/>
              </a:rPr>
              <a:t>we</a:t>
            </a:r>
            <a:r>
              <a:rPr lang="it-IT" sz="2200" i="1" dirty="0">
                <a:latin typeface="Times New Roman" panose="02020603050405020304" pitchFamily="18" charset="0"/>
                <a:cs typeface="Times New Roman" panose="02020603050405020304" pitchFamily="18" charset="0"/>
              </a:rPr>
              <a:t> code </a:t>
            </a:r>
            <a:r>
              <a:rPr lang="it-IT" sz="2200" dirty="0">
                <a:latin typeface="Times New Roman" panose="02020603050405020304" pitchFamily="18" charset="0"/>
                <a:cs typeface="Times New Roman" panose="02020603050405020304" pitchFamily="18" charset="0"/>
              </a:rPr>
              <a:t>[Gumperz 1982: 66]) si è affiancato il dialetto romanzo della propria zona di insediamento come codice d’uso </a:t>
            </a:r>
            <a:r>
              <a:rPr lang="it-IT" sz="2200" dirty="0" err="1">
                <a:latin typeface="Times New Roman" panose="02020603050405020304" pitchFamily="18" charset="0"/>
                <a:cs typeface="Times New Roman" panose="02020603050405020304" pitchFamily="18" charset="0"/>
              </a:rPr>
              <a:t>esocomunitario</a:t>
            </a:r>
            <a:r>
              <a:rPr lang="it-IT" sz="2200" dirty="0">
                <a:latin typeface="Times New Roman" panose="02020603050405020304" pitchFamily="18" charset="0"/>
                <a:cs typeface="Times New Roman" panose="02020603050405020304" pitchFamily="18" charset="0"/>
              </a:rPr>
              <a:t> (il </a:t>
            </a:r>
            <a:r>
              <a:rPr lang="it-IT" sz="2200" i="1" dirty="0" err="1">
                <a:latin typeface="Times New Roman" panose="02020603050405020304" pitchFamily="18" charset="0"/>
                <a:cs typeface="Times New Roman" panose="02020603050405020304" pitchFamily="18" charset="0"/>
              </a:rPr>
              <a:t>they</a:t>
            </a:r>
            <a:r>
              <a:rPr lang="it-IT" sz="2200" i="1" dirty="0">
                <a:latin typeface="Times New Roman" panose="02020603050405020304" pitchFamily="18" charset="0"/>
                <a:cs typeface="Times New Roman" panose="02020603050405020304" pitchFamily="18" charset="0"/>
              </a:rPr>
              <a:t> code</a:t>
            </a:r>
            <a:r>
              <a:rPr lang="it-IT" sz="2200" dirty="0">
                <a:latin typeface="Times New Roman" panose="02020603050405020304" pitchFamily="18" charset="0"/>
                <a:cs typeface="Times New Roman" panose="02020603050405020304" pitchFamily="18" charset="0"/>
              </a:rPr>
              <a:t> [ibid.]).</a:t>
            </a:r>
          </a:p>
          <a:p>
            <a:r>
              <a:rPr lang="it-IT" sz="2200" dirty="0">
                <a:latin typeface="Times New Roman" panose="02020603050405020304" pitchFamily="18" charset="0"/>
                <a:cs typeface="Times New Roman" panose="02020603050405020304" pitchFamily="18" charset="0"/>
              </a:rPr>
              <a:t>Negli ultimi cento anni, </a:t>
            </a:r>
            <a:r>
              <a:rPr lang="it-IT" sz="2200" b="1" dirty="0">
                <a:latin typeface="Times New Roman" panose="02020603050405020304" pitchFamily="18" charset="0"/>
                <a:cs typeface="Times New Roman" panose="02020603050405020304" pitchFamily="18" charset="0"/>
              </a:rPr>
              <a:t>nel repertorio linguistico di rom e sinti è entrato anche l’italiano</a:t>
            </a:r>
            <a:r>
              <a:rPr lang="it-IT" sz="2200" dirty="0">
                <a:latin typeface="Times New Roman" panose="02020603050405020304" pitchFamily="18" charset="0"/>
                <a:cs typeface="Times New Roman" panose="02020603050405020304" pitchFamily="18" charset="0"/>
              </a:rPr>
              <a:t>.</a:t>
            </a:r>
          </a:p>
          <a:p>
            <a:endParaRPr lang="it-IT" sz="2200" dirty="0"/>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358262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1.1 Aspetti sociolinguistici</a:t>
            </a:r>
          </a:p>
        </p:txBody>
      </p:sp>
      <p:sp>
        <p:nvSpPr>
          <p:cNvPr id="3" name="Segnaposto contenuto 2"/>
          <p:cNvSpPr>
            <a:spLocks noGrp="1"/>
          </p:cNvSpPr>
          <p:nvPr>
            <p:ph idx="1"/>
          </p:nvPr>
        </p:nvSpPr>
        <p:spPr/>
        <p:txBody>
          <a:bodyPr>
            <a:normAutofit/>
          </a:bodyPr>
          <a:lstStyle/>
          <a:p>
            <a:r>
              <a:rPr lang="it-IT" sz="2200" b="1" dirty="0">
                <a:latin typeface="Times New Roman" panose="02020603050405020304" pitchFamily="18" charset="0"/>
                <a:cs typeface="Times New Roman" panose="02020603050405020304" pitchFamily="18" charset="0"/>
              </a:rPr>
              <a:t>Ciò ha avuto delle ricadute sugli ambiti d’uso e sulla vitalità dei 2 codici «tradizionali»</a:t>
            </a:r>
            <a:r>
              <a:rPr lang="it-IT" sz="2200" dirty="0">
                <a:latin typeface="Times New Roman" panose="02020603050405020304" pitchFamily="18" charset="0"/>
                <a:cs typeface="Times New Roman" panose="02020603050405020304" pitchFamily="18" charset="0"/>
              </a:rPr>
              <a:t>.</a:t>
            </a:r>
          </a:p>
          <a:p>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alcuni casi, p. es. in Piemonte (Scala 2012) e in Calabria (Cosentino c.s.), il dialetto romanzo ha rimpiazzato come </a:t>
            </a:r>
            <a:r>
              <a:rPr lang="it-IT" sz="2200" i="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a:t>
            </a:r>
            <a:r>
              <a:rPr lang="it-IT" sz="2200" i="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code</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la </a:t>
            </a:r>
            <a:r>
              <a:rPr lang="it-IT" sz="2200"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romanì</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con l’italiano regionale impiegato come </a:t>
            </a:r>
            <a:r>
              <a:rPr lang="it-IT" sz="2200" i="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they</a:t>
            </a:r>
            <a:r>
              <a:rPr lang="it-IT" sz="2200" i="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code</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 la </a:t>
            </a:r>
            <a:r>
              <a:rPr lang="it-IT" sz="2200"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romanì</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ormai a rischio estinzione</a:t>
            </a:r>
            <a:r>
              <a:rPr lang="it-IT" sz="2200" dirty="0">
                <a:solidFill>
                  <a:schemeClr val="accent1"/>
                </a:solidFill>
                <a:latin typeface="Times New Roman" panose="02020603050405020304" pitchFamily="18" charset="0"/>
                <a:cs typeface="Times New Roman" panose="02020603050405020304" pitchFamily="18" charset="0"/>
              </a:rPr>
              <a:t>.</a:t>
            </a:r>
          </a:p>
          <a:p>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altri, p. es. tra i sinti lombardi (Scala 2012), mentre la </a:t>
            </a:r>
            <a:r>
              <a:rPr lang="it-IT" sz="2200"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romanì</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si è conservata come </a:t>
            </a:r>
            <a:r>
              <a:rPr lang="it-IT" sz="2200" i="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a:t>
            </a:r>
            <a:r>
              <a:rPr lang="it-IT" sz="2200" i="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code</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il dialetto lombardo è stato rimpiazzato dall’italiano regionale come </a:t>
            </a:r>
            <a:r>
              <a:rPr lang="it-IT" sz="2200" i="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they</a:t>
            </a:r>
            <a:r>
              <a:rPr lang="it-IT" sz="2200" i="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code</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Il dialetto, dunque, è uscito dal repertorio</a:t>
            </a: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679023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1.1 Aspetti sociolinguistici</a:t>
            </a:r>
          </a:p>
        </p:txBody>
      </p:sp>
      <p:sp>
        <p:nvSpPr>
          <p:cNvPr id="3" name="Segnaposto contenuto 2"/>
          <p:cNvSpPr>
            <a:spLocks noGrp="1"/>
          </p:cNvSpPr>
          <p:nvPr>
            <p:ph idx="1"/>
          </p:nvPr>
        </p:nvSpPr>
        <p:spPr/>
        <p:txBody>
          <a:bodyPr>
            <a:normAutofit/>
          </a:bodyPr>
          <a:lstStyle/>
          <a:p>
            <a:r>
              <a:rPr lang="it-IT" sz="2200" b="1" dirty="0">
                <a:latin typeface="Times New Roman" panose="02020603050405020304" pitchFamily="18" charset="0"/>
                <a:cs typeface="Times New Roman" panose="02020603050405020304" pitchFamily="18" charset="0"/>
              </a:rPr>
              <a:t>La tendenza è quella di mantenere un repertorio a due codici </a:t>
            </a:r>
            <a:r>
              <a:rPr lang="it-IT" sz="2200" dirty="0">
                <a:latin typeface="Times New Roman" panose="02020603050405020304" pitchFamily="18" charset="0"/>
                <a:cs typeface="Times New Roman" panose="02020603050405020304" pitchFamily="18" charset="0"/>
              </a:rPr>
              <a:t>(sebbene repertori </a:t>
            </a:r>
            <a:r>
              <a:rPr lang="it-IT" sz="2200" dirty="0" err="1">
                <a:latin typeface="Times New Roman" panose="02020603050405020304" pitchFamily="18" charset="0"/>
                <a:cs typeface="Times New Roman" panose="02020603050405020304" pitchFamily="18" charset="0"/>
              </a:rPr>
              <a:t>triglottici</a:t>
            </a:r>
            <a:r>
              <a:rPr lang="it-IT" sz="2200" dirty="0">
                <a:latin typeface="Times New Roman" panose="02020603050405020304" pitchFamily="18" charset="0"/>
                <a:cs typeface="Times New Roman" panose="02020603050405020304" pitchFamily="18" charset="0"/>
              </a:rPr>
              <a:t> possano esistere nelle aree in cui la </a:t>
            </a:r>
            <a:r>
              <a:rPr lang="it-IT" sz="2200" dirty="0" err="1">
                <a:latin typeface="Times New Roman" panose="02020603050405020304" pitchFamily="18" charset="0"/>
                <a:cs typeface="Times New Roman" panose="02020603050405020304" pitchFamily="18" charset="0"/>
              </a:rPr>
              <a:t>romanì</a:t>
            </a:r>
            <a:r>
              <a:rPr lang="it-IT" sz="2200" dirty="0">
                <a:latin typeface="Times New Roman" panose="02020603050405020304" pitchFamily="18" charset="0"/>
                <a:cs typeface="Times New Roman" panose="02020603050405020304" pitchFamily="18" charset="0"/>
              </a:rPr>
              <a:t> è o era parlata accanto a un’altra lingua di minoranza, p. es. l’</a:t>
            </a:r>
            <a:r>
              <a:rPr lang="it-IT" sz="2200" dirty="0" err="1">
                <a:latin typeface="Times New Roman" panose="02020603050405020304" pitchFamily="18" charset="0"/>
                <a:cs typeface="Times New Roman" panose="02020603050405020304" pitchFamily="18" charset="0"/>
              </a:rPr>
              <a:t>arbëresh</a:t>
            </a:r>
            <a:r>
              <a:rPr lang="it-IT" sz="2200" dirty="0">
                <a:latin typeface="Times New Roman" panose="02020603050405020304" pitchFamily="18" charset="0"/>
                <a:cs typeface="Times New Roman" panose="02020603050405020304" pitchFamily="18" charset="0"/>
              </a:rPr>
              <a:t> in Calabria e lo sloveno in Friuli), </a:t>
            </a:r>
            <a:r>
              <a:rPr lang="it-IT" sz="2200" b="1" dirty="0">
                <a:latin typeface="Times New Roman" panose="02020603050405020304" pitchFamily="18" charset="0"/>
                <a:cs typeface="Times New Roman" panose="02020603050405020304" pitchFamily="18" charset="0"/>
              </a:rPr>
              <a:t>con la </a:t>
            </a:r>
            <a:r>
              <a:rPr lang="it-IT" sz="2200" b="1" dirty="0" err="1">
                <a:latin typeface="Times New Roman" panose="02020603050405020304" pitchFamily="18" charset="0"/>
                <a:cs typeface="Times New Roman" panose="02020603050405020304" pitchFamily="18" charset="0"/>
              </a:rPr>
              <a:t>romanì</a:t>
            </a:r>
            <a:r>
              <a:rPr lang="it-IT" sz="2200" b="1" dirty="0">
                <a:latin typeface="Times New Roman" panose="02020603050405020304" pitchFamily="18" charset="0"/>
                <a:cs typeface="Times New Roman" panose="02020603050405020304" pitchFamily="18" charset="0"/>
              </a:rPr>
              <a:t> o alternativamente il dialetto romanzo impiegati in funzione di </a:t>
            </a:r>
            <a:r>
              <a:rPr lang="it-IT" sz="2200" b="1" dirty="0" err="1">
                <a:latin typeface="Times New Roman" panose="02020603050405020304" pitchFamily="18" charset="0"/>
                <a:cs typeface="Times New Roman" panose="02020603050405020304" pitchFamily="18" charset="0"/>
              </a:rPr>
              <a:t>basiletto</a:t>
            </a:r>
            <a:r>
              <a:rPr lang="it-IT" sz="2200" b="1" dirty="0">
                <a:latin typeface="Times New Roman" panose="02020603050405020304" pitchFamily="18" charset="0"/>
                <a:cs typeface="Times New Roman" panose="02020603050405020304" pitchFamily="18" charset="0"/>
              </a:rPr>
              <a:t> / codice </a:t>
            </a:r>
            <a:r>
              <a:rPr lang="it-IT" sz="2200" b="1" dirty="0" err="1">
                <a:latin typeface="Times New Roman" panose="02020603050405020304" pitchFamily="18" charset="0"/>
                <a:cs typeface="Times New Roman" panose="02020603050405020304" pitchFamily="18" charset="0"/>
              </a:rPr>
              <a:t>endocomunitario</a:t>
            </a:r>
            <a:r>
              <a:rPr lang="it-IT" sz="2200" b="1" dirty="0">
                <a:latin typeface="Times New Roman" panose="02020603050405020304" pitchFamily="18" charset="0"/>
                <a:cs typeface="Times New Roman" panose="02020603050405020304" pitchFamily="18" charset="0"/>
              </a:rPr>
              <a:t> e l’italiano regionale in funzione di </a:t>
            </a:r>
            <a:r>
              <a:rPr lang="it-IT" sz="2200" b="1" dirty="0" err="1">
                <a:latin typeface="Times New Roman" panose="02020603050405020304" pitchFamily="18" charset="0"/>
                <a:cs typeface="Times New Roman" panose="02020603050405020304" pitchFamily="18" charset="0"/>
              </a:rPr>
              <a:t>acroletto</a:t>
            </a:r>
            <a:r>
              <a:rPr lang="it-IT" sz="2200" b="1" dirty="0">
                <a:latin typeface="Times New Roman" panose="02020603050405020304" pitchFamily="18" charset="0"/>
                <a:cs typeface="Times New Roman" panose="02020603050405020304" pitchFamily="18" charset="0"/>
              </a:rPr>
              <a:t> / codice </a:t>
            </a:r>
            <a:r>
              <a:rPr lang="it-IT" sz="2200" b="1" dirty="0" err="1">
                <a:latin typeface="Times New Roman" panose="02020603050405020304" pitchFamily="18" charset="0"/>
                <a:cs typeface="Times New Roman" panose="02020603050405020304" pitchFamily="18" charset="0"/>
              </a:rPr>
              <a:t>esocomunitario</a:t>
            </a:r>
            <a:r>
              <a:rPr lang="it-IT" sz="2200" dirty="0">
                <a:latin typeface="Times New Roman" panose="02020603050405020304" pitchFamily="18" charset="0"/>
                <a:cs typeface="Times New Roman" panose="02020603050405020304" pitchFamily="18" charset="0"/>
              </a:rPr>
              <a:t>.</a:t>
            </a:r>
          </a:p>
          <a:p>
            <a:r>
              <a:rPr lang="it-IT" sz="2200" dirty="0">
                <a:latin typeface="Times New Roman" panose="02020603050405020304" pitchFamily="18" charset="0"/>
                <a:cs typeface="Times New Roman" panose="02020603050405020304" pitchFamily="18" charset="0"/>
              </a:rPr>
              <a:t>Questa dinamica sociolinguistica può essere colta attraverso i seguenti modelli:</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909682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1.1 Aspetti sociolinguistici</a:t>
            </a:r>
          </a:p>
        </p:txBody>
      </p:sp>
      <p:sp>
        <p:nvSpPr>
          <p:cNvPr id="3" name="Segnaposto contenuto 2"/>
          <p:cNvSpPr>
            <a:spLocks noGrp="1"/>
          </p:cNvSpPr>
          <p:nvPr>
            <p:ph idx="1"/>
          </p:nvPr>
        </p:nvSpPr>
        <p:spPr/>
        <p:txBody>
          <a:bodyPr>
            <a:normAutofit/>
          </a:bodyPr>
          <a:lstStyle/>
          <a:p>
            <a:pPr marL="0" indent="0">
              <a:buNone/>
            </a:pPr>
            <a:r>
              <a:rPr lang="it-IT" sz="2200" dirty="0">
                <a:latin typeface="Times New Roman" panose="02020603050405020304" pitchFamily="18" charset="0"/>
                <a:cs typeface="Times New Roman" panose="02020603050405020304" pitchFamily="18" charset="0"/>
              </a:rPr>
              <a:t>Repertorio dei rom e dei sinti italiani fino alla prima metà del XX sec.:</a:t>
            </a:r>
            <a:r>
              <a:rPr lang="it-IT" sz="2200" b="1" dirty="0">
                <a:latin typeface="Times New Roman" panose="02020603050405020304" pitchFamily="18" charset="0"/>
                <a:cs typeface="Times New Roman" panose="02020603050405020304" pitchFamily="18" charset="0"/>
              </a:rPr>
              <a:t>   </a:t>
            </a:r>
          </a:p>
          <a:p>
            <a:pPr marL="0" indent="0" algn="ctr">
              <a:buNone/>
            </a:pPr>
            <a:r>
              <a:rPr lang="it-IT" sz="16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a:t>
            </a:r>
            <a:r>
              <a:rPr lang="it-IT" sz="16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code                                                                                   </a:t>
            </a:r>
            <a:r>
              <a:rPr lang="it-IT" sz="16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they</a:t>
            </a:r>
            <a:r>
              <a:rPr lang="it-IT" sz="16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code</a:t>
            </a:r>
          </a:p>
          <a:p>
            <a:pPr marL="0" indent="0" algn="ctr">
              <a:buNone/>
            </a:pPr>
            <a:r>
              <a:rPr lang="it-IT" sz="2200" b="1" dirty="0">
                <a:latin typeface="Times New Roman" panose="02020603050405020304" pitchFamily="18" charset="0"/>
                <a:cs typeface="Times New Roman" panose="02020603050405020304" pitchFamily="18" charset="0"/>
              </a:rPr>
              <a:t>         </a:t>
            </a:r>
            <a:r>
              <a:rPr lang="it-IT" sz="2200" b="1" dirty="0" err="1">
                <a:solidFill>
                  <a:schemeClr val="accent1"/>
                </a:solidFill>
                <a:latin typeface="Times New Roman" panose="02020603050405020304" pitchFamily="18" charset="0"/>
                <a:cs typeface="Times New Roman" panose="02020603050405020304" pitchFamily="18" charset="0"/>
              </a:rPr>
              <a:t>romanì</a:t>
            </a:r>
            <a:r>
              <a:rPr lang="it-IT" sz="2200" b="1" dirty="0">
                <a:solidFill>
                  <a:schemeClr val="accent1"/>
                </a:solidFill>
                <a:latin typeface="Times New Roman" panose="02020603050405020304" pitchFamily="18" charset="0"/>
                <a:cs typeface="Times New Roman" panose="02020603050405020304" pitchFamily="18" charset="0"/>
              </a:rPr>
              <a:t> </a:t>
            </a:r>
            <a:r>
              <a:rPr lang="it-IT" sz="2200" b="1" dirty="0">
                <a:latin typeface="Times New Roman" panose="02020603050405020304" pitchFamily="18" charset="0"/>
                <a:cs typeface="Times New Roman" panose="02020603050405020304" pitchFamily="18" charset="0"/>
              </a:rPr>
              <a:t>                                                   </a:t>
            </a:r>
            <a:r>
              <a:rPr lang="it-IT" sz="2200" b="1" dirty="0">
                <a:solidFill>
                  <a:schemeClr val="accent1"/>
                </a:solidFill>
                <a:latin typeface="Times New Roman" panose="02020603050405020304" pitchFamily="18" charset="0"/>
                <a:cs typeface="Times New Roman" panose="02020603050405020304" pitchFamily="18" charset="0"/>
              </a:rPr>
              <a:t>dialetto romanzo</a:t>
            </a:r>
          </a:p>
          <a:p>
            <a:pPr marL="0" indent="0">
              <a:buNone/>
            </a:pPr>
            <a:endParaRPr lang="it-IT" sz="2200" b="1" dirty="0">
              <a:latin typeface="Times New Roman" panose="02020603050405020304" pitchFamily="18" charset="0"/>
              <a:cs typeface="Times New Roman" panose="02020603050405020304" pitchFamily="18" charset="0"/>
            </a:endParaRPr>
          </a:p>
          <a:p>
            <a:pPr marL="0" indent="0">
              <a:buNone/>
            </a:pPr>
            <a:r>
              <a:rPr lang="it-IT" sz="2200" dirty="0">
                <a:latin typeface="Times New Roman" panose="02020603050405020304" pitchFamily="18" charset="0"/>
                <a:cs typeface="Times New Roman" panose="02020603050405020304" pitchFamily="18" charset="0"/>
              </a:rPr>
              <a:t>Repertorio dei  rom e dei sinti italiani oggi:</a:t>
            </a:r>
          </a:p>
          <a:p>
            <a:pPr marL="0" indent="0" algn="ctr">
              <a:buNone/>
            </a:pPr>
            <a:r>
              <a:rPr lang="it-IT" sz="2200" dirty="0">
                <a:latin typeface="Times New Roman" panose="02020603050405020304" pitchFamily="18" charset="0"/>
                <a:cs typeface="Times New Roman" panose="02020603050405020304" pitchFamily="18" charset="0"/>
              </a:rPr>
              <a:t>    </a:t>
            </a:r>
            <a:r>
              <a:rPr lang="it-IT" sz="16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a:t>
            </a:r>
            <a:r>
              <a:rPr lang="it-IT" sz="16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code                                                                                  </a:t>
            </a:r>
            <a:r>
              <a:rPr lang="it-IT" sz="16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they</a:t>
            </a:r>
            <a:r>
              <a:rPr lang="it-IT" sz="16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code</a:t>
            </a:r>
          </a:p>
          <a:p>
            <a:pPr marL="0" indent="0" algn="ctr">
              <a:buNone/>
            </a:pPr>
            <a:r>
              <a:rPr lang="it-IT" sz="2200" b="1" dirty="0" err="1">
                <a:solidFill>
                  <a:schemeClr val="accent1"/>
                </a:solidFill>
                <a:latin typeface="Times New Roman" panose="02020603050405020304" pitchFamily="18" charset="0"/>
                <a:cs typeface="Times New Roman" panose="02020603050405020304" pitchFamily="18" charset="0"/>
              </a:rPr>
              <a:t>romanì</a:t>
            </a:r>
            <a:r>
              <a:rPr lang="it-IT" sz="2200" b="1" dirty="0">
                <a:solidFill>
                  <a:schemeClr val="accent1"/>
                </a:solidFill>
                <a:latin typeface="Times New Roman" panose="02020603050405020304" pitchFamily="18" charset="0"/>
                <a:cs typeface="Times New Roman" panose="02020603050405020304" pitchFamily="18" charset="0"/>
              </a:rPr>
              <a:t>  / dialetto romanzo                            italiano regionale</a:t>
            </a:r>
          </a:p>
        </p:txBody>
      </p:sp>
      <p:sp>
        <p:nvSpPr>
          <p:cNvPr id="6" name="Segnaposto data 5"/>
          <p:cNvSpPr>
            <a:spLocks noGrp="1"/>
          </p:cNvSpPr>
          <p:nvPr>
            <p:ph type="dt" sz="half" idx="10"/>
          </p:nvPr>
        </p:nvSpPr>
        <p:spPr/>
        <p:txBody>
          <a:bodyPr/>
          <a:lstStyle/>
          <a:p>
            <a:r>
              <a:rPr lang="it-IT"/>
              <a:t>24 febbraio 2026</a:t>
            </a:r>
            <a:endParaRPr lang="en-US" dirty="0"/>
          </a:p>
        </p:txBody>
      </p:sp>
      <p:sp>
        <p:nvSpPr>
          <p:cNvPr id="7" name="Segnaposto piè di pagina 6"/>
          <p:cNvSpPr>
            <a:spLocks noGrp="1"/>
          </p:cNvSpPr>
          <p:nvPr>
            <p:ph type="ftr" sz="quarter" idx="11"/>
          </p:nvPr>
        </p:nvSpPr>
        <p:spPr/>
        <p:txBody>
          <a:bodyPr/>
          <a:lstStyle/>
          <a:p>
            <a:r>
              <a:rPr lang="en-US"/>
              <a:t>Romance Linguistic Circle (RoLinC)</a:t>
            </a:r>
            <a:endParaRPr lang="en-US" dirty="0"/>
          </a:p>
        </p:txBody>
      </p:sp>
      <p:sp>
        <p:nvSpPr>
          <p:cNvPr id="8" name="Segnaposto numero diapositiva 7"/>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288100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1.2 Il problema della documentazione linguistica</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Nonostante i rom e i sinti italiani siano bilingui da secoli, </a:t>
            </a:r>
            <a:r>
              <a:rPr lang="it-IT" sz="2200" b="1" dirty="0">
                <a:latin typeface="Times New Roman" panose="02020603050405020304" pitchFamily="18" charset="0"/>
                <a:cs typeface="Times New Roman" panose="02020603050405020304" pitchFamily="18" charset="0"/>
              </a:rPr>
              <a:t>la conoscenza delle loro L2 romanze</a:t>
            </a:r>
            <a:r>
              <a:rPr lang="it-IT" sz="2200" dirty="0">
                <a:latin typeface="Times New Roman" panose="02020603050405020304" pitchFamily="18" charset="0"/>
                <a:cs typeface="Times New Roman" panose="02020603050405020304" pitchFamily="18" charset="0"/>
              </a:rPr>
              <a:t> – divenute in più di un caso L1 – </a:t>
            </a:r>
            <a:r>
              <a:rPr lang="it-IT" sz="2200" b="1" dirty="0">
                <a:latin typeface="Times New Roman" panose="02020603050405020304" pitchFamily="18" charset="0"/>
                <a:cs typeface="Times New Roman" panose="02020603050405020304" pitchFamily="18" charset="0"/>
              </a:rPr>
              <a:t>è tuttora scarsa</a:t>
            </a:r>
            <a:r>
              <a:rPr lang="it-IT" sz="2200" dirty="0">
                <a:latin typeface="Times New Roman" panose="02020603050405020304" pitchFamily="18" charset="0"/>
                <a:cs typeface="Times New Roman" panose="02020603050405020304" pitchFamily="18" charset="0"/>
              </a:rPr>
              <a:t>.</a:t>
            </a:r>
          </a:p>
          <a:p>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 dispone di una certa documentazione sul piemontese dei sinti piemontesi, caratterizzato da «tratti prosodici, fonetici, morfologici e lessicali che non paiono compresenti nei dialetti pedemontani e tanto meno nel dialetto di koinè» (Scala 2012: 440) e che Scala (2015) descrive come una lingua mista, con grammatica romanza e lessico in parte </a:t>
            </a:r>
            <a:r>
              <a:rPr lang="it-IT" sz="2200"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sinto</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in parte romanzo.</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2296978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1.2 Il problema della documentazione linguistica</a:t>
            </a:r>
          </a:p>
        </p:txBody>
      </p:sp>
      <p:sp>
        <p:nvSpPr>
          <p:cNvPr id="3" name="Segnaposto contenuto 2"/>
          <p:cNvSpPr>
            <a:spLocks noGrp="1"/>
          </p:cNvSpPr>
          <p:nvPr>
            <p:ph idx="1"/>
          </p:nvPr>
        </p:nvSpPr>
        <p:spPr/>
        <p:txBody>
          <a:bodyPr>
            <a:normAutofit/>
          </a:bodyPr>
          <a:lstStyle/>
          <a:p>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 sa che il dialetto dei sinti emiliani è un dialetto veneto non sovrapponibile alle varietà circostanti e che, come il piemontese </a:t>
            </a:r>
            <a:r>
              <a:rPr lang="it-IT" sz="2200"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sinto</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anch’esso è piuttosto ricco di inserti lessicali </a:t>
            </a:r>
            <a:r>
              <a:rPr lang="it-IT" sz="2200"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romanì</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(Scala 2012; Ziano 2025).</a:t>
            </a:r>
          </a:p>
          <a:p>
            <a:r>
              <a:rPr lang="it-IT" sz="2200" dirty="0">
                <a:latin typeface="Times New Roman" panose="02020603050405020304" pitchFamily="18" charset="0"/>
                <a:cs typeface="Times New Roman" panose="02020603050405020304" pitchFamily="18" charset="0"/>
              </a:rPr>
              <a:t>Ma i dati a disposizione sui dialetti romanzi di altre comunità rom e sinti di antico insediamento (si pensi ai sinti veneti, ai sinti marchigiani o ai rom lucani) sono assolutamente frammentari e spesso indiretti.</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4070008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1.2 Il problema della documentazione linguistica</a:t>
            </a:r>
          </a:p>
        </p:txBody>
      </p:sp>
      <p:sp>
        <p:nvSpPr>
          <p:cNvPr id="3" name="Segnaposto contenuto 2"/>
          <p:cNvSpPr>
            <a:spLocks noGrp="1"/>
          </p:cNvSpPr>
          <p:nvPr>
            <p:ph idx="1"/>
          </p:nvPr>
        </p:nvSpPr>
        <p:spPr/>
        <p:txBody>
          <a:bodyPr>
            <a:normAutofit/>
          </a:bodyPr>
          <a:lstStyle/>
          <a:p>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Anche la varietà romanza dei rom di Cosenza (lo </a:t>
            </a:r>
            <a:r>
              <a:rPr lang="it-IT" sz="2200" i="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zingarìškə</a:t>
            </a:r>
            <a:r>
              <a:rPr lang="it-IT" sz="2200"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è stata finora oggetto di pochissimi studi.</a:t>
            </a:r>
          </a:p>
          <a:p>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Il primo – e, per lungo tempo, unico – lavoro a darne notizia risale al 2006: lo studioso locale Pierluigi Grottola, nel descrivere la </a:t>
            </a:r>
            <a:r>
              <a:rPr lang="it-IT" sz="2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romanì</a:t>
            </a: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cosentina, si sofferma </a:t>
            </a:r>
            <a:r>
              <a:rPr lang="it-IT" sz="2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cursoriamente</a:t>
            </a: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sul dialetto romanzo che sta soppiantando l’originaria L1 indo-aria e ne documenta alcuni tratti salienti (pp. 85-89).</a:t>
            </a:r>
          </a:p>
          <a:p>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particolare, Grottola ha modo di notare:</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831995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1.2 Il problema della documentazione linguistica</a:t>
            </a:r>
          </a:p>
        </p:txBody>
      </p:sp>
      <p:sp>
        <p:nvSpPr>
          <p:cNvPr id="3" name="Segnaposto contenuto 2"/>
          <p:cNvSpPr>
            <a:spLocks noGrp="1"/>
          </p:cNvSpPr>
          <p:nvPr>
            <p:ph idx="1"/>
          </p:nvPr>
        </p:nvSpPr>
        <p:spPr/>
        <p:txBody>
          <a:bodyPr>
            <a:normAutofit/>
          </a:bodyPr>
          <a:lstStyle/>
          <a:p>
            <a:pPr marL="0" indent="0" algn="ctr">
              <a:buNone/>
            </a:pP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la differenza e la lontananza tra questo [</a:t>
            </a:r>
            <a:r>
              <a:rPr lang="it-IT" sz="22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 zingarìškə</a:t>
            </a: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 il dialetto cosentino» </a:t>
            </a:r>
          </a:p>
          <a:p>
            <a:pPr algn="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(Grottola 2006: 85)</a:t>
            </a:r>
          </a:p>
          <a:p>
            <a:pPr algn="ct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nonché:</a:t>
            </a:r>
          </a:p>
          <a:p>
            <a:pPr marL="0" indent="0" algn="ctr">
              <a:buNone/>
            </a:pP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«una forte presenza [</a:t>
            </a:r>
            <a:r>
              <a:rPr lang="it-IT" sz="22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nel calabrese dei rom</a:t>
            </a: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di elementi della zona di Castrovillari-Cassano, nel nord della provincia di Cosenza»</a:t>
            </a:r>
          </a:p>
          <a:p>
            <a:pPr algn="r"/>
            <a:r>
              <a:rPr lang="it-IT" sz="2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(Grottola 2006: 87)</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4131966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1.2 Il problema della documentazione linguistica</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Come i sinti piemontesi ed emiliani, anche i rom cosentini (ma è verosimile che il dato riguardi tutti i rom calabresi, almeno in base ad alcune informazioni indirette) </a:t>
            </a:r>
            <a:r>
              <a:rPr lang="it-IT" sz="2200" b="1" dirty="0">
                <a:latin typeface="Times New Roman" panose="02020603050405020304" pitchFamily="18" charset="0"/>
                <a:cs typeface="Times New Roman" panose="02020603050405020304" pitchFamily="18" charset="0"/>
              </a:rPr>
              <a:t>parlano un dialetto romanzo diverso dal dialetto romanzo </a:t>
            </a:r>
            <a:r>
              <a:rPr lang="it-IT" sz="2200" b="1" dirty="0" err="1">
                <a:latin typeface="Times New Roman" panose="02020603050405020304" pitchFamily="18" charset="0"/>
                <a:cs typeface="Times New Roman" panose="02020603050405020304" pitchFamily="18" charset="0"/>
              </a:rPr>
              <a:t>coterritoriale</a:t>
            </a:r>
            <a:r>
              <a:rPr lang="it-IT" sz="2200" b="1" dirty="0">
                <a:latin typeface="Times New Roman" panose="02020603050405020304" pitchFamily="18" charset="0"/>
                <a:cs typeface="Times New Roman" panose="02020603050405020304" pitchFamily="18" charset="0"/>
              </a:rPr>
              <a:t> dei </a:t>
            </a:r>
            <a:r>
              <a:rPr lang="it-IT" sz="2200" b="1" i="1" dirty="0" err="1">
                <a:latin typeface="Times New Roman" panose="02020603050405020304" pitchFamily="18" charset="0"/>
                <a:cs typeface="Times New Roman" panose="02020603050405020304" pitchFamily="18" charset="0"/>
              </a:rPr>
              <a:t>gagè</a:t>
            </a:r>
            <a:r>
              <a:rPr lang="it-IT" sz="2200" b="1" dirty="0">
                <a:latin typeface="Times New Roman" panose="02020603050405020304" pitchFamily="18" charset="0"/>
                <a:cs typeface="Times New Roman" panose="02020603050405020304" pitchFamily="18" charset="0"/>
              </a:rPr>
              <a:t> (i non rom).</a:t>
            </a:r>
          </a:p>
          <a:p>
            <a:pPr marL="0" indent="0">
              <a:buNone/>
            </a:pPr>
            <a:endParaRPr lang="it-IT" sz="2200" b="1" dirty="0">
              <a:latin typeface="Times New Roman" panose="02020603050405020304" pitchFamily="18" charset="0"/>
              <a:cs typeface="Times New Roman" panose="02020603050405020304" pitchFamily="18" charset="0"/>
            </a:endParaRPr>
          </a:p>
          <a:p>
            <a:r>
              <a:rPr lang="it-IT" sz="2200" dirty="0">
                <a:latin typeface="Times New Roman" panose="02020603050405020304" pitchFamily="18" charset="0"/>
                <a:cs typeface="Times New Roman" panose="02020603050405020304" pitchFamily="18" charset="0"/>
              </a:rPr>
              <a:t>Il dato è di estremo interesse, ma è rimasto pressoché ignoto alla linguistica scientifica sino ad anni recenti.</a:t>
            </a:r>
          </a:p>
          <a:p>
            <a:pPr marL="0" indent="0">
              <a:buNone/>
            </a:pPr>
            <a:endParaRPr lang="it-IT" sz="2200" dirty="0"/>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536041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2. La raccolta dati a Cosenza</a:t>
            </a:r>
          </a:p>
        </p:txBody>
      </p:sp>
      <p:sp>
        <p:nvSpPr>
          <p:cNvPr id="3" name="Segnaposto contenuto 2"/>
          <p:cNvSpPr>
            <a:spLocks noGrp="1"/>
          </p:cNvSpPr>
          <p:nvPr>
            <p:ph idx="1"/>
          </p:nvPr>
        </p:nvSpPr>
        <p:spPr/>
        <p:txBody>
          <a:bodyPr>
            <a:normAutofit/>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Solo a partire dal 2021, si è proceduto con una serie di inchieste linguistiche all’interno della comunità rom cosentina.</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Tali inchieste,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che hanno coinvolto finora 7 informatori </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(3 parlanti di sesso maschile e 4 di sesso femminile su una comunità di circa 850 individui), ci hanno consentito di raccogliere dati fondamentali per la documentazione dello </a:t>
            </a:r>
            <a:r>
              <a:rPr lang="it-IT" sz="2200" i="1" dirty="0">
                <a:solidFill>
                  <a:prstClr val="black">
                    <a:lumMod val="75000"/>
                    <a:lumOff val="25000"/>
                  </a:prstClr>
                </a:solidFill>
                <a:latin typeface="Times New Roman" panose="02020603050405020304" pitchFamily="18" charset="0"/>
                <a:cs typeface="Times New Roman" panose="02020603050405020304" pitchFamily="18" charset="0"/>
              </a:rPr>
              <a:t>zingarìškə.</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Una fonte importante di informazioni sono state, inoltre,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le interviste condotte da Pierluigi Grottola nei primi anni Duemila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messe gentilmente a disposizione dal raccoglitore.</a:t>
            </a:r>
          </a:p>
          <a:p>
            <a:pPr lvl="0">
              <a:buClr>
                <a:srgbClr val="A53010"/>
              </a:buClr>
            </a:pPr>
            <a:endParaRPr lang="it-IT" sz="2200" dirty="0">
              <a:solidFill>
                <a:prstClr val="black">
                  <a:lumMod val="75000"/>
                  <a:lumOff val="25000"/>
                </a:prstClr>
              </a:solidFill>
            </a:endParaRPr>
          </a:p>
          <a:p>
            <a:pPr lvl="0">
              <a:buClr>
                <a:srgbClr val="A53010"/>
              </a:buClr>
            </a:pPr>
            <a:endParaRPr lang="it-IT" sz="2200" dirty="0">
              <a:solidFill>
                <a:prstClr val="black">
                  <a:lumMod val="75000"/>
                  <a:lumOff val="25000"/>
                </a:prstClr>
              </a:solidFill>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1380831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8911687" cy="796128"/>
          </a:xfrm>
        </p:spPr>
        <p:txBody>
          <a:bodyPr/>
          <a:lstStyle/>
          <a:p>
            <a:r>
              <a:rPr lang="it-IT" dirty="0">
                <a:latin typeface="Times New Roman" panose="02020603050405020304" pitchFamily="18" charset="0"/>
                <a:cs typeface="Times New Roman" panose="02020603050405020304" pitchFamily="18" charset="0"/>
              </a:rPr>
              <a:t>2. La raccolta dati a Cosenza</a:t>
            </a:r>
          </a:p>
        </p:txBody>
      </p:sp>
      <p:pic>
        <p:nvPicPr>
          <p:cNvPr id="4" name="Segnaposto contenuto 3"/>
          <p:cNvPicPr>
            <a:picLocks noGrp="1" noChangeAspect="1"/>
          </p:cNvPicPr>
          <p:nvPr>
            <p:ph idx="1"/>
          </p:nvPr>
        </p:nvPicPr>
        <p:blipFill>
          <a:blip r:embed="rId2"/>
          <a:stretch>
            <a:fillRect/>
          </a:stretch>
        </p:blipFill>
        <p:spPr>
          <a:xfrm>
            <a:off x="2592926" y="1420814"/>
            <a:ext cx="8671304" cy="4494212"/>
          </a:xfrm>
          <a:prstGeom prst="rect">
            <a:avLst/>
          </a:prstGeom>
        </p:spPr>
      </p:pic>
      <p:pic>
        <p:nvPicPr>
          <p:cNvPr id="5" name="Immagine 4"/>
          <p:cNvPicPr>
            <a:picLocks noChangeAspect="1"/>
          </p:cNvPicPr>
          <p:nvPr/>
        </p:nvPicPr>
        <p:blipFill>
          <a:blip r:embed="rId3"/>
          <a:stretch>
            <a:fillRect/>
          </a:stretch>
        </p:blipFill>
        <p:spPr>
          <a:xfrm>
            <a:off x="4234777" y="3873593"/>
            <a:ext cx="680123" cy="591003"/>
          </a:xfrm>
          <a:prstGeom prst="rect">
            <a:avLst/>
          </a:prstGeom>
        </p:spPr>
      </p:pic>
      <p:pic>
        <p:nvPicPr>
          <p:cNvPr id="6" name="Immagine 5"/>
          <p:cNvPicPr>
            <a:picLocks noChangeAspect="1"/>
          </p:cNvPicPr>
          <p:nvPr/>
        </p:nvPicPr>
        <p:blipFill>
          <a:blip r:embed="rId4"/>
          <a:stretch>
            <a:fillRect/>
          </a:stretch>
        </p:blipFill>
        <p:spPr>
          <a:xfrm>
            <a:off x="3666455" y="4464596"/>
            <a:ext cx="1816765" cy="591363"/>
          </a:xfrm>
          <a:prstGeom prst="rect">
            <a:avLst/>
          </a:prstGeom>
        </p:spPr>
      </p:pic>
      <p:pic>
        <p:nvPicPr>
          <p:cNvPr id="7" name="Immagine 6"/>
          <p:cNvPicPr>
            <a:picLocks noChangeAspect="1"/>
          </p:cNvPicPr>
          <p:nvPr/>
        </p:nvPicPr>
        <p:blipFill>
          <a:blip r:embed="rId5"/>
          <a:stretch>
            <a:fillRect/>
          </a:stretch>
        </p:blipFill>
        <p:spPr>
          <a:xfrm rot="20953802">
            <a:off x="7386415" y="2638426"/>
            <a:ext cx="452660" cy="651514"/>
          </a:xfrm>
          <a:prstGeom prst="rect">
            <a:avLst/>
          </a:prstGeom>
        </p:spPr>
      </p:pic>
      <p:pic>
        <p:nvPicPr>
          <p:cNvPr id="8" name="Immagine 7"/>
          <p:cNvPicPr>
            <a:picLocks noChangeAspect="1"/>
          </p:cNvPicPr>
          <p:nvPr/>
        </p:nvPicPr>
        <p:blipFill>
          <a:blip r:embed="rId6"/>
          <a:stretch>
            <a:fillRect/>
          </a:stretch>
        </p:blipFill>
        <p:spPr>
          <a:xfrm>
            <a:off x="7762612" y="2601294"/>
            <a:ext cx="1383912" cy="591363"/>
          </a:xfrm>
          <a:prstGeom prst="rect">
            <a:avLst/>
          </a:prstGeom>
        </p:spPr>
      </p:pic>
      <p:pic>
        <p:nvPicPr>
          <p:cNvPr id="9" name="Immagine 8"/>
          <p:cNvPicPr>
            <a:picLocks noChangeAspect="1"/>
          </p:cNvPicPr>
          <p:nvPr/>
        </p:nvPicPr>
        <p:blipFill>
          <a:blip r:embed="rId7"/>
          <a:stretch>
            <a:fillRect/>
          </a:stretch>
        </p:blipFill>
        <p:spPr>
          <a:xfrm>
            <a:off x="7502736" y="4464596"/>
            <a:ext cx="786452" cy="420660"/>
          </a:xfrm>
          <a:prstGeom prst="rect">
            <a:avLst/>
          </a:prstGeom>
        </p:spPr>
      </p:pic>
      <p:pic>
        <p:nvPicPr>
          <p:cNvPr id="10" name="Immagine 9"/>
          <p:cNvPicPr>
            <a:picLocks noChangeAspect="1"/>
          </p:cNvPicPr>
          <p:nvPr/>
        </p:nvPicPr>
        <p:blipFill>
          <a:blip r:embed="rId8"/>
          <a:stretch>
            <a:fillRect/>
          </a:stretch>
        </p:blipFill>
        <p:spPr>
          <a:xfrm>
            <a:off x="8289188" y="4382292"/>
            <a:ext cx="1170533" cy="377985"/>
          </a:xfrm>
          <a:prstGeom prst="rect">
            <a:avLst/>
          </a:prstGeom>
        </p:spPr>
      </p:pic>
      <p:sp>
        <p:nvSpPr>
          <p:cNvPr id="11" name="Segnaposto data 10"/>
          <p:cNvSpPr>
            <a:spLocks noGrp="1"/>
          </p:cNvSpPr>
          <p:nvPr>
            <p:ph type="dt" sz="half" idx="10"/>
          </p:nvPr>
        </p:nvSpPr>
        <p:spPr/>
        <p:txBody>
          <a:bodyPr/>
          <a:lstStyle/>
          <a:p>
            <a:r>
              <a:rPr lang="it-IT"/>
              <a:t>24 febbraio 2026</a:t>
            </a:r>
            <a:endParaRPr lang="en-US" dirty="0"/>
          </a:p>
        </p:txBody>
      </p:sp>
      <p:sp>
        <p:nvSpPr>
          <p:cNvPr id="12" name="Segnaposto piè di pagina 11"/>
          <p:cNvSpPr>
            <a:spLocks noGrp="1"/>
          </p:cNvSpPr>
          <p:nvPr>
            <p:ph type="ftr" sz="quarter" idx="11"/>
          </p:nvPr>
        </p:nvSpPr>
        <p:spPr/>
        <p:txBody>
          <a:bodyPr/>
          <a:lstStyle/>
          <a:p>
            <a:r>
              <a:rPr lang="en-US"/>
              <a:t>Romance Linguistic Circle (RoLinC)</a:t>
            </a:r>
            <a:endParaRPr lang="en-US" dirty="0"/>
          </a:p>
        </p:txBody>
      </p:sp>
      <p:sp>
        <p:nvSpPr>
          <p:cNvPr id="13" name="Segnaposto numero diapositiva 12"/>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231150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2. La raccolta dati a Cosenza</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Da queste inchieste sono derivati alcuni studi attualmente in corso di stampa (Cosentino c.s.1, c.s. 2; Manzo &amp; Cosentino c.s.; Manzo, Cosentino &amp; </a:t>
            </a:r>
            <a:r>
              <a:rPr lang="it-IT" sz="2200" dirty="0" err="1">
                <a:latin typeface="Times New Roman" panose="02020603050405020304" pitchFamily="18" charset="0"/>
                <a:cs typeface="Times New Roman" panose="02020603050405020304" pitchFamily="18" charset="0"/>
              </a:rPr>
              <a:t>Circosta</a:t>
            </a:r>
            <a:r>
              <a:rPr lang="it-IT" sz="2200" dirty="0">
                <a:latin typeface="Times New Roman" panose="02020603050405020304" pitchFamily="18" charset="0"/>
                <a:cs typeface="Times New Roman" panose="02020603050405020304" pitchFamily="18" charset="0"/>
              </a:rPr>
              <a:t> c.s.).</a:t>
            </a:r>
          </a:p>
          <a:p>
            <a:pPr marL="0" indent="0">
              <a:buNone/>
            </a:pPr>
            <a:endParaRPr lang="it-IT" sz="2200" dirty="0">
              <a:latin typeface="Times New Roman" panose="02020603050405020304" pitchFamily="18" charset="0"/>
              <a:cs typeface="Times New Roman" panose="02020603050405020304" pitchFamily="18" charset="0"/>
            </a:endParaRPr>
          </a:p>
          <a:p>
            <a:r>
              <a:rPr lang="it-IT" sz="2200" dirty="0">
                <a:latin typeface="Times New Roman" panose="02020603050405020304" pitchFamily="18" charset="0"/>
                <a:cs typeface="Times New Roman" panose="02020603050405020304" pitchFamily="18" charset="0"/>
              </a:rPr>
              <a:t>Scopo principale di queste prime pubblicazioni, come si vedrà nelle prossime diapositive, è stata </a:t>
            </a:r>
            <a:r>
              <a:rPr lang="it-IT" sz="2200" b="1" dirty="0">
                <a:latin typeface="Times New Roman" panose="02020603050405020304" pitchFamily="18" charset="0"/>
                <a:cs typeface="Times New Roman" panose="02020603050405020304" pitchFamily="18" charset="0"/>
              </a:rPr>
              <a:t>la descrizione essenziale delle strutture grammaticali dello </a:t>
            </a:r>
            <a:r>
              <a:rPr lang="it-IT" sz="2200" b="1" i="1" dirty="0">
                <a:latin typeface="Times New Roman" panose="02020603050405020304" pitchFamily="18" charset="0"/>
                <a:cs typeface="Times New Roman" panose="02020603050405020304" pitchFamily="18" charset="0"/>
              </a:rPr>
              <a:t>zingarìškə</a:t>
            </a:r>
            <a:r>
              <a:rPr lang="it-IT" sz="2200" dirty="0">
                <a:latin typeface="Times New Roman" panose="02020603050405020304" pitchFamily="18" charset="0"/>
                <a:cs typeface="Times New Roman" panose="02020603050405020304" pitchFamily="18" charset="0"/>
              </a:rPr>
              <a:t>, prima che esse scompaiano per effetto del contatto con l’italiano e con il cosentino dei </a:t>
            </a:r>
            <a:r>
              <a:rPr lang="it-IT" sz="2200" i="1" dirty="0" err="1">
                <a:latin typeface="Times New Roman" panose="02020603050405020304" pitchFamily="18" charset="0"/>
                <a:cs typeface="Times New Roman" panose="02020603050405020304" pitchFamily="18" charset="0"/>
              </a:rPr>
              <a:t>gagè</a:t>
            </a:r>
            <a:r>
              <a:rPr lang="it-IT" sz="2200" dirty="0">
                <a:latin typeface="Times New Roman" panose="02020603050405020304" pitchFamily="18" charset="0"/>
                <a:cs typeface="Times New Roman" panose="02020603050405020304" pitchFamily="18" charset="0"/>
              </a:rPr>
              <a:t>.</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3756115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65412" y="2626017"/>
            <a:ext cx="8915399" cy="1468800"/>
          </a:xfrm>
        </p:spPr>
        <p:txBody>
          <a:bodyPr/>
          <a:lstStyle/>
          <a:p>
            <a:r>
              <a:rPr lang="it-IT" dirty="0">
                <a:latin typeface="Times New Roman" panose="02020603050405020304" pitchFamily="18" charset="0"/>
                <a:cs typeface="Times New Roman" panose="02020603050405020304" pitchFamily="18" charset="0"/>
              </a:rPr>
              <a:t>3. </a:t>
            </a:r>
            <a:r>
              <a:rPr lang="it-IT" sz="3600" dirty="0">
                <a:solidFill>
                  <a:prstClr val="black">
                    <a:lumMod val="85000"/>
                    <a:lumOff val="15000"/>
                  </a:prstClr>
                </a:solidFill>
                <a:latin typeface="Times New Roman" panose="02020603050405020304" pitchFamily="18" charset="0"/>
                <a:cs typeface="Times New Roman" panose="02020603050405020304" pitchFamily="18" charset="0"/>
              </a:rPr>
              <a:t>Caratteristiche linguistiche salienti dello </a:t>
            </a:r>
            <a:r>
              <a:rPr lang="it-IT" sz="3600" i="1" dirty="0">
                <a:solidFill>
                  <a:prstClr val="black">
                    <a:lumMod val="85000"/>
                    <a:lumOff val="15000"/>
                  </a:prstClr>
                </a:solidFill>
                <a:latin typeface="Times New Roman" panose="02020603050405020304" pitchFamily="18" charset="0"/>
                <a:cs typeface="Times New Roman" panose="02020603050405020304" pitchFamily="18" charset="0"/>
              </a:rPr>
              <a:t>zingarìškə</a:t>
            </a:r>
            <a:r>
              <a:rPr lang="it-IT" dirty="0">
                <a:latin typeface="Times New Roman" panose="02020603050405020304" pitchFamily="18" charset="0"/>
                <a:cs typeface="Times New Roman" panose="02020603050405020304" pitchFamily="18" charset="0"/>
              </a:rPr>
              <a:t> </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507028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3.1 Fonetica e fonologia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Nella varietà neolatina dei rom cosentini troviamo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un certo numero di lemmi a vocalismo «sardo»</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Si tratta di parole in cui Ē e Ō latine, in linea con quanto avviene nell’area calabro-lucana arcaica (Lausberg 1939), evolvono rispettivamente come /e/ ([ɛ]) e /o/ ([ɔ]) anziché chiudersi in /i/ e in /u/ (foneticamente [ɪ] e [ʊ]), come avviene invece in area calabro-sicula, Cosenza e Valle del Crati comprese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Ledgeway</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2016: 248-249):</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Cal. rom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jɛːtə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‘bietola’ &lt; BĒTA (REW: 1064) × BLĬTU(M) (REW: 1173) accanto però al tipo cos.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jiə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ʊsa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‘id.’ &lt; *GELSA, metatesi dell’</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ar</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i="1" dirty="0" err="1">
                <a:solidFill>
                  <a:prstClr val="black">
                    <a:lumMod val="75000"/>
                    <a:lumOff val="25000"/>
                  </a:prstClr>
                </a:solidFill>
                <a:latin typeface="Times New Roman" panose="02020603050405020304" pitchFamily="18" charset="0"/>
                <a:cs typeface="Times New Roman" panose="02020603050405020304" pitchFamily="18" charset="0"/>
              </a:rPr>
              <a:t>selqa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‘id.’ (NDDC: 337), cal. rom </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[ˈβ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ɛnːə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‘vendere’ (con oscillazioni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intraparadigmatiche</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di tipo siciliano),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paˈrɛːtə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‘muro divisorio’, ecc.</a:t>
            </a:r>
          </a:p>
          <a:p>
            <a:endParaRPr lang="it-IT" dirty="0"/>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029211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3.1 Fonetica e fonologia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Uno dei fenomeni più vistosi dello </a:t>
            </a:r>
            <a:r>
              <a:rPr lang="it-IT" sz="2200" i="1" dirty="0">
                <a:solidFill>
                  <a:prstClr val="black">
                    <a:lumMod val="75000"/>
                    <a:lumOff val="25000"/>
                  </a:prstClr>
                </a:solidFill>
                <a:latin typeface="Times New Roman" panose="02020603050405020304" pitchFamily="18" charset="0"/>
                <a:cs typeface="Times New Roman" panose="02020603050405020304" pitchFamily="18" charset="0"/>
              </a:rPr>
              <a:t>zingariškə </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è la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centralizzazione di tutte le vocali atone finali, laddove il cosentino presenta un </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quadrivocalismo</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/i ɛ a u/.</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Es.: cal. rom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nʊ</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juɵ̯rnə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‘un giorno’ &lt;  *DI̯ŎRNU(M) (Lausberg 1939: §40),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pɪnʣə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‘una pinza’,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ʦakː</a:t>
            </a:r>
            <a:r>
              <a:rPr lang="it-IT" sz="2200" baseline="30000" dirty="0" err="1">
                <a:solidFill>
                  <a:prstClr val="black">
                    <a:lumMod val="75000"/>
                    <a:lumOff val="25000"/>
                  </a:prstClr>
                </a:solidFill>
                <a:latin typeface="Times New Roman" panose="02020603050405020304" pitchFamily="18" charset="0"/>
                <a:cs typeface="Times New Roman" panose="02020603050405020304" pitchFamily="18" charset="0"/>
              </a:rPr>
              <a:t>h</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ʊˈraːfə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‘grosso ago per cucire i materassi’ &lt; gr. </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σακκοράφα (</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LGII: 446),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trɪ</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mːɪˈlʊːnə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‘tre meloni’ (a fronte di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ʈʂɪ</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mːɪˈlʊːnɪ</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ʈʂɪ</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mːɪˈlʊːna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‘id.’ , attestati rispettivamente in cosentino urbano e cosentino rurale), [ʊ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paːnə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‘il pane’.</a:t>
            </a:r>
          </a:p>
          <a:p>
            <a:pPr lvl="0">
              <a:buClr>
                <a:srgbClr val="A53010"/>
              </a:buClr>
            </a:pPr>
            <a:endParaRPr lang="it-IT" dirty="0"/>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724434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3.1 Fonetica e fonologia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Alcuni rom possono eccezionalmente conservare -[a]: [a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mʊˈʎɛːra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‘la moglie’ &lt; </a:t>
            </a:r>
            <a:r>
              <a:rPr lang="it-IT" sz="2200" cap="small" dirty="0" err="1">
                <a:solidFill>
                  <a:prstClr val="black">
                    <a:lumMod val="75000"/>
                    <a:lumOff val="25000"/>
                  </a:prstClr>
                </a:solidFill>
                <a:latin typeface="Times New Roman" panose="02020603050405020304" pitchFamily="18" charset="0"/>
                <a:cs typeface="Times New Roman" panose="02020603050405020304" pitchFamily="18" charset="0"/>
              </a:rPr>
              <a:t>mŭliére</a:t>
            </a:r>
            <a:r>
              <a:rPr lang="it-IT" sz="2200" cap="small" dirty="0">
                <a:solidFill>
                  <a:prstClr val="black">
                    <a:lumMod val="75000"/>
                    <a:lumOff val="25000"/>
                  </a:prstClr>
                </a:solidFill>
                <a:latin typeface="Times New Roman" panose="02020603050405020304" pitchFamily="18" charset="0"/>
                <a:cs typeface="Times New Roman" panose="02020603050405020304" pitchFamily="18" charset="0"/>
              </a:rPr>
              <a:t>(m) </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(REW: 5730.2),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ʦɪŋɡəra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‘una zingara’.</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In linea di massima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nel calabrese dei rom si centralizzano anche le vocali postoniche interne</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Es.: cal. rom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ʦɪŋɡərə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‘zingari’,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kwɪnːəʧə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‘quindici’,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tɛːnəsə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‘tieni, hai’,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sʊ</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sɪnːəkə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‘questo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sindaco’</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ma anche [ʊ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sɪnːakə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‘il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sindaco’</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con conservazione di -[a]-.</a:t>
            </a:r>
          </a:p>
          <a:p>
            <a:pPr lvl="0">
              <a:buClr>
                <a:srgbClr val="A53010"/>
              </a:buClr>
            </a:pP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L’indebolimento delle postoniche è un fenomeno condiviso dall’intera comunità linguistica rom</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440844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3.1 Fonetica e fonologia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pPr lvl="0">
              <a:buClr>
                <a:srgbClr val="A53010"/>
              </a:buClr>
            </a:pP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In posizione interna di sintagma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specie in contesti in cui parola</a:t>
            </a:r>
            <a:r>
              <a:rPr lang="it-IT" sz="2200" baseline="-25000" dirty="0">
                <a:solidFill>
                  <a:prstClr val="black">
                    <a:lumMod val="75000"/>
                    <a:lumOff val="25000"/>
                  </a:prstClr>
                </a:solidFill>
                <a:latin typeface="Times New Roman" panose="02020603050405020304" pitchFamily="18" charset="0"/>
                <a:cs typeface="Times New Roman" panose="02020603050405020304" pitchFamily="18" charset="0"/>
              </a:rPr>
              <a:t>1</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è unita a parola</a:t>
            </a:r>
            <a:r>
              <a:rPr lang="it-IT" sz="2200" baseline="-25000" dirty="0">
                <a:solidFill>
                  <a:prstClr val="black">
                    <a:lumMod val="75000"/>
                    <a:lumOff val="25000"/>
                  </a:prstClr>
                </a:solidFill>
                <a:latin typeface="Times New Roman" panose="02020603050405020304" pitchFamily="18" charset="0"/>
                <a:cs typeface="Times New Roman" panose="02020603050405020304" pitchFamily="18" charset="0"/>
              </a:rPr>
              <a:t>2</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da uno stretto legame sintattico (p. es.: ‘una bella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casa’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‘quattro amici’, ‘il nostro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cane’</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ecc.),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di solito la vocale non subisce centralizzazione</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Es.: cal. rom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bɛlːa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ɣrɔsːə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‘bella grossa’,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nː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amʊ</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jʊːtə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‘ce ne siamo andati’ (a fronte del cos.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nɪ</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nːɪ</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sɪmʊ</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jʊːtɪ</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‘id.’, che seleziona ‘essere’ come ausiliare),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ɪɖːʐʊ</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sɔːna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‘lui suona’,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kwanda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ɽːɔʊ̯bːə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‘quanta roba!’, ecc.</a:t>
            </a: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195663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3.1 Fonetica e fonologia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 differenza di quel che accade in cosentino e nella maggior parte dei dialetti calabresi settentrionali (Cosentino 2023a),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in </a:t>
            </a:r>
            <a:r>
              <a:rPr lang="it-IT" sz="2200" b="1" i="1" dirty="0">
                <a:solidFill>
                  <a:prstClr val="black">
                    <a:lumMod val="75000"/>
                    <a:lumOff val="25000"/>
                  </a:prstClr>
                </a:solidFill>
                <a:latin typeface="Times New Roman" panose="02020603050405020304" pitchFamily="18" charset="0"/>
                <a:cs typeface="Times New Roman" panose="02020603050405020304" pitchFamily="18" charset="0"/>
              </a:rPr>
              <a:t>zingariškə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i nessi -TR- e -STR- conservano quasi sempre la loro pronuncia originaria senza diventare retroflessi</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Es.: cal. rom [ʊ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paːtrə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‘il padre’,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strʊʃːə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‘rumore’, [ʊ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lʊstrə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‘la luce, il chiarore’,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nɔn</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ʤ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ɪndrənə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‘non c’entrano’, ecc.</a:t>
            </a: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293107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3.1 Fonetica e fonologia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Possiamo, inoltre, menzionare la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palatalizzazione di /s/ davanti a occlusiva velare e bilabiale</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(p. es.: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ʃpʊˈsaːtə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‘sposata, -o’ ,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ʃkɔːla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‘scuola’,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ʃkʊrˈda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‘scordare, dimenticare’,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ʃbatː</a:t>
            </a:r>
            <a:r>
              <a:rPr lang="it-IT" sz="2200" baseline="30000" dirty="0" err="1">
                <a:solidFill>
                  <a:prstClr val="black">
                    <a:lumMod val="75000"/>
                    <a:lumOff val="25000"/>
                  </a:prstClr>
                </a:solidFill>
                <a:latin typeface="Times New Roman" panose="02020603050405020304" pitchFamily="18" charset="0"/>
                <a:cs typeface="Times New Roman" panose="02020603050405020304" pitchFamily="18" charset="0"/>
              </a:rPr>
              <a:t>h</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‘sbattere’) e </a:t>
            </a:r>
            <a:r>
              <a:rPr lang="it-IT" sz="2200" dirty="0">
                <a:latin typeface="Times New Roman" panose="02020603050405020304" pitchFamily="18" charset="0"/>
                <a:ea typeface="Calibri" panose="020F0502020204030204" pitchFamily="34" charset="0"/>
                <a:cs typeface="Times New Roman" panose="02020603050405020304" pitchFamily="18" charset="0"/>
              </a:rPr>
              <a:t>la </a:t>
            </a:r>
            <a:r>
              <a:rPr lang="it-IT" sz="2200" b="1" dirty="0">
                <a:latin typeface="Times New Roman" panose="02020603050405020304" pitchFamily="18" charset="0"/>
                <a:ea typeface="Calibri" panose="020F0502020204030204" pitchFamily="34" charset="0"/>
                <a:cs typeface="Times New Roman" panose="02020603050405020304" pitchFamily="18" charset="0"/>
              </a:rPr>
              <a:t>rotacizzazione di (-)</a:t>
            </a:r>
            <a:r>
              <a:rPr lang="it-IT" sz="2200" b="1" cap="small" dirty="0">
                <a:latin typeface="Times New Roman" panose="02020603050405020304" pitchFamily="18" charset="0"/>
                <a:ea typeface="Calibri" panose="020F0502020204030204" pitchFamily="34" charset="0"/>
                <a:cs typeface="Times New Roman" panose="02020603050405020304" pitchFamily="18" charset="0"/>
              </a:rPr>
              <a:t>d-</a:t>
            </a:r>
            <a:r>
              <a:rPr lang="it-IT" sz="2200" b="1" dirty="0">
                <a:latin typeface="Times New Roman" panose="02020603050405020304" pitchFamily="18" charset="0"/>
                <a:ea typeface="Calibri" panose="020F0502020204030204" pitchFamily="34" charset="0"/>
                <a:cs typeface="Times New Roman" panose="02020603050405020304" pitchFamily="18" charset="0"/>
              </a:rPr>
              <a:t>, fenomeno, però, non sistematico e attestato soprattutto tra i parlanti di origine lucana </a:t>
            </a:r>
            <a:r>
              <a:rPr lang="it-IT" sz="2200" dirty="0">
                <a:latin typeface="Times New Roman" panose="02020603050405020304" pitchFamily="18" charset="0"/>
                <a:ea typeface="Calibri" panose="020F0502020204030204" pitchFamily="34" charset="0"/>
                <a:cs typeface="Times New Roman" panose="02020603050405020304" pitchFamily="18" charset="0"/>
              </a:rPr>
              <a:t>(p. es.: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ra</a:t>
            </a:r>
            <a:r>
              <a:rPr lang="it-IT" sz="2200" dirty="0">
                <a:latin typeface="Times New Roman" panose="02020603050405020304" pitchFamily="18" charset="0"/>
                <a:ea typeface="Calibri" panose="020F0502020204030204" pitchFamily="34" charset="0"/>
                <a:cs typeface="Times New Roman" panose="02020603050405020304" pitchFamily="18" charset="0"/>
              </a:rPr>
              <a:t>ːβ</a:t>
            </a:r>
            <a:r>
              <a:rPr lang="it-IT" sz="2200" dirty="0" err="1">
                <a:latin typeface="Times New Roman" panose="02020603050405020304" pitchFamily="18" charset="0"/>
                <a:ea typeface="Calibri" panose="020F0502020204030204" pitchFamily="34" charset="0"/>
                <a:cs typeface="Times New Roman" panose="02020603050405020304" pitchFamily="18" charset="0"/>
              </a:rPr>
              <a:t>anə</a:t>
            </a:r>
            <a:r>
              <a:rPr lang="it-IT" sz="2200" dirty="0">
                <a:latin typeface="Times New Roman" panose="02020603050405020304" pitchFamily="18" charset="0"/>
                <a:ea typeface="Calibri" panose="020F0502020204030204" pitchFamily="34" charset="0"/>
                <a:cs typeface="Times New Roman" panose="02020603050405020304" pitchFamily="18" charset="0"/>
              </a:rPr>
              <a:t>] ‘davano’, [β</a:t>
            </a:r>
            <a:r>
              <a:rPr lang="it-IT" sz="2200" dirty="0" err="1">
                <a:latin typeface="Times New Roman" panose="02020603050405020304" pitchFamily="18" charset="0"/>
                <a:ea typeface="Calibri" panose="020F0502020204030204" pitchFamily="34" charset="0"/>
                <a:cs typeface="Times New Roman" panose="02020603050405020304" pitchFamily="18" charset="0"/>
              </a:rPr>
              <a:t>ɪˈrɪ</a:t>
            </a:r>
            <a:r>
              <a:rPr lang="it-IT" sz="2200" dirty="0">
                <a:latin typeface="Times New Roman" panose="02020603050405020304" pitchFamily="18" charset="0"/>
                <a:ea typeface="Calibri" panose="020F0502020204030204" pitchFamily="34" charset="0"/>
                <a:cs typeface="Times New Roman" panose="02020603050405020304" pitchFamily="18" charset="0"/>
              </a:rPr>
              <a:t>ːβ</a:t>
            </a:r>
            <a:r>
              <a:rPr lang="it-IT" sz="2200" dirty="0" err="1">
                <a:latin typeface="Times New Roman" panose="02020603050405020304" pitchFamily="18" charset="0"/>
                <a:ea typeface="Calibri" panose="020F0502020204030204" pitchFamily="34" charset="0"/>
                <a:cs typeface="Times New Roman" panose="02020603050405020304" pitchFamily="18" charset="0"/>
              </a:rPr>
              <a:t>ənə</a:t>
            </a:r>
            <a:r>
              <a:rPr lang="it-IT" sz="2200" dirty="0">
                <a:latin typeface="Times New Roman" panose="02020603050405020304" pitchFamily="18" charset="0"/>
                <a:ea typeface="Calibri" panose="020F0502020204030204" pitchFamily="34" charset="0"/>
                <a:cs typeface="Times New Roman" panose="02020603050405020304" pitchFamily="18" charset="0"/>
              </a:rPr>
              <a:t>] ‘vedevano’, [ˈa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rɪtː</a:t>
            </a:r>
            <a:r>
              <a:rPr lang="it-IT" sz="2200" baseline="30000" dirty="0" err="1">
                <a:latin typeface="Times New Roman" panose="02020603050405020304" pitchFamily="18" charset="0"/>
                <a:ea typeface="Calibri" panose="020F0502020204030204" pitchFamily="34" charset="0"/>
                <a:cs typeface="Times New Roman" panose="02020603050405020304" pitchFamily="18" charset="0"/>
              </a:rPr>
              <a:t>h</a:t>
            </a:r>
            <a:r>
              <a:rPr lang="it-IT" sz="2200" dirty="0" err="1">
                <a:latin typeface="Times New Roman" panose="02020603050405020304" pitchFamily="18" charset="0"/>
                <a:ea typeface="Calibri" panose="020F0502020204030204" pitchFamily="34" charset="0"/>
                <a:cs typeface="Times New Roman" panose="02020603050405020304" pitchFamily="18" charset="0"/>
              </a:rPr>
              <a:t>ə</a:t>
            </a:r>
            <a:r>
              <a:rPr lang="it-IT" sz="2200" dirty="0">
                <a:latin typeface="Times New Roman" panose="02020603050405020304" pitchFamily="18" charset="0"/>
                <a:ea typeface="Calibri" panose="020F0502020204030204" pitchFamily="34" charset="0"/>
                <a:cs typeface="Times New Roman" panose="02020603050405020304" pitchFamily="18" charset="0"/>
              </a:rPr>
              <a:t>] ‘hai </a:t>
            </a:r>
            <a:r>
              <a:rPr lang="it-IT" sz="2200" dirty="0" err="1">
                <a:latin typeface="Times New Roman" panose="02020603050405020304" pitchFamily="18" charset="0"/>
                <a:ea typeface="Calibri" panose="020F0502020204030204" pitchFamily="34" charset="0"/>
                <a:cs typeface="Times New Roman" panose="02020603050405020304" pitchFamily="18" charset="0"/>
              </a:rPr>
              <a:t>detto’</a:t>
            </a:r>
            <a:r>
              <a:rPr lang="it-IT" sz="2200" dirty="0">
                <a:latin typeface="Times New Roman" panose="02020603050405020304" pitchFamily="18" charset="0"/>
                <a:ea typeface="Calibri" panose="020F0502020204030204" pitchFamily="34" charset="0"/>
                <a:cs typeface="Times New Roman" panose="02020603050405020304" pitchFamily="18" charset="0"/>
              </a:rPr>
              <a:t> ma anche [</a:t>
            </a:r>
            <a:r>
              <a:rPr lang="it-IT" sz="2200" dirty="0" err="1">
                <a:latin typeface="Times New Roman" panose="02020603050405020304" pitchFamily="18" charset="0"/>
                <a:ea typeface="Calibri" panose="020F0502020204030204" pitchFamily="34" charset="0"/>
                <a:cs typeface="Times New Roman" panose="02020603050405020304" pitchFamily="18" charset="0"/>
              </a:rPr>
              <a:t>ðɪˈʧɪ</a:t>
            </a:r>
            <a:r>
              <a:rPr lang="it-IT" sz="2200" dirty="0">
                <a:latin typeface="Times New Roman" panose="02020603050405020304" pitchFamily="18" charset="0"/>
                <a:ea typeface="Calibri" panose="020F0502020204030204" pitchFamily="34" charset="0"/>
                <a:cs typeface="Times New Roman" panose="02020603050405020304" pitchFamily="18" charset="0"/>
              </a:rPr>
              <a:t>ːβ</a:t>
            </a:r>
            <a:r>
              <a:rPr lang="it-IT" sz="2200" dirty="0" err="1">
                <a:latin typeface="Times New Roman" panose="02020603050405020304" pitchFamily="18" charset="0"/>
                <a:ea typeface="Calibri" panose="020F0502020204030204" pitchFamily="34" charset="0"/>
                <a:cs typeface="Times New Roman" panose="02020603050405020304" pitchFamily="18" charset="0"/>
              </a:rPr>
              <a:t>ənə</a:t>
            </a:r>
            <a:r>
              <a:rPr lang="it-IT" sz="2200" dirty="0">
                <a:latin typeface="Times New Roman" panose="02020603050405020304" pitchFamily="18" charset="0"/>
                <a:ea typeface="Calibri" panose="020F0502020204030204" pitchFamily="34" charset="0"/>
                <a:cs typeface="Times New Roman" panose="02020603050405020304" pitchFamily="18" charset="0"/>
              </a:rPr>
              <a:t>] ‘dicevano’, [</a:t>
            </a:r>
            <a:r>
              <a:rPr lang="it-IT" sz="2200" dirty="0" err="1">
                <a:latin typeface="Times New Roman" panose="02020603050405020304" pitchFamily="18" charset="0"/>
                <a:ea typeface="Calibri" panose="020F0502020204030204" pitchFamily="34" charset="0"/>
                <a:cs typeface="Times New Roman" panose="02020603050405020304" pitchFamily="18" charset="0"/>
              </a:rPr>
              <a:t>ðɪ</a:t>
            </a:r>
            <a:r>
              <a:rPr lang="it-IT" sz="2200" dirty="0">
                <a:latin typeface="Times New Roman" panose="02020603050405020304" pitchFamily="18" charset="0"/>
                <a:ea typeface="Calibri" panose="020F0502020204030204" pitchFamily="34" charset="0"/>
                <a:cs typeface="Times New Roman" panose="02020603050405020304" pitchFamily="18" charset="0"/>
              </a:rPr>
              <a:t>] ‘di’, [β</a:t>
            </a:r>
            <a:r>
              <a:rPr lang="it-IT" sz="2200" dirty="0" err="1">
                <a:latin typeface="Times New Roman" panose="02020603050405020304" pitchFamily="18" charset="0"/>
                <a:ea typeface="Calibri" panose="020F0502020204030204" pitchFamily="34" charset="0"/>
                <a:cs typeface="Times New Roman" panose="02020603050405020304" pitchFamily="18" charset="0"/>
              </a:rPr>
              <a:t>ɪˈðɪːmə</a:t>
            </a:r>
            <a:r>
              <a:rPr lang="it-IT" sz="2200" dirty="0">
                <a:latin typeface="Times New Roman" panose="02020603050405020304" pitchFamily="18" charset="0"/>
                <a:ea typeface="Calibri" panose="020F0502020204030204" pitchFamily="34" charset="0"/>
                <a:cs typeface="Times New Roman" panose="02020603050405020304" pitchFamily="18" charset="0"/>
              </a:rPr>
              <a:t>] ‘vediamo’). </a:t>
            </a: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4067862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3.2 Morfologia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Uno dei tratti maggiormente peculiari del dialetto neolatino dei rom è la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conservazione della desinenza verbale -[</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sə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&lt; -S di 2</a:t>
            </a:r>
            <a:r>
              <a:rPr lang="it-IT" sz="2200" b="1" baseline="30000" dirty="0">
                <a:solidFill>
                  <a:prstClr val="black">
                    <a:lumMod val="75000"/>
                    <a:lumOff val="25000"/>
                  </a:prstClr>
                </a:solidFill>
                <a:latin typeface="Times New Roman" panose="02020603050405020304" pitchFamily="18" charset="0"/>
                <a:cs typeface="Times New Roman" panose="02020603050405020304" pitchFamily="18" charset="0"/>
              </a:rPr>
              <a:t>a</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sg</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In cosentino </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 in generale, nei dialetti calabresi a sud di Regina di Lattarico [CS] (Cosentino 2023b),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la desinenza sigmatica è invece rimpiazzata dall’uscita vocalica -[ɪ] all’indicativo presente e da -[ɪ] / -[a] all’indicativo imperfetto</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Es.: cal. rom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mɪndəsə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‘tu metti’,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tɛːnəsə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(si noti l’assenza di metafonia, cfr. Lausberg [1939: 313, 342]) ‘tu tieni / tu hai’, [ˈ</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ɪːðəsə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‘tu vedi’,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pasːəsə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‘tu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passi’</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faˈʧi</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ːː</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‘facevi’,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jiə̯sə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‘andavi’,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manˈʤasːə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‘mangiavi’,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ɛːrasə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ɛːrəsə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a:solidFill>
                  <a:prstClr val="black">
                    <a:lumMod val="75000"/>
                    <a:lumOff val="25000"/>
                  </a:prstClr>
                </a:solidFill>
                <a:latin typeface="Times New Roman" panose="02020603050405020304" pitchFamily="18" charset="0"/>
                <a:cs typeface="Times New Roman" panose="02020603050405020304" pitchFamily="18" charset="0"/>
              </a:rPr>
              <a:t>eri’, </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ecc.</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109812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3.2 Morfologia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Come avviene nell’area arcaica calabro-lucana (Lausberg 1939: §§313, 317, 334-335, 362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sqq</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parte della comunità rom conserva l’uscita sigmatica sia all’imperfetto sia al presente indicativo</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a:p>
            <a:pPr lvl="0">
              <a:buClr>
                <a:srgbClr val="A53010"/>
              </a:buClr>
            </a:pP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Un’altra parte, invece, preserva l’uscita sigmatica solo all’imperfetto indicativo</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come avviene nella Valle dell’Esaro e in parte della Media Valle del Crati (Cosentino 2023b).</a:t>
            </a:r>
          </a:p>
          <a:p>
            <a:pPr lvl="0">
              <a:buClr>
                <a:srgbClr val="A53010"/>
              </a:buClr>
            </a:pP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La terminazione sigmatica non si conserva invece alla 2a </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pl</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ove al presente troviamo solo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Vtə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873695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3.2 Morfologia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Es.: cal. rom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pɪˈʎːaːtə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‘prendete’,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saˈpɪːtə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‘sapete’, [</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ʊˈlɪːtə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‘volete’,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sɪːtə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‘siete’, ecc.</a:t>
            </a:r>
          </a:p>
          <a:p>
            <a:pPr lvl="0">
              <a:buClr>
                <a:srgbClr val="A53010"/>
              </a:buClr>
            </a:pP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All’imperfetto le desinenze sono alternativamente (con ampi margini di variazione </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interfamiliare</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Vtə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(esito calabrese settentrionale) / -[V</a:t>
            </a:r>
            <a:r>
              <a:rPr lang="el-GR" sz="2200" b="1"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ə] ~ -[</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Vbːə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(esiti calabro-lucani):</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Es.: cal. rom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ʃpʊˈsta</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ː</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atə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‘spostavate’,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parˈlabːə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‘parlavate’,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ɛːrətə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ɛːrə</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ə] ‘eravate’,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paˈɣabːə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‘pagavate’, ecc.</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1259717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3.2 Morfologia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fontScale="70000" lnSpcReduction="20000"/>
          </a:bodyPr>
          <a:lstStyle/>
          <a:p>
            <a:pPr lvl="0">
              <a:buClr>
                <a:srgbClr val="A53010"/>
              </a:buClr>
            </a:pP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Paradossalmente, </a:t>
            </a: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la terminazione consonantica di 3</a:t>
            </a:r>
            <a:r>
              <a:rPr lang="it-IT" sz="3200" b="1" baseline="30000" dirty="0">
                <a:solidFill>
                  <a:prstClr val="black">
                    <a:lumMod val="75000"/>
                    <a:lumOff val="25000"/>
                  </a:prstClr>
                </a:solidFill>
                <a:latin typeface="Times New Roman" panose="02020603050405020304" pitchFamily="18" charset="0"/>
                <a:cs typeface="Times New Roman" panose="02020603050405020304" pitchFamily="18" charset="0"/>
              </a:rPr>
              <a:t>a</a:t>
            </a: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3200" b="1" dirty="0" err="1">
                <a:solidFill>
                  <a:prstClr val="black">
                    <a:lumMod val="75000"/>
                    <a:lumOff val="25000"/>
                  </a:prstClr>
                </a:solidFill>
                <a:latin typeface="Times New Roman" panose="02020603050405020304" pitchFamily="18" charset="0"/>
                <a:cs typeface="Times New Roman" panose="02020603050405020304" pitchFamily="18" charset="0"/>
              </a:rPr>
              <a:t>sg</a:t>
            </a: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3200" b="1" dirty="0" err="1">
                <a:solidFill>
                  <a:prstClr val="black">
                    <a:lumMod val="75000"/>
                    <a:lumOff val="25000"/>
                  </a:prstClr>
                </a:solidFill>
                <a:latin typeface="Times New Roman" panose="02020603050405020304" pitchFamily="18" charset="0"/>
                <a:cs typeface="Times New Roman" panose="02020603050405020304" pitchFamily="18" charset="0"/>
              </a:rPr>
              <a:t>ðɪ</a:t>
            </a: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 / -[</a:t>
            </a:r>
            <a:r>
              <a:rPr lang="it-IT" sz="3200" b="1" dirty="0" err="1">
                <a:solidFill>
                  <a:prstClr val="black">
                    <a:lumMod val="75000"/>
                    <a:lumOff val="25000"/>
                  </a:prstClr>
                </a:solidFill>
                <a:latin typeface="Times New Roman" panose="02020603050405020304" pitchFamily="18" charset="0"/>
                <a:cs typeface="Times New Roman" panose="02020603050405020304" pitchFamily="18" charset="0"/>
              </a:rPr>
              <a:t>ðə</a:t>
            </a: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 &lt; -</a:t>
            </a:r>
            <a:r>
              <a:rPr lang="it-IT" sz="3200" b="1" cap="small" dirty="0">
                <a:solidFill>
                  <a:prstClr val="black">
                    <a:lumMod val="75000"/>
                    <a:lumOff val="25000"/>
                  </a:prstClr>
                </a:solidFill>
                <a:latin typeface="Times New Roman" panose="02020603050405020304" pitchFamily="18" charset="0"/>
                <a:cs typeface="Times New Roman" panose="02020603050405020304" pitchFamily="18" charset="0"/>
              </a:rPr>
              <a:t>t</a:t>
            </a: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 sopravvive nelle aree rurali della Valle del Crati </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(cfr. [ˈ</a:t>
            </a:r>
            <a:r>
              <a:rPr lang="el-GR" sz="3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3200" dirty="0" err="1">
                <a:solidFill>
                  <a:prstClr val="black">
                    <a:lumMod val="75000"/>
                    <a:lumOff val="25000"/>
                  </a:prstClr>
                </a:solidFill>
                <a:latin typeface="Times New Roman" panose="02020603050405020304" pitchFamily="18" charset="0"/>
                <a:cs typeface="Times New Roman" panose="02020603050405020304" pitchFamily="18" charset="0"/>
              </a:rPr>
              <a:t>ɛːnaðɪ</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 ‘viene’ in posizione prevocalica e </a:t>
            </a:r>
            <a:r>
              <a:rPr lang="it-IT" sz="3200" dirty="0" err="1">
                <a:solidFill>
                  <a:prstClr val="black">
                    <a:lumMod val="75000"/>
                    <a:lumOff val="25000"/>
                  </a:prstClr>
                </a:solidFill>
                <a:latin typeface="Times New Roman" panose="02020603050405020304" pitchFamily="18" charset="0"/>
                <a:cs typeface="Times New Roman" panose="02020603050405020304" pitchFamily="18" charset="0"/>
              </a:rPr>
              <a:t>prepausale</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 a Montalto Uffugo), </a:t>
            </a: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ma è ormai rarissima in </a:t>
            </a:r>
            <a:r>
              <a:rPr lang="it-IT" sz="3200" b="1" i="1" dirty="0">
                <a:solidFill>
                  <a:prstClr val="black">
                    <a:lumMod val="75000"/>
                    <a:lumOff val="25000"/>
                  </a:prstClr>
                </a:solidFill>
                <a:latin typeface="Times New Roman" panose="02020603050405020304" pitchFamily="18" charset="0"/>
                <a:cs typeface="Times New Roman" panose="02020603050405020304" pitchFamily="18" charset="0"/>
              </a:rPr>
              <a:t>zingariškə.</a:t>
            </a:r>
          </a:p>
          <a:p>
            <a:pPr lvl="0">
              <a:buClr>
                <a:srgbClr val="A53010"/>
              </a:buClr>
            </a:pP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Qui l’unica traccia di -(T) è il raddoppiamento fonosintattico (RF) – </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per giunta non tassativo </a:t>
            </a:r>
            <a:r>
              <a:rPr lang="it-IT" sz="3200" b="1" dirty="0">
                <a:solidFill>
                  <a:prstClr val="black">
                    <a:lumMod val="75000"/>
                    <a:lumOff val="25000"/>
                  </a:prstClr>
                </a:solidFill>
                <a:latin typeface="Times New Roman" panose="02020603050405020304" pitchFamily="18" charset="0"/>
                <a:cs typeface="Times New Roman" panose="02020603050405020304" pitchFamily="18" charset="0"/>
              </a:rPr>
              <a:t>– della consonante iniziale della parola successiva al verbo</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3200" dirty="0" err="1">
                <a:solidFill>
                  <a:prstClr val="black">
                    <a:lumMod val="75000"/>
                    <a:lumOff val="25000"/>
                  </a:prstClr>
                </a:solidFill>
                <a:latin typeface="Times New Roman" panose="02020603050405020304" pitchFamily="18" charset="0"/>
                <a:cs typeface="Times New Roman" panose="02020603050405020304" pitchFamily="18" charset="0"/>
              </a:rPr>
              <a:t>nʊɱ</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3200" dirty="0" err="1">
                <a:solidFill>
                  <a:prstClr val="black">
                    <a:lumMod val="75000"/>
                    <a:lumOff val="25000"/>
                  </a:prstClr>
                </a:solidFill>
                <a:latin typeface="Times New Roman" panose="02020603050405020304" pitchFamily="18" charset="0"/>
                <a:cs typeface="Times New Roman" panose="02020603050405020304" pitchFamily="18" charset="0"/>
              </a:rPr>
              <a:t>bːɛna</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3200" dirty="0" err="1">
                <a:solidFill>
                  <a:prstClr val="black">
                    <a:lumMod val="75000"/>
                    <a:lumOff val="25000"/>
                  </a:prstClr>
                </a:solidFill>
                <a:latin typeface="Times New Roman" panose="02020603050405020304" pitchFamily="18" charset="0"/>
                <a:cs typeface="Times New Roman" panose="02020603050405020304" pitchFamily="18" charset="0"/>
              </a:rPr>
              <a:t>mːaːjə</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 ‘non viene mai’, [ˈ</a:t>
            </a:r>
            <a:r>
              <a:rPr lang="it-IT" sz="3200" dirty="0" err="1">
                <a:solidFill>
                  <a:prstClr val="black">
                    <a:lumMod val="75000"/>
                    <a:lumOff val="25000"/>
                  </a:prstClr>
                </a:solidFill>
                <a:latin typeface="Times New Roman" panose="02020603050405020304" pitchFamily="18" charset="0"/>
                <a:cs typeface="Times New Roman" panose="02020603050405020304" pitchFamily="18" charset="0"/>
              </a:rPr>
              <a:t>ɣɛra</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3200" dirty="0" err="1">
                <a:solidFill>
                  <a:prstClr val="black">
                    <a:lumMod val="75000"/>
                    <a:lumOff val="25000"/>
                  </a:prstClr>
                </a:solidFill>
                <a:latin typeface="Times New Roman" panose="02020603050405020304" pitchFamily="18" charset="0"/>
                <a:cs typeface="Times New Roman" panose="02020603050405020304" pitchFamily="18" charset="0"/>
              </a:rPr>
              <a:t>bːiə̯cː</a:t>
            </a:r>
            <a:r>
              <a:rPr lang="it-IT" sz="3200" baseline="30000" dirty="0" err="1">
                <a:solidFill>
                  <a:prstClr val="black">
                    <a:lumMod val="75000"/>
                    <a:lumOff val="25000"/>
                  </a:prstClr>
                </a:solidFill>
                <a:latin typeface="Times New Roman" panose="02020603050405020304" pitchFamily="18" charset="0"/>
                <a:cs typeface="Times New Roman" panose="02020603050405020304" pitchFamily="18" charset="0"/>
              </a:rPr>
              <a:t>h</a:t>
            </a:r>
            <a:r>
              <a:rPr lang="it-IT" sz="3200" dirty="0" err="1">
                <a:solidFill>
                  <a:prstClr val="black">
                    <a:lumMod val="75000"/>
                    <a:lumOff val="25000"/>
                  </a:prstClr>
                </a:solidFill>
                <a:latin typeface="Times New Roman" panose="02020603050405020304" pitchFamily="18" charset="0"/>
                <a:cs typeface="Times New Roman" panose="02020603050405020304" pitchFamily="18" charset="0"/>
              </a:rPr>
              <a:t>ə</a:t>
            </a:r>
            <a:r>
              <a:rPr lang="it-IT" sz="3200" dirty="0">
                <a:solidFill>
                  <a:prstClr val="black">
                    <a:lumMod val="75000"/>
                    <a:lumOff val="25000"/>
                  </a:prstClr>
                </a:solidFill>
                <a:latin typeface="Times New Roman" panose="02020603050405020304" pitchFamily="18" charset="0"/>
                <a:cs typeface="Times New Roman" panose="02020603050405020304" pitchFamily="18" charset="0"/>
              </a:rPr>
              <a:t>] ‘era vecchio’, ecc.</a:t>
            </a:r>
          </a:p>
          <a:p>
            <a:pPr lvl="0">
              <a:buClr>
                <a:srgbClr val="A53010"/>
              </a:buClr>
            </a:pPr>
            <a:r>
              <a:rPr lang="it-IT" sz="3200" dirty="0">
                <a:latin typeface="Times New Roman" panose="02020603050405020304" pitchFamily="18" charset="0"/>
                <a:ea typeface="Calibri" panose="020F0502020204030204" pitchFamily="34" charset="0"/>
                <a:cs typeface="Times New Roman" panose="02020603050405020304" pitchFamily="18" charset="0"/>
              </a:rPr>
              <a:t>Tuttavia, in passato il quadro doveva essere diverso, giacché nel corpus di interviste di Pierluigi Grottola si è reperita la frase [ˈ</a:t>
            </a:r>
            <a:r>
              <a:rPr lang="it-IT" sz="3200" dirty="0" err="1">
                <a:latin typeface="Times New Roman" panose="02020603050405020304" pitchFamily="18" charset="0"/>
                <a:ea typeface="Calibri" panose="020F0502020204030204" pitchFamily="34" charset="0"/>
                <a:cs typeface="Times New Roman" panose="02020603050405020304" pitchFamily="18" charset="0"/>
              </a:rPr>
              <a:t>pɪʎːa</a:t>
            </a:r>
            <a:r>
              <a:rPr lang="it-IT" sz="3200" dirty="0">
                <a:latin typeface="Times New Roman" panose="02020603050405020304" pitchFamily="18" charset="0"/>
                <a:ea typeface="Calibri" panose="020F0502020204030204" pitchFamily="34" charset="0"/>
                <a:cs typeface="Times New Roman" panose="02020603050405020304" pitchFamily="18" charset="0"/>
              </a:rPr>
              <a:t> </a:t>
            </a:r>
            <a:r>
              <a:rPr lang="it-IT" sz="3200" dirty="0" err="1">
                <a:latin typeface="Times New Roman" panose="02020603050405020304" pitchFamily="18" charset="0"/>
                <a:ea typeface="Calibri" panose="020F0502020204030204" pitchFamily="34" charset="0"/>
                <a:cs typeface="Times New Roman" panose="02020603050405020304" pitchFamily="18" charset="0"/>
              </a:rPr>
              <a:t>nːa</a:t>
            </a:r>
            <a:r>
              <a:rPr lang="it-IT" sz="3200" dirty="0">
                <a:latin typeface="Times New Roman" panose="02020603050405020304" pitchFamily="18" charset="0"/>
                <a:ea typeface="Calibri" panose="020F0502020204030204" pitchFamily="34" charset="0"/>
                <a:cs typeface="Times New Roman" panose="02020603050405020304" pitchFamily="18" charset="0"/>
              </a:rPr>
              <a:t> ˈ</a:t>
            </a:r>
            <a:r>
              <a:rPr lang="it-IT" sz="3200" dirty="0" err="1">
                <a:latin typeface="Times New Roman" panose="02020603050405020304" pitchFamily="18" charset="0"/>
                <a:ea typeface="Calibri" panose="020F0502020204030204" pitchFamily="34" charset="0"/>
                <a:cs typeface="Times New Roman" panose="02020603050405020304" pitchFamily="18" charset="0"/>
              </a:rPr>
              <a:t>pɛtra</a:t>
            </a:r>
            <a:r>
              <a:rPr lang="it-IT" sz="3200" dirty="0">
                <a:latin typeface="Times New Roman" panose="02020603050405020304" pitchFamily="18" charset="0"/>
                <a:ea typeface="Calibri" panose="020F0502020204030204" pitchFamily="34" charset="0"/>
                <a:cs typeface="Times New Roman" panose="02020603050405020304" pitchFamily="18" charset="0"/>
              </a:rPr>
              <a:t> ɛ la ˈ</a:t>
            </a:r>
            <a:r>
              <a:rPr lang="it-IT" sz="3200" dirty="0" err="1">
                <a:latin typeface="Times New Roman" panose="02020603050405020304" pitchFamily="18" charset="0"/>
                <a:ea typeface="Calibri" panose="020F0502020204030204" pitchFamily="34" charset="0"/>
                <a:cs typeface="Times New Roman" panose="02020603050405020304" pitchFamily="18" charset="0"/>
              </a:rPr>
              <a:t>jɛtː</a:t>
            </a:r>
            <a:r>
              <a:rPr lang="it-IT" sz="3200" baseline="30000" dirty="0" err="1">
                <a:latin typeface="Times New Roman" panose="02020603050405020304" pitchFamily="18" charset="0"/>
                <a:ea typeface="Calibri" panose="020F0502020204030204" pitchFamily="34" charset="0"/>
                <a:cs typeface="Times New Roman" panose="02020603050405020304" pitchFamily="18" charset="0"/>
              </a:rPr>
              <a:t>h</a:t>
            </a:r>
            <a:r>
              <a:rPr lang="it-IT" sz="3200" dirty="0" err="1">
                <a:latin typeface="Times New Roman" panose="02020603050405020304" pitchFamily="18" charset="0"/>
                <a:ea typeface="Calibri" panose="020F0502020204030204" pitchFamily="34" charset="0"/>
                <a:cs typeface="Times New Roman" panose="02020603050405020304" pitchFamily="18" charset="0"/>
              </a:rPr>
              <a:t>əðə</a:t>
            </a:r>
            <a:r>
              <a:rPr lang="it-IT" sz="3200" dirty="0">
                <a:latin typeface="Times New Roman" panose="02020603050405020304" pitchFamily="18" charset="0"/>
                <a:ea typeface="Calibri" panose="020F0502020204030204" pitchFamily="34" charset="0"/>
                <a:cs typeface="Times New Roman" panose="02020603050405020304" pitchFamily="18" charset="0"/>
              </a:rPr>
              <a:t>] ‘prende una pietra e la getta via’, ove -</a:t>
            </a:r>
            <a:r>
              <a:rPr lang="it-IT" sz="3200" cap="small" dirty="0">
                <a:latin typeface="Times New Roman" panose="02020603050405020304" pitchFamily="18" charset="0"/>
                <a:ea typeface="Calibri" panose="020F0502020204030204" pitchFamily="34" charset="0"/>
                <a:cs typeface="Times New Roman" panose="02020603050405020304" pitchFamily="18" charset="0"/>
              </a:rPr>
              <a:t>t </a:t>
            </a:r>
            <a:r>
              <a:rPr lang="it-IT" sz="3200" dirty="0">
                <a:latin typeface="Times New Roman" panose="02020603050405020304" pitchFamily="18" charset="0"/>
                <a:ea typeface="Calibri" panose="020F0502020204030204" pitchFamily="34" charset="0"/>
                <a:cs typeface="Times New Roman" panose="02020603050405020304" pitchFamily="18" charset="0"/>
              </a:rPr>
              <a:t>si continua come -[</a:t>
            </a:r>
            <a:r>
              <a:rPr lang="it-IT" sz="3200" dirty="0" err="1">
                <a:latin typeface="Times New Roman" panose="02020603050405020304" pitchFamily="18" charset="0"/>
                <a:ea typeface="Calibri" panose="020F0502020204030204" pitchFamily="34" charset="0"/>
                <a:cs typeface="Times New Roman" panose="02020603050405020304" pitchFamily="18" charset="0"/>
              </a:rPr>
              <a:t>ðə</a:t>
            </a:r>
            <a:r>
              <a:rPr lang="it-IT" sz="3200" dirty="0">
                <a:latin typeface="Times New Roman" panose="02020603050405020304" pitchFamily="18" charset="0"/>
                <a:ea typeface="Calibri" panose="020F0502020204030204" pitchFamily="34" charset="0"/>
                <a:cs typeface="Times New Roman" panose="02020603050405020304" pitchFamily="18" charset="0"/>
              </a:rPr>
              <a:t>] in contesto </a:t>
            </a:r>
            <a:r>
              <a:rPr lang="it-IT" sz="3200" dirty="0" err="1">
                <a:latin typeface="Times New Roman" panose="02020603050405020304" pitchFamily="18" charset="0"/>
                <a:ea typeface="Calibri" panose="020F0502020204030204" pitchFamily="34" charset="0"/>
                <a:cs typeface="Times New Roman" panose="02020603050405020304" pitchFamily="18" charset="0"/>
              </a:rPr>
              <a:t>prepausale</a:t>
            </a:r>
            <a:r>
              <a:rPr lang="it-IT" sz="3200" dirty="0">
                <a:latin typeface="Times New Roman" panose="02020603050405020304" pitchFamily="18" charset="0"/>
                <a:ea typeface="Calibri" panose="020F0502020204030204" pitchFamily="34" charset="0"/>
                <a:cs typeface="Times New Roman" panose="02020603050405020304" pitchFamily="18" charset="0"/>
              </a:rPr>
              <a:t>.</a:t>
            </a:r>
            <a:endParaRPr lang="it-IT" sz="32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839069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3.2 Morfologia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lvl="0">
              <a:buClr>
                <a:srgbClr val="A53010"/>
              </a:buClr>
            </a:pPr>
            <a:r>
              <a:rPr lang="it-IT" sz="2400" dirty="0">
                <a:solidFill>
                  <a:prstClr val="black">
                    <a:lumMod val="75000"/>
                    <a:lumOff val="25000"/>
                  </a:prstClr>
                </a:solidFill>
                <a:latin typeface="Times New Roman" panose="02020603050405020304" pitchFamily="18" charset="0"/>
                <a:cs typeface="Times New Roman" panose="02020603050405020304" pitchFamily="18" charset="0"/>
              </a:rPr>
              <a:t>In compenso, </a:t>
            </a:r>
            <a:r>
              <a:rPr lang="it-IT" sz="2400" b="1" dirty="0">
                <a:solidFill>
                  <a:prstClr val="black">
                    <a:lumMod val="75000"/>
                    <a:lumOff val="25000"/>
                  </a:prstClr>
                </a:solidFill>
                <a:latin typeface="Times New Roman" panose="02020603050405020304" pitchFamily="18" charset="0"/>
                <a:cs typeface="Times New Roman" panose="02020603050405020304" pitchFamily="18" charset="0"/>
              </a:rPr>
              <a:t>le forme </a:t>
            </a:r>
            <a:r>
              <a:rPr lang="it-IT" sz="2400" b="1" i="1" dirty="0">
                <a:solidFill>
                  <a:prstClr val="black">
                    <a:lumMod val="75000"/>
                    <a:lumOff val="25000"/>
                  </a:prstClr>
                </a:solidFill>
                <a:latin typeface="Times New Roman" panose="02020603050405020304" pitchFamily="18" charset="0"/>
                <a:cs typeface="Times New Roman" panose="02020603050405020304" pitchFamily="18" charset="0"/>
              </a:rPr>
              <a:t>zingariškə </a:t>
            </a:r>
            <a:r>
              <a:rPr lang="it-IT" sz="2400" b="1" dirty="0">
                <a:solidFill>
                  <a:prstClr val="black">
                    <a:lumMod val="75000"/>
                    <a:lumOff val="25000"/>
                  </a:prstClr>
                </a:solidFill>
                <a:latin typeface="Times New Roman" panose="02020603050405020304" pitchFamily="18" charset="0"/>
                <a:cs typeface="Times New Roman" panose="02020603050405020304" pitchFamily="18" charset="0"/>
              </a:rPr>
              <a:t>di 3</a:t>
            </a:r>
            <a:r>
              <a:rPr lang="it-IT" sz="2400" b="1" baseline="30000" dirty="0">
                <a:solidFill>
                  <a:prstClr val="black">
                    <a:lumMod val="75000"/>
                    <a:lumOff val="25000"/>
                  </a:prstClr>
                </a:solidFill>
                <a:latin typeface="Times New Roman" panose="02020603050405020304" pitchFamily="18" charset="0"/>
                <a:cs typeface="Times New Roman" panose="02020603050405020304" pitchFamily="18" charset="0"/>
              </a:rPr>
              <a:t>a</a:t>
            </a:r>
            <a:r>
              <a:rPr lang="it-IT" sz="2400" b="1"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400" b="1" dirty="0" err="1">
                <a:solidFill>
                  <a:prstClr val="black">
                    <a:lumMod val="75000"/>
                    <a:lumOff val="25000"/>
                  </a:prstClr>
                </a:solidFill>
                <a:latin typeface="Times New Roman" panose="02020603050405020304" pitchFamily="18" charset="0"/>
                <a:cs typeface="Times New Roman" panose="02020603050405020304" pitchFamily="18" charset="0"/>
              </a:rPr>
              <a:t>sg</a:t>
            </a:r>
            <a:r>
              <a:rPr lang="it-IT" sz="2400" b="1" dirty="0">
                <a:solidFill>
                  <a:prstClr val="black">
                    <a:lumMod val="75000"/>
                    <a:lumOff val="25000"/>
                  </a:prstClr>
                </a:solidFill>
                <a:latin typeface="Times New Roman" panose="02020603050405020304" pitchFamily="18" charset="0"/>
                <a:cs typeface="Times New Roman" panose="02020603050405020304" pitchFamily="18" charset="0"/>
              </a:rPr>
              <a:t> di ‘essere’, ‘andare’, ‘fare’, ‘stare’, ‘sapere’ sono del tutto peculiari</a:t>
            </a:r>
            <a:r>
              <a:rPr lang="it-IT" sz="2400" dirty="0">
                <a:solidFill>
                  <a:prstClr val="black">
                    <a:lumMod val="75000"/>
                    <a:lumOff val="25000"/>
                  </a:prstClr>
                </a:solidFill>
                <a:latin typeface="Times New Roman" panose="02020603050405020304" pitchFamily="18" charset="0"/>
                <a:cs typeface="Times New Roman" panose="02020603050405020304" pitchFamily="18" charset="0"/>
              </a:rPr>
              <a:t>: [ˈ</a:t>
            </a:r>
            <a:r>
              <a:rPr lang="it-IT" sz="2400" dirty="0" err="1">
                <a:solidFill>
                  <a:prstClr val="black">
                    <a:lumMod val="75000"/>
                    <a:lumOff val="25000"/>
                  </a:prstClr>
                </a:solidFill>
                <a:latin typeface="Times New Roman" panose="02020603050405020304" pitchFamily="18" charset="0"/>
                <a:cs typeface="Times New Roman" panose="02020603050405020304" pitchFamily="18" charset="0"/>
              </a:rPr>
              <a:t>ɛstə</a:t>
            </a:r>
            <a:r>
              <a:rPr lang="it-IT" sz="2400" dirty="0">
                <a:solidFill>
                  <a:prstClr val="black">
                    <a:lumMod val="75000"/>
                    <a:lumOff val="25000"/>
                  </a:prstClr>
                </a:solidFill>
                <a:latin typeface="Times New Roman" panose="02020603050405020304" pitchFamily="18" charset="0"/>
                <a:cs typeface="Times New Roman" panose="02020603050405020304" pitchFamily="18" charset="0"/>
              </a:rPr>
              <a:t>] ‘è’, [ˈβ</a:t>
            </a:r>
            <a:r>
              <a:rPr lang="it-IT" sz="2400" dirty="0" err="1">
                <a:solidFill>
                  <a:prstClr val="black">
                    <a:lumMod val="75000"/>
                    <a:lumOff val="25000"/>
                  </a:prstClr>
                </a:solidFill>
                <a:latin typeface="Times New Roman" panose="02020603050405020304" pitchFamily="18" charset="0"/>
                <a:cs typeface="Times New Roman" panose="02020603050405020304" pitchFamily="18" charset="0"/>
              </a:rPr>
              <a:t>aːʧə</a:t>
            </a:r>
            <a:r>
              <a:rPr lang="it-IT" sz="2400" dirty="0">
                <a:solidFill>
                  <a:prstClr val="black">
                    <a:lumMod val="75000"/>
                    <a:lumOff val="25000"/>
                  </a:prstClr>
                </a:solidFill>
                <a:latin typeface="Times New Roman" panose="02020603050405020304" pitchFamily="18" charset="0"/>
                <a:cs typeface="Times New Roman" panose="02020603050405020304" pitchFamily="18" charset="0"/>
              </a:rPr>
              <a:t>] ‘va’, [ˈ</a:t>
            </a:r>
            <a:r>
              <a:rPr lang="it-IT" sz="2400" dirty="0" err="1">
                <a:solidFill>
                  <a:prstClr val="black">
                    <a:lumMod val="75000"/>
                    <a:lumOff val="25000"/>
                  </a:prstClr>
                </a:solidFill>
                <a:latin typeface="Times New Roman" panose="02020603050405020304" pitchFamily="18" charset="0"/>
                <a:cs typeface="Times New Roman" panose="02020603050405020304" pitchFamily="18" charset="0"/>
              </a:rPr>
              <a:t>faːʧə</a:t>
            </a:r>
            <a:r>
              <a:rPr lang="it-IT" sz="2400" dirty="0">
                <a:solidFill>
                  <a:prstClr val="black">
                    <a:lumMod val="75000"/>
                    <a:lumOff val="25000"/>
                  </a:prstClr>
                </a:solidFill>
                <a:latin typeface="Times New Roman" panose="02020603050405020304" pitchFamily="18" charset="0"/>
                <a:cs typeface="Times New Roman" panose="02020603050405020304" pitchFamily="18" charset="0"/>
              </a:rPr>
              <a:t>] ‘fa’, [ˈ</a:t>
            </a:r>
            <a:r>
              <a:rPr lang="it-IT" sz="2400" dirty="0" err="1">
                <a:solidFill>
                  <a:prstClr val="black">
                    <a:lumMod val="75000"/>
                    <a:lumOff val="25000"/>
                  </a:prstClr>
                </a:solidFill>
                <a:latin typeface="Times New Roman" panose="02020603050405020304" pitchFamily="18" charset="0"/>
                <a:cs typeface="Times New Roman" panose="02020603050405020304" pitchFamily="18" charset="0"/>
              </a:rPr>
              <a:t>staːʧə</a:t>
            </a:r>
            <a:r>
              <a:rPr lang="it-IT" sz="2400" dirty="0">
                <a:solidFill>
                  <a:prstClr val="black">
                    <a:lumMod val="75000"/>
                    <a:lumOff val="25000"/>
                  </a:prstClr>
                </a:solidFill>
                <a:latin typeface="Times New Roman" panose="02020603050405020304" pitchFamily="18" charset="0"/>
                <a:cs typeface="Times New Roman" panose="02020603050405020304" pitchFamily="18" charset="0"/>
              </a:rPr>
              <a:t>] ‘sta’, [ˈ</a:t>
            </a:r>
            <a:r>
              <a:rPr lang="it-IT" sz="2400" dirty="0" err="1">
                <a:solidFill>
                  <a:prstClr val="black">
                    <a:lumMod val="75000"/>
                    <a:lumOff val="25000"/>
                  </a:prstClr>
                </a:solidFill>
                <a:latin typeface="Times New Roman" panose="02020603050405020304" pitchFamily="18" charset="0"/>
                <a:cs typeface="Times New Roman" panose="02020603050405020304" pitchFamily="18" charset="0"/>
              </a:rPr>
              <a:t>saːpə</a:t>
            </a:r>
            <a:r>
              <a:rPr lang="it-IT" sz="2400" dirty="0">
                <a:solidFill>
                  <a:prstClr val="black">
                    <a:lumMod val="75000"/>
                    <a:lumOff val="25000"/>
                  </a:prstClr>
                </a:solidFill>
                <a:latin typeface="Times New Roman" panose="02020603050405020304" pitchFamily="18" charset="0"/>
                <a:cs typeface="Times New Roman" panose="02020603050405020304" pitchFamily="18" charset="0"/>
              </a:rPr>
              <a:t>] ‘sa’. Si tratta di tipi sconosciuti a Calabria settentrionale e Lucania meridionale, ma ben attestati nella Calabria centro-meridionale (AIS: 1690, 1691).</a:t>
            </a: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2429774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3.2 Morfologia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Un altro fenomeno da cui traspare la notevole distanza tra dialetto romanzo dei rom e calabrese settentrionale è il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gerundio di seconda classe non metafonetico in -[</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ɛnːə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&lt; -</a:t>
            </a:r>
            <a:r>
              <a:rPr lang="it-IT" sz="2200" b="1" cap="small" dirty="0" err="1">
                <a:solidFill>
                  <a:prstClr val="black">
                    <a:lumMod val="75000"/>
                    <a:lumOff val="25000"/>
                  </a:prstClr>
                </a:solidFill>
                <a:latin typeface="Times New Roman" panose="02020603050405020304" pitchFamily="18" charset="0"/>
                <a:cs typeface="Times New Roman" panose="02020603050405020304" pitchFamily="18" charset="0"/>
              </a:rPr>
              <a:t>endo</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cui risponde il tipo metafonetico in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iɐ̯nːʊ</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del cosentino.</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Es.: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faˈʧɛnːə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‘facendo’,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ðɪˈʧɛnːə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rɪˈʧɛnːə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‘dicendo’,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ʃkrɪ</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ˈ</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ɛnːə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‘scrivendo’, ecc.</a:t>
            </a:r>
          </a:p>
          <a:p>
            <a:pPr lvl="0">
              <a:buClr>
                <a:srgbClr val="A53010"/>
              </a:buClr>
            </a:pPr>
            <a:r>
              <a:rPr lang="it-IT" sz="2100" b="1" dirty="0">
                <a:solidFill>
                  <a:prstClr val="black">
                    <a:lumMod val="75000"/>
                    <a:lumOff val="25000"/>
                  </a:prstClr>
                </a:solidFill>
                <a:latin typeface="Times New Roman" panose="02020603050405020304" pitchFamily="18" charset="0"/>
                <a:cs typeface="Times New Roman" panose="02020603050405020304" pitchFamily="18" charset="0"/>
              </a:rPr>
              <a:t>Parte dei rom di Cosenza estende -[</a:t>
            </a:r>
            <a:r>
              <a:rPr lang="it-IT" sz="2100" b="1" dirty="0" err="1">
                <a:solidFill>
                  <a:prstClr val="black">
                    <a:lumMod val="75000"/>
                    <a:lumOff val="25000"/>
                  </a:prstClr>
                </a:solidFill>
                <a:latin typeface="Times New Roman" panose="02020603050405020304" pitchFamily="18" charset="0"/>
                <a:cs typeface="Times New Roman" panose="02020603050405020304" pitchFamily="18" charset="0"/>
              </a:rPr>
              <a:t>ɛnːə</a:t>
            </a:r>
            <a:r>
              <a:rPr lang="it-IT" sz="2100" b="1" dirty="0">
                <a:solidFill>
                  <a:prstClr val="black">
                    <a:lumMod val="75000"/>
                    <a:lumOff val="25000"/>
                  </a:prstClr>
                </a:solidFill>
                <a:latin typeface="Times New Roman" panose="02020603050405020304" pitchFamily="18" charset="0"/>
                <a:cs typeface="Times New Roman" panose="02020603050405020304" pitchFamily="18" charset="0"/>
              </a:rPr>
              <a:t>] anche ai verbi di prima classe</a:t>
            </a:r>
            <a:r>
              <a:rPr lang="it-IT" sz="2100" dirty="0">
                <a:solidFill>
                  <a:prstClr val="black">
                    <a:lumMod val="75000"/>
                    <a:lumOff val="25000"/>
                  </a:prstClr>
                </a:solidFill>
                <a:latin typeface="Times New Roman" panose="02020603050405020304" pitchFamily="18" charset="0"/>
                <a:cs typeface="Times New Roman" panose="02020603050405020304" pitchFamily="18" charset="0"/>
              </a:rPr>
              <a:t>, come avviene talvolta nella </a:t>
            </a:r>
            <a:r>
              <a:rPr lang="it-IT" sz="2100" i="1" dirty="0" err="1">
                <a:solidFill>
                  <a:prstClr val="black">
                    <a:lumMod val="75000"/>
                    <a:lumOff val="25000"/>
                  </a:prstClr>
                </a:solidFill>
                <a:latin typeface="Times New Roman" panose="02020603050405020304" pitchFamily="18" charset="0"/>
                <a:cs typeface="Times New Roman" panose="02020603050405020304" pitchFamily="18" charset="0"/>
              </a:rPr>
              <a:t>Zwischenzone</a:t>
            </a:r>
            <a:r>
              <a:rPr lang="it-IT" sz="2100" i="1"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100" dirty="0">
                <a:solidFill>
                  <a:prstClr val="black">
                    <a:lumMod val="75000"/>
                    <a:lumOff val="25000"/>
                  </a:prstClr>
                </a:solidFill>
                <a:latin typeface="Times New Roman" panose="02020603050405020304" pitchFamily="18" charset="0"/>
                <a:cs typeface="Times New Roman" panose="02020603050405020304" pitchFamily="18" charset="0"/>
              </a:rPr>
              <a:t>dell’Area Lausberg:</a:t>
            </a:r>
          </a:p>
          <a:p>
            <a:pPr lvl="0">
              <a:buClr>
                <a:srgbClr val="A53010"/>
              </a:buClr>
            </a:pPr>
            <a:r>
              <a:rPr lang="it-IT" sz="2100" dirty="0">
                <a:solidFill>
                  <a:prstClr val="black">
                    <a:lumMod val="75000"/>
                    <a:lumOff val="25000"/>
                  </a:prstClr>
                </a:solidFill>
                <a:latin typeface="Times New Roman" panose="02020603050405020304" pitchFamily="18" charset="0"/>
                <a:cs typeface="Times New Roman" panose="02020603050405020304" pitchFamily="18" charset="0"/>
              </a:rPr>
              <a:t>Es.: [</a:t>
            </a:r>
            <a:r>
              <a:rPr lang="it-IT" sz="2100" dirty="0" err="1">
                <a:solidFill>
                  <a:prstClr val="black">
                    <a:lumMod val="75000"/>
                    <a:lumOff val="25000"/>
                  </a:prstClr>
                </a:solidFill>
                <a:latin typeface="Times New Roman" panose="02020603050405020304" pitchFamily="18" charset="0"/>
                <a:cs typeface="Times New Roman" panose="02020603050405020304" pitchFamily="18" charset="0"/>
              </a:rPr>
              <a:t>dːʒɪˈrɛnːə</a:t>
            </a:r>
            <a:r>
              <a:rPr lang="it-IT" sz="2100" dirty="0">
                <a:solidFill>
                  <a:prstClr val="black">
                    <a:lumMod val="75000"/>
                    <a:lumOff val="25000"/>
                  </a:prstClr>
                </a:solidFill>
                <a:latin typeface="Times New Roman" panose="02020603050405020304" pitchFamily="18" charset="0"/>
                <a:cs typeface="Times New Roman" panose="02020603050405020304" pitchFamily="18" charset="0"/>
              </a:rPr>
              <a:t>] ‘girando’, [</a:t>
            </a:r>
            <a:r>
              <a:rPr lang="it-IT" sz="2100" dirty="0" err="1">
                <a:solidFill>
                  <a:prstClr val="black">
                    <a:lumMod val="75000"/>
                    <a:lumOff val="25000"/>
                  </a:prstClr>
                </a:solidFill>
                <a:latin typeface="Times New Roman" panose="02020603050405020304" pitchFamily="18" charset="0"/>
                <a:cs typeface="Times New Roman" panose="02020603050405020304" pitchFamily="18" charset="0"/>
              </a:rPr>
              <a:t>pʊrˈt</a:t>
            </a:r>
            <a:r>
              <a:rPr lang="it-IT" sz="2100" baseline="30000" dirty="0" err="1">
                <a:solidFill>
                  <a:prstClr val="black">
                    <a:lumMod val="75000"/>
                    <a:lumOff val="25000"/>
                  </a:prstClr>
                </a:solidFill>
                <a:latin typeface="Times New Roman" panose="02020603050405020304" pitchFamily="18" charset="0"/>
                <a:cs typeface="Times New Roman" panose="02020603050405020304" pitchFamily="18" charset="0"/>
              </a:rPr>
              <a:t>h</a:t>
            </a:r>
            <a:r>
              <a:rPr lang="it-IT" sz="2100" dirty="0" err="1">
                <a:solidFill>
                  <a:prstClr val="black">
                    <a:lumMod val="75000"/>
                    <a:lumOff val="25000"/>
                  </a:prstClr>
                </a:solidFill>
                <a:latin typeface="Times New Roman" panose="02020603050405020304" pitchFamily="18" charset="0"/>
                <a:cs typeface="Times New Roman" panose="02020603050405020304" pitchFamily="18" charset="0"/>
              </a:rPr>
              <a:t>ɛnːə</a:t>
            </a:r>
            <a:r>
              <a:rPr lang="it-IT" sz="2100" dirty="0">
                <a:solidFill>
                  <a:prstClr val="black">
                    <a:lumMod val="75000"/>
                    <a:lumOff val="25000"/>
                  </a:prstClr>
                </a:solidFill>
                <a:latin typeface="Times New Roman" panose="02020603050405020304" pitchFamily="18" charset="0"/>
                <a:cs typeface="Times New Roman" panose="02020603050405020304" pitchFamily="18" charset="0"/>
              </a:rPr>
              <a:t>] ‘portando’, [</a:t>
            </a:r>
            <a:r>
              <a:rPr lang="it-IT" sz="2100" dirty="0" err="1">
                <a:solidFill>
                  <a:prstClr val="black">
                    <a:lumMod val="75000"/>
                    <a:lumOff val="25000"/>
                  </a:prstClr>
                </a:solidFill>
                <a:latin typeface="Times New Roman" panose="02020603050405020304" pitchFamily="18" charset="0"/>
                <a:cs typeface="Times New Roman" panose="02020603050405020304" pitchFamily="18" charset="0"/>
              </a:rPr>
              <a:t>ʧɪrˈk</a:t>
            </a:r>
            <a:r>
              <a:rPr lang="it-IT" sz="2100" baseline="30000" dirty="0" err="1">
                <a:solidFill>
                  <a:prstClr val="black">
                    <a:lumMod val="75000"/>
                    <a:lumOff val="25000"/>
                  </a:prstClr>
                </a:solidFill>
                <a:latin typeface="Times New Roman" panose="02020603050405020304" pitchFamily="18" charset="0"/>
                <a:cs typeface="Times New Roman" panose="02020603050405020304" pitchFamily="18" charset="0"/>
              </a:rPr>
              <a:t>h</a:t>
            </a:r>
            <a:r>
              <a:rPr lang="it-IT" sz="2100" dirty="0" err="1">
                <a:solidFill>
                  <a:prstClr val="black">
                    <a:lumMod val="75000"/>
                    <a:lumOff val="25000"/>
                  </a:prstClr>
                </a:solidFill>
                <a:latin typeface="Times New Roman" panose="02020603050405020304" pitchFamily="18" charset="0"/>
                <a:cs typeface="Times New Roman" panose="02020603050405020304" pitchFamily="18" charset="0"/>
              </a:rPr>
              <a:t>ɛnːə</a:t>
            </a:r>
            <a:r>
              <a:rPr lang="it-IT" sz="2100" dirty="0">
                <a:solidFill>
                  <a:prstClr val="black">
                    <a:lumMod val="75000"/>
                    <a:lumOff val="25000"/>
                  </a:prstClr>
                </a:solidFill>
                <a:latin typeface="Times New Roman" panose="02020603050405020304" pitchFamily="18" charset="0"/>
                <a:cs typeface="Times New Roman" panose="02020603050405020304" pitchFamily="18" charset="0"/>
              </a:rPr>
              <a:t>]. </a:t>
            </a: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526632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3.2 Morfologia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Nell’ambito della morfologia pronominale, vanno segnalati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i pronomi possessivi tonici di 1pl e 2pl [ˈ</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nʊːjə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‘nostro’ (</a:t>
            </a:r>
            <a:r>
              <a:rPr lang="it-IT" sz="2200" b="1" cap="small" dirty="0">
                <a:solidFill>
                  <a:prstClr val="black">
                    <a:lumMod val="75000"/>
                    <a:lumOff val="25000"/>
                  </a:prstClr>
                </a:solidFill>
                <a:latin typeface="Times New Roman" panose="02020603050405020304" pitchFamily="18" charset="0"/>
                <a:cs typeface="Times New Roman" panose="02020603050405020304" pitchFamily="18" charset="0"/>
              </a:rPr>
              <a:t>msg/</a:t>
            </a:r>
            <a:r>
              <a:rPr lang="it-IT" sz="2200" b="1" cap="small" dirty="0" err="1">
                <a:solidFill>
                  <a:prstClr val="black">
                    <a:lumMod val="75000"/>
                    <a:lumOff val="25000"/>
                  </a:prstClr>
                </a:solidFill>
                <a:latin typeface="Times New Roman" panose="02020603050405020304" pitchFamily="18" charset="0"/>
                <a:cs typeface="Times New Roman" panose="02020603050405020304" pitchFamily="18" charset="0"/>
              </a:rPr>
              <a:t>mpl</a:t>
            </a:r>
            <a:r>
              <a:rPr lang="it-IT" sz="2200" b="1" cap="small"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b="1" cap="small" dirty="0" err="1">
                <a:solidFill>
                  <a:prstClr val="black">
                    <a:lumMod val="75000"/>
                    <a:lumOff val="25000"/>
                  </a:prstClr>
                </a:solidFill>
                <a:latin typeface="Times New Roman" panose="02020603050405020304" pitchFamily="18" charset="0"/>
                <a:cs typeface="Times New Roman" panose="02020603050405020304" pitchFamily="18" charset="0"/>
              </a:rPr>
              <a:t>fsg</a:t>
            </a:r>
            <a:r>
              <a:rPr lang="it-IT" sz="2200" b="1" cap="small"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b="1" cap="small" dirty="0" err="1">
                <a:solidFill>
                  <a:prstClr val="black">
                    <a:lumMod val="75000"/>
                    <a:lumOff val="25000"/>
                  </a:prstClr>
                </a:solidFill>
                <a:latin typeface="Times New Roman" panose="02020603050405020304" pitchFamily="18" charset="0"/>
                <a:cs typeface="Times New Roman" panose="02020603050405020304" pitchFamily="18" charset="0"/>
              </a:rPr>
              <a:t>fpl</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e [ˈ</a:t>
            </a:r>
            <a:r>
              <a:rPr lang="el-GR" sz="2200" b="1"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ʊːjə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‘vostro’ (</a:t>
            </a:r>
            <a:r>
              <a:rPr lang="it-IT" sz="2200" b="1" cap="small" dirty="0">
                <a:solidFill>
                  <a:prstClr val="black">
                    <a:lumMod val="75000"/>
                    <a:lumOff val="25000"/>
                  </a:prstClr>
                </a:solidFill>
                <a:latin typeface="Times New Roman" panose="02020603050405020304" pitchFamily="18" charset="0"/>
                <a:cs typeface="Times New Roman" panose="02020603050405020304" pitchFamily="18" charset="0"/>
              </a:rPr>
              <a:t>msg/</a:t>
            </a:r>
            <a:r>
              <a:rPr lang="it-IT" sz="2200" b="1" cap="small" dirty="0" err="1">
                <a:solidFill>
                  <a:prstClr val="black">
                    <a:lumMod val="75000"/>
                    <a:lumOff val="25000"/>
                  </a:prstClr>
                </a:solidFill>
                <a:latin typeface="Times New Roman" panose="02020603050405020304" pitchFamily="18" charset="0"/>
                <a:cs typeface="Times New Roman" panose="02020603050405020304" pitchFamily="18" charset="0"/>
              </a:rPr>
              <a:t>mpl</a:t>
            </a:r>
            <a:r>
              <a:rPr lang="it-IT" sz="2200" b="1" cap="small"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b="1" cap="small" dirty="0" err="1">
                <a:solidFill>
                  <a:prstClr val="black">
                    <a:lumMod val="75000"/>
                    <a:lumOff val="25000"/>
                  </a:prstClr>
                </a:solidFill>
                <a:latin typeface="Times New Roman" panose="02020603050405020304" pitchFamily="18" charset="0"/>
                <a:cs typeface="Times New Roman" panose="02020603050405020304" pitchFamily="18" charset="0"/>
              </a:rPr>
              <a:t>fsg</a:t>
            </a:r>
            <a:r>
              <a:rPr lang="it-IT" sz="2200" b="1" cap="small"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b="1" cap="small" dirty="0" err="1">
                <a:solidFill>
                  <a:prstClr val="black">
                    <a:lumMod val="75000"/>
                    <a:lumOff val="25000"/>
                  </a:prstClr>
                </a:solidFill>
                <a:latin typeface="Times New Roman" panose="02020603050405020304" pitchFamily="18" charset="0"/>
                <a:cs typeface="Times New Roman" panose="02020603050405020304" pitchFamily="18" charset="0"/>
              </a:rPr>
              <a:t>fpl</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a:p>
            <a:pPr lvl="0">
              <a:buClr>
                <a:srgbClr val="A53010"/>
              </a:buClr>
            </a:pP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Queste forme rappresentano un caso isolato nel panorama dei dialetti italo-romanzi meridionali </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e, stando a una nostra informatrice, sono più usate dai rom di origine calabrese, mentre quelli di origine lucana prediligono il tipo meridionale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nuə̯strə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‘nostro’ (</a:t>
            </a:r>
            <a:r>
              <a:rPr lang="it-IT" sz="2200" cap="small" dirty="0">
                <a:solidFill>
                  <a:prstClr val="black">
                    <a:lumMod val="75000"/>
                    <a:lumOff val="25000"/>
                  </a:prstClr>
                </a:solidFill>
                <a:latin typeface="Times New Roman" panose="02020603050405020304" pitchFamily="18" charset="0"/>
                <a:cs typeface="Times New Roman" panose="02020603050405020304" pitchFamily="18" charset="0"/>
              </a:rPr>
              <a:t>msg/</a:t>
            </a:r>
            <a:r>
              <a:rPr lang="it-IT" sz="2200" cap="small" dirty="0" err="1">
                <a:solidFill>
                  <a:prstClr val="black">
                    <a:lumMod val="75000"/>
                    <a:lumOff val="25000"/>
                  </a:prstClr>
                </a:solidFill>
                <a:latin typeface="Times New Roman" panose="02020603050405020304" pitchFamily="18" charset="0"/>
                <a:cs typeface="Times New Roman" panose="02020603050405020304" pitchFamily="18" charset="0"/>
              </a:rPr>
              <a:t>mpl</a:t>
            </a:r>
            <a:r>
              <a:rPr lang="it-IT" sz="2200" cap="small"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cap="small" dirty="0" err="1">
                <a:solidFill>
                  <a:prstClr val="black">
                    <a:lumMod val="75000"/>
                    <a:lumOff val="25000"/>
                  </a:prstClr>
                </a:solidFill>
                <a:latin typeface="Times New Roman" panose="02020603050405020304" pitchFamily="18" charset="0"/>
                <a:cs typeface="Times New Roman" panose="02020603050405020304" pitchFamily="18" charset="0"/>
              </a:rPr>
              <a:t>fsg</a:t>
            </a:r>
            <a:r>
              <a:rPr lang="it-IT" sz="2200" cap="small"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cap="small" dirty="0" err="1">
                <a:solidFill>
                  <a:prstClr val="black">
                    <a:lumMod val="75000"/>
                    <a:lumOff val="25000"/>
                  </a:prstClr>
                </a:solidFill>
                <a:latin typeface="Times New Roman" panose="02020603050405020304" pitchFamily="18" charset="0"/>
                <a:cs typeface="Times New Roman" panose="02020603050405020304" pitchFamily="18" charset="0"/>
              </a:rPr>
              <a:t>fpl</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 [ˈ</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uə̯strə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‘vostro’ (</a:t>
            </a:r>
            <a:r>
              <a:rPr lang="it-IT" sz="2200" cap="small" dirty="0">
                <a:solidFill>
                  <a:prstClr val="black">
                    <a:lumMod val="75000"/>
                    <a:lumOff val="25000"/>
                  </a:prstClr>
                </a:solidFill>
                <a:latin typeface="Times New Roman" panose="02020603050405020304" pitchFamily="18" charset="0"/>
                <a:cs typeface="Times New Roman" panose="02020603050405020304" pitchFamily="18" charset="0"/>
              </a:rPr>
              <a:t>msg/</a:t>
            </a:r>
            <a:r>
              <a:rPr lang="it-IT" sz="2200" cap="small" dirty="0" err="1">
                <a:solidFill>
                  <a:prstClr val="black">
                    <a:lumMod val="75000"/>
                    <a:lumOff val="25000"/>
                  </a:prstClr>
                </a:solidFill>
                <a:latin typeface="Times New Roman" panose="02020603050405020304" pitchFamily="18" charset="0"/>
                <a:cs typeface="Times New Roman" panose="02020603050405020304" pitchFamily="18" charset="0"/>
              </a:rPr>
              <a:t>mpl</a:t>
            </a:r>
            <a:r>
              <a:rPr lang="it-IT" sz="2200" cap="small"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cap="small" dirty="0" err="1">
                <a:solidFill>
                  <a:prstClr val="black">
                    <a:lumMod val="75000"/>
                    <a:lumOff val="25000"/>
                  </a:prstClr>
                </a:solidFill>
                <a:latin typeface="Times New Roman" panose="02020603050405020304" pitchFamily="18" charset="0"/>
                <a:cs typeface="Times New Roman" panose="02020603050405020304" pitchFamily="18" charset="0"/>
              </a:rPr>
              <a:t>fsg</a:t>
            </a:r>
            <a:r>
              <a:rPr lang="it-IT" sz="2200" cap="small" dirty="0">
                <a:solidFill>
                  <a:prstClr val="black">
                    <a:lumMod val="75000"/>
                    <a:lumOff val="25000"/>
                  </a:prstClr>
                </a:solidFill>
                <a:latin typeface="Times New Roman" panose="02020603050405020304" pitchFamily="18" charset="0"/>
                <a:cs typeface="Times New Roman" panose="02020603050405020304" pitchFamily="18" charset="0"/>
              </a:rPr>
              <a:t>/</a:t>
            </a:r>
            <a:r>
              <a:rPr lang="it-IT" sz="2200" cap="small" dirty="0" err="1">
                <a:solidFill>
                  <a:prstClr val="black">
                    <a:lumMod val="75000"/>
                    <a:lumOff val="25000"/>
                  </a:prstClr>
                </a:solidFill>
                <a:latin typeface="Times New Roman" panose="02020603050405020304" pitchFamily="18" charset="0"/>
                <a:cs typeface="Times New Roman" panose="02020603050405020304" pitchFamily="18" charset="0"/>
              </a:rPr>
              <a:t>fpl</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a:p>
            <a:pPr lvl="0">
              <a:buClr>
                <a:srgbClr val="A53010"/>
              </a:buClr>
            </a:pP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In ogni caso, i nuclei familiari che riconoscono come grammaticali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nʊːjə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e [ˈ</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ʊːjə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possono impiegare anche [ˈ</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nuə̯strə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e [ˈ</a:t>
            </a:r>
            <a:r>
              <a:rPr lang="el-GR" sz="2200"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uə̯strə</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a:t>
            </a: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513430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3.2 Morfologia</a:t>
            </a:r>
            <a:endParaRPr lang="it-IT" i="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marL="0" lvl="0" indent="0" algn="ctr">
              <a:buClr>
                <a:srgbClr val="A53010"/>
              </a:buClr>
              <a:buNone/>
            </a:pP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Pronomi personali tonici in </a:t>
            </a:r>
            <a:r>
              <a:rPr lang="it-IT" sz="2200" b="1" i="1" dirty="0">
                <a:solidFill>
                  <a:prstClr val="black">
                    <a:lumMod val="75000"/>
                    <a:lumOff val="25000"/>
                  </a:prstClr>
                </a:solidFill>
                <a:latin typeface="Times New Roman" panose="02020603050405020304" pitchFamily="18" charset="0"/>
                <a:cs typeface="Times New Roman" panose="02020603050405020304" pitchFamily="18" charset="0"/>
              </a:rPr>
              <a:t>zingarìškə</a:t>
            </a:r>
          </a:p>
          <a:p>
            <a:pPr lvl="0">
              <a:buClr>
                <a:srgbClr val="A53010"/>
              </a:buClr>
            </a:pPr>
            <a:endParaRPr lang="it-IT" sz="22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31</a:t>
            </a:fld>
            <a:endParaRPr lang="en-US" dirty="0"/>
          </a:p>
        </p:txBody>
      </p:sp>
      <p:graphicFrame>
        <p:nvGraphicFramePr>
          <p:cNvPr id="7" name="Tabella 6"/>
          <p:cNvGraphicFramePr>
            <a:graphicFrameLocks noGrp="1"/>
          </p:cNvGraphicFramePr>
          <p:nvPr>
            <p:extLst>
              <p:ext uri="{D42A27DB-BD31-4B8C-83A1-F6EECF244321}">
                <p14:modId xmlns:p14="http://schemas.microsoft.com/office/powerpoint/2010/main" val="2823080318"/>
              </p:ext>
            </p:extLst>
          </p:nvPr>
        </p:nvGraphicFramePr>
        <p:xfrm>
          <a:off x="4760912" y="2907722"/>
          <a:ext cx="4572000" cy="2560320"/>
        </p:xfrm>
        <a:graphic>
          <a:graphicData uri="http://schemas.openxmlformats.org/drawingml/2006/table">
            <a:tbl>
              <a:tblPr firstRow="1" bandRow="1">
                <a:tableStyleId>{69CF1AB2-1976-4502-BF36-3FF5EA218861}</a:tableStyleId>
              </a:tblPr>
              <a:tblGrid>
                <a:gridCol w="972000">
                  <a:extLst>
                    <a:ext uri="{9D8B030D-6E8A-4147-A177-3AD203B41FA5}">
                      <a16:colId xmlns:a16="http://schemas.microsoft.com/office/drawing/2014/main" val="438309556"/>
                    </a:ext>
                  </a:extLst>
                </a:gridCol>
                <a:gridCol w="3600000">
                  <a:extLst>
                    <a:ext uri="{9D8B030D-6E8A-4147-A177-3AD203B41FA5}">
                      <a16:colId xmlns:a16="http://schemas.microsoft.com/office/drawing/2014/main" val="2838829941"/>
                    </a:ext>
                  </a:extLst>
                </a:gridCol>
              </a:tblGrid>
              <a:tr h="371563">
                <a:tc>
                  <a:txBody>
                    <a:bodyPr/>
                    <a:lstStyle/>
                    <a:p>
                      <a:pPr algn="ctr"/>
                      <a:r>
                        <a:rPr lang="it-IT" sz="1800" b="0" dirty="0"/>
                        <a:t>1sg</a:t>
                      </a:r>
                    </a:p>
                  </a:txBody>
                  <a:tcPr/>
                </a:tc>
                <a:tc>
                  <a:txBody>
                    <a:bodyPr/>
                    <a:lstStyle/>
                    <a:p>
                      <a:pPr algn="ctr"/>
                      <a:r>
                        <a:rPr lang="it-IT" sz="2200" b="0" dirty="0"/>
                        <a:t>[</a:t>
                      </a:r>
                      <a:r>
                        <a:rPr lang="it-IT" sz="2200" b="0" dirty="0">
                          <a:latin typeface="Times New Roman" panose="02020603050405020304" pitchFamily="18" charset="0"/>
                          <a:cs typeface="Times New Roman" panose="02020603050405020304" pitchFamily="18" charset="0"/>
                        </a:rPr>
                        <a:t>ˈ</a:t>
                      </a:r>
                      <a:r>
                        <a:rPr lang="it-IT" sz="2200" b="0" dirty="0" err="1">
                          <a:latin typeface="Times New Roman" panose="02020603050405020304" pitchFamily="18" charset="0"/>
                          <a:cs typeface="Times New Roman" panose="02020603050405020304" pitchFamily="18" charset="0"/>
                        </a:rPr>
                        <a:t>mɪːjə</a:t>
                      </a:r>
                      <a:r>
                        <a:rPr lang="it-IT" sz="2200" b="0" dirty="0">
                          <a:latin typeface="Times New Roman" panose="02020603050405020304" pitchFamily="18" charset="0"/>
                          <a:cs typeface="Times New Roman" panose="02020603050405020304" pitchFamily="18" charset="0"/>
                        </a:rPr>
                        <a:t>]</a:t>
                      </a:r>
                      <a:endParaRPr lang="it-IT" sz="2200" b="0" dirty="0"/>
                    </a:p>
                  </a:txBody>
                  <a:tcPr/>
                </a:tc>
                <a:extLst>
                  <a:ext uri="{0D108BD9-81ED-4DB2-BD59-A6C34878D82A}">
                    <a16:rowId xmlns:a16="http://schemas.microsoft.com/office/drawing/2014/main" val="3744879687"/>
                  </a:ext>
                </a:extLst>
              </a:tr>
              <a:tr h="371563">
                <a:tc>
                  <a:txBody>
                    <a:bodyPr/>
                    <a:lstStyle/>
                    <a:p>
                      <a:pPr algn="ctr"/>
                      <a:r>
                        <a:rPr lang="it-IT" sz="1800" b="0" dirty="0"/>
                        <a:t>2sg</a:t>
                      </a:r>
                    </a:p>
                  </a:txBody>
                  <a:tcPr/>
                </a:tc>
                <a:tc>
                  <a:txBody>
                    <a:bodyPr/>
                    <a:lstStyle/>
                    <a:p>
                      <a:pPr algn="ctr"/>
                      <a:r>
                        <a:rPr lang="it-IT" sz="2200" b="0" dirty="0"/>
                        <a:t>[</a:t>
                      </a:r>
                      <a:r>
                        <a:rPr lang="it-IT" sz="2200" b="0" dirty="0">
                          <a:latin typeface="Times New Roman" panose="02020603050405020304" pitchFamily="18" charset="0"/>
                          <a:cs typeface="Times New Roman" panose="02020603050405020304" pitchFamily="18" charset="0"/>
                        </a:rPr>
                        <a:t>ˈ</a:t>
                      </a:r>
                      <a:r>
                        <a:rPr lang="it-IT" sz="2200" b="0" dirty="0" err="1">
                          <a:latin typeface="Times New Roman" panose="02020603050405020304" pitchFamily="18" charset="0"/>
                          <a:cs typeface="Times New Roman" panose="02020603050405020304" pitchFamily="18" charset="0"/>
                        </a:rPr>
                        <a:t>tʊːjə</a:t>
                      </a:r>
                      <a:r>
                        <a:rPr lang="it-IT" sz="2200" b="0" dirty="0">
                          <a:latin typeface="Times New Roman" panose="02020603050405020304" pitchFamily="18" charset="0"/>
                          <a:cs typeface="Times New Roman" panose="02020603050405020304" pitchFamily="18" charset="0"/>
                        </a:rPr>
                        <a:t>]</a:t>
                      </a:r>
                      <a:endParaRPr lang="it-IT" sz="2200" b="0" dirty="0"/>
                    </a:p>
                  </a:txBody>
                  <a:tcPr/>
                </a:tc>
                <a:extLst>
                  <a:ext uri="{0D108BD9-81ED-4DB2-BD59-A6C34878D82A}">
                    <a16:rowId xmlns:a16="http://schemas.microsoft.com/office/drawing/2014/main" val="1538087067"/>
                  </a:ext>
                </a:extLst>
              </a:tr>
              <a:tr h="371563">
                <a:tc>
                  <a:txBody>
                    <a:bodyPr/>
                    <a:lstStyle/>
                    <a:p>
                      <a:pPr algn="ctr"/>
                      <a:r>
                        <a:rPr lang="it-IT" sz="1800" b="0" dirty="0"/>
                        <a:t>3sg</a:t>
                      </a:r>
                    </a:p>
                  </a:txBody>
                  <a:tcPr/>
                </a:tc>
                <a:tc>
                  <a:txBody>
                    <a:bodyPr/>
                    <a:lstStyle/>
                    <a:p>
                      <a:pPr algn="ctr"/>
                      <a:r>
                        <a:rPr lang="it-IT" sz="2200" b="0" dirty="0"/>
                        <a:t>[</a:t>
                      </a:r>
                      <a:r>
                        <a:rPr lang="it-IT" sz="2200" b="0" dirty="0">
                          <a:latin typeface="Times New Roman" panose="02020603050405020304" pitchFamily="18" charset="0"/>
                          <a:cs typeface="Times New Roman" panose="02020603050405020304" pitchFamily="18" charset="0"/>
                        </a:rPr>
                        <a:t>ˈ</a:t>
                      </a:r>
                      <a:r>
                        <a:rPr lang="it-IT" sz="2200" b="0" dirty="0" err="1">
                          <a:latin typeface="Times New Roman" panose="02020603050405020304" pitchFamily="18" charset="0"/>
                          <a:cs typeface="Times New Roman" panose="02020603050405020304" pitchFamily="18" charset="0"/>
                        </a:rPr>
                        <a:t>sʊːjə</a:t>
                      </a:r>
                      <a:r>
                        <a:rPr lang="it-IT" sz="2200" b="0" dirty="0">
                          <a:latin typeface="Times New Roman" panose="02020603050405020304" pitchFamily="18" charset="0"/>
                          <a:cs typeface="Times New Roman" panose="02020603050405020304" pitchFamily="18" charset="0"/>
                        </a:rPr>
                        <a:t>]</a:t>
                      </a:r>
                      <a:endParaRPr lang="it-IT" sz="2200" b="0" dirty="0"/>
                    </a:p>
                  </a:txBody>
                  <a:tcPr/>
                </a:tc>
                <a:extLst>
                  <a:ext uri="{0D108BD9-81ED-4DB2-BD59-A6C34878D82A}">
                    <a16:rowId xmlns:a16="http://schemas.microsoft.com/office/drawing/2014/main" val="1794728403"/>
                  </a:ext>
                </a:extLst>
              </a:tr>
              <a:tr h="371563">
                <a:tc>
                  <a:txBody>
                    <a:bodyPr/>
                    <a:lstStyle/>
                    <a:p>
                      <a:pPr algn="ctr"/>
                      <a:r>
                        <a:rPr lang="it-IT" sz="1800" b="0" dirty="0"/>
                        <a:t>1pl</a:t>
                      </a:r>
                    </a:p>
                  </a:txBody>
                  <a:tcPr/>
                </a:tc>
                <a:tc>
                  <a:txBody>
                    <a:bodyPr/>
                    <a:lstStyle/>
                    <a:p>
                      <a:pPr algn="ctr"/>
                      <a:r>
                        <a:rPr lang="it-IT" sz="2200" b="0" dirty="0"/>
                        <a:t>[</a:t>
                      </a:r>
                      <a:r>
                        <a:rPr lang="it-IT" sz="2200" b="0" dirty="0">
                          <a:latin typeface="Times New Roman" panose="02020603050405020304" pitchFamily="18" charset="0"/>
                          <a:cs typeface="Times New Roman" panose="02020603050405020304" pitchFamily="18" charset="0"/>
                        </a:rPr>
                        <a:t>ˈ</a:t>
                      </a:r>
                      <a:r>
                        <a:rPr lang="it-IT" sz="2200" b="0" dirty="0" err="1">
                          <a:latin typeface="Times New Roman" panose="02020603050405020304" pitchFamily="18" charset="0"/>
                          <a:cs typeface="Times New Roman" panose="02020603050405020304" pitchFamily="18" charset="0"/>
                        </a:rPr>
                        <a:t>nʊːjə</a:t>
                      </a:r>
                      <a:r>
                        <a:rPr lang="it-IT" sz="2200" b="0" dirty="0">
                          <a:latin typeface="Times New Roman" panose="02020603050405020304" pitchFamily="18" charset="0"/>
                          <a:cs typeface="Times New Roman" panose="02020603050405020304" pitchFamily="18" charset="0"/>
                        </a:rPr>
                        <a:t>] / [ˈ</a:t>
                      </a:r>
                      <a:r>
                        <a:rPr lang="it-IT" sz="2200" b="0" dirty="0" err="1">
                          <a:latin typeface="Times New Roman" panose="02020603050405020304" pitchFamily="18" charset="0"/>
                          <a:cs typeface="Times New Roman" panose="02020603050405020304" pitchFamily="18" charset="0"/>
                        </a:rPr>
                        <a:t>nuə̯strə</a:t>
                      </a:r>
                      <a:r>
                        <a:rPr lang="it-IT" sz="2200" b="0" dirty="0">
                          <a:latin typeface="Times New Roman" panose="02020603050405020304" pitchFamily="18" charset="0"/>
                          <a:cs typeface="Times New Roman" panose="02020603050405020304" pitchFamily="18" charset="0"/>
                        </a:rPr>
                        <a:t>]</a:t>
                      </a:r>
                      <a:endParaRPr lang="it-IT" sz="2200" b="0" dirty="0"/>
                    </a:p>
                  </a:txBody>
                  <a:tcPr/>
                </a:tc>
                <a:extLst>
                  <a:ext uri="{0D108BD9-81ED-4DB2-BD59-A6C34878D82A}">
                    <a16:rowId xmlns:a16="http://schemas.microsoft.com/office/drawing/2014/main" val="1829720121"/>
                  </a:ext>
                </a:extLst>
              </a:tr>
              <a:tr h="371563">
                <a:tc>
                  <a:txBody>
                    <a:bodyPr/>
                    <a:lstStyle/>
                    <a:p>
                      <a:pPr algn="ctr"/>
                      <a:r>
                        <a:rPr lang="it-IT" sz="1800" b="0" dirty="0"/>
                        <a:t>2pl</a:t>
                      </a:r>
                    </a:p>
                  </a:txBody>
                  <a:tcPr/>
                </a:tc>
                <a:tc>
                  <a:txBody>
                    <a:bodyPr/>
                    <a:lstStyle/>
                    <a:p>
                      <a:pPr algn="ctr"/>
                      <a:r>
                        <a:rPr lang="it-IT" sz="2200" b="0" dirty="0"/>
                        <a:t>[</a:t>
                      </a:r>
                      <a:r>
                        <a:rPr lang="it-IT" sz="2200" b="0" dirty="0">
                          <a:latin typeface="Times New Roman" panose="02020603050405020304" pitchFamily="18" charset="0"/>
                          <a:cs typeface="Times New Roman" panose="02020603050405020304" pitchFamily="18" charset="0"/>
                        </a:rPr>
                        <a:t>ˈ</a:t>
                      </a:r>
                      <a:r>
                        <a:rPr lang="el-GR" sz="2200" b="0" dirty="0">
                          <a:latin typeface="Times New Roman" panose="02020603050405020304" pitchFamily="18" charset="0"/>
                          <a:cs typeface="Times New Roman" panose="02020603050405020304" pitchFamily="18" charset="0"/>
                        </a:rPr>
                        <a:t>β</a:t>
                      </a:r>
                      <a:r>
                        <a:rPr lang="it-IT" sz="2200" b="0" dirty="0" err="1">
                          <a:latin typeface="Times New Roman" panose="02020603050405020304" pitchFamily="18" charset="0"/>
                          <a:cs typeface="Times New Roman" panose="02020603050405020304" pitchFamily="18" charset="0"/>
                        </a:rPr>
                        <a:t>ʊːjə</a:t>
                      </a:r>
                      <a:r>
                        <a:rPr lang="it-IT" sz="2200" b="0" dirty="0">
                          <a:latin typeface="Times New Roman" panose="02020603050405020304" pitchFamily="18" charset="0"/>
                          <a:cs typeface="Times New Roman" panose="02020603050405020304" pitchFamily="18" charset="0"/>
                        </a:rPr>
                        <a:t>] / [ˈ</a:t>
                      </a:r>
                      <a:r>
                        <a:rPr lang="el-GR" sz="2200" b="0" dirty="0">
                          <a:latin typeface="Times New Roman" panose="02020603050405020304" pitchFamily="18" charset="0"/>
                          <a:cs typeface="Times New Roman" panose="02020603050405020304" pitchFamily="18" charset="0"/>
                        </a:rPr>
                        <a:t>β</a:t>
                      </a:r>
                      <a:r>
                        <a:rPr lang="it-IT" sz="2200" b="0" dirty="0" err="1">
                          <a:latin typeface="Times New Roman" panose="02020603050405020304" pitchFamily="18" charset="0"/>
                          <a:cs typeface="Times New Roman" panose="02020603050405020304" pitchFamily="18" charset="0"/>
                        </a:rPr>
                        <a:t>uə̯strə</a:t>
                      </a:r>
                      <a:r>
                        <a:rPr lang="it-IT" sz="2200" b="0" dirty="0">
                          <a:latin typeface="Times New Roman" panose="02020603050405020304" pitchFamily="18" charset="0"/>
                          <a:cs typeface="Times New Roman" panose="02020603050405020304" pitchFamily="18" charset="0"/>
                        </a:rPr>
                        <a:t>]</a:t>
                      </a:r>
                      <a:endParaRPr lang="it-IT" sz="2200" b="0" dirty="0"/>
                    </a:p>
                  </a:txBody>
                  <a:tcPr/>
                </a:tc>
                <a:extLst>
                  <a:ext uri="{0D108BD9-81ED-4DB2-BD59-A6C34878D82A}">
                    <a16:rowId xmlns:a16="http://schemas.microsoft.com/office/drawing/2014/main" val="2058852909"/>
                  </a:ext>
                </a:extLst>
              </a:tr>
              <a:tr h="371563">
                <a:tc>
                  <a:txBody>
                    <a:bodyPr/>
                    <a:lstStyle/>
                    <a:p>
                      <a:pPr algn="ctr"/>
                      <a:r>
                        <a:rPr lang="it-IT" sz="1800" b="0" dirty="0"/>
                        <a:t>3pl</a:t>
                      </a:r>
                    </a:p>
                  </a:txBody>
                  <a:tcPr/>
                </a:tc>
                <a:tc>
                  <a:txBody>
                    <a:bodyPr/>
                    <a:lstStyle/>
                    <a:p>
                      <a:pPr algn="ctr"/>
                      <a:r>
                        <a:rPr lang="it-IT" sz="2200" b="0" dirty="0"/>
                        <a:t>[</a:t>
                      </a:r>
                      <a:r>
                        <a:rPr lang="it-IT" sz="2200" b="0" dirty="0">
                          <a:latin typeface="Times New Roman" panose="02020603050405020304" pitchFamily="18" charset="0"/>
                          <a:cs typeface="Times New Roman" panose="02020603050405020304" pitchFamily="18" charset="0"/>
                        </a:rPr>
                        <a:t>ˈ</a:t>
                      </a:r>
                      <a:r>
                        <a:rPr lang="it-IT" sz="2200" b="0" dirty="0" err="1">
                          <a:latin typeface="Times New Roman" panose="02020603050405020304" pitchFamily="18" charset="0"/>
                          <a:cs typeface="Times New Roman" panose="02020603050405020304" pitchFamily="18" charset="0"/>
                        </a:rPr>
                        <a:t>sʊːjə</a:t>
                      </a:r>
                      <a:r>
                        <a:rPr lang="it-IT" sz="2200" b="0" dirty="0">
                          <a:latin typeface="Times New Roman" panose="02020603050405020304" pitchFamily="18" charset="0"/>
                          <a:cs typeface="Times New Roman" panose="02020603050405020304" pitchFamily="18" charset="0"/>
                        </a:rPr>
                        <a:t>] / [ˈ</a:t>
                      </a:r>
                      <a:r>
                        <a:rPr lang="it-IT" sz="2200" b="0" dirty="0" err="1">
                          <a:latin typeface="Times New Roman" panose="02020603050405020304" pitchFamily="18" charset="0"/>
                          <a:cs typeface="Times New Roman" panose="02020603050405020304" pitchFamily="18" charset="0"/>
                        </a:rPr>
                        <a:t>lɔːrə</a:t>
                      </a:r>
                      <a:r>
                        <a:rPr lang="it-IT" sz="2200" b="0" dirty="0">
                          <a:latin typeface="Times New Roman" panose="02020603050405020304" pitchFamily="18" charset="0"/>
                          <a:cs typeface="Times New Roman" panose="02020603050405020304" pitchFamily="18" charset="0"/>
                        </a:rPr>
                        <a:t>]</a:t>
                      </a:r>
                      <a:endParaRPr lang="it-IT" sz="2200" b="0" dirty="0"/>
                    </a:p>
                  </a:txBody>
                  <a:tcPr/>
                </a:tc>
                <a:extLst>
                  <a:ext uri="{0D108BD9-81ED-4DB2-BD59-A6C34878D82A}">
                    <a16:rowId xmlns:a16="http://schemas.microsoft.com/office/drawing/2014/main" val="654500665"/>
                  </a:ext>
                </a:extLst>
              </a:tr>
            </a:tbl>
          </a:graphicData>
        </a:graphic>
      </p:graphicFrame>
    </p:spTree>
    <p:extLst>
      <p:ext uri="{BB962C8B-B14F-4D97-AF65-F5344CB8AC3E}">
        <p14:creationId xmlns:p14="http://schemas.microsoft.com/office/powerpoint/2010/main" val="3039180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3.3 Sintassi</a:t>
            </a:r>
          </a:p>
        </p:txBody>
      </p:sp>
      <p:sp>
        <p:nvSpPr>
          <p:cNvPr id="3" name="Segnaposto contenuto 2"/>
          <p:cNvSpPr>
            <a:spLocks noGrp="1"/>
          </p:cNvSpPr>
          <p:nvPr>
            <p:ph idx="1"/>
          </p:nvPr>
        </p:nvSpPr>
        <p:spPr/>
        <p:txBody>
          <a:bodyPr/>
          <a:lstStyle/>
          <a:p>
            <a:r>
              <a:rPr lang="it-IT" sz="2200" dirty="0">
                <a:latin typeface="Times New Roman" panose="02020603050405020304" pitchFamily="18" charset="0"/>
                <a:cs typeface="Times New Roman" panose="02020603050405020304" pitchFamily="18" charset="0"/>
              </a:rPr>
              <a:t>In linea con quanto avviene nei dialetti calabresi centro-settentrionali, nel calabrese dei rom </a:t>
            </a:r>
            <a:r>
              <a:rPr lang="it-IT" sz="2200" b="1" dirty="0">
                <a:latin typeface="Times New Roman" panose="02020603050405020304" pitchFamily="18" charset="0"/>
                <a:cs typeface="Times New Roman" panose="02020603050405020304" pitchFamily="18" charset="0"/>
              </a:rPr>
              <a:t>il possessivo segue in enclisi i termini di parentela al singolare</a:t>
            </a:r>
            <a:r>
              <a:rPr lang="it-IT" sz="2200" dirty="0">
                <a:latin typeface="Times New Roman" panose="02020603050405020304" pitchFamily="18" charset="0"/>
                <a:cs typeface="Times New Roman" panose="02020603050405020304" pitchFamily="18" charset="0"/>
              </a:rPr>
              <a:t>.</a:t>
            </a:r>
          </a:p>
          <a:p>
            <a:r>
              <a:rPr lang="it-IT" sz="2200" dirty="0">
                <a:latin typeface="Times New Roman" panose="02020603050405020304" pitchFamily="18" charset="0"/>
                <a:cs typeface="Times New Roman" panose="02020603050405020304" pitchFamily="18" charset="0"/>
              </a:rPr>
              <a:t>Es.: </a:t>
            </a:r>
            <a:r>
              <a:rPr lang="it-IT" sz="2200" dirty="0">
                <a:latin typeface="Times New Roman" panose="02020603050405020304" pitchFamily="18" charset="0"/>
                <a:ea typeface="Calibri" panose="020F0502020204030204" pitchFamily="34" charset="0"/>
                <a:cs typeface="Times New Roman" panose="02020603050405020304" pitchFamily="18" charset="0"/>
              </a:rPr>
              <a:t>cal. rom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fraːtɪmə</a:t>
            </a:r>
            <a:r>
              <a:rPr lang="it-IT" sz="2200" dirty="0">
                <a:latin typeface="Times New Roman" panose="02020603050405020304" pitchFamily="18" charset="0"/>
                <a:ea typeface="Calibri" panose="020F0502020204030204" pitchFamily="34" charset="0"/>
                <a:cs typeface="Times New Roman" panose="02020603050405020304" pitchFamily="18" charset="0"/>
              </a:rPr>
              <a:t>] ‘mio fratello’ (</a:t>
            </a:r>
            <a:r>
              <a:rPr lang="it-IT" sz="2200" dirty="0" err="1">
                <a:latin typeface="Times New Roman" panose="02020603050405020304" pitchFamily="18" charset="0"/>
                <a:ea typeface="Calibri" panose="020F0502020204030204" pitchFamily="34" charset="0"/>
                <a:cs typeface="Times New Roman" panose="02020603050405020304" pitchFamily="18" charset="0"/>
              </a:rPr>
              <a:t>lett</a:t>
            </a:r>
            <a:r>
              <a:rPr lang="it-IT" sz="2200" dirty="0">
                <a:latin typeface="Times New Roman" panose="02020603050405020304" pitchFamily="18" charset="0"/>
                <a:ea typeface="Calibri" panose="020F0502020204030204" pitchFamily="34" charset="0"/>
                <a:cs typeface="Times New Roman" panose="02020603050405020304" pitchFamily="18" charset="0"/>
              </a:rPr>
              <a:t>. ‘fratello=mio’), [</a:t>
            </a:r>
            <a:r>
              <a:rPr lang="it-IT" sz="2200" dirty="0" err="1">
                <a:latin typeface="Times New Roman" panose="02020603050405020304" pitchFamily="18" charset="0"/>
                <a:ea typeface="Calibri" panose="020F0502020204030204" pitchFamily="34" charset="0"/>
                <a:cs typeface="Times New Roman" panose="02020603050405020304" pitchFamily="18" charset="0"/>
              </a:rPr>
              <a:t>maˈrɪːtəmə</a:t>
            </a:r>
            <a:r>
              <a:rPr lang="it-IT" sz="2200" dirty="0">
                <a:latin typeface="Times New Roman" panose="02020603050405020304" pitchFamily="18" charset="0"/>
                <a:ea typeface="Calibri" panose="020F0502020204030204" pitchFamily="34" charset="0"/>
                <a:cs typeface="Times New Roman" panose="02020603050405020304" pitchFamily="18" charset="0"/>
              </a:rPr>
              <a:t>] ‘mio </a:t>
            </a:r>
            <a:r>
              <a:rPr lang="it-IT" sz="2200" dirty="0" err="1">
                <a:latin typeface="Times New Roman" panose="02020603050405020304" pitchFamily="18" charset="0"/>
                <a:ea typeface="Calibri" panose="020F0502020204030204" pitchFamily="34" charset="0"/>
                <a:cs typeface="Times New Roman" panose="02020603050405020304" pitchFamily="18" charset="0"/>
              </a:rPr>
              <a:t>marito’</a:t>
            </a:r>
            <a:r>
              <a:rPr lang="it-IT" sz="2200" dirty="0">
                <a:latin typeface="Times New Roman" panose="02020603050405020304" pitchFamily="18" charset="0"/>
                <a:ea typeface="Calibri" panose="020F0502020204030204" pitchFamily="34" charset="0"/>
                <a:cs typeface="Times New Roman" panose="02020603050405020304" pitchFamily="18" charset="0"/>
              </a:rPr>
              <a:t>,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taːtətə</a:t>
            </a:r>
            <a:r>
              <a:rPr lang="it-IT" sz="2200" dirty="0">
                <a:latin typeface="Times New Roman" panose="02020603050405020304" pitchFamily="18" charset="0"/>
                <a:ea typeface="Calibri" panose="020F0502020204030204" pitchFamily="34" charset="0"/>
                <a:cs typeface="Times New Roman" panose="02020603050405020304" pitchFamily="18" charset="0"/>
              </a:rPr>
              <a:t>] ‘tuo padre’,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mamːatə</a:t>
            </a:r>
            <a:r>
              <a:rPr lang="it-IT" sz="2200" dirty="0">
                <a:latin typeface="Times New Roman" panose="02020603050405020304" pitchFamily="18" charset="0"/>
                <a:ea typeface="Calibri" panose="020F0502020204030204" pitchFamily="34" charset="0"/>
                <a:cs typeface="Times New Roman" panose="02020603050405020304" pitchFamily="18" charset="0"/>
              </a:rPr>
              <a:t>] /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mamːətə</a:t>
            </a:r>
            <a:r>
              <a:rPr lang="it-IT" sz="2200" dirty="0">
                <a:latin typeface="Times New Roman" panose="02020603050405020304" pitchFamily="18" charset="0"/>
                <a:ea typeface="Calibri" panose="020F0502020204030204" pitchFamily="34" charset="0"/>
                <a:cs typeface="Times New Roman" panose="02020603050405020304" pitchFamily="18" charset="0"/>
              </a:rPr>
              <a:t>] ‘tua </a:t>
            </a:r>
            <a:r>
              <a:rPr lang="it-IT" sz="2200" dirty="0" err="1">
                <a:latin typeface="Times New Roman" panose="02020603050405020304" pitchFamily="18" charset="0"/>
                <a:ea typeface="Calibri" panose="020F0502020204030204" pitchFamily="34" charset="0"/>
                <a:cs typeface="Times New Roman" panose="02020603050405020304" pitchFamily="18" charset="0"/>
              </a:rPr>
              <a:t>mamma’</a:t>
            </a:r>
            <a:r>
              <a:rPr lang="it-IT" sz="2200" dirty="0">
                <a:latin typeface="Times New Roman" panose="02020603050405020304" pitchFamily="18" charset="0"/>
                <a:ea typeface="Calibri" panose="020F0502020204030204" pitchFamily="34" charset="0"/>
                <a:cs typeface="Times New Roman" panose="02020603050405020304" pitchFamily="18" charset="0"/>
              </a:rPr>
              <a:t>.</a:t>
            </a:r>
          </a:p>
          <a:p>
            <a:r>
              <a:rPr lang="it-IT" sz="2200" dirty="0">
                <a:latin typeface="Times New Roman" panose="02020603050405020304" pitchFamily="18" charset="0"/>
                <a:ea typeface="Calibri" panose="020F0502020204030204" pitchFamily="34" charset="0"/>
                <a:cs typeface="Times New Roman" panose="02020603050405020304" pitchFamily="18" charset="0"/>
              </a:rPr>
              <a:t>Nondimeno, a differenza di questi dialetti, </a:t>
            </a:r>
            <a:r>
              <a:rPr lang="it-IT" sz="2200" b="1" dirty="0">
                <a:latin typeface="Times New Roman" panose="02020603050405020304" pitchFamily="18" charset="0"/>
                <a:ea typeface="Calibri" panose="020F0502020204030204" pitchFamily="34" charset="0"/>
                <a:cs typeface="Times New Roman" panose="02020603050405020304" pitchFamily="18" charset="0"/>
              </a:rPr>
              <a:t>in </a:t>
            </a:r>
            <a:r>
              <a:rPr lang="it-IT" sz="2200" b="1" i="1" dirty="0">
                <a:latin typeface="Times New Roman" panose="02020603050405020304" pitchFamily="18" charset="0"/>
                <a:ea typeface="Calibri" panose="020F0502020204030204" pitchFamily="34" charset="0"/>
                <a:cs typeface="Times New Roman" panose="02020603050405020304" pitchFamily="18" charset="0"/>
              </a:rPr>
              <a:t>zingariškə</a:t>
            </a:r>
            <a:r>
              <a:rPr lang="it-IT" sz="2200" b="1" dirty="0">
                <a:latin typeface="Times New Roman" panose="02020603050405020304" pitchFamily="18" charset="0"/>
                <a:ea typeface="Calibri" panose="020F0502020204030204" pitchFamily="34" charset="0"/>
                <a:cs typeface="Times New Roman" panose="02020603050405020304" pitchFamily="18" charset="0"/>
              </a:rPr>
              <a:t> l’enclisi comprende anche il possessivo di 3sg, qualora i </a:t>
            </a:r>
            <a:r>
              <a:rPr lang="it-IT" sz="2200" b="1" dirty="0" err="1">
                <a:latin typeface="Times New Roman" panose="02020603050405020304" pitchFamily="18" charset="0"/>
                <a:ea typeface="Calibri" panose="020F0502020204030204" pitchFamily="34" charset="0"/>
                <a:cs typeface="Times New Roman" panose="02020603050405020304" pitchFamily="18" charset="0"/>
              </a:rPr>
              <a:t>singenionimi</a:t>
            </a:r>
            <a:r>
              <a:rPr lang="it-IT" sz="2200" b="1" dirty="0">
                <a:latin typeface="Times New Roman" panose="02020603050405020304" pitchFamily="18" charset="0"/>
                <a:ea typeface="Calibri" panose="020F0502020204030204" pitchFamily="34" charset="0"/>
                <a:cs typeface="Times New Roman" panose="02020603050405020304" pitchFamily="18" charset="0"/>
              </a:rPr>
              <a:t> siano </a:t>
            </a:r>
            <a:r>
              <a:rPr lang="it-IT" sz="2200" b="1" i="1" dirty="0">
                <a:latin typeface="Times New Roman" panose="02020603050405020304" pitchFamily="18" charset="0"/>
                <a:ea typeface="Calibri" panose="020F0502020204030204" pitchFamily="34" charset="0"/>
                <a:cs typeface="Times New Roman" panose="02020603050405020304" pitchFamily="18" charset="0"/>
              </a:rPr>
              <a:t>mamma</a:t>
            </a:r>
            <a:r>
              <a:rPr lang="it-IT" sz="2200" b="1" dirty="0">
                <a:latin typeface="Times New Roman" panose="02020603050405020304" pitchFamily="18" charset="0"/>
                <a:ea typeface="Calibri" panose="020F0502020204030204" pitchFamily="34" charset="0"/>
                <a:cs typeface="Times New Roman" panose="02020603050405020304" pitchFamily="18" charset="0"/>
              </a:rPr>
              <a:t>, </a:t>
            </a:r>
            <a:r>
              <a:rPr lang="it-IT" sz="2200" b="1" i="1" dirty="0">
                <a:latin typeface="Times New Roman" panose="02020603050405020304" pitchFamily="18" charset="0"/>
                <a:ea typeface="Calibri" panose="020F0502020204030204" pitchFamily="34" charset="0"/>
                <a:cs typeface="Times New Roman" panose="02020603050405020304" pitchFamily="18" charset="0"/>
              </a:rPr>
              <a:t>nonno</a:t>
            </a:r>
            <a:r>
              <a:rPr lang="it-IT" sz="2200" b="1" dirty="0">
                <a:latin typeface="Times New Roman" panose="02020603050405020304" pitchFamily="18" charset="0"/>
                <a:ea typeface="Calibri" panose="020F0502020204030204" pitchFamily="34" charset="0"/>
                <a:cs typeface="Times New Roman" panose="02020603050405020304" pitchFamily="18" charset="0"/>
              </a:rPr>
              <a:t>/-a, </a:t>
            </a:r>
            <a:r>
              <a:rPr lang="it-IT" sz="2200" b="1" i="1" dirty="0">
                <a:latin typeface="Times New Roman" panose="02020603050405020304" pitchFamily="18" charset="0"/>
                <a:ea typeface="Calibri" panose="020F0502020204030204" pitchFamily="34" charset="0"/>
                <a:cs typeface="Times New Roman" panose="02020603050405020304" pitchFamily="18" charset="0"/>
              </a:rPr>
              <a:t>zio</a:t>
            </a:r>
            <a:r>
              <a:rPr lang="it-IT" sz="2200" b="1" dirty="0">
                <a:latin typeface="Times New Roman" panose="02020603050405020304" pitchFamily="18" charset="0"/>
                <a:ea typeface="Calibri" panose="020F0502020204030204" pitchFamily="34" charset="0"/>
                <a:cs typeface="Times New Roman" panose="02020603050405020304" pitchFamily="18" charset="0"/>
              </a:rPr>
              <a:t>/-</a:t>
            </a:r>
            <a:r>
              <a:rPr lang="it-IT" sz="2200" b="1" i="1" dirty="0">
                <a:latin typeface="Times New Roman" panose="02020603050405020304" pitchFamily="18" charset="0"/>
                <a:ea typeface="Calibri" panose="020F0502020204030204" pitchFamily="34" charset="0"/>
                <a:cs typeface="Times New Roman" panose="02020603050405020304" pitchFamily="18" charset="0"/>
              </a:rPr>
              <a:t>a</a:t>
            </a:r>
            <a:r>
              <a:rPr lang="it-IT" sz="2200" b="1" dirty="0">
                <a:latin typeface="Times New Roman" panose="02020603050405020304" pitchFamily="18" charset="0"/>
                <a:ea typeface="Calibri" panose="020F0502020204030204" pitchFamily="34" charset="0"/>
                <a:cs typeface="Times New Roman" panose="02020603050405020304" pitchFamily="18" charset="0"/>
              </a:rPr>
              <a:t>.</a:t>
            </a:r>
            <a:r>
              <a:rPr lang="it-IT" sz="2200" dirty="0">
                <a:latin typeface="Times New Roman" panose="02020603050405020304" pitchFamily="18" charset="0"/>
                <a:ea typeface="Calibri" panose="020F0502020204030204" pitchFamily="34" charset="0"/>
                <a:cs typeface="Times New Roman" panose="02020603050405020304" pitchFamily="18" charset="0"/>
              </a:rPr>
              <a:t> In questo caso, l’ordine non è più N + </a:t>
            </a:r>
            <a:r>
              <a:rPr lang="it-IT" sz="2200" dirty="0" err="1">
                <a:latin typeface="Times New Roman" panose="02020603050405020304" pitchFamily="18" charset="0"/>
                <a:ea typeface="Calibri" panose="020F0502020204030204" pitchFamily="34" charset="0"/>
                <a:cs typeface="Times New Roman" panose="02020603050405020304" pitchFamily="18" charset="0"/>
              </a:rPr>
              <a:t>poss</a:t>
            </a:r>
            <a:r>
              <a:rPr lang="it-IT" sz="2200" dirty="0">
                <a:latin typeface="Times New Roman" panose="02020603050405020304" pitchFamily="18" charset="0"/>
                <a:ea typeface="Calibri" panose="020F0502020204030204" pitchFamily="34" charset="0"/>
                <a:cs typeface="Times New Roman" panose="02020603050405020304" pitchFamily="18" charset="0"/>
              </a:rPr>
              <a:t>, bensì art + N + </a:t>
            </a:r>
            <a:r>
              <a:rPr lang="it-IT" sz="2200" dirty="0" err="1">
                <a:latin typeface="Times New Roman" panose="02020603050405020304" pitchFamily="18" charset="0"/>
                <a:ea typeface="Calibri" panose="020F0502020204030204" pitchFamily="34" charset="0"/>
                <a:cs typeface="Times New Roman" panose="02020603050405020304" pitchFamily="18" charset="0"/>
              </a:rPr>
              <a:t>poss</a:t>
            </a:r>
            <a:r>
              <a:rPr lang="it-IT" sz="2200" dirty="0">
                <a:latin typeface="Times New Roman" panose="02020603050405020304" pitchFamily="18" charset="0"/>
                <a:ea typeface="Calibri" panose="020F0502020204030204" pitchFamily="34" charset="0"/>
                <a:cs typeface="Times New Roman" panose="02020603050405020304" pitchFamily="18" charset="0"/>
              </a:rPr>
              <a:t> (su questo tipo v. Franceschi 1965).</a:t>
            </a:r>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2540028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3.3 Sintassi</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Es.: </a:t>
            </a:r>
            <a:r>
              <a:rPr lang="it-IT" sz="2200" dirty="0">
                <a:latin typeface="Times New Roman" panose="02020603050405020304" pitchFamily="18" charset="0"/>
                <a:ea typeface="Calibri" panose="020F0502020204030204" pitchFamily="34" charset="0"/>
                <a:cs typeface="Times New Roman" panose="02020603050405020304" pitchFamily="18" charset="0"/>
              </a:rPr>
              <a:t>cal. rom [a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mamːəsə</a:t>
            </a:r>
            <a:r>
              <a:rPr lang="it-IT" sz="2200" dirty="0">
                <a:latin typeface="Times New Roman" panose="02020603050405020304" pitchFamily="18" charset="0"/>
                <a:ea typeface="Calibri" panose="020F0502020204030204" pitchFamily="34" charset="0"/>
                <a:cs typeface="Times New Roman" panose="02020603050405020304" pitchFamily="18" charset="0"/>
              </a:rPr>
              <a:t>] ‘sua </a:t>
            </a:r>
            <a:r>
              <a:rPr lang="it-IT" sz="2200" dirty="0" err="1">
                <a:latin typeface="Times New Roman" panose="02020603050405020304" pitchFamily="18" charset="0"/>
                <a:ea typeface="Calibri" panose="020F0502020204030204" pitchFamily="34" charset="0"/>
                <a:cs typeface="Times New Roman" panose="02020603050405020304" pitchFamily="18" charset="0"/>
              </a:rPr>
              <a:t>mamma’</a:t>
            </a:r>
            <a:r>
              <a:rPr lang="it-IT" sz="2200" dirty="0">
                <a:latin typeface="Times New Roman" panose="02020603050405020304" pitchFamily="18" charset="0"/>
                <a:ea typeface="Calibri" panose="020F0502020204030204" pitchFamily="34" charset="0"/>
                <a:cs typeface="Times New Roman" panose="02020603050405020304" pitchFamily="18" charset="0"/>
              </a:rPr>
              <a:t> (</a:t>
            </a:r>
            <a:r>
              <a:rPr lang="it-IT" sz="2200" dirty="0" err="1">
                <a:latin typeface="Times New Roman" panose="02020603050405020304" pitchFamily="18" charset="0"/>
                <a:ea typeface="Calibri" panose="020F0502020204030204" pitchFamily="34" charset="0"/>
                <a:cs typeface="Times New Roman" panose="02020603050405020304" pitchFamily="18" charset="0"/>
              </a:rPr>
              <a:t>lett</a:t>
            </a:r>
            <a:r>
              <a:rPr lang="it-IT" sz="2200" dirty="0">
                <a:latin typeface="Times New Roman" panose="02020603050405020304" pitchFamily="18" charset="0"/>
                <a:ea typeface="Calibri" panose="020F0502020204030204" pitchFamily="34" charset="0"/>
                <a:cs typeface="Times New Roman" panose="02020603050405020304" pitchFamily="18" charset="0"/>
              </a:rPr>
              <a:t>. ‘la mamma=sua’), [ˈʊ </a:t>
            </a:r>
            <a:r>
              <a:rPr lang="it-IT" sz="2200" dirty="0" err="1">
                <a:latin typeface="Times New Roman" panose="02020603050405020304" pitchFamily="18" charset="0"/>
                <a:ea typeface="Calibri" panose="020F0502020204030204" pitchFamily="34" charset="0"/>
                <a:cs typeface="Times New Roman" panose="02020603050405020304" pitchFamily="18" charset="0"/>
              </a:rPr>
              <a:t>nanːəsə</a:t>
            </a:r>
            <a:r>
              <a:rPr lang="it-IT" sz="2200" dirty="0">
                <a:latin typeface="Times New Roman" panose="02020603050405020304" pitchFamily="18" charset="0"/>
                <a:ea typeface="Calibri" panose="020F0502020204030204" pitchFamily="34" charset="0"/>
                <a:cs typeface="Times New Roman" panose="02020603050405020304" pitchFamily="18" charset="0"/>
              </a:rPr>
              <a:t>] ‘suo nonno’, [a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tsɪːjəsə</a:t>
            </a:r>
            <a:r>
              <a:rPr lang="it-IT" sz="2200" dirty="0">
                <a:latin typeface="Times New Roman" panose="02020603050405020304" pitchFamily="18" charset="0"/>
                <a:ea typeface="Calibri" panose="020F0502020204030204" pitchFamily="34" charset="0"/>
                <a:cs typeface="Times New Roman" panose="02020603050405020304" pitchFamily="18" charset="0"/>
              </a:rPr>
              <a:t>] ‘sua zia’, ma non *[ʊ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fraːtəsə</a:t>
            </a:r>
            <a:r>
              <a:rPr lang="it-IT" sz="2200" dirty="0">
                <a:latin typeface="Times New Roman" panose="02020603050405020304" pitchFamily="18" charset="0"/>
                <a:ea typeface="Calibri" panose="020F0502020204030204" pitchFamily="34" charset="0"/>
                <a:cs typeface="Times New Roman" panose="02020603050405020304" pitchFamily="18" charset="0"/>
              </a:rPr>
              <a:t>] o *[ʊ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taːtəsə</a:t>
            </a:r>
            <a:r>
              <a:rPr lang="it-IT" sz="2200" dirty="0">
                <a:latin typeface="Times New Roman" panose="02020603050405020304" pitchFamily="18" charset="0"/>
                <a:ea typeface="Calibri" panose="020F0502020204030204" pitchFamily="34" charset="0"/>
                <a:cs typeface="Times New Roman" panose="02020603050405020304" pitchFamily="18" charset="0"/>
              </a:rPr>
              <a:t>], come invece avviene nel calabrese meridionale (cfr.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fraːtisa</a:t>
            </a:r>
            <a:r>
              <a:rPr lang="it-IT" sz="2200" dirty="0">
                <a:latin typeface="Times New Roman" panose="02020603050405020304" pitchFamily="18" charset="0"/>
                <a:ea typeface="Calibri" panose="020F0502020204030204" pitchFamily="34" charset="0"/>
                <a:cs typeface="Times New Roman" panose="02020603050405020304" pitchFamily="18" charset="0"/>
              </a:rPr>
              <a:t>] ‘suo fratello’ ad Arena [</a:t>
            </a:r>
            <a:r>
              <a:rPr lang="it-IT" sz="2200" dirty="0" err="1">
                <a:latin typeface="Times New Roman" panose="02020603050405020304" pitchFamily="18" charset="0"/>
                <a:ea typeface="Calibri" panose="020F0502020204030204" pitchFamily="34" charset="0"/>
                <a:cs typeface="Times New Roman" panose="02020603050405020304" pitchFamily="18" charset="0"/>
              </a:rPr>
              <a:t>Chilà</a:t>
            </a:r>
            <a:r>
              <a:rPr lang="it-IT" sz="2200" dirty="0">
                <a:latin typeface="Times New Roman" panose="02020603050405020304" pitchFamily="18" charset="0"/>
                <a:ea typeface="Calibri" panose="020F0502020204030204" pitchFamily="34" charset="0"/>
                <a:cs typeface="Times New Roman" panose="02020603050405020304" pitchFamily="18" charset="0"/>
              </a:rPr>
              <a:t> &amp; De Angelis 2024: 76]).</a:t>
            </a:r>
          </a:p>
          <a:p>
            <a:r>
              <a:rPr lang="it-IT" sz="2200" dirty="0">
                <a:latin typeface="Times New Roman" panose="02020603050405020304" pitchFamily="18" charset="0"/>
                <a:cs typeface="Times New Roman" panose="02020603050405020304" pitchFamily="18" charset="0"/>
              </a:rPr>
              <a:t>Degno di segnalazione è </a:t>
            </a:r>
            <a:r>
              <a:rPr lang="it-IT" sz="2200" b="1" dirty="0">
                <a:latin typeface="Times New Roman" panose="02020603050405020304" pitchFamily="18" charset="0"/>
                <a:ea typeface="Calibri" panose="020F0502020204030204" pitchFamily="34" charset="0"/>
                <a:cs typeface="Times New Roman" panose="02020603050405020304" pitchFamily="18" charset="0"/>
              </a:rPr>
              <a:t>l’uso pleonastico del possessivo enclitico di 3sg. </a:t>
            </a:r>
            <a:r>
              <a:rPr lang="it-IT" sz="2200" dirty="0">
                <a:latin typeface="Times New Roman" panose="02020603050405020304" pitchFamily="18" charset="0"/>
                <a:ea typeface="Calibri" panose="020F0502020204030204" pitchFamily="34" charset="0"/>
                <a:cs typeface="Times New Roman" panose="02020603050405020304" pitchFamily="18" charset="0"/>
              </a:rPr>
              <a:t>Non è infrequente, infatti, che i parlanti di </a:t>
            </a:r>
            <a:r>
              <a:rPr lang="it-IT" sz="2200" i="1"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zingariškə</a:t>
            </a:r>
            <a:r>
              <a:rPr lang="it-IT" sz="2200" b="1" i="1"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a:t>
            </a:r>
            <a:r>
              <a:rPr lang="it-IT" sz="2200" dirty="0">
                <a:latin typeface="Times New Roman" panose="02020603050405020304" pitchFamily="18" charset="0"/>
                <a:ea typeface="Calibri" panose="020F0502020204030204" pitchFamily="34" charset="0"/>
                <a:cs typeface="Times New Roman" panose="02020603050405020304" pitchFamily="18" charset="0"/>
              </a:rPr>
              <a:t>producano </a:t>
            </a:r>
            <a:r>
              <a:rPr lang="it-IT" sz="2200" b="1" dirty="0">
                <a:latin typeface="Times New Roman" panose="02020603050405020304" pitchFamily="18" charset="0"/>
                <a:ea typeface="Calibri" panose="020F0502020204030204" pitchFamily="34" charset="0"/>
                <a:cs typeface="Times New Roman" panose="02020603050405020304" pitchFamily="18" charset="0"/>
              </a:rPr>
              <a:t>sequenze art. + N + </a:t>
            </a:r>
            <a:r>
              <a:rPr lang="it-IT" sz="2200" b="1" dirty="0" err="1">
                <a:latin typeface="Times New Roman" panose="02020603050405020304" pitchFamily="18" charset="0"/>
                <a:ea typeface="Calibri" panose="020F0502020204030204" pitchFamily="34" charset="0"/>
                <a:cs typeface="Times New Roman" panose="02020603050405020304" pitchFamily="18" charset="0"/>
              </a:rPr>
              <a:t>poss</a:t>
            </a:r>
            <a:r>
              <a:rPr lang="it-IT" sz="2200" b="1" dirty="0">
                <a:latin typeface="Times New Roman" panose="02020603050405020304" pitchFamily="18" charset="0"/>
                <a:ea typeface="Calibri" panose="020F0502020204030204" pitchFamily="34" charset="0"/>
                <a:cs typeface="Times New Roman" panose="02020603050405020304" pitchFamily="18" charset="0"/>
              </a:rPr>
              <a:t> </a:t>
            </a:r>
            <a:r>
              <a:rPr lang="it-IT" sz="2200" b="1" dirty="0" err="1">
                <a:latin typeface="Times New Roman" panose="02020603050405020304" pitchFamily="18" charset="0"/>
                <a:ea typeface="Calibri" panose="020F0502020204030204" pitchFamily="34" charset="0"/>
                <a:cs typeface="Times New Roman" panose="02020603050405020304" pitchFamily="18" charset="0"/>
              </a:rPr>
              <a:t>encl</a:t>
            </a:r>
            <a:r>
              <a:rPr lang="it-IT" sz="2200" b="1" dirty="0">
                <a:latin typeface="Times New Roman" panose="02020603050405020304" pitchFamily="18" charset="0"/>
                <a:ea typeface="Calibri" panose="020F0502020204030204" pitchFamily="34" charset="0"/>
                <a:cs typeface="Times New Roman" panose="02020603050405020304" pitchFamily="18" charset="0"/>
              </a:rPr>
              <a:t>, pur esplicitando il referente dell’enclitico</a:t>
            </a:r>
            <a:r>
              <a:rPr lang="it-IT" sz="2200" dirty="0">
                <a:latin typeface="Times New Roman" panose="02020603050405020304" pitchFamily="18" charset="0"/>
                <a:ea typeface="Calibri" panose="020F0502020204030204" pitchFamily="34" charset="0"/>
                <a:cs typeface="Times New Roman" panose="02020603050405020304" pitchFamily="18" charset="0"/>
              </a:rPr>
              <a:t>, cfr. p. es.: [a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mamːas</a:t>
            </a:r>
            <a:r>
              <a:rPr lang="it-IT" sz="2200" dirty="0">
                <a:latin typeface="Times New Roman" panose="02020603050405020304" pitchFamily="18" charset="0"/>
                <a:ea typeface="Calibri" panose="020F0502020204030204" pitchFamily="34" charset="0"/>
                <a:cs typeface="Times New Roman" panose="02020603050405020304" pitchFamily="18" charset="0"/>
              </a:rPr>
              <a:t> ɪ </a:t>
            </a:r>
            <a:r>
              <a:rPr lang="it-IT" sz="2200" dirty="0" err="1">
                <a:latin typeface="Times New Roman" panose="02020603050405020304" pitchFamily="18" charset="0"/>
                <a:ea typeface="Calibri" panose="020F0502020204030204" pitchFamily="34" charset="0"/>
                <a:cs typeface="Times New Roman" panose="02020603050405020304" pitchFamily="18" charset="0"/>
              </a:rPr>
              <a:t>dːʒʊ</a:t>
            </a:r>
            <a:r>
              <a:rPr lang="it-IT" sz="2200" dirty="0">
                <a:latin typeface="Times New Roman" panose="02020603050405020304" pitchFamily="18" charset="0"/>
                <a:ea typeface="Calibri" panose="020F0502020204030204" pitchFamily="34" charset="0"/>
                <a:cs typeface="Times New Roman" panose="02020603050405020304" pitchFamily="18" charset="0"/>
              </a:rPr>
              <a:t>ˈβ</a:t>
            </a:r>
            <a:r>
              <a:rPr lang="it-IT" sz="2200" dirty="0" err="1">
                <a:latin typeface="Times New Roman" panose="02020603050405020304" pitchFamily="18" charset="0"/>
                <a:ea typeface="Calibri" panose="020F0502020204030204" pitchFamily="34" charset="0"/>
                <a:cs typeface="Times New Roman" panose="02020603050405020304" pitchFamily="18" charset="0"/>
              </a:rPr>
              <a:t>anːə</a:t>
            </a:r>
            <a:r>
              <a:rPr lang="it-IT" sz="2200" dirty="0">
                <a:latin typeface="Times New Roman" panose="02020603050405020304" pitchFamily="18" charset="0"/>
                <a:ea typeface="Calibri" panose="020F0502020204030204" pitchFamily="34" charset="0"/>
                <a:cs typeface="Times New Roman" panose="02020603050405020304" pitchFamily="18" charset="0"/>
              </a:rPr>
              <a:t>] ‘la madre di Giovanni’ (</a:t>
            </a:r>
            <a:r>
              <a:rPr lang="it-IT" sz="2200" dirty="0" err="1">
                <a:latin typeface="Times New Roman" panose="02020603050405020304" pitchFamily="18" charset="0"/>
                <a:ea typeface="Calibri" panose="020F0502020204030204" pitchFamily="34" charset="0"/>
                <a:cs typeface="Times New Roman" panose="02020603050405020304" pitchFamily="18" charset="0"/>
              </a:rPr>
              <a:t>lett</a:t>
            </a:r>
            <a:r>
              <a:rPr lang="it-IT" sz="2200" dirty="0">
                <a:latin typeface="Times New Roman" panose="02020603050405020304" pitchFamily="18" charset="0"/>
                <a:ea typeface="Calibri" panose="020F0502020204030204" pitchFamily="34" charset="0"/>
                <a:cs typeface="Times New Roman" panose="02020603050405020304" pitchFamily="18" charset="0"/>
              </a:rPr>
              <a:t>. ‘la madre=sua di Giovanni’), [ʊ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tsɪːjəs</a:t>
            </a:r>
            <a:r>
              <a:rPr lang="it-IT" sz="2200" dirty="0">
                <a:latin typeface="Times New Roman" panose="02020603050405020304" pitchFamily="18" charset="0"/>
                <a:ea typeface="Calibri" panose="020F0502020204030204" pitchFamily="34" charset="0"/>
                <a:cs typeface="Times New Roman" panose="02020603050405020304" pitchFamily="18" charset="0"/>
              </a:rPr>
              <a:t> ɪ </a:t>
            </a:r>
            <a:r>
              <a:rPr lang="it-IT" sz="2200" dirty="0" err="1">
                <a:latin typeface="Times New Roman" panose="02020603050405020304" pitchFamily="18" charset="0"/>
                <a:ea typeface="Calibri" panose="020F0502020204030204" pitchFamily="34" charset="0"/>
                <a:cs typeface="Times New Roman" panose="02020603050405020304" pitchFamily="18" charset="0"/>
              </a:rPr>
              <a:t>kʊˈdːʒɪːnəmə</a:t>
            </a:r>
            <a:r>
              <a:rPr lang="it-IT" sz="2200" dirty="0">
                <a:latin typeface="Times New Roman" panose="02020603050405020304" pitchFamily="18" charset="0"/>
                <a:ea typeface="Calibri" panose="020F0502020204030204" pitchFamily="34" charset="0"/>
                <a:cs typeface="Times New Roman" panose="02020603050405020304" pitchFamily="18" charset="0"/>
              </a:rPr>
              <a:t>] ‘lo zio di mio cugino’, [ʊ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nanːəs</a:t>
            </a:r>
            <a:r>
              <a:rPr lang="it-IT" sz="2200" dirty="0">
                <a:latin typeface="Times New Roman" panose="02020603050405020304" pitchFamily="18" charset="0"/>
                <a:ea typeface="Calibri" panose="020F0502020204030204" pitchFamily="34" charset="0"/>
                <a:cs typeface="Times New Roman" panose="02020603050405020304" pitchFamily="18" charset="0"/>
              </a:rPr>
              <a:t> ð </a:t>
            </a:r>
            <a:r>
              <a:rPr lang="it-IT" sz="2200" dirty="0" err="1">
                <a:latin typeface="Times New Roman" panose="02020603050405020304" pitchFamily="18" charset="0"/>
                <a:ea typeface="Calibri" panose="020F0502020204030204" pitchFamily="34" charset="0"/>
                <a:cs typeface="Times New Roman" panose="02020603050405020304" pitchFamily="18" charset="0"/>
              </a:rPr>
              <a:t>aˈmɪːkʊ</a:t>
            </a:r>
            <a:r>
              <a:rPr lang="it-IT" sz="2200" dirty="0">
                <a:latin typeface="Times New Roman" panose="02020603050405020304" pitchFamily="18" charset="0"/>
                <a:ea typeface="Calibri" panose="020F0502020204030204" pitchFamily="34" charset="0"/>
                <a:cs typeface="Times New Roman" panose="02020603050405020304" pitchFamily="18" charset="0"/>
              </a:rPr>
              <a:t>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sʊːjə</a:t>
            </a:r>
            <a:r>
              <a:rPr lang="it-IT" sz="2200" dirty="0">
                <a:latin typeface="Times New Roman" panose="02020603050405020304" pitchFamily="18" charset="0"/>
                <a:ea typeface="Calibri" panose="020F0502020204030204" pitchFamily="34" charset="0"/>
                <a:cs typeface="Times New Roman" panose="02020603050405020304" pitchFamily="18" charset="0"/>
              </a:rPr>
              <a:t>] ‘il nonno del suo </a:t>
            </a:r>
            <a:r>
              <a:rPr lang="it-IT" sz="2200" dirty="0" err="1">
                <a:latin typeface="Times New Roman" panose="02020603050405020304" pitchFamily="18" charset="0"/>
                <a:ea typeface="Calibri" panose="020F0502020204030204" pitchFamily="34" charset="0"/>
                <a:cs typeface="Times New Roman" panose="02020603050405020304" pitchFamily="18" charset="0"/>
              </a:rPr>
              <a:t>amico’</a:t>
            </a:r>
            <a:r>
              <a:rPr lang="it-IT" sz="2200" dirty="0">
                <a:latin typeface="Times New Roman" panose="02020603050405020304" pitchFamily="18" charset="0"/>
                <a:ea typeface="Calibri" panose="020F0502020204030204" pitchFamily="34" charset="0"/>
                <a:cs typeface="Times New Roman" panose="02020603050405020304" pitchFamily="18" charset="0"/>
              </a:rPr>
              <a:t>.</a:t>
            </a:r>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12701614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3.3 Sintassi</a:t>
            </a:r>
          </a:p>
        </p:txBody>
      </p:sp>
      <p:sp>
        <p:nvSpPr>
          <p:cNvPr id="3" name="Segnaposto contenuto 2"/>
          <p:cNvSpPr>
            <a:spLocks noGrp="1"/>
          </p:cNvSpPr>
          <p:nvPr>
            <p:ph idx="1"/>
          </p:nvPr>
        </p:nvSpPr>
        <p:spPr/>
        <p:txBody>
          <a:bodyPr>
            <a:normAutofit/>
          </a:bodyPr>
          <a:lstStyle/>
          <a:p>
            <a:endParaRPr lang="it-IT" sz="2200" dirty="0">
              <a:latin typeface="Times New Roman" panose="02020603050405020304" pitchFamily="18" charset="0"/>
              <a:cs typeface="Times New Roman" panose="02020603050405020304" pitchFamily="18" charset="0"/>
            </a:endParaRPr>
          </a:p>
          <a:p>
            <a:endParaRPr lang="it-IT" sz="2200" dirty="0">
              <a:latin typeface="Times New Roman" panose="02020603050405020304" pitchFamily="18" charset="0"/>
              <a:cs typeface="Times New Roman" panose="02020603050405020304" pitchFamily="18" charset="0"/>
            </a:endParaRPr>
          </a:p>
          <a:p>
            <a:r>
              <a:rPr lang="it-IT" sz="2400" b="1" dirty="0">
                <a:latin typeface="Times New Roman" panose="02020603050405020304" pitchFamily="18" charset="0"/>
                <a:cs typeface="Times New Roman" panose="02020603050405020304" pitchFamily="18" charset="0"/>
              </a:rPr>
              <a:t>Quest’ultimo comportamento non sembra documentato negli altri punti dell’</a:t>
            </a:r>
            <a:r>
              <a:rPr lang="it-IT" sz="2400" b="1" dirty="0" err="1">
                <a:latin typeface="Times New Roman" panose="02020603050405020304" pitchFamily="18" charset="0"/>
                <a:cs typeface="Times New Roman" panose="02020603050405020304" pitchFamily="18" charset="0"/>
              </a:rPr>
              <a:t>Italoromania</a:t>
            </a:r>
            <a:r>
              <a:rPr lang="it-IT" sz="2400" b="1" dirty="0">
                <a:latin typeface="Times New Roman" panose="02020603050405020304" pitchFamily="18" charset="0"/>
                <a:cs typeface="Times New Roman" panose="02020603050405020304" pitchFamily="18" charset="0"/>
              </a:rPr>
              <a:t> in cui vi è combinazione dell’enclitico possessivo di 3ps con l’articolo </a:t>
            </a:r>
            <a:r>
              <a:rPr lang="it-IT" sz="2400" b="1" dirty="0" err="1">
                <a:latin typeface="Times New Roman" panose="02020603050405020304" pitchFamily="18" charset="0"/>
                <a:cs typeface="Times New Roman" panose="02020603050405020304" pitchFamily="18" charset="0"/>
              </a:rPr>
              <a:t>prenominale</a:t>
            </a:r>
            <a:r>
              <a:rPr lang="it-IT" sz="2400" b="1" dirty="0">
                <a:latin typeface="Times New Roman" panose="02020603050405020304" pitchFamily="18" charset="0"/>
                <a:cs typeface="Times New Roman" panose="02020603050405020304" pitchFamily="18" charset="0"/>
              </a:rPr>
              <a:t>.</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197324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3.3 Sintassi</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In cosentino la distribuzione degli ausiliari ‘essere’ e ‘avere’ è simile a quella dell’italiano: i verbi inaccusativi prendono per ausiliare ‘essere’, quelli transitivi e gli intransitivi </a:t>
            </a:r>
            <a:r>
              <a:rPr lang="it-IT" sz="2200" dirty="0" err="1">
                <a:latin typeface="Times New Roman" panose="02020603050405020304" pitchFamily="18" charset="0"/>
                <a:cs typeface="Times New Roman" panose="02020603050405020304" pitchFamily="18" charset="0"/>
              </a:rPr>
              <a:t>inergativi</a:t>
            </a:r>
            <a:r>
              <a:rPr lang="it-IT" sz="2200" dirty="0">
                <a:latin typeface="Times New Roman" panose="02020603050405020304" pitchFamily="18" charset="0"/>
                <a:cs typeface="Times New Roman" panose="02020603050405020304" pitchFamily="18" charset="0"/>
              </a:rPr>
              <a:t> ‘avere’ (Manzini &amp; Savoia 2005: II, 640 </a:t>
            </a:r>
            <a:r>
              <a:rPr lang="it-IT" sz="2200" dirty="0" err="1">
                <a:latin typeface="Times New Roman" panose="02020603050405020304" pitchFamily="18" charset="0"/>
                <a:cs typeface="Times New Roman" panose="02020603050405020304" pitchFamily="18" charset="0"/>
              </a:rPr>
              <a:t>sqq</a:t>
            </a:r>
            <a:r>
              <a:rPr lang="it-IT" sz="2200" dirty="0">
                <a:latin typeface="Times New Roman" panose="02020603050405020304" pitchFamily="18" charset="0"/>
                <a:cs typeface="Times New Roman" panose="02020603050405020304" pitchFamily="18" charset="0"/>
              </a:rPr>
              <a:t>; Loporcaro 2014). </a:t>
            </a:r>
          </a:p>
          <a:p>
            <a:r>
              <a:rPr lang="it-IT" sz="2200" dirty="0">
                <a:latin typeface="Times New Roman" panose="02020603050405020304" pitchFamily="18" charset="0"/>
                <a:cs typeface="Times New Roman" panose="02020603050405020304" pitchFamily="18" charset="0"/>
              </a:rPr>
              <a:t>Diversa è la situazione dello </a:t>
            </a:r>
            <a:r>
              <a:rPr lang="it-IT" sz="2200" i="1" dirty="0">
                <a:latin typeface="Times New Roman" panose="02020603050405020304" pitchFamily="18" charset="0"/>
                <a:cs typeface="Times New Roman" panose="02020603050405020304" pitchFamily="18" charset="0"/>
              </a:rPr>
              <a:t>zingariškə</a:t>
            </a:r>
            <a:r>
              <a:rPr lang="it-IT" sz="2200" dirty="0">
                <a:latin typeface="Times New Roman" panose="02020603050405020304" pitchFamily="18" charset="0"/>
                <a:cs typeface="Times New Roman" panose="02020603050405020304" pitchFamily="18" charset="0"/>
              </a:rPr>
              <a:t>, </a:t>
            </a:r>
            <a:r>
              <a:rPr lang="it-IT" sz="2200" b="1" dirty="0">
                <a:latin typeface="Times New Roman" panose="02020603050405020304" pitchFamily="18" charset="0"/>
                <a:cs typeface="Times New Roman" panose="02020603050405020304" pitchFamily="18" charset="0"/>
              </a:rPr>
              <a:t>ove si registra una forte tendenza a generalizzare ‘avere’ in tutte le classi verbali</a:t>
            </a:r>
            <a:r>
              <a:rPr lang="it-IT" sz="2200" dirty="0">
                <a:latin typeface="Times New Roman" panose="02020603050405020304" pitchFamily="18" charset="0"/>
                <a:cs typeface="Times New Roman" panose="02020603050405020304" pitchFamily="18" charset="0"/>
              </a:rPr>
              <a:t>.</a:t>
            </a:r>
          </a:p>
          <a:p>
            <a:r>
              <a:rPr lang="it-IT" sz="2200" dirty="0">
                <a:latin typeface="Times New Roman" panose="02020603050405020304" pitchFamily="18" charset="0"/>
                <a:cs typeface="Times New Roman" panose="02020603050405020304" pitchFamily="18" charset="0"/>
              </a:rPr>
              <a:t>Es.: </a:t>
            </a:r>
            <a:r>
              <a:rPr lang="it-IT" sz="2200" dirty="0">
                <a:latin typeface="Times New Roman" panose="02020603050405020304" pitchFamily="18" charset="0"/>
                <a:ea typeface="Calibri" panose="020F0502020204030204" pitchFamily="34" charset="0"/>
                <a:cs typeface="Times New Roman" panose="02020603050405020304" pitchFamily="18" charset="0"/>
              </a:rPr>
              <a:t>cal. rom [ˈa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mːuə̯rt</a:t>
            </a:r>
            <a:r>
              <a:rPr lang="it-IT" sz="2200" baseline="30000" dirty="0" err="1">
                <a:latin typeface="Times New Roman" panose="02020603050405020304" pitchFamily="18" charset="0"/>
                <a:ea typeface="Calibri" panose="020F0502020204030204" pitchFamily="34" charset="0"/>
                <a:cs typeface="Times New Roman" panose="02020603050405020304" pitchFamily="18" charset="0"/>
              </a:rPr>
              <a:t>h</a:t>
            </a:r>
            <a:r>
              <a:rPr lang="it-IT" sz="2200" dirty="0" err="1">
                <a:latin typeface="Times New Roman" panose="02020603050405020304" pitchFamily="18" charset="0"/>
                <a:ea typeface="Calibri" panose="020F0502020204030204" pitchFamily="34" charset="0"/>
                <a:cs typeface="Times New Roman" panose="02020603050405020304" pitchFamily="18" charset="0"/>
              </a:rPr>
              <a:t>ə</a:t>
            </a:r>
            <a:r>
              <a:rPr lang="it-IT" sz="2200" dirty="0">
                <a:latin typeface="Times New Roman" panose="02020603050405020304" pitchFamily="18" charset="0"/>
                <a:ea typeface="Calibri" panose="020F0502020204030204" pitchFamily="34" charset="0"/>
                <a:cs typeface="Times New Roman" panose="02020603050405020304" pitchFamily="18" charset="0"/>
              </a:rPr>
              <a:t>] ‘è morto’,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anːə</a:t>
            </a:r>
            <a:r>
              <a:rPr lang="it-IT" sz="2200" dirty="0">
                <a:latin typeface="Times New Roman" panose="02020603050405020304" pitchFamily="18" charset="0"/>
                <a:ea typeface="Calibri" panose="020F0502020204030204" pitchFamily="34" charset="0"/>
                <a:cs typeface="Times New Roman" panose="02020603050405020304" pitchFamily="18" charset="0"/>
              </a:rPr>
              <a:t> </a:t>
            </a:r>
            <a:r>
              <a:rPr lang="it-IT" sz="2200" dirty="0" err="1">
                <a:latin typeface="Times New Roman" panose="02020603050405020304" pitchFamily="18" charset="0"/>
                <a:ea typeface="Calibri" panose="020F0502020204030204" pitchFamily="34" charset="0"/>
                <a:cs typeface="Times New Roman" panose="02020603050405020304" pitchFamily="18" charset="0"/>
              </a:rPr>
              <a:t>rɪˈmaːsə</a:t>
            </a:r>
            <a:r>
              <a:rPr lang="it-IT" sz="2200" dirty="0">
                <a:latin typeface="Times New Roman" panose="02020603050405020304" pitchFamily="18" charset="0"/>
                <a:ea typeface="Calibri" panose="020F0502020204030204" pitchFamily="34" charset="0"/>
                <a:cs typeface="Times New Roman" panose="02020603050405020304" pitchFamily="18" charset="0"/>
              </a:rPr>
              <a:t>] ‘sono rimasti’, [ˈa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ɟːʊːtə</a:t>
            </a:r>
            <a:r>
              <a:rPr lang="it-IT" sz="2200" dirty="0">
                <a:latin typeface="Times New Roman" panose="02020603050405020304" pitchFamily="18" charset="0"/>
                <a:ea typeface="Calibri" panose="020F0502020204030204" pitchFamily="34" charset="0"/>
                <a:cs typeface="Times New Roman" panose="02020603050405020304" pitchFamily="18" charset="0"/>
              </a:rPr>
              <a:t>] ‘è andata’, [</a:t>
            </a:r>
            <a:r>
              <a:rPr lang="it-IT" sz="2200" dirty="0" err="1">
                <a:latin typeface="Times New Roman" panose="02020603050405020304" pitchFamily="18" charset="0"/>
                <a:ea typeface="Calibri" panose="020F0502020204030204" pitchFamily="34" charset="0"/>
                <a:cs typeface="Times New Roman" panose="02020603050405020304" pitchFamily="18" charset="0"/>
              </a:rPr>
              <a:t>sɪ</a:t>
            </a:r>
            <a:r>
              <a:rPr lang="it-IT" sz="2200" dirty="0">
                <a:latin typeface="Times New Roman" panose="02020603050405020304" pitchFamily="18" charset="0"/>
                <a:ea typeface="Calibri" panose="020F0502020204030204" pitchFamily="34" charset="0"/>
                <a:cs typeface="Times New Roman" panose="02020603050405020304" pitchFamily="18" charset="0"/>
              </a:rPr>
              <a:t> n aˈβ</a:t>
            </a:r>
            <a:r>
              <a:rPr lang="it-IT" sz="2200" dirty="0" err="1">
                <a:latin typeface="Times New Roman" panose="02020603050405020304" pitchFamily="18" charset="0"/>
                <a:ea typeface="Calibri" panose="020F0502020204030204" pitchFamily="34" charset="0"/>
                <a:cs typeface="Times New Roman" panose="02020603050405020304" pitchFamily="18" charset="0"/>
              </a:rPr>
              <a:t>ɪa</a:t>
            </a:r>
            <a:r>
              <a:rPr lang="it-IT" sz="2200" dirty="0">
                <a:latin typeface="Times New Roman" panose="02020603050405020304" pitchFamily="18" charset="0"/>
                <a:ea typeface="Calibri" panose="020F0502020204030204" pitchFamily="34" charset="0"/>
                <a:cs typeface="Times New Roman" panose="02020603050405020304" pitchFamily="18" charset="0"/>
              </a:rPr>
              <a:t> </a:t>
            </a:r>
            <a:r>
              <a:rPr lang="it-IT" sz="2200" dirty="0" err="1">
                <a:latin typeface="Times New Roman" panose="02020603050405020304" pitchFamily="18" charset="0"/>
                <a:ea typeface="Calibri" panose="020F0502020204030204" pitchFamily="34" charset="0"/>
                <a:cs typeface="Times New Roman" panose="02020603050405020304" pitchFamily="18" charset="0"/>
              </a:rPr>
              <a:t>fːʊˈjʊːtə</a:t>
            </a:r>
            <a:r>
              <a:rPr lang="it-IT" sz="2200" dirty="0">
                <a:latin typeface="Times New Roman" panose="02020603050405020304" pitchFamily="18" charset="0"/>
                <a:ea typeface="Calibri" panose="020F0502020204030204" pitchFamily="34" charset="0"/>
                <a:cs typeface="Times New Roman" panose="02020603050405020304" pitchFamily="18" charset="0"/>
              </a:rPr>
              <a:t>] ‘se n’era scappato’. </a:t>
            </a:r>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1277752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3.3 Sintassi</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In cosentino la distribuzione degli ausiliari ‘essere’ e ‘avere’ è simile a quella dell’italiano: i verbi inaccusativi prendono per ausiliare ‘essere’, quelli transitivi e gli intransitivi </a:t>
            </a:r>
            <a:r>
              <a:rPr lang="it-IT" sz="2200" dirty="0" err="1">
                <a:latin typeface="Times New Roman" panose="02020603050405020304" pitchFamily="18" charset="0"/>
                <a:cs typeface="Times New Roman" panose="02020603050405020304" pitchFamily="18" charset="0"/>
              </a:rPr>
              <a:t>inergativi</a:t>
            </a:r>
            <a:r>
              <a:rPr lang="it-IT" sz="2200" dirty="0">
                <a:latin typeface="Times New Roman" panose="02020603050405020304" pitchFamily="18" charset="0"/>
                <a:cs typeface="Times New Roman" panose="02020603050405020304" pitchFamily="18" charset="0"/>
              </a:rPr>
              <a:t> ‘avere’ (Manzini &amp; Savoia 2005: II, 640 </a:t>
            </a:r>
            <a:r>
              <a:rPr lang="it-IT" sz="2200" dirty="0" err="1">
                <a:latin typeface="Times New Roman" panose="02020603050405020304" pitchFamily="18" charset="0"/>
                <a:cs typeface="Times New Roman" panose="02020603050405020304" pitchFamily="18" charset="0"/>
              </a:rPr>
              <a:t>sqq</a:t>
            </a:r>
            <a:r>
              <a:rPr lang="it-IT" sz="2200" dirty="0">
                <a:latin typeface="Times New Roman" panose="02020603050405020304" pitchFamily="18" charset="0"/>
                <a:cs typeface="Times New Roman" panose="02020603050405020304" pitchFamily="18" charset="0"/>
              </a:rPr>
              <a:t>; Loporcaro 2014). </a:t>
            </a:r>
          </a:p>
          <a:p>
            <a:r>
              <a:rPr lang="it-IT" sz="2200" dirty="0">
                <a:latin typeface="Times New Roman" panose="02020603050405020304" pitchFamily="18" charset="0"/>
                <a:cs typeface="Times New Roman" panose="02020603050405020304" pitchFamily="18" charset="0"/>
              </a:rPr>
              <a:t>Diversa è la situazione dello </a:t>
            </a:r>
            <a:r>
              <a:rPr lang="it-IT" sz="2200" i="1" dirty="0">
                <a:latin typeface="Times New Roman" panose="02020603050405020304" pitchFamily="18" charset="0"/>
                <a:cs typeface="Times New Roman" panose="02020603050405020304" pitchFamily="18" charset="0"/>
              </a:rPr>
              <a:t>zingariškə</a:t>
            </a:r>
            <a:r>
              <a:rPr lang="it-IT" sz="2200" dirty="0">
                <a:latin typeface="Times New Roman" panose="02020603050405020304" pitchFamily="18" charset="0"/>
                <a:cs typeface="Times New Roman" panose="02020603050405020304" pitchFamily="18" charset="0"/>
              </a:rPr>
              <a:t>, </a:t>
            </a:r>
            <a:r>
              <a:rPr lang="it-IT" sz="2200" b="1" dirty="0">
                <a:latin typeface="Times New Roman" panose="02020603050405020304" pitchFamily="18" charset="0"/>
                <a:cs typeface="Times New Roman" panose="02020603050405020304" pitchFamily="18" charset="0"/>
              </a:rPr>
              <a:t>ove si registra una forte tendenza a generalizzare ‘avere’ in tutte le classi verbali</a:t>
            </a:r>
            <a:r>
              <a:rPr lang="it-IT" sz="2200" dirty="0">
                <a:latin typeface="Times New Roman" panose="02020603050405020304" pitchFamily="18" charset="0"/>
                <a:cs typeface="Times New Roman" panose="02020603050405020304" pitchFamily="18" charset="0"/>
              </a:rPr>
              <a:t>.</a:t>
            </a:r>
          </a:p>
          <a:p>
            <a:r>
              <a:rPr lang="it-IT" sz="2200" dirty="0">
                <a:latin typeface="Times New Roman" panose="02020603050405020304" pitchFamily="18" charset="0"/>
                <a:cs typeface="Times New Roman" panose="02020603050405020304" pitchFamily="18" charset="0"/>
              </a:rPr>
              <a:t>Es.: </a:t>
            </a:r>
            <a:r>
              <a:rPr lang="it-IT" sz="2200" dirty="0">
                <a:latin typeface="Times New Roman" panose="02020603050405020304" pitchFamily="18" charset="0"/>
                <a:ea typeface="Calibri" panose="020F0502020204030204" pitchFamily="34" charset="0"/>
                <a:cs typeface="Times New Roman" panose="02020603050405020304" pitchFamily="18" charset="0"/>
              </a:rPr>
              <a:t>cal. rom [ˈa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mːuə̯rt</a:t>
            </a:r>
            <a:r>
              <a:rPr lang="it-IT" sz="2200" baseline="30000" dirty="0" err="1">
                <a:latin typeface="Times New Roman" panose="02020603050405020304" pitchFamily="18" charset="0"/>
                <a:ea typeface="Calibri" panose="020F0502020204030204" pitchFamily="34" charset="0"/>
                <a:cs typeface="Times New Roman" panose="02020603050405020304" pitchFamily="18" charset="0"/>
              </a:rPr>
              <a:t>h</a:t>
            </a:r>
            <a:r>
              <a:rPr lang="it-IT" sz="2200" dirty="0" err="1">
                <a:latin typeface="Times New Roman" panose="02020603050405020304" pitchFamily="18" charset="0"/>
                <a:ea typeface="Calibri" panose="020F0502020204030204" pitchFamily="34" charset="0"/>
                <a:cs typeface="Times New Roman" panose="02020603050405020304" pitchFamily="18" charset="0"/>
              </a:rPr>
              <a:t>ə</a:t>
            </a:r>
            <a:r>
              <a:rPr lang="it-IT" sz="2200" dirty="0">
                <a:latin typeface="Times New Roman" panose="02020603050405020304" pitchFamily="18" charset="0"/>
                <a:ea typeface="Calibri" panose="020F0502020204030204" pitchFamily="34" charset="0"/>
                <a:cs typeface="Times New Roman" panose="02020603050405020304" pitchFamily="18" charset="0"/>
              </a:rPr>
              <a:t>] ‘è morto’,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anːə</a:t>
            </a:r>
            <a:r>
              <a:rPr lang="it-IT" sz="2200" dirty="0">
                <a:latin typeface="Times New Roman" panose="02020603050405020304" pitchFamily="18" charset="0"/>
                <a:ea typeface="Calibri" panose="020F0502020204030204" pitchFamily="34" charset="0"/>
                <a:cs typeface="Times New Roman" panose="02020603050405020304" pitchFamily="18" charset="0"/>
              </a:rPr>
              <a:t> </a:t>
            </a:r>
            <a:r>
              <a:rPr lang="it-IT" sz="2200" dirty="0" err="1">
                <a:latin typeface="Times New Roman" panose="02020603050405020304" pitchFamily="18" charset="0"/>
                <a:ea typeface="Calibri" panose="020F0502020204030204" pitchFamily="34" charset="0"/>
                <a:cs typeface="Times New Roman" panose="02020603050405020304" pitchFamily="18" charset="0"/>
              </a:rPr>
              <a:t>rɪˈmaːsə</a:t>
            </a:r>
            <a:r>
              <a:rPr lang="it-IT" sz="2200" dirty="0">
                <a:latin typeface="Times New Roman" panose="02020603050405020304" pitchFamily="18" charset="0"/>
                <a:ea typeface="Calibri" panose="020F0502020204030204" pitchFamily="34" charset="0"/>
                <a:cs typeface="Times New Roman" panose="02020603050405020304" pitchFamily="18" charset="0"/>
              </a:rPr>
              <a:t>] ‘sono rimasti’, [ˈa ˈ</a:t>
            </a:r>
            <a:r>
              <a:rPr lang="it-IT" sz="2200" dirty="0" err="1">
                <a:latin typeface="Times New Roman" panose="02020603050405020304" pitchFamily="18" charset="0"/>
                <a:ea typeface="Calibri" panose="020F0502020204030204" pitchFamily="34" charset="0"/>
                <a:cs typeface="Times New Roman" panose="02020603050405020304" pitchFamily="18" charset="0"/>
              </a:rPr>
              <a:t>ɟːʊːtə</a:t>
            </a:r>
            <a:r>
              <a:rPr lang="it-IT" sz="2200" dirty="0">
                <a:latin typeface="Times New Roman" panose="02020603050405020304" pitchFamily="18" charset="0"/>
                <a:ea typeface="Calibri" panose="020F0502020204030204" pitchFamily="34" charset="0"/>
                <a:cs typeface="Times New Roman" panose="02020603050405020304" pitchFamily="18" charset="0"/>
              </a:rPr>
              <a:t>] ‘è andata’, [</a:t>
            </a:r>
            <a:r>
              <a:rPr lang="it-IT" sz="2200" dirty="0" err="1">
                <a:latin typeface="Times New Roman" panose="02020603050405020304" pitchFamily="18" charset="0"/>
                <a:ea typeface="Calibri" panose="020F0502020204030204" pitchFamily="34" charset="0"/>
                <a:cs typeface="Times New Roman" panose="02020603050405020304" pitchFamily="18" charset="0"/>
              </a:rPr>
              <a:t>sɪ</a:t>
            </a:r>
            <a:r>
              <a:rPr lang="it-IT" sz="2200" dirty="0">
                <a:latin typeface="Times New Roman" panose="02020603050405020304" pitchFamily="18" charset="0"/>
                <a:ea typeface="Calibri" panose="020F0502020204030204" pitchFamily="34" charset="0"/>
                <a:cs typeface="Times New Roman" panose="02020603050405020304" pitchFamily="18" charset="0"/>
              </a:rPr>
              <a:t> n aˈβ</a:t>
            </a:r>
            <a:r>
              <a:rPr lang="it-IT" sz="2200" dirty="0" err="1">
                <a:latin typeface="Times New Roman" panose="02020603050405020304" pitchFamily="18" charset="0"/>
                <a:ea typeface="Calibri" panose="020F0502020204030204" pitchFamily="34" charset="0"/>
                <a:cs typeface="Times New Roman" panose="02020603050405020304" pitchFamily="18" charset="0"/>
              </a:rPr>
              <a:t>ɪa</a:t>
            </a:r>
            <a:r>
              <a:rPr lang="it-IT" sz="2200" dirty="0">
                <a:latin typeface="Times New Roman" panose="02020603050405020304" pitchFamily="18" charset="0"/>
                <a:ea typeface="Calibri" panose="020F0502020204030204" pitchFamily="34" charset="0"/>
                <a:cs typeface="Times New Roman" panose="02020603050405020304" pitchFamily="18" charset="0"/>
              </a:rPr>
              <a:t> </a:t>
            </a:r>
            <a:r>
              <a:rPr lang="it-IT" sz="2200" dirty="0" err="1">
                <a:latin typeface="Times New Roman" panose="02020603050405020304" pitchFamily="18" charset="0"/>
                <a:ea typeface="Calibri" panose="020F0502020204030204" pitchFamily="34" charset="0"/>
                <a:cs typeface="Times New Roman" panose="02020603050405020304" pitchFamily="18" charset="0"/>
              </a:rPr>
              <a:t>fːʊˈjʊːtə</a:t>
            </a:r>
            <a:r>
              <a:rPr lang="it-IT" sz="2200" dirty="0">
                <a:latin typeface="Times New Roman" panose="02020603050405020304" pitchFamily="18" charset="0"/>
                <a:ea typeface="Calibri" panose="020F0502020204030204" pitchFamily="34" charset="0"/>
                <a:cs typeface="Times New Roman" panose="02020603050405020304" pitchFamily="18" charset="0"/>
              </a:rPr>
              <a:t>] ‘se n’era scappato’. </a:t>
            </a:r>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1042205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3.3 Sintassi</a:t>
            </a:r>
          </a:p>
        </p:txBody>
      </p:sp>
      <p:sp>
        <p:nvSpPr>
          <p:cNvPr id="3" name="Segnaposto contenuto 2"/>
          <p:cNvSpPr>
            <a:spLocks noGrp="1"/>
          </p:cNvSpPr>
          <p:nvPr>
            <p:ph idx="1"/>
          </p:nvPr>
        </p:nvSpPr>
        <p:spPr/>
        <p:txBody>
          <a:bodyPr>
            <a:normAutofit/>
          </a:bodyPr>
          <a:lstStyle/>
          <a:p>
            <a:pPr lvl="0">
              <a:buClr>
                <a:srgbClr val="A53010"/>
              </a:buClr>
            </a:pPr>
            <a:r>
              <a:rPr lang="it-IT" sz="2000" dirty="0">
                <a:solidFill>
                  <a:prstClr val="black">
                    <a:lumMod val="75000"/>
                    <a:lumOff val="25000"/>
                  </a:prstClr>
                </a:solidFill>
                <a:latin typeface="Times New Roman" panose="02020603050405020304" pitchFamily="18" charset="0"/>
                <a:cs typeface="Times New Roman" panose="02020603050405020304" pitchFamily="18" charset="0"/>
              </a:rPr>
              <a:t>Occorre precisare che oscillazioni esistono anche in </a:t>
            </a:r>
            <a:r>
              <a:rPr lang="it-IT" sz="2000" i="1" dirty="0">
                <a:solidFill>
                  <a:prstClr val="black">
                    <a:lumMod val="75000"/>
                    <a:lumOff val="25000"/>
                  </a:prstClr>
                </a:solidFill>
                <a:latin typeface="Times New Roman" panose="02020603050405020304" pitchFamily="18" charset="0"/>
                <a:cs typeface="Times New Roman" panose="02020603050405020304" pitchFamily="18" charset="0"/>
              </a:rPr>
              <a:t>zingariškə </a:t>
            </a:r>
            <a:r>
              <a:rPr lang="it-IT" sz="2000" dirty="0">
                <a:solidFill>
                  <a:prstClr val="black">
                    <a:lumMod val="75000"/>
                    <a:lumOff val="25000"/>
                  </a:prstClr>
                </a:solidFill>
                <a:latin typeface="Times New Roman" panose="02020603050405020304" pitchFamily="18" charset="0"/>
                <a:cs typeface="Times New Roman" panose="02020603050405020304" pitchFamily="18" charset="0"/>
              </a:rPr>
              <a:t>e che </a:t>
            </a:r>
            <a:r>
              <a:rPr lang="it-IT" sz="2000" b="1" dirty="0">
                <a:solidFill>
                  <a:prstClr val="black">
                    <a:lumMod val="75000"/>
                    <a:lumOff val="25000"/>
                  </a:prstClr>
                </a:solidFill>
                <a:latin typeface="Times New Roman" panose="02020603050405020304" pitchFamily="18" charset="0"/>
                <a:cs typeface="Times New Roman" panose="02020603050405020304" pitchFamily="18" charset="0"/>
              </a:rPr>
              <a:t>sono necessarie ulteriori indagini per individuare eventuali restrizioni nella generalizzazione di ‘avere’.</a:t>
            </a:r>
          </a:p>
          <a:p>
            <a:r>
              <a:rPr lang="it-IT" sz="2200" dirty="0">
                <a:latin typeface="Times New Roman" panose="02020603050405020304" pitchFamily="18" charset="0"/>
                <a:ea typeface="Calibri" panose="020F0502020204030204" pitchFamily="34" charset="0"/>
                <a:cs typeface="Times New Roman" panose="02020603050405020304" pitchFamily="18" charset="0"/>
              </a:rPr>
              <a:t>Dai dati attualmente disponibili si ricava, ad esempio, che, mentre tra i parlanti più giovani i due ausiliari tendono ad alternare liberamente in tutte le persone del paradigma (con ‘essere’ che rappresenta la strategia maggioritaria almeno alla 2sg e alla 3pl), tra i parlanti di età superiore ai 50 anni prevale ‘avere’. </a:t>
            </a:r>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2549776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89212" y="2140464"/>
            <a:ext cx="8915399" cy="1468800"/>
          </a:xfrm>
        </p:spPr>
        <p:txBody>
          <a:bodyPr/>
          <a:lstStyle/>
          <a:p>
            <a:r>
              <a:rPr lang="it-IT" dirty="0">
                <a:latin typeface="Times New Roman" panose="02020603050405020304" pitchFamily="18" charset="0"/>
                <a:cs typeface="Times New Roman" panose="02020603050405020304" pitchFamily="18" charset="0"/>
              </a:rPr>
              <a:t>4. Verso le conclusioni: alcuni aspetti teorici</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1443589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Times New Roman" panose="02020603050405020304" pitchFamily="18" charset="0"/>
                <a:cs typeface="Times New Roman" panose="02020603050405020304" pitchFamily="18" charset="0"/>
              </a:rPr>
              <a:t>4.1 Lo </a:t>
            </a:r>
            <a:r>
              <a:rPr lang="it-IT" i="1" dirty="0">
                <a:latin typeface="Times New Roman" panose="02020603050405020304" pitchFamily="18" charset="0"/>
                <a:cs typeface="Times New Roman" panose="02020603050405020304" pitchFamily="18" charset="0"/>
              </a:rPr>
              <a:t>zingarìškə</a:t>
            </a:r>
            <a:r>
              <a:rPr lang="it-IT" dirty="0">
                <a:latin typeface="Times New Roman" panose="02020603050405020304" pitchFamily="18" charset="0"/>
                <a:cs typeface="Times New Roman" panose="02020603050405020304" pitchFamily="18" charset="0"/>
              </a:rPr>
              <a:t>: una nuova koinè dialettale italo-romanza?</a:t>
            </a:r>
            <a:br>
              <a:rPr lang="it-IT" dirty="0"/>
            </a:br>
            <a:r>
              <a:rPr lang="it-IT" dirty="0"/>
              <a:t> </a:t>
            </a:r>
          </a:p>
        </p:txBody>
      </p:sp>
      <p:sp>
        <p:nvSpPr>
          <p:cNvPr id="3" name="Segnaposto contenuto 2"/>
          <p:cNvSpPr>
            <a:spLocks noGrp="1"/>
          </p:cNvSpPr>
          <p:nvPr>
            <p:ph idx="1"/>
          </p:nvPr>
        </p:nvSpPr>
        <p:spPr/>
        <p:txBody>
          <a:bodyPr>
            <a:normAutofit lnSpcReduction="10000"/>
          </a:bodyPr>
          <a:lstStyle/>
          <a:p>
            <a:r>
              <a:rPr lang="it-IT" sz="2200" dirty="0">
                <a:latin typeface="Times New Roman" panose="02020603050405020304" pitchFamily="18" charset="0"/>
                <a:ea typeface="Calibri" panose="020F0502020204030204" pitchFamily="34" charset="0"/>
                <a:cs typeface="Times New Roman" panose="02020603050405020304" pitchFamily="18" charset="0"/>
              </a:rPr>
              <a:t>Alla luce dei tratti sinora presentati – ma i fenomeni da prendere in esame sono assai più numerosi in ogni livello di analisi – si può affermare che </a:t>
            </a:r>
            <a:r>
              <a:rPr lang="it-IT" sz="2200" b="1" dirty="0">
                <a:latin typeface="Times New Roman" panose="02020603050405020304" pitchFamily="18" charset="0"/>
                <a:ea typeface="Calibri" panose="020F0502020204030204" pitchFamily="34" charset="0"/>
                <a:cs typeface="Times New Roman" panose="02020603050405020304" pitchFamily="18" charset="0"/>
              </a:rPr>
              <a:t>nello </a:t>
            </a:r>
            <a:r>
              <a:rPr lang="it-IT" sz="2200" b="1" i="1" dirty="0">
                <a:latin typeface="Times New Roman" panose="02020603050405020304" pitchFamily="18" charset="0"/>
                <a:ea typeface="Calibri" panose="020F0502020204030204" pitchFamily="34" charset="0"/>
                <a:cs typeface="Times New Roman" panose="02020603050405020304" pitchFamily="18" charset="0"/>
              </a:rPr>
              <a:t>zingariškə</a:t>
            </a:r>
            <a:r>
              <a:rPr lang="it-IT" sz="2200" b="1" dirty="0">
                <a:latin typeface="Times New Roman" panose="02020603050405020304" pitchFamily="18" charset="0"/>
                <a:ea typeface="Calibri" panose="020F0502020204030204" pitchFamily="34" charset="0"/>
                <a:cs typeface="Times New Roman" panose="02020603050405020304" pitchFamily="18" charset="0"/>
              </a:rPr>
              <a:t> sono riconoscibili una serie di fenomeni alto-meridionali, la maggior parte dei quali caratterizza la cosiddetta ‘Area Lausberg’</a:t>
            </a:r>
            <a:r>
              <a:rPr lang="it-IT" sz="2200" dirty="0">
                <a:latin typeface="Times New Roman" panose="02020603050405020304" pitchFamily="18" charset="0"/>
                <a:ea typeface="Calibri" panose="020F0502020204030204" pitchFamily="34" charset="0"/>
                <a:cs typeface="Times New Roman" panose="02020603050405020304" pitchFamily="18" charset="0"/>
              </a:rPr>
              <a:t>.</a:t>
            </a:r>
          </a:p>
          <a:p>
            <a:r>
              <a:rPr lang="it-IT" sz="2200" dirty="0">
                <a:latin typeface="Times New Roman" panose="02020603050405020304" pitchFamily="18" charset="0"/>
                <a:ea typeface="Calibri" panose="020F0502020204030204" pitchFamily="34" charset="0"/>
                <a:cs typeface="Times New Roman" panose="02020603050405020304" pitchFamily="18" charset="0"/>
              </a:rPr>
              <a:t>Tra questi si possono annoverare:</a:t>
            </a:r>
          </a:p>
          <a:p>
            <a:pPr lvl="1"/>
            <a:r>
              <a:rPr lang="it-IT" sz="2000" b="1" dirty="0">
                <a:solidFill>
                  <a:srgbClr val="C00000"/>
                </a:solidFill>
                <a:latin typeface="Times New Roman" panose="02020603050405020304" pitchFamily="18" charset="0"/>
                <a:cs typeface="Times New Roman" panose="02020603050405020304" pitchFamily="18" charset="0"/>
              </a:rPr>
              <a:t>La persistenza di voci a vocalismo sardo;</a:t>
            </a:r>
          </a:p>
          <a:p>
            <a:pPr lvl="1"/>
            <a:r>
              <a:rPr lang="it-IT" sz="2000" b="1" dirty="0">
                <a:solidFill>
                  <a:srgbClr val="C00000"/>
                </a:solidFill>
                <a:latin typeface="Times New Roman" panose="02020603050405020304" pitchFamily="18" charset="0"/>
                <a:cs typeface="Times New Roman" panose="02020603050405020304" pitchFamily="18" charset="0"/>
              </a:rPr>
              <a:t>la conservazione dell’uscita sigmatica di 2sg nel verbo;</a:t>
            </a:r>
          </a:p>
          <a:p>
            <a:pPr lvl="1"/>
            <a:r>
              <a:rPr lang="it-IT" sz="2000" b="1" dirty="0">
                <a:solidFill>
                  <a:srgbClr val="C00000"/>
                </a:solidFill>
                <a:latin typeface="Times New Roman" panose="02020603050405020304" pitchFamily="18" charset="0"/>
                <a:cs typeface="Times New Roman" panose="02020603050405020304" pitchFamily="18" charset="0"/>
              </a:rPr>
              <a:t>l’uscita -[</a:t>
            </a:r>
            <a:r>
              <a:rPr lang="it-IT" sz="2000" b="1" dirty="0" err="1">
                <a:solidFill>
                  <a:srgbClr val="C00000"/>
                </a:solidFill>
                <a:latin typeface="Times New Roman" panose="02020603050405020304" pitchFamily="18" charset="0"/>
                <a:cs typeface="Times New Roman" panose="02020603050405020304" pitchFamily="18" charset="0"/>
              </a:rPr>
              <a:t>Vbːə</a:t>
            </a:r>
            <a:r>
              <a:rPr lang="it-IT" sz="2000" b="1" dirty="0">
                <a:solidFill>
                  <a:srgbClr val="C00000"/>
                </a:solidFill>
                <a:latin typeface="Times New Roman" panose="02020603050405020304" pitchFamily="18" charset="0"/>
                <a:cs typeface="Times New Roman" panose="02020603050405020304" pitchFamily="18" charset="0"/>
              </a:rPr>
              <a:t>] di 2pl all’imperfetto indicativo;</a:t>
            </a:r>
          </a:p>
          <a:p>
            <a:pPr lvl="1"/>
            <a:r>
              <a:rPr lang="it-IT" sz="2000" b="1" dirty="0">
                <a:solidFill>
                  <a:srgbClr val="C00000"/>
                </a:solidFill>
                <a:latin typeface="Times New Roman" panose="02020603050405020304" pitchFamily="18" charset="0"/>
                <a:cs typeface="Times New Roman" panose="02020603050405020304" pitchFamily="18" charset="0"/>
              </a:rPr>
              <a:t> il gerundio in -[</a:t>
            </a:r>
            <a:r>
              <a:rPr lang="it-IT" sz="2000" b="1" dirty="0" err="1">
                <a:solidFill>
                  <a:srgbClr val="C00000"/>
                </a:solidFill>
                <a:latin typeface="Times New Roman" panose="02020603050405020304" pitchFamily="18" charset="0"/>
                <a:cs typeface="Times New Roman" panose="02020603050405020304" pitchFamily="18" charset="0"/>
              </a:rPr>
              <a:t>ɛnːə</a:t>
            </a:r>
            <a:r>
              <a:rPr lang="it-IT" sz="2000" b="1" dirty="0">
                <a:solidFill>
                  <a:srgbClr val="C00000"/>
                </a:solidFill>
                <a:latin typeface="Times New Roman" panose="02020603050405020304" pitchFamily="18" charset="0"/>
                <a:cs typeface="Times New Roman" panose="02020603050405020304" pitchFamily="18" charset="0"/>
              </a:rPr>
              <a:t>] esteso talvolta anche ai verbi di 1</a:t>
            </a:r>
            <a:r>
              <a:rPr lang="it-IT" sz="2000" b="1" baseline="30000" dirty="0">
                <a:solidFill>
                  <a:srgbClr val="C00000"/>
                </a:solidFill>
                <a:latin typeface="Times New Roman" panose="02020603050405020304" pitchFamily="18" charset="0"/>
                <a:cs typeface="Times New Roman" panose="02020603050405020304" pitchFamily="18" charset="0"/>
              </a:rPr>
              <a:t>a</a:t>
            </a:r>
            <a:r>
              <a:rPr lang="it-IT" sz="2000" b="1" dirty="0">
                <a:solidFill>
                  <a:srgbClr val="C00000"/>
                </a:solidFill>
                <a:latin typeface="Times New Roman" panose="02020603050405020304" pitchFamily="18" charset="0"/>
                <a:cs typeface="Times New Roman" panose="02020603050405020304" pitchFamily="18" charset="0"/>
              </a:rPr>
              <a:t> classe.</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763265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Times New Roman" panose="02020603050405020304" pitchFamily="18" charset="0"/>
                <a:cs typeface="Times New Roman" panose="02020603050405020304" pitchFamily="18" charset="0"/>
              </a:rPr>
              <a:t>4.1 Lo </a:t>
            </a:r>
            <a:r>
              <a:rPr lang="it-IT" i="1" dirty="0">
                <a:latin typeface="Times New Roman" panose="02020603050405020304" pitchFamily="18" charset="0"/>
                <a:cs typeface="Times New Roman" panose="02020603050405020304" pitchFamily="18" charset="0"/>
              </a:rPr>
              <a:t>zingarìškə</a:t>
            </a:r>
            <a:r>
              <a:rPr lang="it-IT" dirty="0">
                <a:latin typeface="Times New Roman" panose="02020603050405020304" pitchFamily="18" charset="0"/>
                <a:cs typeface="Times New Roman" panose="02020603050405020304" pitchFamily="18" charset="0"/>
              </a:rPr>
              <a:t>: una nuova koinè dialettale italo-romanza?</a:t>
            </a:r>
            <a:br>
              <a:rPr lang="it-IT" dirty="0"/>
            </a:br>
            <a:r>
              <a:rPr lang="it-IT" dirty="0"/>
              <a:t> </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ea typeface="Calibri" panose="020F0502020204030204" pitchFamily="34" charset="0"/>
                <a:cs typeface="Times New Roman" panose="02020603050405020304" pitchFamily="18" charset="0"/>
              </a:rPr>
              <a:t>Dato il ridotto numero di voci a vocalismo arcaico e l’assenza di desinenze consonantiche di 2pl al presente indicativo, </a:t>
            </a:r>
            <a:r>
              <a:rPr lang="it-IT" sz="2200" b="1" dirty="0">
                <a:latin typeface="Times New Roman" panose="02020603050405020304" pitchFamily="18" charset="0"/>
                <a:ea typeface="Calibri" panose="020F0502020204030204" pitchFamily="34" charset="0"/>
                <a:cs typeface="Times New Roman" panose="02020603050405020304" pitchFamily="18" charset="0"/>
              </a:rPr>
              <a:t>si può supporre che i dialetti strutturalmente più vicini allo </a:t>
            </a:r>
            <a:r>
              <a:rPr lang="it-IT" sz="2200" b="1" i="1" dirty="0">
                <a:latin typeface="Times New Roman" panose="02020603050405020304" pitchFamily="18" charset="0"/>
                <a:ea typeface="Calibri" panose="020F0502020204030204" pitchFamily="34" charset="0"/>
                <a:cs typeface="Times New Roman" panose="02020603050405020304" pitchFamily="18" charset="0"/>
              </a:rPr>
              <a:t>zingariškə</a:t>
            </a:r>
            <a:r>
              <a:rPr lang="it-IT" sz="2200" b="1" dirty="0">
                <a:latin typeface="Times New Roman" panose="02020603050405020304" pitchFamily="18" charset="0"/>
                <a:ea typeface="Calibri" panose="020F0502020204030204" pitchFamily="34" charset="0"/>
                <a:cs typeface="Times New Roman" panose="02020603050405020304" pitchFamily="18" charset="0"/>
              </a:rPr>
              <a:t> siano quelli della direttrice Saracena-Cassano-Sibari-Francavilla Marittima </a:t>
            </a:r>
            <a:r>
              <a:rPr lang="it-IT" sz="2200" dirty="0">
                <a:latin typeface="Times New Roman" panose="02020603050405020304" pitchFamily="18" charset="0"/>
                <a:ea typeface="Calibri" panose="020F0502020204030204" pitchFamily="34" charset="0"/>
                <a:cs typeface="Times New Roman" panose="02020603050405020304" pitchFamily="18" charset="0"/>
              </a:rPr>
              <a:t>(</a:t>
            </a:r>
            <a:r>
              <a:rPr lang="it-IT" sz="2200" b="1" dirty="0">
                <a:latin typeface="Times New Roman" panose="02020603050405020304" pitchFamily="18" charset="0"/>
                <a:ea typeface="Calibri" panose="020F0502020204030204" pitchFamily="34" charset="0"/>
                <a:cs typeface="Times New Roman" panose="02020603050405020304" pitchFamily="18" charset="0"/>
              </a:rPr>
              <a:t>la cosiddetta </a:t>
            </a:r>
            <a:r>
              <a:rPr lang="it-IT" sz="2200" b="1" i="1" dirty="0" err="1">
                <a:latin typeface="Times New Roman" panose="02020603050405020304" pitchFamily="18" charset="0"/>
                <a:ea typeface="Calibri" panose="020F0502020204030204" pitchFamily="34" charset="0"/>
                <a:cs typeface="Times New Roman" panose="02020603050405020304" pitchFamily="18" charset="0"/>
              </a:rPr>
              <a:t>Zwischenzone</a:t>
            </a:r>
            <a:r>
              <a:rPr lang="it-IT" sz="2200" dirty="0">
                <a:latin typeface="Times New Roman" panose="02020603050405020304" pitchFamily="18" charset="0"/>
                <a:ea typeface="Calibri" panose="020F0502020204030204" pitchFamily="34" charset="0"/>
                <a:cs typeface="Times New Roman" panose="02020603050405020304" pitchFamily="18" charset="0"/>
              </a:rPr>
              <a:t>), ove la penetrazione delle condizioni linguistiche del Meridione estremo è ravvisabile tanto nella fonetica quanto nella morfologia verbale (Lausberg 1939; Trumper 1979).</a:t>
            </a:r>
          </a:p>
          <a:p>
            <a:r>
              <a:rPr lang="it-IT" sz="2200" dirty="0">
                <a:latin typeface="Times New Roman" panose="02020603050405020304" pitchFamily="18" charset="0"/>
                <a:ea typeface="Calibri" panose="020F0502020204030204" pitchFamily="34" charset="0"/>
                <a:cs typeface="Times New Roman" panose="02020603050405020304" pitchFamily="18" charset="0"/>
              </a:rPr>
              <a:t>Alto-meridionali, ma non limitati alla sola Area Lausberg sono, inoltre, </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la centralizzazione delle vocali postoniche e la mancata retroflessione dei nessi -</a:t>
            </a:r>
            <a:r>
              <a:rPr lang="it-IT" sz="2200" b="1" cap="small"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tr</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e -</a:t>
            </a:r>
            <a:r>
              <a:rPr lang="it-IT" sz="2200" b="1" cap="small"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str</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t>
            </a:r>
            <a:r>
              <a:rPr lang="it-IT" sz="2200" dirty="0">
                <a:latin typeface="Times New Roman" panose="02020603050405020304" pitchFamily="18" charset="0"/>
                <a:ea typeface="Calibri" panose="020F0502020204030204" pitchFamily="34" charset="0"/>
                <a:cs typeface="Times New Roman" panose="02020603050405020304" pitchFamily="18" charset="0"/>
              </a:rPr>
              <a:t>.</a:t>
            </a:r>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39604630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Times New Roman" panose="02020603050405020304" pitchFamily="18" charset="0"/>
                <a:cs typeface="Times New Roman" panose="02020603050405020304" pitchFamily="18" charset="0"/>
              </a:rPr>
              <a:t>4.1 Lo </a:t>
            </a:r>
            <a:r>
              <a:rPr lang="it-IT" i="1" dirty="0">
                <a:latin typeface="Times New Roman" panose="02020603050405020304" pitchFamily="18" charset="0"/>
                <a:cs typeface="Times New Roman" panose="02020603050405020304" pitchFamily="18" charset="0"/>
              </a:rPr>
              <a:t>zingarìškə</a:t>
            </a:r>
            <a:r>
              <a:rPr lang="it-IT" dirty="0">
                <a:latin typeface="Times New Roman" panose="02020603050405020304" pitchFamily="18" charset="0"/>
                <a:cs typeface="Times New Roman" panose="02020603050405020304" pitchFamily="18" charset="0"/>
              </a:rPr>
              <a:t>: una nuova koinè dialettale italo-romanza?</a:t>
            </a:r>
            <a:br>
              <a:rPr lang="it-IT" dirty="0"/>
            </a:br>
            <a:r>
              <a:rPr lang="it-IT" dirty="0"/>
              <a:t> </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Vi sono, inoltre, </a:t>
            </a:r>
            <a:r>
              <a:rPr lang="it-IT" sz="2200" b="1" dirty="0">
                <a:latin typeface="Times New Roman" panose="02020603050405020304" pitchFamily="18" charset="0"/>
                <a:cs typeface="Times New Roman" panose="02020603050405020304" pitchFamily="18" charset="0"/>
              </a:rPr>
              <a:t>caratteristiche che lo </a:t>
            </a:r>
            <a:r>
              <a:rPr lang="it-IT" sz="2200" b="1" i="1" dirty="0">
                <a:solidFill>
                  <a:prstClr val="black">
                    <a:lumMod val="85000"/>
                    <a:lumOff val="15000"/>
                  </a:prstClr>
                </a:solidFill>
                <a:latin typeface="Times New Roman" panose="02020603050405020304" pitchFamily="18" charset="0"/>
                <a:ea typeface="+mj-ea"/>
                <a:cs typeface="Times New Roman" panose="02020603050405020304" pitchFamily="18" charset="0"/>
              </a:rPr>
              <a:t>zingarìškə </a:t>
            </a:r>
            <a:r>
              <a:rPr lang="it-IT" sz="2200" b="1" dirty="0">
                <a:latin typeface="Times New Roman" panose="02020603050405020304" pitchFamily="18" charset="0"/>
                <a:ea typeface="Calibri" panose="020F0502020204030204" pitchFamily="34" charset="0"/>
                <a:cs typeface="Times New Roman" panose="02020603050405020304" pitchFamily="18" charset="0"/>
              </a:rPr>
              <a:t>potrebbe aver mutuato dai dialetti parlati tra crotonese e Basso Ionio cosentino </a:t>
            </a:r>
            <a:r>
              <a:rPr lang="it-IT" sz="2200" dirty="0">
                <a:latin typeface="Times New Roman" panose="02020603050405020304" pitchFamily="18" charset="0"/>
                <a:ea typeface="Calibri" panose="020F0502020204030204" pitchFamily="34" charset="0"/>
                <a:cs typeface="Times New Roman" panose="02020603050405020304" pitchFamily="18" charset="0"/>
              </a:rPr>
              <a:t>(p. es.: </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la palatalizzazione di /s/ davanti a occlusiva velare e bilabiale e, almeno in parte, l’ordine art + N + </a:t>
            </a:r>
            <a:r>
              <a:rPr lang="it-IT" sz="22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poss</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it-IT" sz="22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encl</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nei </a:t>
            </a:r>
            <a:r>
              <a:rPr lang="it-IT" sz="22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singenionimi</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al singolare</a:t>
            </a:r>
            <a:r>
              <a:rPr lang="it-IT" sz="2200" dirty="0">
                <a:latin typeface="Times New Roman" panose="02020603050405020304" pitchFamily="18" charset="0"/>
                <a:ea typeface="Calibri" panose="020F0502020204030204" pitchFamily="34" charset="0"/>
                <a:cs typeface="Times New Roman" panose="02020603050405020304" pitchFamily="18" charset="0"/>
              </a:rPr>
              <a:t>).</a:t>
            </a:r>
          </a:p>
          <a:p>
            <a:r>
              <a:rPr lang="it-IT" sz="2200" dirty="0">
                <a:latin typeface="Times New Roman" panose="02020603050405020304" pitchFamily="18" charset="0"/>
                <a:ea typeface="Calibri" panose="020F0502020204030204" pitchFamily="34" charset="0"/>
                <a:cs typeface="Times New Roman" panose="02020603050405020304" pitchFamily="18" charset="0"/>
              </a:rPr>
              <a:t> Accanto a questi ricordiamo, infine, </a:t>
            </a:r>
            <a:r>
              <a:rPr lang="it-IT" sz="2200" b="1" dirty="0">
                <a:latin typeface="Times New Roman" panose="02020603050405020304" pitchFamily="18" charset="0"/>
                <a:ea typeface="Calibri" panose="020F0502020204030204" pitchFamily="34" charset="0"/>
                <a:cs typeface="Times New Roman" panose="02020603050405020304" pitchFamily="18" charset="0"/>
              </a:rPr>
              <a:t>i tratti che lo </a:t>
            </a:r>
            <a:r>
              <a:rPr lang="it-IT" sz="2200" b="1" i="1" dirty="0">
                <a:latin typeface="Times New Roman" panose="02020603050405020304" pitchFamily="18" charset="0"/>
                <a:ea typeface="Calibri" panose="020F0502020204030204" pitchFamily="34" charset="0"/>
                <a:cs typeface="Times New Roman" panose="02020603050405020304" pitchFamily="18" charset="0"/>
              </a:rPr>
              <a:t>zingariškə </a:t>
            </a:r>
            <a:r>
              <a:rPr lang="it-IT" sz="2200" b="1" dirty="0">
                <a:latin typeface="Times New Roman" panose="02020603050405020304" pitchFamily="18" charset="0"/>
                <a:ea typeface="Calibri" panose="020F0502020204030204" pitchFamily="34" charset="0"/>
                <a:cs typeface="Times New Roman" panose="02020603050405020304" pitchFamily="18" charset="0"/>
              </a:rPr>
              <a:t>condivide con altri dialetti meridionali intermedi ed estremi, ma non con il cosentino </a:t>
            </a:r>
            <a:r>
              <a:rPr lang="it-IT" sz="2200" dirty="0">
                <a:latin typeface="Times New Roman" panose="02020603050405020304" pitchFamily="18" charset="0"/>
                <a:ea typeface="Calibri" panose="020F0502020204030204" pitchFamily="34" charset="0"/>
                <a:cs typeface="Times New Roman" panose="02020603050405020304" pitchFamily="18" charset="0"/>
              </a:rPr>
              <a:t>(</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tra gli altri, l’</a:t>
            </a:r>
            <a:r>
              <a:rPr lang="it-IT" sz="22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ausiliazione</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generalizzata con ‘avere’ e le forme irregolari di 3sg del tipo </a:t>
            </a:r>
            <a:r>
              <a:rPr lang="it-IT" sz="2200" b="1"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face</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it-IT" sz="2200" b="1" i="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vace</a:t>
            </a:r>
            <a:r>
              <a:rPr lang="it-IT"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it-IT" sz="2200" b="1" i="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stace</a:t>
            </a:r>
            <a:r>
              <a:rPr lang="it-IT" sz="2200" dirty="0">
                <a:latin typeface="Times New Roman" panose="02020603050405020304" pitchFamily="18" charset="0"/>
                <a:ea typeface="Calibri" panose="020F0502020204030204" pitchFamily="34" charset="0"/>
                <a:cs typeface="Times New Roman" panose="02020603050405020304" pitchFamily="18" charset="0"/>
              </a:rPr>
              <a:t>).</a:t>
            </a:r>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3147888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Times New Roman" panose="02020603050405020304" pitchFamily="18" charset="0"/>
                <a:cs typeface="Times New Roman" panose="02020603050405020304" pitchFamily="18" charset="0"/>
              </a:rPr>
              <a:t>4.1 Lo </a:t>
            </a:r>
            <a:r>
              <a:rPr lang="it-IT" i="1" dirty="0">
                <a:latin typeface="Times New Roman" panose="02020603050405020304" pitchFamily="18" charset="0"/>
                <a:cs typeface="Times New Roman" panose="02020603050405020304" pitchFamily="18" charset="0"/>
              </a:rPr>
              <a:t>zingarìškə</a:t>
            </a:r>
            <a:r>
              <a:rPr lang="it-IT" dirty="0">
                <a:latin typeface="Times New Roman" panose="02020603050405020304" pitchFamily="18" charset="0"/>
                <a:cs typeface="Times New Roman" panose="02020603050405020304" pitchFamily="18" charset="0"/>
              </a:rPr>
              <a:t>: una nuova koinè dialettale italo-romanza?</a:t>
            </a:r>
            <a:br>
              <a:rPr lang="it-IT" dirty="0"/>
            </a:br>
            <a:r>
              <a:rPr lang="it-IT" dirty="0"/>
              <a:t> </a:t>
            </a:r>
          </a:p>
        </p:txBody>
      </p:sp>
      <p:sp>
        <p:nvSpPr>
          <p:cNvPr id="3" name="Segnaposto contenuto 2"/>
          <p:cNvSpPr>
            <a:spLocks noGrp="1"/>
          </p:cNvSpPr>
          <p:nvPr>
            <p:ph idx="1"/>
          </p:nvPr>
        </p:nvSpPr>
        <p:spPr/>
        <p:txBody>
          <a:bodyPr>
            <a:normAutofit fontScale="92500"/>
          </a:bodyPr>
          <a:lstStyle/>
          <a:p>
            <a:r>
              <a:rPr lang="it-IT" sz="2200" b="1" dirty="0">
                <a:latin typeface="Times New Roman" panose="02020603050405020304" pitchFamily="18" charset="0"/>
                <a:cs typeface="Times New Roman" panose="02020603050405020304" pitchFamily="18" charset="0"/>
              </a:rPr>
              <a:t>La variegata provenienza di questi fenomeni si spiega con le diverse provenienze dei nuclei familiari che compongono la comunità rom stanziale cosentina</a:t>
            </a:r>
            <a:r>
              <a:rPr lang="it-IT" sz="2200" dirty="0">
                <a:latin typeface="Times New Roman" panose="02020603050405020304" pitchFamily="18" charset="0"/>
                <a:cs typeface="Times New Roman" panose="02020603050405020304" pitchFamily="18" charset="0"/>
              </a:rPr>
              <a:t>.</a:t>
            </a:r>
          </a:p>
          <a:p>
            <a:r>
              <a:rPr lang="it-IT" sz="2200" b="1" dirty="0">
                <a:latin typeface="Times New Roman" panose="02020603050405020304" pitchFamily="18" charset="0"/>
                <a:cs typeface="Times New Roman" panose="02020603050405020304" pitchFamily="18" charset="0"/>
              </a:rPr>
              <a:t>Questa si è formata stabilmente solo a partire dagli anni ’40-’50 del secolo scorso</a:t>
            </a:r>
            <a:r>
              <a:rPr lang="it-IT" sz="2200" dirty="0">
                <a:latin typeface="Times New Roman" panose="02020603050405020304" pitchFamily="18" charset="0"/>
                <a:cs typeface="Times New Roman" panose="02020603050405020304" pitchFamily="18" charset="0"/>
              </a:rPr>
              <a:t>, quando, ai rom già insediati nel capoluogo, si uniscono gruppi provenienti dalla Valle dell’Esaro, dalla zona di Cassano-Francavilla, dalla Lucania (specie dalla zona di Senise [MT]) e dal lametino (Manzo e Cosentino c.s.).</a:t>
            </a:r>
          </a:p>
          <a:p>
            <a:r>
              <a:rPr lang="it-IT" sz="2200" b="1" dirty="0">
                <a:latin typeface="Times New Roman" panose="02020603050405020304" pitchFamily="18" charset="0"/>
                <a:cs typeface="Times New Roman" panose="02020603050405020304" pitchFamily="18" charset="0"/>
              </a:rPr>
              <a:t>Ciò non esclude che una qualche forma di </a:t>
            </a:r>
            <a:r>
              <a:rPr lang="it-IT" sz="2200" b="1" i="1" dirty="0">
                <a:solidFill>
                  <a:prstClr val="black">
                    <a:lumMod val="85000"/>
                    <a:lumOff val="15000"/>
                  </a:prstClr>
                </a:solidFill>
                <a:latin typeface="Times New Roman" panose="02020603050405020304" pitchFamily="18" charset="0"/>
                <a:ea typeface="+mj-ea"/>
                <a:cs typeface="Times New Roman" panose="02020603050405020304" pitchFamily="18" charset="0"/>
              </a:rPr>
              <a:t>zingarìškə</a:t>
            </a:r>
            <a:r>
              <a:rPr lang="it-IT" sz="2200" dirty="0">
                <a:solidFill>
                  <a:prstClr val="black">
                    <a:lumMod val="85000"/>
                    <a:lumOff val="15000"/>
                  </a:prstClr>
                </a:solidFill>
                <a:latin typeface="Times New Roman" panose="02020603050405020304" pitchFamily="18" charset="0"/>
                <a:ea typeface="+mj-ea"/>
                <a:cs typeface="Times New Roman" panose="02020603050405020304" pitchFamily="18" charset="0"/>
              </a:rPr>
              <a:t>, magari con dei caratteri più evanescenti, </a:t>
            </a:r>
            <a:r>
              <a:rPr lang="it-IT" sz="2200" b="1" dirty="0">
                <a:solidFill>
                  <a:prstClr val="black">
                    <a:lumMod val="85000"/>
                    <a:lumOff val="15000"/>
                  </a:prstClr>
                </a:solidFill>
                <a:latin typeface="Times New Roman" panose="02020603050405020304" pitchFamily="18" charset="0"/>
                <a:ea typeface="+mj-ea"/>
                <a:cs typeface="Times New Roman" panose="02020603050405020304" pitchFamily="18" charset="0"/>
              </a:rPr>
              <a:t>esistesse già da prima</a:t>
            </a:r>
            <a:r>
              <a:rPr lang="it-IT" sz="2200" dirty="0">
                <a:solidFill>
                  <a:prstClr val="black">
                    <a:lumMod val="85000"/>
                    <a:lumOff val="15000"/>
                  </a:prstClr>
                </a:solidFill>
                <a:latin typeface="Times New Roman" panose="02020603050405020304" pitchFamily="18" charset="0"/>
                <a:ea typeface="+mj-ea"/>
                <a:cs typeface="Times New Roman" panose="02020603050405020304" pitchFamily="18" charset="0"/>
              </a:rPr>
              <a:t>, visto che i rom hanno praticato forme di seminomadismo interregionale fino agli anni ’50 e i contatti con gruppi di lingua diversa erano comunque frequenti.</a:t>
            </a:r>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42</a:t>
            </a:fld>
            <a:endParaRPr lang="en-US" dirty="0"/>
          </a:p>
        </p:txBody>
      </p:sp>
    </p:spTree>
    <p:extLst>
      <p:ext uri="{BB962C8B-B14F-4D97-AF65-F5344CB8AC3E}">
        <p14:creationId xmlns:p14="http://schemas.microsoft.com/office/powerpoint/2010/main" val="41508297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Times New Roman" panose="02020603050405020304" pitchFamily="18" charset="0"/>
                <a:cs typeface="Times New Roman" panose="02020603050405020304" pitchFamily="18" charset="0"/>
              </a:rPr>
              <a:t>4.1 Lo </a:t>
            </a:r>
            <a:r>
              <a:rPr lang="it-IT" i="1" dirty="0">
                <a:latin typeface="Times New Roman" panose="02020603050405020304" pitchFamily="18" charset="0"/>
                <a:cs typeface="Times New Roman" panose="02020603050405020304" pitchFamily="18" charset="0"/>
              </a:rPr>
              <a:t>zingarìškə</a:t>
            </a:r>
            <a:r>
              <a:rPr lang="it-IT" dirty="0">
                <a:latin typeface="Times New Roman" panose="02020603050405020304" pitchFamily="18" charset="0"/>
                <a:cs typeface="Times New Roman" panose="02020603050405020304" pitchFamily="18" charset="0"/>
              </a:rPr>
              <a:t>: una nuova koinè dialettale italo-romanza?</a:t>
            </a:r>
            <a:br>
              <a:rPr lang="it-IT" dirty="0"/>
            </a:br>
            <a:r>
              <a:rPr lang="it-IT" dirty="0"/>
              <a:t> </a:t>
            </a:r>
          </a:p>
        </p:txBody>
      </p:sp>
      <p:sp>
        <p:nvSpPr>
          <p:cNvPr id="3" name="Segnaposto contenuto 2"/>
          <p:cNvSpPr>
            <a:spLocks noGrp="1"/>
          </p:cNvSpPr>
          <p:nvPr>
            <p:ph idx="1"/>
          </p:nvPr>
        </p:nvSpPr>
        <p:spPr/>
        <p:txBody>
          <a:bodyPr>
            <a:normAutofit/>
          </a:bodyPr>
          <a:lstStyle/>
          <a:p>
            <a:r>
              <a:rPr lang="it-IT" sz="2200" b="1" dirty="0">
                <a:latin typeface="Times New Roman" panose="02020603050405020304" pitchFamily="18" charset="0"/>
                <a:cs typeface="Times New Roman" panose="02020603050405020304" pitchFamily="18" charset="0"/>
              </a:rPr>
              <a:t>La confluenza nel medesimo centro urbano </a:t>
            </a:r>
            <a:r>
              <a:rPr lang="it-IT" sz="2200" dirty="0">
                <a:latin typeface="Times New Roman" panose="02020603050405020304" pitchFamily="18" charset="0"/>
                <a:cs typeface="Times New Roman" panose="02020603050405020304" pitchFamily="18" charset="0"/>
              </a:rPr>
              <a:t>– in un’epoca, quella tra gli anni ’50 e ’60, di rapidissimo e, per certi versi, traumatico sviluppo urbanistico – </a:t>
            </a:r>
            <a:r>
              <a:rPr lang="it-IT" sz="2200" b="1" dirty="0">
                <a:latin typeface="Times New Roman" panose="02020603050405020304" pitchFamily="18" charset="0"/>
                <a:cs typeface="Times New Roman" panose="02020603050405020304" pitchFamily="18" charset="0"/>
              </a:rPr>
              <a:t>di individui parlanti una serie di varietà </a:t>
            </a:r>
            <a:r>
              <a:rPr lang="it-IT" sz="2200" b="1" dirty="0" err="1">
                <a:latin typeface="Times New Roman" panose="02020603050405020304" pitchFamily="18" charset="0"/>
                <a:cs typeface="Times New Roman" panose="02020603050405020304" pitchFamily="18" charset="0"/>
              </a:rPr>
              <a:t>diatopicamente</a:t>
            </a:r>
            <a:r>
              <a:rPr lang="it-IT" sz="2200" b="1" dirty="0">
                <a:latin typeface="Times New Roman" panose="02020603050405020304" pitchFamily="18" charset="0"/>
                <a:cs typeface="Times New Roman" panose="02020603050405020304" pitchFamily="18" charset="0"/>
              </a:rPr>
              <a:t> differenziate sembrerebbe portare alla formazione di una «</a:t>
            </a:r>
            <a:r>
              <a:rPr lang="it-IT" sz="2200" b="1" i="1" dirty="0">
                <a:latin typeface="Times New Roman" panose="02020603050405020304" pitchFamily="18" charset="0"/>
                <a:cs typeface="Times New Roman" panose="02020603050405020304" pitchFamily="18" charset="0"/>
              </a:rPr>
              <a:t>koinè </a:t>
            </a:r>
            <a:r>
              <a:rPr lang="it-IT" sz="2200" b="1" dirty="0">
                <a:latin typeface="Times New Roman" panose="02020603050405020304" pitchFamily="18" charset="0"/>
                <a:cs typeface="Times New Roman" panose="02020603050405020304" pitchFamily="18" charset="0"/>
              </a:rPr>
              <a:t>primaria»</a:t>
            </a:r>
            <a:r>
              <a:rPr lang="it-IT" sz="2200" dirty="0">
                <a:latin typeface="Times New Roman" panose="02020603050405020304" pitchFamily="18" charset="0"/>
                <a:cs typeface="Times New Roman" panose="02020603050405020304" pitchFamily="18" charset="0"/>
              </a:rPr>
              <a:t> (</a:t>
            </a:r>
            <a:r>
              <a:rPr lang="it-IT" sz="2200" dirty="0" err="1">
                <a:latin typeface="Times New Roman" panose="02020603050405020304" pitchFamily="18" charset="0"/>
                <a:cs typeface="Times New Roman" panose="02020603050405020304" pitchFamily="18" charset="0"/>
              </a:rPr>
              <a:t>Regis</a:t>
            </a:r>
            <a:r>
              <a:rPr lang="it-IT" sz="2200" dirty="0">
                <a:latin typeface="Times New Roman" panose="02020603050405020304" pitchFamily="18" charset="0"/>
                <a:cs typeface="Times New Roman" panose="02020603050405020304" pitchFamily="18" charset="0"/>
              </a:rPr>
              <a:t> 2012).</a:t>
            </a:r>
          </a:p>
          <a:p>
            <a:r>
              <a:rPr lang="it-IT" sz="2200" dirty="0">
                <a:latin typeface="Times New Roman" panose="02020603050405020304" pitchFamily="18" charset="0"/>
                <a:cs typeface="Times New Roman" panose="02020603050405020304" pitchFamily="18" charset="0"/>
              </a:rPr>
              <a:t>Si tratta di una nuova varietà romanza che non è assimilabile a nessuna delle varietà che ne hanno determinato la formazione, ma i cui tratti consentono ancora di risalire a quali varietà sono state coinvolte nel processo di </a:t>
            </a:r>
            <a:r>
              <a:rPr lang="it-IT" sz="2200" dirty="0" err="1">
                <a:latin typeface="Times New Roman" panose="02020603050405020304" pitchFamily="18" charset="0"/>
                <a:cs typeface="Times New Roman" panose="02020603050405020304" pitchFamily="18" charset="0"/>
              </a:rPr>
              <a:t>koinizzazione</a:t>
            </a:r>
            <a:r>
              <a:rPr lang="it-IT" sz="2200" dirty="0">
                <a:latin typeface="Times New Roman" panose="02020603050405020304" pitchFamily="18" charset="0"/>
                <a:cs typeface="Times New Roman" panose="02020603050405020304" pitchFamily="18" charset="0"/>
              </a:rPr>
              <a:t>.</a:t>
            </a:r>
          </a:p>
          <a:p>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3474374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Times New Roman" panose="02020603050405020304" pitchFamily="18" charset="0"/>
                <a:cs typeface="Times New Roman" panose="02020603050405020304" pitchFamily="18" charset="0"/>
              </a:rPr>
              <a:t>4.1 Lo </a:t>
            </a:r>
            <a:r>
              <a:rPr lang="it-IT" i="1" dirty="0">
                <a:latin typeface="Times New Roman" panose="02020603050405020304" pitchFamily="18" charset="0"/>
                <a:cs typeface="Times New Roman" panose="02020603050405020304" pitchFamily="18" charset="0"/>
              </a:rPr>
              <a:t>zingarìškə</a:t>
            </a:r>
            <a:r>
              <a:rPr lang="it-IT" dirty="0">
                <a:latin typeface="Times New Roman" panose="02020603050405020304" pitchFamily="18" charset="0"/>
                <a:cs typeface="Times New Roman" panose="02020603050405020304" pitchFamily="18" charset="0"/>
              </a:rPr>
              <a:t>: una nuova koinè dialettale italo-romanza?</a:t>
            </a:r>
            <a:br>
              <a:rPr lang="it-IT" dirty="0"/>
            </a:br>
            <a:r>
              <a:rPr lang="it-IT" dirty="0"/>
              <a:t> </a:t>
            </a:r>
          </a:p>
        </p:txBody>
      </p:sp>
      <p:sp>
        <p:nvSpPr>
          <p:cNvPr id="3" name="Segnaposto contenuto 2"/>
          <p:cNvSpPr>
            <a:spLocks noGrp="1"/>
          </p:cNvSpPr>
          <p:nvPr>
            <p:ph idx="1"/>
          </p:nvPr>
        </p:nvSpPr>
        <p:spPr/>
        <p:txBody>
          <a:bodyPr>
            <a:normAutofit lnSpcReduction="10000"/>
          </a:bodyPr>
          <a:lstStyle/>
          <a:p>
            <a:r>
              <a:rPr lang="it-IT" sz="2200" dirty="0">
                <a:latin typeface="Times New Roman" panose="02020603050405020304" pitchFamily="18" charset="0"/>
                <a:cs typeface="Times New Roman" panose="02020603050405020304" pitchFamily="18" charset="0"/>
              </a:rPr>
              <a:t>Notoriamente, nella nascita di questo tipo di </a:t>
            </a:r>
            <a:r>
              <a:rPr lang="it-IT" sz="2200" i="1" dirty="0" err="1">
                <a:latin typeface="Times New Roman" panose="02020603050405020304" pitchFamily="18" charset="0"/>
                <a:cs typeface="Times New Roman" panose="02020603050405020304" pitchFamily="18" charset="0"/>
              </a:rPr>
              <a:t>koinài</a:t>
            </a:r>
            <a:r>
              <a:rPr lang="it-IT" sz="2200" i="1" dirty="0">
                <a:latin typeface="Times New Roman" panose="02020603050405020304" pitchFamily="18" charset="0"/>
                <a:cs typeface="Times New Roman" panose="02020603050405020304" pitchFamily="18" charset="0"/>
              </a:rPr>
              <a:t> </a:t>
            </a:r>
            <a:r>
              <a:rPr lang="it-IT" sz="2200" dirty="0">
                <a:latin typeface="Times New Roman" panose="02020603050405020304" pitchFamily="18" charset="0"/>
                <a:cs typeface="Times New Roman" panose="02020603050405020304" pitchFamily="18" charset="0"/>
              </a:rPr>
              <a:t>si assiste a dei processi di livellamento che portano all’abbandono dei tratti più rustici (o, comunque, più locali), con la conseguente creazione di forme ibride inedite, caratterizzate, nelle prime fasi della loro comparsa, da una certa irregolarità (</a:t>
            </a:r>
            <a:r>
              <a:rPr lang="it-IT" sz="2200" dirty="0" err="1">
                <a:latin typeface="Times New Roman" panose="02020603050405020304" pitchFamily="18" charset="0"/>
                <a:cs typeface="Times New Roman" panose="02020603050405020304" pitchFamily="18" charset="0"/>
              </a:rPr>
              <a:t>Siegel</a:t>
            </a:r>
            <a:r>
              <a:rPr lang="it-IT" sz="2200" dirty="0">
                <a:latin typeface="Times New Roman" panose="02020603050405020304" pitchFamily="18" charset="0"/>
                <a:cs typeface="Times New Roman" panose="02020603050405020304" pitchFamily="18" charset="0"/>
              </a:rPr>
              <a:t> 2001: 175; </a:t>
            </a:r>
            <a:r>
              <a:rPr lang="it-IT" sz="2200" dirty="0" err="1">
                <a:latin typeface="Times New Roman" panose="02020603050405020304" pitchFamily="18" charset="0"/>
                <a:cs typeface="Times New Roman" panose="02020603050405020304" pitchFamily="18" charset="0"/>
              </a:rPr>
              <a:t>Regis</a:t>
            </a:r>
            <a:r>
              <a:rPr lang="it-IT" sz="2200" dirty="0">
                <a:latin typeface="Times New Roman" panose="02020603050405020304" pitchFamily="18" charset="0"/>
                <a:cs typeface="Times New Roman" panose="02020603050405020304" pitchFamily="18" charset="0"/>
              </a:rPr>
              <a:t> 2012).</a:t>
            </a:r>
          </a:p>
          <a:p>
            <a:r>
              <a:rPr lang="it-IT" sz="2200" dirty="0">
                <a:latin typeface="Times New Roman" panose="02020603050405020304" pitchFamily="18" charset="0"/>
                <a:cs typeface="Times New Roman" panose="02020603050405020304" pitchFamily="18" charset="0"/>
              </a:rPr>
              <a:t>In effetti, il carattere composito dello </a:t>
            </a:r>
            <a:r>
              <a:rPr lang="it-IT" sz="2200" i="1" dirty="0">
                <a:latin typeface="Times New Roman" panose="02020603050405020304" pitchFamily="18" charset="0"/>
                <a:cs typeface="Times New Roman" panose="02020603050405020304" pitchFamily="18" charset="0"/>
              </a:rPr>
              <a:t>zingarìškə</a:t>
            </a:r>
            <a:r>
              <a:rPr lang="it-IT" sz="2200" dirty="0">
                <a:latin typeface="Times New Roman" panose="02020603050405020304" pitchFamily="18" charset="0"/>
                <a:cs typeface="Times New Roman" panose="02020603050405020304" pitchFamily="18" charset="0"/>
              </a:rPr>
              <a:t> è innegabile, ma il punto è che</a:t>
            </a:r>
            <a:r>
              <a:rPr lang="it-IT" sz="2200" b="1" dirty="0">
                <a:latin typeface="Times New Roman" panose="02020603050405020304" pitchFamily="18" charset="0"/>
                <a:cs typeface="Times New Roman" panose="02020603050405020304" pitchFamily="18" charset="0"/>
              </a:rPr>
              <a:t> vi è tuttora una grande variazione a livello </a:t>
            </a:r>
            <a:r>
              <a:rPr lang="it-IT" sz="2200" b="1" dirty="0" err="1">
                <a:latin typeface="Times New Roman" panose="02020603050405020304" pitchFamily="18" charset="0"/>
                <a:cs typeface="Times New Roman" panose="02020603050405020304" pitchFamily="18" charset="0"/>
              </a:rPr>
              <a:t>interfamiliare</a:t>
            </a:r>
            <a:r>
              <a:rPr lang="it-IT" sz="2200" b="1" dirty="0">
                <a:latin typeface="Times New Roman" panose="02020603050405020304" pitchFamily="18" charset="0"/>
                <a:cs typeface="Times New Roman" panose="02020603050405020304" pitchFamily="18" charset="0"/>
              </a:rPr>
              <a:t> </a:t>
            </a:r>
            <a:r>
              <a:rPr lang="it-IT" sz="2200" dirty="0">
                <a:latin typeface="Times New Roman" panose="02020603050405020304" pitchFamily="18" charset="0"/>
                <a:cs typeface="Times New Roman" panose="02020603050405020304" pitchFamily="18" charset="0"/>
              </a:rPr>
              <a:t>(traccia delle antiche differenze diatopiche) e che </a:t>
            </a:r>
            <a:r>
              <a:rPr lang="it-IT" sz="2200" b="1" dirty="0">
                <a:latin typeface="Times New Roman" panose="02020603050405020304" pitchFamily="18" charset="0"/>
                <a:cs typeface="Times New Roman" panose="02020603050405020304" pitchFamily="18" charset="0"/>
              </a:rPr>
              <a:t>varianti fonetiche, morfologiche e sintattiche diverse coesistono spesso nello stesso parlante</a:t>
            </a:r>
            <a:r>
              <a:rPr lang="it-IT" sz="2200" dirty="0">
                <a:latin typeface="Times New Roman" panose="02020603050405020304" pitchFamily="18" charset="0"/>
                <a:cs typeface="Times New Roman" panose="02020603050405020304" pitchFamily="18" charset="0"/>
              </a:rPr>
              <a:t>.</a:t>
            </a:r>
          </a:p>
          <a:p>
            <a:r>
              <a:rPr lang="it-IT" sz="2200" b="1" dirty="0">
                <a:solidFill>
                  <a:srgbClr val="C00000"/>
                </a:solidFill>
                <a:latin typeface="Times New Roman" panose="02020603050405020304" pitchFamily="18" charset="0"/>
                <a:cs typeface="Times New Roman" panose="02020603050405020304" pitchFamily="18" charset="0"/>
              </a:rPr>
              <a:t>Probabilmente, ci troviamo ancora in corso di </a:t>
            </a:r>
            <a:r>
              <a:rPr lang="it-IT" sz="2200" b="1" dirty="0" err="1">
                <a:solidFill>
                  <a:srgbClr val="C00000"/>
                </a:solidFill>
                <a:latin typeface="Times New Roman" panose="02020603050405020304" pitchFamily="18" charset="0"/>
                <a:cs typeface="Times New Roman" panose="02020603050405020304" pitchFamily="18" charset="0"/>
              </a:rPr>
              <a:t>koinizzazione</a:t>
            </a:r>
            <a:r>
              <a:rPr lang="it-IT" sz="2200" dirty="0">
                <a:solidFill>
                  <a:srgbClr val="C00000"/>
                </a:solidFill>
                <a:latin typeface="Times New Roman" panose="02020603050405020304" pitchFamily="18" charset="0"/>
                <a:cs typeface="Times New Roman" panose="02020603050405020304" pitchFamily="18" charset="0"/>
              </a:rPr>
              <a:t>.</a:t>
            </a: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1969141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4.2 Fenomeni di creolizzazione nello </a:t>
            </a:r>
            <a:r>
              <a:rPr lang="it-IT" sz="3200" i="1" dirty="0">
                <a:solidFill>
                  <a:prstClr val="black">
                    <a:lumMod val="85000"/>
                    <a:lumOff val="15000"/>
                  </a:prstClr>
                </a:solidFill>
                <a:latin typeface="Times New Roman" panose="02020603050405020304" pitchFamily="18" charset="0"/>
                <a:cs typeface="Times New Roman" panose="02020603050405020304" pitchFamily="18" charset="0"/>
              </a:rPr>
              <a:t>zingarìškə</a:t>
            </a:r>
            <a:r>
              <a:rPr lang="it-IT" dirty="0"/>
              <a:t> </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Concentriamoci, ora, sui due fenomeni dello </a:t>
            </a:r>
            <a:r>
              <a:rPr lang="it-IT" sz="2200" i="1" dirty="0">
                <a:latin typeface="Times New Roman" panose="02020603050405020304" pitchFamily="18" charset="0"/>
                <a:cs typeface="Times New Roman" panose="02020603050405020304" pitchFamily="18" charset="0"/>
              </a:rPr>
              <a:t>zingarìškə</a:t>
            </a:r>
            <a:r>
              <a:rPr lang="it-IT" sz="2200" dirty="0">
                <a:latin typeface="Times New Roman" panose="02020603050405020304" pitchFamily="18" charset="0"/>
                <a:cs typeface="Times New Roman" panose="02020603050405020304" pitchFamily="18" charset="0"/>
              </a:rPr>
              <a:t> che non trovano riscontro in nessun altro dialetto italo-romanzo: i) </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i pronomi possessivi tonici di 1pl e 2pl [ˈ</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nʊːjə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‘nostro’ e [ˈ</a:t>
            </a:r>
            <a:r>
              <a:rPr lang="el-GR" sz="2200" b="1" dirty="0">
                <a:solidFill>
                  <a:prstClr val="black">
                    <a:lumMod val="75000"/>
                    <a:lumOff val="25000"/>
                  </a:prstClr>
                </a:solidFill>
                <a:latin typeface="Times New Roman" panose="02020603050405020304" pitchFamily="18" charset="0"/>
                <a:cs typeface="Times New Roman" panose="02020603050405020304" pitchFamily="18" charset="0"/>
              </a:rPr>
              <a:t>β</a:t>
            </a:r>
            <a:r>
              <a:rPr lang="it-IT" sz="2200" b="1" dirty="0" err="1">
                <a:solidFill>
                  <a:prstClr val="black">
                    <a:lumMod val="75000"/>
                    <a:lumOff val="25000"/>
                  </a:prstClr>
                </a:solidFill>
                <a:latin typeface="Times New Roman" panose="02020603050405020304" pitchFamily="18" charset="0"/>
                <a:cs typeface="Times New Roman" panose="02020603050405020304" pitchFamily="18" charset="0"/>
              </a:rPr>
              <a:t>ʊːjə</a:t>
            </a:r>
            <a:r>
              <a:rPr lang="it-IT" sz="2200" b="1" dirty="0">
                <a:solidFill>
                  <a:prstClr val="black">
                    <a:lumMod val="75000"/>
                    <a:lumOff val="25000"/>
                  </a:prstClr>
                </a:solidFill>
                <a:latin typeface="Times New Roman" panose="02020603050405020304" pitchFamily="18" charset="0"/>
                <a:cs typeface="Times New Roman" panose="02020603050405020304" pitchFamily="18" charset="0"/>
              </a:rPr>
              <a:t>] ‘vostro’</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a:t>
            </a:r>
            <a:r>
              <a:rPr lang="it-IT" sz="2200" dirty="0" err="1">
                <a:solidFill>
                  <a:prstClr val="black">
                    <a:lumMod val="75000"/>
                    <a:lumOff val="25000"/>
                  </a:prstClr>
                </a:solidFill>
                <a:latin typeface="Times New Roman" panose="02020603050405020304" pitchFamily="18" charset="0"/>
                <a:cs typeface="Times New Roman" panose="02020603050405020304" pitchFamily="18" charset="0"/>
              </a:rPr>
              <a:t>slides</a:t>
            </a:r>
            <a:r>
              <a:rPr lang="it-IT" sz="2200" dirty="0">
                <a:solidFill>
                  <a:prstClr val="black">
                    <a:lumMod val="75000"/>
                    <a:lumOff val="25000"/>
                  </a:prstClr>
                </a:solidFill>
                <a:latin typeface="Times New Roman" panose="02020603050405020304" pitchFamily="18" charset="0"/>
                <a:cs typeface="Times New Roman" panose="02020603050405020304" pitchFamily="18" charset="0"/>
              </a:rPr>
              <a:t> 30-31) e ii) </a:t>
            </a:r>
            <a:r>
              <a:rPr lang="it-IT" sz="2200" b="1"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l’uso pleonastico del possessivo enclitico di 3sg </a:t>
            </a:r>
            <a:r>
              <a:rPr lang="it-IT" sz="22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t>
            </a:r>
            <a:r>
              <a:rPr lang="it-IT" sz="2200" dirty="0" err="1">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slides</a:t>
            </a:r>
            <a:r>
              <a:rPr lang="it-IT" sz="22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33-34).</a:t>
            </a:r>
          </a:p>
          <a:p>
            <a:r>
              <a:rPr lang="it-IT" sz="22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In </a:t>
            </a:r>
            <a:r>
              <a:rPr lang="it-IT" sz="2200" b="1"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i) </a:t>
            </a:r>
            <a:r>
              <a:rPr lang="it-IT" sz="22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ci troviamo dinanzi a un chiaro esempio di </a:t>
            </a:r>
            <a:r>
              <a:rPr lang="it-IT" sz="2200" b="1"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semplificazione linguistica</a:t>
            </a:r>
            <a:r>
              <a:rPr lang="it-IT" sz="22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la 1pl e la 2pl del possessivo sono rifatte analogicamente sulle corrispettive persone del singolare, il che implica che «ad una forma X di una lingua […] si sostituisce una corrispondente forma Y più semplice, meno complessa, meno impegnativa per l’utente» (Gelso 2009: 69).</a:t>
            </a:r>
          </a:p>
          <a:p>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2900585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4.2 Fenomeni di creolizzazione nello </a:t>
            </a:r>
            <a:r>
              <a:rPr lang="it-IT" sz="3200" i="1" dirty="0">
                <a:solidFill>
                  <a:prstClr val="black">
                    <a:lumMod val="85000"/>
                    <a:lumOff val="15000"/>
                  </a:prstClr>
                </a:solidFill>
                <a:latin typeface="Times New Roman" panose="02020603050405020304" pitchFamily="18" charset="0"/>
                <a:cs typeface="Times New Roman" panose="02020603050405020304" pitchFamily="18" charset="0"/>
              </a:rPr>
              <a:t>zingarìškə</a:t>
            </a:r>
            <a:r>
              <a:rPr lang="it-IT" dirty="0"/>
              <a:t> </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In </a:t>
            </a:r>
            <a:r>
              <a:rPr lang="it-IT" sz="2200" b="1" dirty="0">
                <a:latin typeface="Times New Roman" panose="02020603050405020304" pitchFamily="18" charset="0"/>
                <a:cs typeface="Times New Roman" panose="02020603050405020304" pitchFamily="18" charset="0"/>
              </a:rPr>
              <a:t>ii)</a:t>
            </a:r>
            <a:r>
              <a:rPr lang="it-IT" sz="2200" dirty="0">
                <a:latin typeface="Times New Roman" panose="02020603050405020304" pitchFamily="18" charset="0"/>
                <a:cs typeface="Times New Roman" panose="02020603050405020304" pitchFamily="18" charset="0"/>
              </a:rPr>
              <a:t>, invece, abbiamo a che fare con quello che sembrerebbe </a:t>
            </a:r>
            <a:r>
              <a:rPr lang="it-IT" sz="2200" b="1" dirty="0">
                <a:latin typeface="Times New Roman" panose="02020603050405020304" pitchFamily="18" charset="0"/>
                <a:cs typeface="Times New Roman" panose="02020603050405020304" pitchFamily="18" charset="0"/>
              </a:rPr>
              <a:t>un elemento morfologico «probabilmente </a:t>
            </a:r>
            <a:r>
              <a:rPr lang="it-IT" sz="2200" b="1" dirty="0" err="1">
                <a:latin typeface="Times New Roman" panose="02020603050405020304" pitchFamily="18" charset="0"/>
                <a:cs typeface="Times New Roman" panose="02020603050405020304" pitchFamily="18" charset="0"/>
              </a:rPr>
              <a:t>inanalizzat</a:t>
            </a:r>
            <a:r>
              <a:rPr lang="it-IT" sz="2200" b="1" dirty="0">
                <a:latin typeface="Times New Roman" panose="02020603050405020304" pitchFamily="18" charset="0"/>
                <a:cs typeface="Times New Roman" panose="02020603050405020304" pitchFamily="18" charset="0"/>
              </a:rPr>
              <a:t>[</a:t>
            </a:r>
            <a:r>
              <a:rPr lang="it-IT" sz="2200" b="1" i="1" dirty="0">
                <a:latin typeface="Times New Roman" panose="02020603050405020304" pitchFamily="18" charset="0"/>
                <a:cs typeface="Times New Roman" panose="02020603050405020304" pitchFamily="18" charset="0"/>
              </a:rPr>
              <a:t>o</a:t>
            </a:r>
            <a:r>
              <a:rPr lang="it-IT" sz="2200" b="1" dirty="0">
                <a:latin typeface="Times New Roman" panose="02020603050405020304" pitchFamily="18" charset="0"/>
                <a:cs typeface="Times New Roman" panose="02020603050405020304" pitchFamily="18" charset="0"/>
              </a:rPr>
              <a:t>] e </a:t>
            </a:r>
            <a:r>
              <a:rPr lang="it-IT" sz="2200" b="1" dirty="0" err="1">
                <a:latin typeface="Times New Roman" panose="02020603050405020304" pitchFamily="18" charset="0"/>
                <a:cs typeface="Times New Roman" panose="02020603050405020304" pitchFamily="18" charset="0"/>
              </a:rPr>
              <a:t>agglutinat</a:t>
            </a:r>
            <a:r>
              <a:rPr lang="it-IT" sz="2200" b="1" dirty="0">
                <a:latin typeface="Times New Roman" panose="02020603050405020304" pitchFamily="18" charset="0"/>
                <a:cs typeface="Times New Roman" panose="02020603050405020304" pitchFamily="18" charset="0"/>
              </a:rPr>
              <a:t>[</a:t>
            </a:r>
            <a:r>
              <a:rPr lang="it-IT" sz="2200" b="1" i="1" dirty="0">
                <a:latin typeface="Times New Roman" panose="02020603050405020304" pitchFamily="18" charset="0"/>
                <a:cs typeface="Times New Roman" panose="02020603050405020304" pitchFamily="18" charset="0"/>
              </a:rPr>
              <a:t>o</a:t>
            </a:r>
            <a:r>
              <a:rPr lang="it-IT" sz="2200" b="1" dirty="0">
                <a:latin typeface="Times New Roman" panose="02020603050405020304" pitchFamily="18" charset="0"/>
                <a:cs typeface="Times New Roman" panose="02020603050405020304" pitchFamily="18" charset="0"/>
              </a:rPr>
              <a:t>] con il costituente testa»</a:t>
            </a:r>
            <a:r>
              <a:rPr lang="it-IT" sz="2200" dirty="0">
                <a:latin typeface="Times New Roman" panose="02020603050405020304" pitchFamily="18" charset="0"/>
                <a:cs typeface="Times New Roman" panose="02020603050405020304" pitchFamily="18" charset="0"/>
              </a:rPr>
              <a:t> (Andorno et al. 2017: 124).</a:t>
            </a:r>
            <a:r>
              <a:rPr lang="it-IT" sz="2200" b="1" dirty="0">
                <a:latin typeface="Times New Roman" panose="02020603050405020304" pitchFamily="18" charset="0"/>
                <a:cs typeface="Times New Roman" panose="02020603050405020304" pitchFamily="18" charset="0"/>
              </a:rPr>
              <a:t> Il clitico viene usato senza il proprio consueto valore funzionale</a:t>
            </a:r>
            <a:r>
              <a:rPr lang="it-IT" sz="2200" dirty="0">
                <a:latin typeface="Times New Roman" panose="02020603050405020304" pitchFamily="18" charset="0"/>
                <a:cs typeface="Times New Roman" panose="02020603050405020304" pitchFamily="18" charset="0"/>
              </a:rPr>
              <a:t>, pertanto si parla di «</a:t>
            </a:r>
            <a:r>
              <a:rPr lang="it-IT" sz="2200" dirty="0" err="1">
                <a:latin typeface="Times New Roman" panose="02020603050405020304" pitchFamily="18" charset="0"/>
                <a:cs typeface="Times New Roman" panose="02020603050405020304" pitchFamily="18" charset="0"/>
              </a:rPr>
              <a:t>sovrauso</a:t>
            </a:r>
            <a:r>
              <a:rPr lang="it-IT" sz="2200" dirty="0">
                <a:latin typeface="Times New Roman" panose="02020603050405020304" pitchFamily="18" charset="0"/>
                <a:cs typeface="Times New Roman" panose="02020603050405020304" pitchFamily="18" charset="0"/>
              </a:rPr>
              <a:t> per agglutinazione di costituenti funzionali </a:t>
            </a:r>
            <a:r>
              <a:rPr lang="it-IT" sz="2200" dirty="0" err="1">
                <a:latin typeface="Times New Roman" panose="02020603050405020304" pitchFamily="18" charset="0"/>
                <a:cs typeface="Times New Roman" panose="02020603050405020304" pitchFamily="18" charset="0"/>
              </a:rPr>
              <a:t>inanalizzati</a:t>
            </a:r>
            <a:r>
              <a:rPr lang="it-IT" sz="2200" dirty="0">
                <a:latin typeface="Times New Roman" panose="02020603050405020304" pitchFamily="18" charset="0"/>
                <a:cs typeface="Times New Roman" panose="02020603050405020304" pitchFamily="18" charset="0"/>
              </a:rPr>
              <a:t>» (id.: 126).</a:t>
            </a:r>
          </a:p>
          <a:p>
            <a:r>
              <a:rPr lang="it-IT" sz="2200" b="1" dirty="0">
                <a:solidFill>
                  <a:srgbClr val="C00000"/>
                </a:solidFill>
                <a:latin typeface="Times New Roman" panose="02020603050405020304" pitchFamily="18" charset="0"/>
                <a:cs typeface="Times New Roman" panose="02020603050405020304" pitchFamily="18" charset="0"/>
              </a:rPr>
              <a:t>Entrambi i fenomeni sono ben documentati nella letteratura sulle interlingue </a:t>
            </a:r>
            <a:r>
              <a:rPr lang="it-IT" sz="2200" dirty="0">
                <a:solidFill>
                  <a:srgbClr val="C00000"/>
                </a:solidFill>
                <a:latin typeface="Times New Roman" panose="02020603050405020304" pitchFamily="18" charset="0"/>
                <a:cs typeface="Times New Roman" panose="02020603050405020304" pitchFamily="18" charset="0"/>
              </a:rPr>
              <a:t>(v. almeno </a:t>
            </a:r>
            <a:r>
              <a:rPr lang="it-IT" sz="2200" dirty="0" err="1">
                <a:solidFill>
                  <a:srgbClr val="C00000"/>
                </a:solidFill>
                <a:latin typeface="Times New Roman" panose="02020603050405020304" pitchFamily="18" charset="0"/>
                <a:cs typeface="Times New Roman" panose="02020603050405020304" pitchFamily="18" charset="0"/>
              </a:rPr>
              <a:t>Ramat</a:t>
            </a:r>
            <a:r>
              <a:rPr lang="it-IT" sz="2200" dirty="0">
                <a:solidFill>
                  <a:srgbClr val="C00000"/>
                </a:solidFill>
                <a:latin typeface="Times New Roman" panose="02020603050405020304" pitchFamily="18" charset="0"/>
                <a:cs typeface="Times New Roman" panose="02020603050405020304" pitchFamily="18" charset="0"/>
              </a:rPr>
              <a:t> 2017) </a:t>
            </a:r>
            <a:r>
              <a:rPr lang="it-IT" sz="2200" b="1" dirty="0">
                <a:solidFill>
                  <a:srgbClr val="C00000"/>
                </a:solidFill>
                <a:latin typeface="Times New Roman" panose="02020603050405020304" pitchFamily="18" charset="0"/>
                <a:cs typeface="Times New Roman" panose="02020603050405020304" pitchFamily="18" charset="0"/>
              </a:rPr>
              <a:t>ed effettivamente sembrano tratti tipici di una L2 in via di acquisizione.</a:t>
            </a:r>
          </a:p>
          <a:p>
            <a:endParaRPr lang="it-IT" sz="2200" dirty="0">
              <a:latin typeface="Times New Roman" panose="02020603050405020304" pitchFamily="18" charset="0"/>
              <a:cs typeface="Times New Roman" panose="02020603050405020304" pitchFamily="18" charset="0"/>
            </a:endParaRPr>
          </a:p>
          <a:p>
            <a:endParaRPr lang="it-IT" sz="2200" dirty="0">
              <a:latin typeface="Times New Roman" panose="02020603050405020304" pitchFamily="18" charset="0"/>
              <a:cs typeface="Times New Roman" panose="02020603050405020304" pitchFamily="18" charset="0"/>
            </a:endParaRPr>
          </a:p>
          <a:p>
            <a:endParaRPr lang="it-IT" sz="2200" dirty="0">
              <a:latin typeface="Times New Roman" panose="02020603050405020304" pitchFamily="18" charset="0"/>
              <a:cs typeface="Times New Roman" panose="02020603050405020304" pitchFamily="18" charset="0"/>
            </a:endParaRPr>
          </a:p>
          <a:p>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46</a:t>
            </a:fld>
            <a:endParaRPr lang="en-US" dirty="0"/>
          </a:p>
        </p:txBody>
      </p:sp>
    </p:spTree>
    <p:extLst>
      <p:ext uri="{BB962C8B-B14F-4D97-AF65-F5344CB8AC3E}">
        <p14:creationId xmlns:p14="http://schemas.microsoft.com/office/powerpoint/2010/main" val="36288530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4.2 Fenomeni di creolizzazione nello </a:t>
            </a:r>
            <a:r>
              <a:rPr lang="it-IT" sz="3200" i="1" dirty="0">
                <a:solidFill>
                  <a:prstClr val="black">
                    <a:lumMod val="85000"/>
                    <a:lumOff val="15000"/>
                  </a:prstClr>
                </a:solidFill>
                <a:latin typeface="Times New Roman" panose="02020603050405020304" pitchFamily="18" charset="0"/>
                <a:cs typeface="Times New Roman" panose="02020603050405020304" pitchFamily="18" charset="0"/>
              </a:rPr>
              <a:t>zingarìškə</a:t>
            </a:r>
            <a:r>
              <a:rPr lang="it-IT" dirty="0"/>
              <a:t> </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Ma è lecito parlare di interlingua, se questa L2 è divenuta la principale L1 d’uso </a:t>
            </a:r>
            <a:r>
              <a:rPr lang="it-IT" sz="2200" dirty="0" err="1">
                <a:latin typeface="Times New Roman" panose="02020603050405020304" pitchFamily="18" charset="0"/>
                <a:cs typeface="Times New Roman" panose="02020603050405020304" pitchFamily="18" charset="0"/>
              </a:rPr>
              <a:t>endocomunitario</a:t>
            </a:r>
            <a:r>
              <a:rPr lang="it-IT" sz="2200" dirty="0">
                <a:latin typeface="Times New Roman" panose="02020603050405020304" pitchFamily="18" charset="0"/>
                <a:cs typeface="Times New Roman" panose="02020603050405020304" pitchFamily="18" charset="0"/>
              </a:rPr>
              <a:t> e ha per giunta soppiantato l’originaria L1 indo-aria, ormai a un passo dell’estinzione?</a:t>
            </a:r>
          </a:p>
          <a:p>
            <a:r>
              <a:rPr lang="it-IT" sz="2200" dirty="0">
                <a:latin typeface="Times New Roman" panose="02020603050405020304" pitchFamily="18" charset="0"/>
                <a:cs typeface="Times New Roman" panose="02020603050405020304" pitchFamily="18" charset="0"/>
              </a:rPr>
              <a:t>Si potrebbe forse parlare di </a:t>
            </a:r>
            <a:r>
              <a:rPr lang="it-IT" sz="2200" b="1" dirty="0">
                <a:latin typeface="Times New Roman" panose="02020603050405020304" pitchFamily="18" charset="0"/>
                <a:cs typeface="Times New Roman" panose="02020603050405020304" pitchFamily="18" charset="0"/>
              </a:rPr>
              <a:t>tratti di interlingua fossilizzati </a:t>
            </a:r>
            <a:r>
              <a:rPr lang="it-IT" sz="2200" dirty="0">
                <a:latin typeface="Times New Roman" panose="02020603050405020304" pitchFamily="18" charset="0"/>
                <a:cs typeface="Times New Roman" panose="02020603050405020304" pitchFamily="18" charset="0"/>
              </a:rPr>
              <a:t>(</a:t>
            </a:r>
            <a:r>
              <a:rPr lang="it-IT" sz="2200" dirty="0" err="1">
                <a:latin typeface="Times New Roman" panose="02020603050405020304" pitchFamily="18" charset="0"/>
                <a:cs typeface="Times New Roman" panose="02020603050405020304" pitchFamily="18" charset="0"/>
              </a:rPr>
              <a:t>Selinker</a:t>
            </a:r>
            <a:r>
              <a:rPr lang="it-IT" sz="2200" dirty="0">
                <a:latin typeface="Times New Roman" panose="02020603050405020304" pitchFamily="18" charset="0"/>
                <a:cs typeface="Times New Roman" panose="02020603050405020304" pitchFamily="18" charset="0"/>
              </a:rPr>
              <a:t> 1972), ma bisogna comunque considerare che </a:t>
            </a:r>
            <a:r>
              <a:rPr lang="it-IT" sz="2200" b="1" dirty="0">
                <a:latin typeface="Times New Roman" panose="02020603050405020304" pitchFamily="18" charset="0"/>
                <a:cs typeface="Times New Roman" panose="02020603050405020304" pitchFamily="18" charset="0"/>
              </a:rPr>
              <a:t>le interlingue sono, di norma, sistemi linguistici provvisori di singoli individui, non di intere comunità</a:t>
            </a:r>
            <a:r>
              <a:rPr lang="it-IT" sz="2200" dirty="0">
                <a:latin typeface="Times New Roman" panose="02020603050405020304" pitchFamily="18" charset="0"/>
                <a:cs typeface="Times New Roman" panose="02020603050405020304" pitchFamily="18" charset="0"/>
              </a:rPr>
              <a:t> (Gelso 2009: 83).</a:t>
            </a:r>
          </a:p>
          <a:p>
            <a:r>
              <a:rPr lang="it-IT" sz="2200" dirty="0">
                <a:latin typeface="Times New Roman" panose="02020603050405020304" pitchFamily="18" charset="0"/>
                <a:cs typeface="Times New Roman" panose="02020603050405020304" pitchFamily="18" charset="0"/>
              </a:rPr>
              <a:t>E, all’interno del repertorio dei rom calabresi, questi tratti sono condivisi da almeno 3 generazioni diverse di parlanti.</a:t>
            </a:r>
          </a:p>
          <a:p>
            <a:endParaRPr lang="it-IT" sz="2200" dirty="0">
              <a:latin typeface="Times New Roman" panose="02020603050405020304" pitchFamily="18" charset="0"/>
              <a:cs typeface="Times New Roman" panose="02020603050405020304" pitchFamily="18" charset="0"/>
            </a:endParaRPr>
          </a:p>
          <a:p>
            <a:endParaRPr lang="it-IT" sz="2200" dirty="0">
              <a:latin typeface="Times New Roman" panose="02020603050405020304" pitchFamily="18" charset="0"/>
              <a:cs typeface="Times New Roman" panose="02020603050405020304" pitchFamily="18" charset="0"/>
            </a:endParaRPr>
          </a:p>
          <a:p>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47</a:t>
            </a:fld>
            <a:endParaRPr lang="en-US" dirty="0"/>
          </a:p>
        </p:txBody>
      </p:sp>
    </p:spTree>
    <p:extLst>
      <p:ext uri="{BB962C8B-B14F-4D97-AF65-F5344CB8AC3E}">
        <p14:creationId xmlns:p14="http://schemas.microsoft.com/office/powerpoint/2010/main" val="1888815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4.2 Fenomeni di creolizzazione nello </a:t>
            </a:r>
            <a:r>
              <a:rPr lang="it-IT" sz="3200" i="1" dirty="0">
                <a:solidFill>
                  <a:prstClr val="black">
                    <a:lumMod val="85000"/>
                    <a:lumOff val="15000"/>
                  </a:prstClr>
                </a:solidFill>
                <a:latin typeface="Times New Roman" panose="02020603050405020304" pitchFamily="18" charset="0"/>
                <a:cs typeface="Times New Roman" panose="02020603050405020304" pitchFamily="18" charset="0"/>
              </a:rPr>
              <a:t>zingarìškə</a:t>
            </a:r>
            <a:r>
              <a:rPr lang="it-IT" dirty="0"/>
              <a:t> </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Converrà allora vedere in questi due fenomeni dei tratti strutturali che, effettivamente, possono comparire nelle interlingue, ma, in quanto forme «stabilizzate» a livello comunitario, </a:t>
            </a:r>
            <a:r>
              <a:rPr lang="it-IT" sz="2200" b="1" dirty="0">
                <a:latin typeface="Times New Roman" panose="02020603050405020304" pitchFamily="18" charset="0"/>
                <a:cs typeface="Times New Roman" panose="02020603050405020304" pitchFamily="18" charset="0"/>
              </a:rPr>
              <a:t>si spiegano solo all’interno di una lingua di contatto stabile come un pidgin o un creolo</a:t>
            </a:r>
            <a:r>
              <a:rPr lang="it-IT" sz="2200" dirty="0">
                <a:latin typeface="Times New Roman" panose="02020603050405020304" pitchFamily="18" charset="0"/>
                <a:cs typeface="Times New Roman" panose="02020603050405020304" pitchFamily="18" charset="0"/>
              </a:rPr>
              <a:t>.</a:t>
            </a:r>
          </a:p>
          <a:p>
            <a:r>
              <a:rPr lang="it-IT" sz="2200" b="1" dirty="0">
                <a:solidFill>
                  <a:srgbClr val="C00000"/>
                </a:solidFill>
                <a:latin typeface="Times New Roman" panose="02020603050405020304" pitchFamily="18" charset="0"/>
                <a:cs typeface="Times New Roman" panose="02020603050405020304" pitchFamily="18" charset="0"/>
              </a:rPr>
              <a:t>Ciò non significa che lo </a:t>
            </a:r>
            <a:r>
              <a:rPr lang="it-IT" sz="2200" b="1" i="1" dirty="0">
                <a:solidFill>
                  <a:srgbClr val="C00000"/>
                </a:solidFill>
                <a:latin typeface="Times New Roman" panose="02020603050405020304" pitchFamily="18" charset="0"/>
                <a:cs typeface="Times New Roman" panose="02020603050405020304" pitchFamily="18" charset="0"/>
              </a:rPr>
              <a:t>zingarìškə</a:t>
            </a:r>
            <a:r>
              <a:rPr lang="it-IT" sz="2200" b="1" dirty="0">
                <a:solidFill>
                  <a:srgbClr val="C00000"/>
                </a:solidFill>
                <a:latin typeface="Times New Roman" panose="02020603050405020304" pitchFamily="18" charset="0"/>
                <a:cs typeface="Times New Roman" panose="02020603050405020304" pitchFamily="18" charset="0"/>
              </a:rPr>
              <a:t> è un creolo, ma che in esso si ritrovano tratti creoli (o, per lo meno, pidgin) che potrebbero testimoniare una fase non documentata in cui la varietà romanza dei rom cosentini doveva somigliare molto a una lingua di contatto</a:t>
            </a:r>
            <a:r>
              <a:rPr lang="it-IT" sz="2200" dirty="0">
                <a:latin typeface="Times New Roman" panose="02020603050405020304" pitchFamily="18" charset="0"/>
                <a:cs typeface="Times New Roman" panose="02020603050405020304" pitchFamily="18" charset="0"/>
              </a:rPr>
              <a:t>.</a:t>
            </a:r>
          </a:p>
          <a:p>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48</a:t>
            </a:fld>
            <a:endParaRPr lang="en-US" dirty="0"/>
          </a:p>
        </p:txBody>
      </p:sp>
    </p:spTree>
    <p:extLst>
      <p:ext uri="{BB962C8B-B14F-4D97-AF65-F5344CB8AC3E}">
        <p14:creationId xmlns:p14="http://schemas.microsoft.com/office/powerpoint/2010/main" val="11054871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4.2 Fenomeni di creolizzazione nello </a:t>
            </a:r>
            <a:r>
              <a:rPr lang="it-IT" sz="3200" i="1" dirty="0">
                <a:solidFill>
                  <a:prstClr val="black">
                    <a:lumMod val="85000"/>
                    <a:lumOff val="15000"/>
                  </a:prstClr>
                </a:solidFill>
                <a:latin typeface="Times New Roman" panose="02020603050405020304" pitchFamily="18" charset="0"/>
                <a:cs typeface="Times New Roman" panose="02020603050405020304" pitchFamily="18" charset="0"/>
              </a:rPr>
              <a:t>zingarìškə</a:t>
            </a:r>
            <a:r>
              <a:rPr lang="it-IT" dirty="0"/>
              <a:t> </a:t>
            </a:r>
          </a:p>
        </p:txBody>
      </p:sp>
      <p:sp>
        <p:nvSpPr>
          <p:cNvPr id="3" name="Segnaposto contenuto 2"/>
          <p:cNvSpPr>
            <a:spLocks noGrp="1"/>
          </p:cNvSpPr>
          <p:nvPr>
            <p:ph idx="1"/>
          </p:nvPr>
        </p:nvSpPr>
        <p:spPr/>
        <p:txBody>
          <a:bodyPr>
            <a:normAutofit/>
          </a:bodyPr>
          <a:lstStyle/>
          <a:p>
            <a:r>
              <a:rPr lang="it-IT" sz="2200" dirty="0">
                <a:latin typeface="Times New Roman" panose="02020603050405020304" pitchFamily="18" charset="0"/>
                <a:cs typeface="Times New Roman" panose="02020603050405020304" pitchFamily="18" charset="0"/>
              </a:rPr>
              <a:t>L’esistenza di una simile fase può essere ammessa, oltre che per ragioni linguistiche strutturali</a:t>
            </a:r>
            <a:r>
              <a:rPr lang="it-IT" sz="2200" i="1" dirty="0">
                <a:latin typeface="Times New Roman" panose="02020603050405020304" pitchFamily="18" charset="0"/>
                <a:cs typeface="Times New Roman" panose="02020603050405020304" pitchFamily="18" charset="0"/>
              </a:rPr>
              <a:t> </a:t>
            </a:r>
            <a:r>
              <a:rPr lang="it-IT" sz="2200" dirty="0">
                <a:latin typeface="Times New Roman" panose="02020603050405020304" pitchFamily="18" charset="0"/>
                <a:cs typeface="Times New Roman" panose="02020603050405020304" pitchFamily="18" charset="0"/>
              </a:rPr>
              <a:t>(entrambi i fenomeni sono comuni nei creoli), anche alla luce di altre circostanze:</a:t>
            </a:r>
          </a:p>
          <a:p>
            <a:pPr lvl="1"/>
            <a:r>
              <a:rPr lang="it-IT" sz="2000" dirty="0">
                <a:latin typeface="Times New Roman" panose="02020603050405020304" pitchFamily="18" charset="0"/>
                <a:cs typeface="Times New Roman" panose="02020603050405020304" pitchFamily="18" charset="0"/>
              </a:rPr>
              <a:t>Al momento del loro arrivo in Italia meridionale, </a:t>
            </a:r>
            <a:r>
              <a:rPr lang="it-IT" sz="2000" b="1" dirty="0">
                <a:latin typeface="Times New Roman" panose="02020603050405020304" pitchFamily="18" charset="0"/>
                <a:cs typeface="Times New Roman" panose="02020603050405020304" pitchFamily="18" charset="0"/>
              </a:rPr>
              <a:t>i rom sono degli immigrati che hanno frequenti contatti con i non rom, ma non si integrano in una specifica comunità di accoglienza</a:t>
            </a:r>
            <a:r>
              <a:rPr lang="it-IT" sz="2000" dirty="0">
                <a:latin typeface="Times New Roman" panose="02020603050405020304" pitchFamily="18" charset="0"/>
                <a:cs typeface="Times New Roman" panose="02020603050405020304" pitchFamily="18" charset="0"/>
              </a:rPr>
              <a:t>.</a:t>
            </a:r>
          </a:p>
          <a:p>
            <a:pPr lvl="1"/>
            <a:r>
              <a:rPr lang="it-IT" sz="2000" dirty="0">
                <a:latin typeface="Times New Roman" panose="02020603050405020304" pitchFamily="18" charset="0"/>
                <a:cs typeface="Times New Roman" panose="02020603050405020304" pitchFamily="18" charset="0"/>
              </a:rPr>
              <a:t>Le occasioni comunicative con i non rom sono offerte da: </a:t>
            </a:r>
            <a:r>
              <a:rPr lang="it-IT" sz="2000" b="1" dirty="0">
                <a:latin typeface="Times New Roman" panose="02020603050405020304" pitchFamily="18" charset="0"/>
                <a:cs typeface="Times New Roman" panose="02020603050405020304" pitchFamily="18" charset="0"/>
              </a:rPr>
              <a:t>commercio degli animali da tiro e fiere del bestiame, pratiche lavorative relate ai mestieri itineranti del calderaio, del maniscalco e del giostraio, chiromanzia</a:t>
            </a:r>
            <a:r>
              <a:rPr lang="it-IT" sz="2000" dirty="0">
                <a:latin typeface="Times New Roman" panose="02020603050405020304" pitchFamily="18" charset="0"/>
                <a:cs typeface="Times New Roman" panose="02020603050405020304" pitchFamily="18" charset="0"/>
              </a:rPr>
              <a:t>.</a:t>
            </a:r>
          </a:p>
          <a:p>
            <a:endParaRPr lang="it-IT" sz="2200" dirty="0">
              <a:latin typeface="Times New Roman" panose="02020603050405020304" pitchFamily="18" charset="0"/>
              <a:cs typeface="Times New Roman" panose="02020603050405020304" pitchFamily="18" charset="0"/>
            </a:endParaRPr>
          </a:p>
          <a:p>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49</a:t>
            </a:fld>
            <a:endParaRPr lang="en-US" dirty="0"/>
          </a:p>
        </p:txBody>
      </p:sp>
    </p:spTree>
    <p:extLst>
      <p:ext uri="{BB962C8B-B14F-4D97-AF65-F5344CB8AC3E}">
        <p14:creationId xmlns:p14="http://schemas.microsoft.com/office/powerpoint/2010/main" val="30428884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4.2 Fenomeni di creolizzazione nello </a:t>
            </a:r>
            <a:r>
              <a:rPr lang="it-IT" sz="3200" i="1" dirty="0">
                <a:solidFill>
                  <a:prstClr val="black">
                    <a:lumMod val="85000"/>
                    <a:lumOff val="15000"/>
                  </a:prstClr>
                </a:solidFill>
                <a:latin typeface="Times New Roman" panose="02020603050405020304" pitchFamily="18" charset="0"/>
                <a:cs typeface="Times New Roman" panose="02020603050405020304" pitchFamily="18" charset="0"/>
              </a:rPr>
              <a:t>zingarìškə</a:t>
            </a:r>
            <a:r>
              <a:rPr lang="it-IT" dirty="0"/>
              <a:t> </a:t>
            </a:r>
          </a:p>
        </p:txBody>
      </p:sp>
      <p:sp>
        <p:nvSpPr>
          <p:cNvPr id="3" name="Segnaposto contenuto 2"/>
          <p:cNvSpPr>
            <a:spLocks noGrp="1"/>
          </p:cNvSpPr>
          <p:nvPr>
            <p:ph idx="1"/>
          </p:nvPr>
        </p:nvSpPr>
        <p:spPr/>
        <p:txBody>
          <a:bodyPr>
            <a:normAutofit/>
          </a:bodyPr>
          <a:lstStyle/>
          <a:p>
            <a:pPr lvl="1"/>
            <a:r>
              <a:rPr lang="it-IT" sz="2000" dirty="0">
                <a:latin typeface="Times New Roman" panose="02020603050405020304" pitchFamily="18" charset="0"/>
                <a:cs typeface="Times New Roman" panose="02020603050405020304" pitchFamily="18" charset="0"/>
              </a:rPr>
              <a:t>Ne consegue che </a:t>
            </a:r>
            <a:r>
              <a:rPr lang="it-IT" sz="2000" b="1" dirty="0">
                <a:latin typeface="Times New Roman" panose="02020603050405020304" pitchFamily="18" charset="0"/>
                <a:cs typeface="Times New Roman" panose="02020603050405020304" pitchFamily="18" charset="0"/>
              </a:rPr>
              <a:t>la formazione di una L2 a base italo-romanza avviene in condizioni di input assai ridotto </a:t>
            </a:r>
            <a:r>
              <a:rPr lang="it-IT" sz="2000" dirty="0">
                <a:latin typeface="Times New Roman" panose="02020603050405020304" pitchFamily="18" charset="0"/>
                <a:cs typeface="Times New Roman" panose="02020603050405020304" pitchFamily="18" charset="0"/>
              </a:rPr>
              <a:t>(Andersen 1983).</a:t>
            </a:r>
          </a:p>
          <a:p>
            <a:pPr lvl="1"/>
            <a:r>
              <a:rPr lang="it-IT" sz="2000" b="1" dirty="0">
                <a:solidFill>
                  <a:srgbClr val="C00000"/>
                </a:solidFill>
                <a:latin typeface="Times New Roman" panose="02020603050405020304" pitchFamily="18" charset="0"/>
                <a:cs typeface="Times New Roman" panose="02020603050405020304" pitchFamily="18" charset="0"/>
              </a:rPr>
              <a:t>Si ha la necessità di attingere alla lingua degli ospitanti, ma il contesto sociale è fortemente asimmetrico, la distanza tipologica tra varietà indo-aria e varietà romanze è enorme e il risultato è una L2 caratterizzata da fenomeni di semplificazione e minore elaborazione grammaticale </a:t>
            </a:r>
            <a:r>
              <a:rPr lang="it-IT" sz="2000" dirty="0">
                <a:latin typeface="Times New Roman" panose="02020603050405020304" pitchFamily="18" charset="0"/>
                <a:cs typeface="Times New Roman" panose="02020603050405020304" pitchFamily="18" charset="0"/>
              </a:rPr>
              <a:t>(Gelso 2009: 83).</a:t>
            </a:r>
          </a:p>
          <a:p>
            <a:pPr lvl="1"/>
            <a:r>
              <a:rPr lang="it-IT" sz="2000" dirty="0">
                <a:latin typeface="Times New Roman" panose="02020603050405020304" pitchFamily="18" charset="0"/>
                <a:cs typeface="Times New Roman" panose="02020603050405020304" pitchFamily="18" charset="0"/>
              </a:rPr>
              <a:t>Tale varietà rappresenta comunque uno </a:t>
            </a:r>
            <a:r>
              <a:rPr lang="it-IT" sz="2000" b="1" dirty="0">
                <a:latin typeface="Times New Roman" panose="02020603050405020304" pitchFamily="18" charset="0"/>
                <a:cs typeface="Times New Roman" panose="02020603050405020304" pitchFamily="18" charset="0"/>
              </a:rPr>
              <a:t>«strumento comunicativo efficace in ristretti domini d’uso, condivisi da due o più gruppi di parlanti» </a:t>
            </a:r>
            <a:r>
              <a:rPr lang="it-IT" sz="2000" dirty="0">
                <a:latin typeface="Times New Roman" panose="02020603050405020304" pitchFamily="18" charset="0"/>
                <a:cs typeface="Times New Roman" panose="02020603050405020304" pitchFamily="18" charset="0"/>
              </a:rPr>
              <a:t>(</a:t>
            </a:r>
            <a:r>
              <a:rPr lang="it-IT" sz="2000" dirty="0" err="1">
                <a:latin typeface="Times New Roman" panose="02020603050405020304" pitchFamily="18" charset="0"/>
                <a:cs typeface="Times New Roman" panose="02020603050405020304" pitchFamily="18" charset="0"/>
              </a:rPr>
              <a:t>Turchetta</a:t>
            </a:r>
            <a:r>
              <a:rPr lang="it-IT" sz="2000" dirty="0">
                <a:latin typeface="Times New Roman" panose="02020603050405020304" pitchFamily="18" charset="0"/>
                <a:cs typeface="Times New Roman" panose="02020603050405020304" pitchFamily="18" charset="0"/>
              </a:rPr>
              <a:t> 2009: 34).</a:t>
            </a:r>
          </a:p>
          <a:p>
            <a:endParaRPr lang="it-IT" sz="2200" dirty="0">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50</a:t>
            </a:fld>
            <a:endParaRPr lang="en-US" dirty="0"/>
          </a:p>
        </p:txBody>
      </p:sp>
    </p:spTree>
    <p:extLst>
      <p:ext uri="{BB962C8B-B14F-4D97-AF65-F5344CB8AC3E}">
        <p14:creationId xmlns:p14="http://schemas.microsoft.com/office/powerpoint/2010/main" val="24036590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Times New Roman" panose="02020603050405020304" pitchFamily="18" charset="0"/>
                <a:cs typeface="Times New Roman" panose="02020603050405020304" pitchFamily="18" charset="0"/>
              </a:rPr>
              <a:t>4.2 Fenomeni di creolizzazione nello </a:t>
            </a:r>
            <a:r>
              <a:rPr lang="it-IT" sz="3200" i="1" dirty="0">
                <a:solidFill>
                  <a:prstClr val="black">
                    <a:lumMod val="85000"/>
                    <a:lumOff val="15000"/>
                  </a:prstClr>
                </a:solidFill>
                <a:latin typeface="Times New Roman" panose="02020603050405020304" pitchFamily="18" charset="0"/>
                <a:cs typeface="Times New Roman" panose="02020603050405020304" pitchFamily="18" charset="0"/>
              </a:rPr>
              <a:t>zingarìškə</a:t>
            </a:r>
            <a:r>
              <a:rPr lang="it-IT" dirty="0"/>
              <a:t> </a:t>
            </a:r>
          </a:p>
        </p:txBody>
      </p:sp>
      <p:sp>
        <p:nvSpPr>
          <p:cNvPr id="3" name="Segnaposto contenuto 2"/>
          <p:cNvSpPr>
            <a:spLocks noGrp="1"/>
          </p:cNvSpPr>
          <p:nvPr>
            <p:ph idx="1"/>
          </p:nvPr>
        </p:nvSpPr>
        <p:spPr/>
        <p:txBody>
          <a:bodyPr>
            <a:normAutofit/>
          </a:bodyPr>
          <a:lstStyle/>
          <a:p>
            <a:pPr lvl="1"/>
            <a:r>
              <a:rPr lang="it-IT" sz="2000" dirty="0">
                <a:latin typeface="Times New Roman" panose="02020603050405020304" pitchFamily="18" charset="0"/>
                <a:cs typeface="Times New Roman" panose="02020603050405020304" pitchFamily="18" charset="0"/>
              </a:rPr>
              <a:t>Col passare del tempo, lo </a:t>
            </a:r>
            <a:r>
              <a:rPr lang="it-IT" sz="2000" i="1" dirty="0">
                <a:solidFill>
                  <a:prstClr val="black">
                    <a:lumMod val="85000"/>
                    <a:lumOff val="15000"/>
                  </a:prstClr>
                </a:solidFill>
                <a:latin typeface="Times New Roman" panose="02020603050405020304" pitchFamily="18" charset="0"/>
                <a:ea typeface="+mj-ea"/>
                <a:cs typeface="Times New Roman" panose="02020603050405020304" pitchFamily="18" charset="0"/>
              </a:rPr>
              <a:t>zingarìškə </a:t>
            </a:r>
            <a:r>
              <a:rPr lang="it-IT" sz="2000" dirty="0">
                <a:solidFill>
                  <a:prstClr val="black">
                    <a:lumMod val="85000"/>
                    <a:lumOff val="15000"/>
                  </a:prstClr>
                </a:solidFill>
                <a:latin typeface="Times New Roman" panose="02020603050405020304" pitchFamily="18" charset="0"/>
                <a:ea typeface="+mj-ea"/>
                <a:cs typeface="Times New Roman" panose="02020603050405020304" pitchFamily="18" charset="0"/>
              </a:rPr>
              <a:t>potrebbe aver conosciuto gran parte dei mutamenti strutturali tipici di una lingua di contatto:</a:t>
            </a:r>
          </a:p>
          <a:p>
            <a:pPr marL="457200" lvl="1" indent="0" algn="ctr">
              <a:buNone/>
            </a:pPr>
            <a:r>
              <a:rPr lang="it-IT" sz="2000" b="1" dirty="0">
                <a:solidFill>
                  <a:prstClr val="black">
                    <a:lumMod val="85000"/>
                    <a:lumOff val="15000"/>
                  </a:prstClr>
                </a:solidFill>
                <a:latin typeface="Times New Roman" panose="02020603050405020304" pitchFamily="18" charset="0"/>
                <a:ea typeface="+mj-ea"/>
                <a:cs typeface="Times New Roman" panose="02020603050405020304" pitchFamily="18" charset="0"/>
              </a:rPr>
              <a:t>Gergo &gt;&gt;&gt; Pidgin stabile &gt;&gt;&gt; Pidgin espanso &gt;&gt;&gt; Creolo</a:t>
            </a:r>
          </a:p>
          <a:p>
            <a:pPr marL="457200" lvl="1" indent="0" algn="r">
              <a:buNone/>
            </a:pPr>
            <a:r>
              <a:rPr lang="it-IT" sz="2000" dirty="0">
                <a:solidFill>
                  <a:prstClr val="black">
                    <a:lumMod val="85000"/>
                    <a:lumOff val="15000"/>
                  </a:prstClr>
                </a:solidFill>
                <a:latin typeface="Times New Roman" panose="02020603050405020304" pitchFamily="18" charset="0"/>
                <a:ea typeface="+mj-ea"/>
                <a:cs typeface="Times New Roman" panose="02020603050405020304" pitchFamily="18" charset="0"/>
              </a:rPr>
              <a:t>(Modello di continuum tratto da </a:t>
            </a:r>
            <a:r>
              <a:rPr lang="it-IT" sz="2000" dirty="0" err="1">
                <a:solidFill>
                  <a:prstClr val="black">
                    <a:lumMod val="85000"/>
                    <a:lumOff val="15000"/>
                  </a:prstClr>
                </a:solidFill>
                <a:latin typeface="Times New Roman" panose="02020603050405020304" pitchFamily="18" charset="0"/>
                <a:ea typeface="+mj-ea"/>
                <a:cs typeface="Times New Roman" panose="02020603050405020304" pitchFamily="18" charset="0"/>
              </a:rPr>
              <a:t>Turchetta</a:t>
            </a:r>
            <a:r>
              <a:rPr lang="it-IT" sz="2000" dirty="0">
                <a:solidFill>
                  <a:prstClr val="black">
                    <a:lumMod val="85000"/>
                    <a:lumOff val="15000"/>
                  </a:prstClr>
                </a:solidFill>
                <a:latin typeface="Times New Roman" panose="02020603050405020304" pitchFamily="18" charset="0"/>
                <a:ea typeface="+mj-ea"/>
                <a:cs typeface="Times New Roman" panose="02020603050405020304" pitchFamily="18" charset="0"/>
              </a:rPr>
              <a:t> 2009: 47)</a:t>
            </a:r>
          </a:p>
          <a:p>
            <a:pPr lvl="1"/>
            <a:r>
              <a:rPr lang="it-IT" sz="2000" dirty="0">
                <a:solidFill>
                  <a:prstClr val="black">
                    <a:lumMod val="85000"/>
                    <a:lumOff val="15000"/>
                  </a:prstClr>
                </a:solidFill>
                <a:latin typeface="Times New Roman" panose="02020603050405020304" pitchFamily="18" charset="0"/>
                <a:ea typeface="+mj-ea"/>
                <a:cs typeface="Times New Roman" panose="02020603050405020304" pitchFamily="18" charset="0"/>
              </a:rPr>
              <a:t> </a:t>
            </a:r>
            <a:r>
              <a:rPr lang="it-IT" sz="2000" b="1" dirty="0">
                <a:solidFill>
                  <a:srgbClr val="C00000"/>
                </a:solidFill>
                <a:latin typeface="Times New Roman" panose="02020603050405020304" pitchFamily="18" charset="0"/>
                <a:ea typeface="+mj-ea"/>
                <a:cs typeface="Times New Roman" panose="02020603050405020304" pitchFamily="18" charset="0"/>
              </a:rPr>
              <a:t>Il progressivo abbandono del seminomadismo e la sedentarizzazione, la maggiore integrazione nelle reti sociali dei non rom, la possibilità di accedere meglio alla lingua bersaglio potrebbero, poi, aver favorito un processo di «</a:t>
            </a:r>
            <a:r>
              <a:rPr lang="it-IT" sz="2000" b="1" dirty="0" err="1">
                <a:solidFill>
                  <a:srgbClr val="C00000"/>
                </a:solidFill>
                <a:latin typeface="Times New Roman" panose="02020603050405020304" pitchFamily="18" charset="0"/>
                <a:ea typeface="+mj-ea"/>
                <a:cs typeface="Times New Roman" panose="02020603050405020304" pitchFamily="18" charset="0"/>
              </a:rPr>
              <a:t>decreolizzazione</a:t>
            </a:r>
            <a:r>
              <a:rPr lang="it-IT" sz="2000" b="1" dirty="0">
                <a:solidFill>
                  <a:srgbClr val="C00000"/>
                </a:solidFill>
                <a:latin typeface="Times New Roman" panose="02020603050405020304" pitchFamily="18" charset="0"/>
                <a:ea typeface="+mj-ea"/>
                <a:cs typeface="Times New Roman" panose="02020603050405020304" pitchFamily="18" charset="0"/>
              </a:rPr>
              <a:t>», con lo sviluppo una L2 romanza (oggi divenuta L1) diversa da tutte le altre varietà romanze, ma priva – sebbene non del tutto – delle caratteristiche strutturali dei creoli.</a:t>
            </a:r>
            <a:endParaRPr lang="it-IT" sz="2000" b="1" dirty="0">
              <a:solidFill>
                <a:srgbClr val="C00000"/>
              </a:solidFill>
              <a:latin typeface="Times New Roman" panose="02020603050405020304" pitchFamily="18" charset="0"/>
              <a:cs typeface="Times New Roman" panose="02020603050405020304" pitchFamily="18" charset="0"/>
            </a:endParaRPr>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51</a:t>
            </a:fld>
            <a:endParaRPr lang="en-US" dirty="0"/>
          </a:p>
        </p:txBody>
      </p:sp>
    </p:spTree>
    <p:extLst>
      <p:ext uri="{BB962C8B-B14F-4D97-AF65-F5344CB8AC3E}">
        <p14:creationId xmlns:p14="http://schemas.microsoft.com/office/powerpoint/2010/main" val="33022089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89212" y="2058749"/>
            <a:ext cx="8915399" cy="1550515"/>
          </a:xfrm>
        </p:spPr>
        <p:txBody>
          <a:bodyPr/>
          <a:lstStyle/>
          <a:p>
            <a:pPr algn="ctr"/>
            <a:r>
              <a:rPr lang="it-IT" b="1" dirty="0"/>
              <a:t>Grazie per </a:t>
            </a:r>
            <a:r>
              <a:rPr lang="it-IT" b="1"/>
              <a:t>l’attenzione!</a:t>
            </a:r>
            <a:br>
              <a:rPr lang="it-IT" b="1"/>
            </a:br>
            <a:endParaRPr lang="it-IT" b="1" dirty="0"/>
          </a:p>
        </p:txBody>
      </p:sp>
      <p:sp>
        <p:nvSpPr>
          <p:cNvPr id="4" name="Segnaposto data 3"/>
          <p:cNvSpPr>
            <a:spLocks noGrp="1"/>
          </p:cNvSpPr>
          <p:nvPr>
            <p:ph type="dt" sz="half" idx="10"/>
          </p:nvPr>
        </p:nvSpPr>
        <p:spPr/>
        <p:txBody>
          <a:bodyPr/>
          <a:lstStyle/>
          <a:p>
            <a:r>
              <a:rPr lang="it-IT"/>
              <a:t>24 febbraio 2026</a:t>
            </a:r>
            <a:endParaRPr lang="en-US" dirty="0"/>
          </a:p>
        </p:txBody>
      </p:sp>
      <p:sp>
        <p:nvSpPr>
          <p:cNvPr id="5" name="Segnaposto piè di pagina 4"/>
          <p:cNvSpPr>
            <a:spLocks noGrp="1"/>
          </p:cNvSpPr>
          <p:nvPr>
            <p:ph type="ftr" sz="quarter" idx="11"/>
          </p:nvPr>
        </p:nvSpPr>
        <p:spPr/>
        <p:txBody>
          <a:bodyPr/>
          <a:lstStyle/>
          <a:p>
            <a:r>
              <a:rPr lang="en-US"/>
              <a:t>Romance Linguistic Circle (RoLinC)</a:t>
            </a:r>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52</a:t>
            </a:fld>
            <a:endParaRPr lang="en-US" dirty="0"/>
          </a:p>
        </p:txBody>
      </p:sp>
    </p:spTree>
    <p:extLst>
      <p:ext uri="{BB962C8B-B14F-4D97-AF65-F5344CB8AC3E}">
        <p14:creationId xmlns:p14="http://schemas.microsoft.com/office/powerpoint/2010/main" val="216567421"/>
      </p:ext>
    </p:extLst>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11550</TotalTime>
  <Words>5637</Words>
  <Application>Microsoft Office PowerPoint</Application>
  <PresentationFormat>Widescreen</PresentationFormat>
  <Paragraphs>366</Paragraphs>
  <Slides>52</Slides>
  <Notes>0</Notes>
  <HiddenSlides>0</HiddenSlides>
  <MMClips>0</MMClips>
  <ScaleCrop>false</ScaleCrop>
  <HeadingPairs>
    <vt:vector size="4" baseType="variant">
      <vt:variant>
        <vt:lpstr>Tema</vt:lpstr>
      </vt:variant>
      <vt:variant>
        <vt:i4>1</vt:i4>
      </vt:variant>
      <vt:variant>
        <vt:lpstr>Titoli diapositive</vt:lpstr>
      </vt:variant>
      <vt:variant>
        <vt:i4>52</vt:i4>
      </vt:variant>
    </vt:vector>
  </HeadingPairs>
  <TitlesOfParts>
    <vt:vector size="53" baseType="lpstr">
      <vt:lpstr>Filo</vt:lpstr>
      <vt:lpstr>Il dialetto romanzo dei rom calabresi di Cosenza: dati e teoria</vt:lpstr>
      <vt:lpstr>Indice degli argomenti</vt:lpstr>
      <vt:lpstr>1. Inquadramento generale</vt:lpstr>
      <vt:lpstr>1.1 Aspetti sociolinguistici</vt:lpstr>
      <vt:lpstr>1.1 Aspetti sociolinguistici</vt:lpstr>
      <vt:lpstr>1.1 Aspetti sociolinguistici</vt:lpstr>
      <vt:lpstr>1.1 Aspetti sociolinguistici</vt:lpstr>
      <vt:lpstr>1.1 Aspetti sociolinguistici</vt:lpstr>
      <vt:lpstr>1.2 Il problema della documentazione linguistica</vt:lpstr>
      <vt:lpstr>1.2 Il problema della documentazione linguistica</vt:lpstr>
      <vt:lpstr>1.2 Il problema della documentazione linguistica</vt:lpstr>
      <vt:lpstr>1.2 Il problema della documentazione linguistica</vt:lpstr>
      <vt:lpstr>1.2 Il problema della documentazione linguistica</vt:lpstr>
      <vt:lpstr>2. La raccolta dati a Cosenza</vt:lpstr>
      <vt:lpstr>2. La raccolta dati a Cosenza</vt:lpstr>
      <vt:lpstr>2. La raccolta dati a Cosenza</vt:lpstr>
      <vt:lpstr>3. Caratteristiche linguistiche salienti dello zingarìškə </vt:lpstr>
      <vt:lpstr>3.1 Fonetica e fonologia</vt:lpstr>
      <vt:lpstr>3.1 Fonetica e fonologia</vt:lpstr>
      <vt:lpstr>3.1 Fonetica e fonologia</vt:lpstr>
      <vt:lpstr>3.1 Fonetica e fonologia</vt:lpstr>
      <vt:lpstr>3.1 Fonetica e fonologia</vt:lpstr>
      <vt:lpstr>3.1 Fonetica e fonologia</vt:lpstr>
      <vt:lpstr>3.2 Morfologia</vt:lpstr>
      <vt:lpstr>3.2 Morfologia</vt:lpstr>
      <vt:lpstr>3.2 Morfologia</vt:lpstr>
      <vt:lpstr>3.2 Morfologia</vt:lpstr>
      <vt:lpstr>3.2 Morfologia</vt:lpstr>
      <vt:lpstr>3.2 Morfologia</vt:lpstr>
      <vt:lpstr>3.2 Morfologia</vt:lpstr>
      <vt:lpstr>3.2 Morfologia</vt:lpstr>
      <vt:lpstr>3.3 Sintassi</vt:lpstr>
      <vt:lpstr>3.3 Sintassi</vt:lpstr>
      <vt:lpstr>3.3 Sintassi</vt:lpstr>
      <vt:lpstr>3.3 Sintassi</vt:lpstr>
      <vt:lpstr>3.3 Sintassi</vt:lpstr>
      <vt:lpstr>3.3 Sintassi</vt:lpstr>
      <vt:lpstr>4. Verso le conclusioni: alcuni aspetti teorici</vt:lpstr>
      <vt:lpstr>4.1 Lo zingarìškə: una nuova koinè dialettale italo-romanza?  </vt:lpstr>
      <vt:lpstr>4.1 Lo zingarìškə: una nuova koinè dialettale italo-romanza?  </vt:lpstr>
      <vt:lpstr>4.1 Lo zingarìškə: una nuova koinè dialettale italo-romanza?  </vt:lpstr>
      <vt:lpstr>4.1 Lo zingarìškə: una nuova koinè dialettale italo-romanza?  </vt:lpstr>
      <vt:lpstr>4.1 Lo zingarìškə: una nuova koinè dialettale italo-romanza?  </vt:lpstr>
      <vt:lpstr>4.1 Lo zingarìškə: una nuova koinè dialettale italo-romanza?  </vt:lpstr>
      <vt:lpstr>4.2 Fenomeni di creolizzazione nello zingarìškə </vt:lpstr>
      <vt:lpstr>4.2 Fenomeni di creolizzazione nello zingarìškə </vt:lpstr>
      <vt:lpstr>4.2 Fenomeni di creolizzazione nello zingarìškə </vt:lpstr>
      <vt:lpstr>4.2 Fenomeni di creolizzazione nello zingarìškə </vt:lpstr>
      <vt:lpstr>4.2 Fenomeni di creolizzazione nello zingarìškə </vt:lpstr>
      <vt:lpstr>4.2 Fenomeni di creolizzazione nello zingarìškə </vt:lpstr>
      <vt:lpstr>4.2 Fenomeni di creolizzazione nello zingarìškə </vt:lpstr>
      <vt:lpstr>Grazie per l’attenzione!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dialetto romanzo dei rom calabresi: dati e teoria</dc:title>
  <dc:creator>Michele Cosentino</dc:creator>
  <cp:lastModifiedBy>Michele Cosentino</cp:lastModifiedBy>
  <cp:revision>140</cp:revision>
  <dcterms:created xsi:type="dcterms:W3CDTF">2026-02-16T11:28:54Z</dcterms:created>
  <dcterms:modified xsi:type="dcterms:W3CDTF">2026-02-27T09:57:12Z</dcterms:modified>
</cp:coreProperties>
</file>