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D5_E49CFE82.xml" ContentType="application/vnd.ms-powerpoint.comments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sldIdLst>
    <p:sldId id="257" r:id="rId2"/>
    <p:sldId id="258" r:id="rId3"/>
    <p:sldId id="475" r:id="rId4"/>
    <p:sldId id="476" r:id="rId5"/>
    <p:sldId id="477" r:id="rId6"/>
    <p:sldId id="342" r:id="rId7"/>
    <p:sldId id="478" r:id="rId8"/>
    <p:sldId id="479" r:id="rId9"/>
    <p:sldId id="480" r:id="rId10"/>
    <p:sldId id="489" r:id="rId11"/>
    <p:sldId id="490" r:id="rId12"/>
    <p:sldId id="491" r:id="rId13"/>
    <p:sldId id="481" r:id="rId14"/>
    <p:sldId id="259" r:id="rId15"/>
    <p:sldId id="487" r:id="rId16"/>
    <p:sldId id="488" r:id="rId17"/>
    <p:sldId id="273" r:id="rId18"/>
    <p:sldId id="482" r:id="rId19"/>
    <p:sldId id="275" r:id="rId20"/>
    <p:sldId id="483" r:id="rId21"/>
    <p:sldId id="484" r:id="rId22"/>
    <p:sldId id="269" r:id="rId23"/>
    <p:sldId id="465" r:id="rId24"/>
    <p:sldId id="281" r:id="rId25"/>
    <p:sldId id="453" r:id="rId26"/>
    <p:sldId id="454" r:id="rId27"/>
    <p:sldId id="261" r:id="rId28"/>
    <p:sldId id="485" r:id="rId29"/>
    <p:sldId id="456" r:id="rId30"/>
    <p:sldId id="280" r:id="rId31"/>
    <p:sldId id="464" r:id="rId32"/>
    <p:sldId id="282" r:id="rId33"/>
    <p:sldId id="468" r:id="rId34"/>
    <p:sldId id="283" r:id="rId35"/>
    <p:sldId id="287" r:id="rId36"/>
    <p:sldId id="291" r:id="rId37"/>
    <p:sldId id="470" r:id="rId38"/>
    <p:sldId id="293" r:id="rId39"/>
    <p:sldId id="288" r:id="rId40"/>
    <p:sldId id="472" r:id="rId41"/>
    <p:sldId id="473" r:id="rId42"/>
    <p:sldId id="463" r:id="rId43"/>
    <p:sldId id="469" r:id="rId44"/>
    <p:sldId id="278" r:id="rId45"/>
    <p:sldId id="296" r:id="rId46"/>
    <p:sldId id="297" r:id="rId47"/>
    <p:sldId id="486" r:id="rId48"/>
    <p:sldId id="263" r:id="rId49"/>
    <p:sldId id="264" r:id="rId5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5AEE9A-3021-74FA-AD4F-86B4D2912F36}" name="Reviewer" initials="R" userId="Reviewer" providerId="None"/>
  <p188:author id="{674F68A2-DA98-840F-2B3D-8E82BA63873C}" name="luisa.brucale@unipa.it" initials="lu" userId="S::urn:spo:guest#luisa.brucale@unipa.it::" providerId="AD"/>
  <p188:author id="{79E8BFE7-FEC5-9FC9-9B7D-1C474B44F2FF}" name="guglielmo.inglese@unito.it" initials="gu" userId="S::urn:spo:guest#guglielmo.inglese@unito.it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3EB"/>
    <a:srgbClr val="42C8A3"/>
    <a:srgbClr val="BF8ED1"/>
    <a:srgbClr val="F7733D"/>
    <a:srgbClr val="40C16E"/>
    <a:srgbClr val="F65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/>
    <p:restoredTop sz="95598"/>
  </p:normalViewPr>
  <p:slideViewPr>
    <p:cSldViewPr snapToGrid="0">
      <p:cViewPr varScale="1">
        <p:scale>
          <a:sx n="91" d="100"/>
          <a:sy n="91" d="100"/>
        </p:scale>
        <p:origin x="96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latino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FF-C74D-88CB-AE22CC1446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FF-C74D-88CB-AE22CC14460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A3F6D16-5E47-B346-B81A-01858C0D3E68}" type="CELLRANGE">
                      <a:rPr lang="en-US"/>
                      <a:pPr/>
                      <a:t>[CELLRANGE]</a:t>
                    </a:fld>
                    <a:endParaRPr lang="it-I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1DFF-C74D-88CB-AE22CC1446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C4C115A-8779-6C4B-B60F-CBE25BD773D5}" type="VALUE">
                      <a:rPr lang="en-US" baseline="0" smtClean="0"/>
                      <a:pPr/>
                      <a:t>[VALUE]</a:t>
                    </a:fld>
                    <a:endParaRPr lang="it-I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DFF-C74D-88CB-AE22CC144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Foglio1!$A$2:$A$3</c:f>
              <c:strCache>
                <c:ptCount val="2"/>
                <c:pt idx="0">
                  <c:v>ubi</c:v>
                </c:pt>
                <c:pt idx="1">
                  <c:v>unde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655</c:v>
                </c:pt>
                <c:pt idx="1">
                  <c:v>150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Foglio1!$B$2:$B$3</c15:f>
                <c15:dlblRangeCache>
                  <c:ptCount val="2"/>
                  <c:pt idx="0">
                    <c:v>655</c:v>
                  </c:pt>
                  <c:pt idx="1">
                    <c:v>150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1DFF-C74D-88CB-AE22CC144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unde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CC-214D-BB6F-BE4957E668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CC-214D-BB6F-BE4957E66851}"/>
              </c:ext>
            </c:extLst>
          </c:dPt>
          <c:cat>
            <c:strRef>
              <c:f>Foglio1!$A$2:$A$3</c:f>
              <c:strCache>
                <c:ptCount val="2"/>
                <c:pt idx="0">
                  <c:v>Formular</c:v>
                </c:pt>
                <c:pt idx="1">
                  <c:v>Non-formular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81</c:v>
                </c:pt>
                <c:pt idx="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5-744F-9A11-0049C4B24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ubi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23-DE4F-B628-37B4F0A25AE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23-DE4F-B628-37B4F0A25AE4}"/>
              </c:ext>
            </c:extLst>
          </c:dPt>
          <c:cat>
            <c:strRef>
              <c:f>Foglio1!$A$2:$A$3</c:f>
              <c:strCache>
                <c:ptCount val="2"/>
                <c:pt idx="0">
                  <c:v>Formular</c:v>
                </c:pt>
                <c:pt idx="1">
                  <c:v>Non-formular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537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23-DE4F-B628-37B4F0A25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114</c:v>
                </c:pt>
                <c:pt idx="1">
                  <c:v>210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0-7E4D-AD1D-85A3D7CC36B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gen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35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0-7E4D-AD1D-85A3D7CC36B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conc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00-7E4D-AD1D-85A3D7CC3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</c:v>
                </c:pt>
                <c:pt idx="1">
                  <c:v>37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5-704A-8FE4-85EF61FFF07A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62</c:v>
                </c:pt>
                <c:pt idx="1">
                  <c:v>28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85-704A-8FE4-85EF61FFF07A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80</c:v>
                </c:pt>
                <c:pt idx="1">
                  <c:v>151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85-704A-8FE4-85EF61FFF07A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85-704A-8FE4-85EF61FFF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</c:v>
                </c:pt>
                <c:pt idx="1">
                  <c:v>37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4-7147-B24C-67121241AEE8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62</c:v>
                </c:pt>
                <c:pt idx="1">
                  <c:v>28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84-7147-B24C-67121241AEE8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80</c:v>
                </c:pt>
                <c:pt idx="1">
                  <c:v>151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84-7147-B24C-67121241AEE8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84-7147-B24C-67121241A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</c:v>
                </c:pt>
                <c:pt idx="1">
                  <c:v>37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2-CB45-9A4B-6AD2C2CA2B5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62</c:v>
                </c:pt>
                <c:pt idx="1">
                  <c:v>28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2-CB45-9A4B-6AD2C2CA2B54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80</c:v>
                </c:pt>
                <c:pt idx="1">
                  <c:v>151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2-CB45-9A4B-6AD2C2CA2B54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2-CB45-9A4B-6AD2C2CA2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</c:v>
                </c:pt>
                <c:pt idx="1">
                  <c:v>37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28-9C4C-A50F-9B501F679AEA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topic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62</c:v>
                </c:pt>
                <c:pt idx="1">
                  <c:v>28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8-9C4C-A50F-9B501F679AEA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80</c:v>
                </c:pt>
                <c:pt idx="1">
                  <c:v>151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28-9C4C-A50F-9B501F679AEA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unde</c:v>
                </c:pt>
                <c:pt idx="1">
                  <c:v>onde</c:v>
                </c:pt>
                <c:pt idx="2">
                  <c:v>donde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28-9C4C-A50F-9B501F679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subj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193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60-774A-933A-54349AF941C2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dobj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60-774A-933A-54349AF941C2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iobj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60-774A-933A-54349AF941C2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conc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15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60-774A-933A-54349AF941C2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441</c:v>
                </c:pt>
                <c:pt idx="1">
                  <c:v>141</c:v>
                </c:pt>
                <c:pt idx="2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60-774A-933A-54349AF941C2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gen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Foglio1!$G$2:$G$4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60-774A-933A-54349AF94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subj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193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6-AD4F-9B6D-960EA270E88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dobj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6-AD4F-9B6D-960EA270E880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iobj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F6-AD4F-9B6D-960EA270E880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conc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15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F6-AD4F-9B6D-960EA270E880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441</c:v>
                </c:pt>
                <c:pt idx="1">
                  <c:v>141</c:v>
                </c:pt>
                <c:pt idx="2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F6-AD4F-9B6D-960EA270E880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gen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Foglio1!$G$2:$G$4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F6-AD4F-9B6D-960EA270E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subj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193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6-AD4F-9B6D-960EA270E88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dobj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6-AD4F-9B6D-960EA270E880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iobj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F6-AD4F-9B6D-960EA270E880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conc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15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F6-AD4F-9B6D-960EA270E880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441</c:v>
                </c:pt>
                <c:pt idx="1">
                  <c:v>141</c:v>
                </c:pt>
                <c:pt idx="2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F6-AD4F-9B6D-960EA270E880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gen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Foglio1!$G$2:$G$4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F6-AD4F-9B6D-960EA270E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subj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193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3-9641-9CDB-9A18F2457C5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dobj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A3-9641-9CDB-9A18F2457C5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iobj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A3-9641-9CDB-9A18F2457C5D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conc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15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A3-9641-9CDB-9A18F2457C5D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441</c:v>
                </c:pt>
                <c:pt idx="1">
                  <c:v>141</c:v>
                </c:pt>
                <c:pt idx="2">
                  <c:v>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A3-9641-9CDB-9A18F2457C5D}"/>
            </c:ext>
          </c:extLst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gen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Foglio1!$G$2:$G$4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A3-9641-9CDB-9A18F2457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334</c:v>
                </c:pt>
                <c:pt idx="1">
                  <c:v>135</c:v>
                </c:pt>
                <c:pt idx="2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7-3540-A6A7-261B18BAABE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317</c:v>
                </c:pt>
                <c:pt idx="1">
                  <c:v>4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7-3540-A6A7-261B18BAABE6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7-3540-A6A7-261B18BAA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334</c:v>
                </c:pt>
                <c:pt idx="1">
                  <c:v>135</c:v>
                </c:pt>
                <c:pt idx="2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B-3843-A019-E279F9E44F7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317</c:v>
                </c:pt>
                <c:pt idx="1">
                  <c:v>4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BB-3843-A019-E279F9E44F70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BB-3843-A019-E279F9E44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334</c:v>
                </c:pt>
                <c:pt idx="1">
                  <c:v>135</c:v>
                </c:pt>
                <c:pt idx="2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24-3A48-8A15-12DF888B86E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317</c:v>
                </c:pt>
                <c:pt idx="1">
                  <c:v>4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24-3A48-8A15-12DF888B86E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Foglio1!$A$2:$A$4</c:f>
              <c:strCache>
                <c:ptCount val="3"/>
                <c:pt idx="0">
                  <c:v>ubi</c:v>
                </c:pt>
                <c:pt idx="1">
                  <c:v>ove</c:v>
                </c:pt>
                <c:pt idx="2">
                  <c:v>dove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24-3A48-8A15-12DF888B8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161983"/>
        <c:axId val="159149311"/>
      </c:barChart>
      <c:catAx>
        <c:axId val="15916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49311"/>
        <c:crosses val="autoZero"/>
        <c:auto val="1"/>
        <c:lblAlgn val="ctr"/>
        <c:lblOffset val="100"/>
        <c:noMultiLvlLbl val="0"/>
      </c:catAx>
      <c:valAx>
        <c:axId val="15914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916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noProof="0" dirty="0"/>
              <a:t>syntactic relation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concern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XIII</c:v>
                </c:pt>
                <c:pt idx="1">
                  <c:v>XIV</c:v>
                </c:pt>
                <c:pt idx="2">
                  <c:v>XV</c:v>
                </c:pt>
                <c:pt idx="3">
                  <c:v>XVI</c:v>
                </c:pt>
                <c:pt idx="4">
                  <c:v>XVII</c:v>
                </c:pt>
                <c:pt idx="5">
                  <c:v>XVIII</c:v>
                </c:pt>
                <c:pt idx="6">
                  <c:v>XIX</c:v>
                </c:pt>
                <c:pt idx="7">
                  <c:v>XX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4-F24E-A535-AEF48B82477B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obl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XIII</c:v>
                </c:pt>
                <c:pt idx="1">
                  <c:v>XIV</c:v>
                </c:pt>
                <c:pt idx="2">
                  <c:v>XV</c:v>
                </c:pt>
                <c:pt idx="3">
                  <c:v>XVI</c:v>
                </c:pt>
                <c:pt idx="4">
                  <c:v>XVII</c:v>
                </c:pt>
                <c:pt idx="5">
                  <c:v>XVIII</c:v>
                </c:pt>
                <c:pt idx="6">
                  <c:v>XIX</c:v>
                </c:pt>
                <c:pt idx="7">
                  <c:v>XX</c:v>
                </c:pt>
              </c:strCache>
            </c:strRef>
          </c:cat>
          <c:val>
            <c:numRef>
              <c:f>Foglio1!$C$2:$C$9</c:f>
              <c:numCache>
                <c:formatCode>General</c:formatCode>
                <c:ptCount val="8"/>
                <c:pt idx="0">
                  <c:v>7</c:v>
                </c:pt>
                <c:pt idx="1">
                  <c:v>53</c:v>
                </c:pt>
                <c:pt idx="2">
                  <c:v>77</c:v>
                </c:pt>
                <c:pt idx="3">
                  <c:v>99</c:v>
                </c:pt>
                <c:pt idx="4">
                  <c:v>62</c:v>
                </c:pt>
                <c:pt idx="5">
                  <c:v>80</c:v>
                </c:pt>
                <c:pt idx="6">
                  <c:v>46</c:v>
                </c:pt>
                <c:pt idx="7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64-F24E-A535-AEF48B824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240383"/>
        <c:axId val="2107610672"/>
      </c:barChart>
      <c:catAx>
        <c:axId val="21524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07610672"/>
        <c:crosses val="autoZero"/>
        <c:auto val="1"/>
        <c:lblAlgn val="ctr"/>
        <c:lblOffset val="100"/>
        <c:noMultiLvlLbl val="0"/>
      </c:catAx>
      <c:valAx>
        <c:axId val="21076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24038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noProof="0" dirty="0"/>
              <a:t>semantic relation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XIII</c:v>
                </c:pt>
                <c:pt idx="1">
                  <c:v>XIV</c:v>
                </c:pt>
                <c:pt idx="2">
                  <c:v>XV</c:v>
                </c:pt>
                <c:pt idx="3">
                  <c:v>XVI</c:v>
                </c:pt>
                <c:pt idx="4">
                  <c:v>XVII</c:v>
                </c:pt>
                <c:pt idx="5">
                  <c:v>XVIII</c:v>
                </c:pt>
                <c:pt idx="6">
                  <c:v>XIX</c:v>
                </c:pt>
                <c:pt idx="7">
                  <c:v>XX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2</c:v>
                </c:pt>
                <c:pt idx="1">
                  <c:v>12</c:v>
                </c:pt>
                <c:pt idx="2">
                  <c:v>11</c:v>
                </c:pt>
                <c:pt idx="3">
                  <c:v>35</c:v>
                </c:pt>
                <c:pt idx="4">
                  <c:v>14</c:v>
                </c:pt>
                <c:pt idx="5">
                  <c:v>23</c:v>
                </c:pt>
                <c:pt idx="6">
                  <c:v>5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4-1B4B-87F9-C509B8DA70E7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spatial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XIII</c:v>
                </c:pt>
                <c:pt idx="1">
                  <c:v>XIV</c:v>
                </c:pt>
                <c:pt idx="2">
                  <c:v>XV</c:v>
                </c:pt>
                <c:pt idx="3">
                  <c:v>XVI</c:v>
                </c:pt>
                <c:pt idx="4">
                  <c:v>XVII</c:v>
                </c:pt>
                <c:pt idx="5">
                  <c:v>XVIII</c:v>
                </c:pt>
                <c:pt idx="6">
                  <c:v>XIX</c:v>
                </c:pt>
                <c:pt idx="7">
                  <c:v>XX</c:v>
                </c:pt>
              </c:strCache>
            </c:strRef>
          </c:cat>
          <c:val>
            <c:numRef>
              <c:f>Foglio1!$C$2:$C$9</c:f>
              <c:numCache>
                <c:formatCode>General</c:formatCode>
                <c:ptCount val="8"/>
                <c:pt idx="0">
                  <c:v>6</c:v>
                </c:pt>
                <c:pt idx="1">
                  <c:v>44</c:v>
                </c:pt>
                <c:pt idx="2">
                  <c:v>69</c:v>
                </c:pt>
                <c:pt idx="3">
                  <c:v>72</c:v>
                </c:pt>
                <c:pt idx="4">
                  <c:v>52</c:v>
                </c:pt>
                <c:pt idx="5">
                  <c:v>59</c:v>
                </c:pt>
                <c:pt idx="6">
                  <c:v>41</c:v>
                </c:pt>
                <c:pt idx="7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C4-1B4B-87F9-C509B8DA7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240383"/>
        <c:axId val="2107610672"/>
      </c:barChart>
      <c:catAx>
        <c:axId val="21524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07610672"/>
        <c:crosses val="autoZero"/>
        <c:auto val="1"/>
        <c:lblAlgn val="ctr"/>
        <c:lblOffset val="100"/>
        <c:noMultiLvlLbl val="0"/>
      </c:catAx>
      <c:valAx>
        <c:axId val="21076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24038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D5_E49CFE8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156680-63A9-4A44-9026-182E90857A61}" authorId="{B85AEE9A-3021-74FA-AD4F-86B4D2912F36}" created="2026-02-25T09:30:35.7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35494018" sldId="469"/>
      <ac:graphicFrameMk id="6" creationId="{A3A62361-DDC3-4583-348E-33A10B668F06}"/>
      <ac:tblMk/>
      <ac:tcMk rowId="1233308631" colId="4021708984"/>
      <ac:txMk cp="0" len="1">
        <ac:context len="2" hash="2092"/>
      </ac:txMk>
    </ac:txMkLst>
    <p188:pos x="3321218" y="3251379"/>
    <p188:txBody>
      <a:bodyPr/>
      <a:lstStyle/>
      <a:p>
        <a:r>
          <a:rPr lang="it-IT"/>
          <a:t>vogliamo indicare tutti i casi dubbi in modo più esplicito?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9:27:44.32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79 16383,'48'-12'0,"-10"1"0,-8-1 0,0 6 0,2 1 0,9 5 0,-8 0 0,2 0 0,-17 0 0,7 0 0,-9-5 0,1 4 0,3-4 0,-8 0 0,8 4 0,-8-4 0,9 5 0,-10 0 0,10 0 0,-5 0 0,6 0 0,8 0 0,-11 0 0,10 0 0,-13 0 0,11 0 0,-9 0 0,7 0 0,-14 0 0,5 0 0,-5 0 0,-1-5 0,1 4 0,4-4 0,11 5 0,-7 0 0,5 0 0,-14 0 0,1 0 0,4 0 0,2 0 0,0 0 0,-2 0 0,-4 0 0,0 0 0,-1 0 0,6 0 0,-4 0 0,8 0 0,-3 0 0,-1 0 0,5 0 0,-10 0 0,5 0 0,-5 0 0,-1 0 0,1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9:27:44.32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69 16383,'28'0'0,"10"0"0,-24 0 0,15 0 0,-17 0 0,4 0 0,4 0 0,-7 0 0,12 0 0,-13 0 0,8 0 0,-3 0 0,0 0 0,-2 0 0,-4 0 0,-1 0 0,6 0 0,10 0 0,-2-5 0,2 4 0,28-9 0,-33 9 0,28-4 0,-33 0 0,-4 4 0,3-4 0,0 5 0,-3 0 0,4 0 0,-6 0 0,1 0 0,0 0 0,-1 0 0,1 0 0,0 0 0,4-5 0,10-2 0,8 1 0,-6-5 0,-3 10 0,-13-4 0,-5 5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9:27:44.324"/>
    </inkml:context>
    <inkml:brush xml:id="br0">
      <inkml:brushProperty name="width" value="0.2" units="cm"/>
      <inkml:brushProperty name="height" value="0.4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22 16383,'28'0'0,"10"0"0,-9 0 0,3 0 0,-5 0 0,2 0 0,-11 0 0,8 0 0,-6 0 0,-3 0 0,-1 0 0,5 0 0,-9 0 0,3 0 0,-4 0 0,4 0 0,2 0 0,4 0 0,-4-5 0,3 4 0,-8-4 0,4 5 0,-1 0 0,-3 0 0,3 0 0,-4 0 0,0 0 0,-1 0 0,1 0 0,0 0 0,4 0 0,-3 0 0,4 0 0,-6 0 0,1 0 0,4 0 0,-3 0 0,4 0 0,-6 0 0,6 0 0,-4 0 0,8 0 0,-8 0 0,3 0 0,-4 0 0,0 0 0,-1 0 0,1-5 0,0 4 0,-1-4 0,1 5 0,0 0 0,4 0 0,-3 0 0,3 0 0,-4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5T09:27:44.325"/>
    </inkml:context>
    <inkml:brush xml:id="br0">
      <inkml:brushProperty name="width" value="0.2" units="cm"/>
      <inkml:brushProperty name="height" value="0.4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0 104 16383,'39'-11'0,"-3"5"0,-19 1 0,12-1 0,-10 5 0,11-10 0,-9 9 0,9-8 0,-6-2 0,6 4 0,-8-2 0,-6 10 0,13 0 0,-15 0 0,11 0 0,-15 0 0,1 0 0,0 0 0,4 0 0,-3-5 0,3 4 0,-4-4 0,-1 5 0,6 0 0,-4-4 0,3 2 0,-4-2 0,0 4 0,-1 0 0,1 0 0,4 0 0,-3 0 0,4 0 0,-6 0 0,1 0 0,0 0 0,-1 0 0,1 0 0,0 0 0,4 0 0,-3 0 0,17 6 0,-15-5 0,10 5 0,-13-6 0,-1 0 0,1 5 0,0-4 0,4 4 0,-3-5 0,4 0 0,-6 0 0,6 0 0,0 0 0,6 0 0,-1 0 0,-4 0 0,-2 5 0,-4-4 0,0 3 0,-1-4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7A0D5-3FC0-1A4A-A1B5-330C80D80BC8}" type="datetimeFigureOut">
              <a:rPr lang="it-IT" smtClean="0"/>
              <a:t>10/03/2026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6E8B4-7C5F-6941-AEEA-99E46CB766C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244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150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E2502-6290-9C94-2A5B-35A013370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D75CFC-4551-5ACF-B6F6-B28B0DE00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326194D-479B-7962-719A-FC443E87C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EB1FA4-E6F2-3D58-D1EE-4D3A5F170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04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à"/>
            </a:pPr>
            <a:endParaRPr lang="it-IT" dirty="0">
              <a:sym typeface="Wingdings" pitchFamily="2" charset="2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616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15992-E3A0-5634-32E0-018BE103C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90AA35C-A43D-2B66-9652-DD7D0D339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0DCB343-4B03-3307-6697-4EDAF5212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à"/>
            </a:pPr>
            <a:endParaRPr lang="it-IT" dirty="0">
              <a:sym typeface="Wingdings" pitchFamily="2" charset="2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6C366B-0F1D-B402-8430-3D73D1EE2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1957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4412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601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583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30E9C-B0FF-F57F-B159-8FC336AC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C2CAECA-327D-4B72-FA39-800FA18EB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E22ABF-A9E8-C240-5B77-EA3D638DE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712B8A-8253-D3B9-C9D3-0A912CE9A0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69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50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543D1-1126-FBCB-A064-C0A1281DD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6EB32EC-E928-3C28-3BB2-A5D928333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28B9DFA-4B09-B7E8-4441-AAF1B0509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FB92F7-2373-B837-7BF3-60D715E27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481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7437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6E8B4-7C5F-6941-AEEA-99E46CB766C2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472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431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1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3/10/2026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11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7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8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6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34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0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49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72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s://ewave-atlas.org/parameters/189#2/7.0/7.9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wave-atlas.or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customXml" Target="../ink/ink2.xm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customXml" Target="../ink/ink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5_E49CFE8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" name="Picture 3" descr="Un motivo di acquerello astratto blu su sfondo bianco">
            <a:extLst>
              <a:ext uri="{FF2B5EF4-FFF2-40B4-BE49-F238E27FC236}">
                <a16:creationId xmlns:a16="http://schemas.microsoft.com/office/drawing/2014/main" id="{5E2D4391-50FB-CD62-7BE0-143071CD5C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64" b="1966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59F4AC8-574E-6F02-A5A8-32C01B571C77}"/>
              </a:ext>
            </a:extLst>
          </p:cNvPr>
          <p:cNvSpPr/>
          <p:nvPr/>
        </p:nvSpPr>
        <p:spPr>
          <a:xfrm>
            <a:off x="718893" y="741406"/>
            <a:ext cx="6275032" cy="360817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9120E6-EBDB-AC11-23A2-423270501345}"/>
              </a:ext>
            </a:extLst>
          </p:cNvPr>
          <p:cNvSpPr txBox="1"/>
          <p:nvPr/>
        </p:nvSpPr>
        <p:spPr>
          <a:xfrm>
            <a:off x="743606" y="878345"/>
            <a:ext cx="590433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noProof="0" dirty="0">
                <a:latin typeface="Grandview"/>
              </a:rPr>
              <a:t>​Locative relative markers in diachrony: from Late Latin to Italian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287FAB3-658C-9A48-3791-5464406B1BD2}"/>
              </a:ext>
            </a:extLst>
          </p:cNvPr>
          <p:cNvSpPr txBox="1"/>
          <p:nvPr/>
        </p:nvSpPr>
        <p:spPr>
          <a:xfrm>
            <a:off x="723967" y="3209667"/>
            <a:ext cx="58941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Silvia Ballarè (University of Bologna), </a:t>
            </a:r>
          </a:p>
          <a:p>
            <a:r>
              <a:rPr lang="en-US" noProof="0" dirty="0"/>
              <a:t>Luisa </a:t>
            </a:r>
            <a:r>
              <a:rPr lang="en-US" noProof="0" dirty="0" err="1"/>
              <a:t>Brucale</a:t>
            </a:r>
            <a:r>
              <a:rPr lang="en-US" noProof="0" dirty="0"/>
              <a:t> (University of Palermo) and </a:t>
            </a:r>
          </a:p>
          <a:p>
            <a:r>
              <a:rPr lang="en-US" noProof="0" dirty="0"/>
              <a:t>Guglielmo Inglese (University of Torino)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292EEFD-8EFD-2AB9-B248-B1DF13DA0C01}"/>
              </a:ext>
            </a:extLst>
          </p:cNvPr>
          <p:cNvSpPr txBox="1"/>
          <p:nvPr/>
        </p:nvSpPr>
        <p:spPr>
          <a:xfrm>
            <a:off x="8732110" y="6091881"/>
            <a:ext cx="3372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 err="1"/>
              <a:t>RoLinC</a:t>
            </a:r>
            <a:endParaRPr lang="en-US" noProof="0" dirty="0"/>
          </a:p>
          <a:p>
            <a:pPr algn="r"/>
            <a:r>
              <a:rPr lang="en-US" noProof="0" dirty="0"/>
              <a:t>10 March 2026</a:t>
            </a:r>
          </a:p>
        </p:txBody>
      </p:sp>
    </p:spTree>
    <p:extLst>
      <p:ext uri="{BB962C8B-B14F-4D97-AF65-F5344CB8AC3E}">
        <p14:creationId xmlns:p14="http://schemas.microsoft.com/office/powerpoint/2010/main" val="145350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FFBB9D-27F7-AB20-7D17-13534483F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Contents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C27CD0-2B59-3EDB-965A-710E3F6E4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/>
              <a:t>Introduction</a:t>
            </a:r>
          </a:p>
          <a:p>
            <a:pPr marL="0" indent="0">
              <a:buNone/>
            </a:pPr>
            <a:r>
              <a:rPr lang="en-US" noProof="0" dirty="0"/>
              <a:t>	Relative clauses</a:t>
            </a:r>
          </a:p>
          <a:p>
            <a:pPr marL="0" indent="0">
              <a:buNone/>
            </a:pPr>
            <a:r>
              <a:rPr lang="en-US" noProof="0" dirty="0"/>
              <a:t>	Why </a:t>
            </a:r>
            <a:r>
              <a:rPr lang="en-US" i="1" noProof="0" dirty="0"/>
              <a:t>dove</a:t>
            </a:r>
            <a:r>
              <a:rPr lang="en-US" noProof="0" dirty="0"/>
              <a:t>?</a:t>
            </a:r>
          </a:p>
          <a:p>
            <a:pPr marL="0" indent="0">
              <a:buNone/>
            </a:pPr>
            <a:r>
              <a:rPr lang="en-US" noProof="0" dirty="0"/>
              <a:t>Data and methods</a:t>
            </a:r>
          </a:p>
          <a:p>
            <a:pPr marL="0" indent="0">
              <a:buNone/>
            </a:pPr>
            <a:r>
              <a:rPr lang="en-US" noProof="0" dirty="0"/>
              <a:t>	Corpora, extraction, annotation</a:t>
            </a:r>
          </a:p>
          <a:p>
            <a:pPr marL="0" indent="0">
              <a:buNone/>
            </a:pPr>
            <a:r>
              <a:rPr lang="en-US" noProof="0" dirty="0"/>
              <a:t>Analysis</a:t>
            </a:r>
          </a:p>
          <a:p>
            <a:pPr marL="0" indent="0">
              <a:buNone/>
            </a:pPr>
            <a:r>
              <a:rPr lang="en-US" noProof="0" dirty="0"/>
              <a:t>	Frequency distribution, semantic extension</a:t>
            </a:r>
          </a:p>
          <a:p>
            <a:pPr marL="0" indent="0">
              <a:buNone/>
            </a:pPr>
            <a:r>
              <a:rPr lang="en-US" noProof="0" dirty="0"/>
              <a:t>	A case of grammaticalization?</a:t>
            </a:r>
          </a:p>
          <a:p>
            <a:pPr marL="0" indent="0">
              <a:buNone/>
            </a:pPr>
            <a:r>
              <a:rPr lang="en-US" noProof="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6186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4F22-1869-9D4B-B7CD-EDBFCAAE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9405A7-E213-31E7-D627-0262B2D3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Contents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27FA6D-C7A3-65FD-45BB-CE4A35A62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b="1" noProof="0" dirty="0"/>
              <a:t>Introduction</a:t>
            </a:r>
          </a:p>
          <a:p>
            <a:pPr marL="0" indent="0">
              <a:buNone/>
            </a:pPr>
            <a:r>
              <a:rPr lang="en-US" b="1" noProof="0" dirty="0"/>
              <a:t>	Relative clauses</a:t>
            </a:r>
          </a:p>
          <a:p>
            <a:pPr marL="0" indent="0">
              <a:buNone/>
            </a:pPr>
            <a:r>
              <a:rPr lang="en-US" b="1" noProof="0" dirty="0"/>
              <a:t>	Why </a:t>
            </a:r>
            <a:r>
              <a:rPr lang="en-US" b="1" i="1" noProof="0" dirty="0"/>
              <a:t>dove</a:t>
            </a:r>
            <a:r>
              <a:rPr lang="en-US" b="1" noProof="0" dirty="0"/>
              <a:t>?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Data and methods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	Corpora, extraction, annotation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Analysis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	Frequency distribution, semantic extension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	A case of grammaticalization?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63088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15353-B2A3-6D7C-F48E-C62FDB260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70131B-DA66-2E6B-6AFA-6BCA7A50C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Relative clauses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328F8E-18D4-8538-B6DA-3920DF285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/>
              <a:t>“A </a:t>
            </a:r>
            <a:r>
              <a:rPr lang="en-US" b="1" noProof="0" dirty="0">
                <a:solidFill>
                  <a:srgbClr val="1973EB"/>
                </a:solidFill>
                <a:latin typeface="Franklin Gothic Book" panose="020B0503020102020204" pitchFamily="34" charset="0"/>
              </a:rPr>
              <a:t>relative</a:t>
            </a:r>
            <a:r>
              <a:rPr lang="en-US" b="1" noProof="0" dirty="0">
                <a:solidFill>
                  <a:srgbClr val="1973EB"/>
                </a:solidFill>
              </a:rPr>
              <a:t> </a:t>
            </a:r>
            <a:r>
              <a:rPr lang="en-US" b="1" noProof="0" dirty="0">
                <a:solidFill>
                  <a:srgbClr val="1973EB"/>
                </a:solidFill>
                <a:latin typeface="Franklin Gothic Book" panose="020B0503020102020204" pitchFamily="34" charset="0"/>
              </a:rPr>
              <a:t>clause</a:t>
            </a:r>
            <a:r>
              <a:rPr lang="en-US" b="1" noProof="0" dirty="0">
                <a:solidFill>
                  <a:srgbClr val="1973EB"/>
                </a:solidFill>
              </a:rPr>
              <a:t> </a:t>
            </a:r>
            <a:r>
              <a:rPr lang="en-US" noProof="0" dirty="0"/>
              <a:t>is a subordinate clause which delimits the reference of an NP by specifying the role of the referent of that NP in the situation described by the relative clause.”</a:t>
            </a:r>
          </a:p>
          <a:p>
            <a:pPr marL="0" indent="0" algn="r">
              <a:buNone/>
            </a:pPr>
            <a:r>
              <a:rPr lang="en-US" sz="1800" noProof="0" dirty="0"/>
              <a:t>(Andrews 2007: 206)</a:t>
            </a:r>
          </a:p>
          <a:p>
            <a:pPr marL="0" indent="0">
              <a:buNone/>
            </a:pPr>
            <a:endParaRPr lang="en-US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egnaposto contenuto 4">
            <a:extLst>
              <a:ext uri="{FF2B5EF4-FFF2-40B4-BE49-F238E27FC236}">
                <a16:creationId xmlns:a16="http://schemas.microsoft.com/office/drawing/2014/main" id="{CC8C35D9-296C-3950-F364-467CF3276E4B}"/>
              </a:ext>
            </a:extLst>
          </p:cNvPr>
          <p:cNvSpPr txBox="1">
            <a:spLocks/>
          </p:cNvSpPr>
          <p:nvPr/>
        </p:nvSpPr>
        <p:spPr>
          <a:xfrm>
            <a:off x="1945463" y="3392211"/>
            <a:ext cx="9119644" cy="51783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sz="2500" i="1" noProof="0" dirty="0"/>
              <a:t>I bought the house [that is close to the sea]</a:t>
            </a:r>
          </a:p>
        </p:txBody>
      </p:sp>
      <p:sp>
        <p:nvSpPr>
          <p:cNvPr id="5" name="Parentesi graffa aperta 4">
            <a:extLst>
              <a:ext uri="{FF2B5EF4-FFF2-40B4-BE49-F238E27FC236}">
                <a16:creationId xmlns:a16="http://schemas.microsoft.com/office/drawing/2014/main" id="{A07FBB8E-FE82-0D18-38CC-9A92EC2369CF}"/>
              </a:ext>
            </a:extLst>
          </p:cNvPr>
          <p:cNvSpPr/>
          <p:nvPr/>
        </p:nvSpPr>
        <p:spPr>
          <a:xfrm rot="16200000">
            <a:off x="2713995" y="2946333"/>
            <a:ext cx="794181" cy="2763042"/>
          </a:xfrm>
          <a:prstGeom prst="leftBrace">
            <a:avLst/>
          </a:prstGeom>
          <a:ln w="50800">
            <a:solidFill>
              <a:srgbClr val="EFB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659C4B7C-18B4-642C-245D-9AF646B47F23}"/>
              </a:ext>
            </a:extLst>
          </p:cNvPr>
          <p:cNvSpPr/>
          <p:nvPr/>
        </p:nvSpPr>
        <p:spPr>
          <a:xfrm rot="16200000">
            <a:off x="5812958" y="2697839"/>
            <a:ext cx="794181" cy="3261865"/>
          </a:xfrm>
          <a:prstGeom prst="leftBrace">
            <a:avLst/>
          </a:prstGeom>
          <a:ln w="50800">
            <a:solidFill>
              <a:srgbClr val="268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038826C-71D1-86CA-C8A8-4B61365D68BC}"/>
              </a:ext>
            </a:extLst>
          </p:cNvPr>
          <p:cNvSpPr txBox="1"/>
          <p:nvPr/>
        </p:nvSpPr>
        <p:spPr>
          <a:xfrm>
            <a:off x="2129819" y="4724945"/>
            <a:ext cx="2337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noProof="0" dirty="0">
                <a:solidFill>
                  <a:srgbClr val="EFBB4D"/>
                </a:solidFill>
              </a:rPr>
              <a:t>main clause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1088382-A895-3AAE-A4A3-D4549FDF5FA7}"/>
              </a:ext>
            </a:extLst>
          </p:cNvPr>
          <p:cNvSpPr txBox="1"/>
          <p:nvPr/>
        </p:nvSpPr>
        <p:spPr>
          <a:xfrm>
            <a:off x="4811269" y="4724945"/>
            <a:ext cx="279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noProof="0" dirty="0">
                <a:solidFill>
                  <a:srgbClr val="2683C7"/>
                </a:solidFill>
              </a:rPr>
              <a:t>relative clause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8BFA93D2-5A6E-2DBF-F384-A3A842E74EB0}"/>
              </a:ext>
            </a:extLst>
          </p:cNvPr>
          <p:cNvSpPr/>
          <p:nvPr/>
        </p:nvSpPr>
        <p:spPr>
          <a:xfrm>
            <a:off x="3705955" y="3310541"/>
            <a:ext cx="786651" cy="785321"/>
          </a:xfrm>
          <a:prstGeom prst="ellipse">
            <a:avLst/>
          </a:prstGeom>
          <a:noFill/>
          <a:ln w="50800">
            <a:solidFill>
              <a:srgbClr val="EFBB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FAFAD90-A261-0898-B5E2-BBAF39291919}"/>
              </a:ext>
            </a:extLst>
          </p:cNvPr>
          <p:cNvSpPr txBox="1"/>
          <p:nvPr/>
        </p:nvSpPr>
        <p:spPr>
          <a:xfrm>
            <a:off x="3298568" y="2823128"/>
            <a:ext cx="8547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noProof="0" dirty="0">
                <a:solidFill>
                  <a:srgbClr val="EFBB4D"/>
                </a:solidFill>
              </a:rPr>
              <a:t>head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E019171A-9540-406F-8A44-D786208CA164}"/>
              </a:ext>
            </a:extLst>
          </p:cNvPr>
          <p:cNvSpPr/>
          <p:nvPr/>
        </p:nvSpPr>
        <p:spPr>
          <a:xfrm>
            <a:off x="4618930" y="3333904"/>
            <a:ext cx="872011" cy="785321"/>
          </a:xfrm>
          <a:prstGeom prst="ellipse">
            <a:avLst/>
          </a:prstGeom>
          <a:noFill/>
          <a:ln w="50800">
            <a:solidFill>
              <a:srgbClr val="268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F57CD2E-4C0E-EBC6-64ED-6798232E1CCF}"/>
              </a:ext>
            </a:extLst>
          </p:cNvPr>
          <p:cNvSpPr txBox="1"/>
          <p:nvPr/>
        </p:nvSpPr>
        <p:spPr>
          <a:xfrm>
            <a:off x="4467318" y="2824626"/>
            <a:ext cx="15888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noProof="0" dirty="0">
                <a:solidFill>
                  <a:srgbClr val="2683C7"/>
                </a:solidFill>
              </a:rPr>
              <a:t>relativizer</a:t>
            </a:r>
          </a:p>
        </p:txBody>
      </p:sp>
    </p:spTree>
    <p:extLst>
      <p:ext uri="{BB962C8B-B14F-4D97-AF65-F5344CB8AC3E}">
        <p14:creationId xmlns:p14="http://schemas.microsoft.com/office/powerpoint/2010/main" val="66409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7DA95-1251-0F40-8788-9405B76C9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96911F-B14E-9527-E9DB-D21C96E8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The Accessibility Hierarchy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489981-1BE6-B9AE-940E-9BC62A19F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/>
              <a:t>The </a:t>
            </a:r>
            <a:r>
              <a:rPr lang="en-US" b="1" noProof="0" dirty="0">
                <a:solidFill>
                  <a:srgbClr val="1973EB"/>
                </a:solidFill>
                <a:latin typeface="Franklin Gothic Book" panose="020B0503020102020204" pitchFamily="34" charset="0"/>
              </a:rPr>
              <a:t>Accessibility Hierarchy </a:t>
            </a:r>
            <a:r>
              <a:rPr lang="en-US" noProof="0" dirty="0"/>
              <a:t>(AH) was formulated by Keenan &amp; Comrie (1977) to capture the ranking of syntactic roles based on their accessibility to relativization across languages</a:t>
            </a:r>
          </a:p>
          <a:p>
            <a:pPr marL="0" indent="0">
              <a:buNone/>
            </a:pPr>
            <a:endParaRPr lang="en-US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15D709-6BE6-CB13-5DBE-78E6E7420C06}"/>
              </a:ext>
            </a:extLst>
          </p:cNvPr>
          <p:cNvSpPr txBox="1"/>
          <p:nvPr/>
        </p:nvSpPr>
        <p:spPr>
          <a:xfrm>
            <a:off x="1225507" y="3113529"/>
            <a:ext cx="9720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Subj &gt; DO &gt; IO &gt; </a:t>
            </a:r>
            <a:r>
              <a:rPr lang="en-US" sz="3500" noProof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Obl</a:t>
            </a:r>
            <a:r>
              <a:rPr lang="en-US" sz="35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&gt; Gen &gt; Obj of comp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4219A05D-EF2A-388A-E68B-B14DA13228E7}"/>
              </a:ext>
            </a:extLst>
          </p:cNvPr>
          <p:cNvSpPr txBox="1">
            <a:spLocks/>
          </p:cNvSpPr>
          <p:nvPr/>
        </p:nvSpPr>
        <p:spPr>
          <a:xfrm>
            <a:off x="838227" y="3823699"/>
            <a:ext cx="10772580" cy="3103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noProof="0" dirty="0">
                <a:solidFill>
                  <a:srgbClr val="1973EB"/>
                </a:solidFill>
                <a:latin typeface="Franklin Gothic Book" panose="020B0503020102020204" pitchFamily="34" charset="0"/>
              </a:rPr>
              <a:t>Predictions of the AH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noProof="0" dirty="0"/>
              <a:t>1. “A language must be able to relativize subjects.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noProof="0" dirty="0"/>
              <a:t>2. Any Relative Clause-forming strategy must apply to a continuous segment of the AH.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noProof="0" dirty="0"/>
              <a:t>3. Strategies that apply at one point of the AH may in principle cease to apply at any lower point.”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D314747-37F3-CE11-156A-10E871C03191}"/>
              </a:ext>
            </a:extLst>
          </p:cNvPr>
          <p:cNvSpPr/>
          <p:nvPr/>
        </p:nvSpPr>
        <p:spPr>
          <a:xfrm>
            <a:off x="838226" y="5235193"/>
            <a:ext cx="9790329" cy="395143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F0E5F0F-394F-EE7A-CC0F-0327E338D539}"/>
              </a:ext>
            </a:extLst>
          </p:cNvPr>
          <p:cNvSpPr txBox="1"/>
          <p:nvPr/>
        </p:nvSpPr>
        <p:spPr>
          <a:xfrm>
            <a:off x="7406640" y="4758139"/>
            <a:ext cx="42041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noProof="0" dirty="0">
                <a:solidFill>
                  <a:srgbClr val="2683C7"/>
                </a:solidFill>
              </a:rPr>
              <a:t>Contiguity constraint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E454CE9-3749-2DED-4591-717BC87190AB}"/>
              </a:ext>
            </a:extLst>
          </p:cNvPr>
          <p:cNvSpPr txBox="1"/>
          <p:nvPr/>
        </p:nvSpPr>
        <p:spPr>
          <a:xfrm>
            <a:off x="7973085" y="6350447"/>
            <a:ext cx="3637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(Keenan &amp; Comrie 1977: 67)</a:t>
            </a:r>
          </a:p>
        </p:txBody>
      </p:sp>
    </p:spTree>
    <p:extLst>
      <p:ext uri="{BB962C8B-B14F-4D97-AF65-F5344CB8AC3E}">
        <p14:creationId xmlns:p14="http://schemas.microsoft.com/office/powerpoint/2010/main" val="206551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1BD564E-4FA3-3C40-B0B8-FC55A7D1740D}"/>
              </a:ext>
            </a:extLst>
          </p:cNvPr>
          <p:cNvSpPr txBox="1"/>
          <p:nvPr/>
        </p:nvSpPr>
        <p:spPr>
          <a:xfrm>
            <a:off x="834520" y="5689342"/>
            <a:ext cx="97200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Subj &gt; DO &gt; IO &gt; </a:t>
            </a:r>
            <a:r>
              <a:rPr lang="en-US" sz="3500" noProof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Obl</a:t>
            </a:r>
            <a:r>
              <a:rPr lang="en-US" sz="35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&gt; Gen &gt; Obj of comp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77107E6C-535B-BF48-8FAB-DE0D9FEDA721}"/>
              </a:ext>
            </a:extLst>
          </p:cNvPr>
          <p:cNvSpPr/>
          <p:nvPr/>
        </p:nvSpPr>
        <p:spPr>
          <a:xfrm>
            <a:off x="4839629" y="5487175"/>
            <a:ext cx="1080000" cy="1080000"/>
          </a:xfrm>
          <a:prstGeom prst="ellipse">
            <a:avLst/>
          </a:prstGeom>
          <a:noFill/>
          <a:ln w="38100">
            <a:solidFill>
              <a:srgbClr val="268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005D3F-03C8-D24F-829C-E88F42DA0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9B321-8F81-C14B-B3F0-FFBC7344F303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35BBABD4-36E3-C8ED-0C3B-E157945FE40E}"/>
              </a:ext>
            </a:extLst>
          </p:cNvPr>
          <p:cNvSpPr txBox="1">
            <a:spLocks/>
          </p:cNvSpPr>
          <p:nvPr/>
        </p:nvSpPr>
        <p:spPr>
          <a:xfrm>
            <a:off x="640080" y="1322173"/>
            <a:ext cx="10890928" cy="4877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Locative relative markers (</a:t>
            </a:r>
            <a:r>
              <a:rPr lang="en-US" b="1" noProof="0" dirty="0"/>
              <a:t>LOC</a:t>
            </a:r>
            <a:r>
              <a:rPr lang="en-US" b="1" baseline="-25000" noProof="0" dirty="0"/>
              <a:t>REL</a:t>
            </a:r>
            <a:r>
              <a:rPr lang="en-US" noProof="0" dirty="0"/>
              <a:t>) are relativizers that signal that within the RC the head is syntactically an oblique that expresses a </a:t>
            </a:r>
            <a:r>
              <a:rPr lang="en-US" b="1" noProof="0" dirty="0">
                <a:solidFill>
                  <a:srgbClr val="1973EB"/>
                </a:solidFill>
              </a:rPr>
              <a:t>spatial relation </a:t>
            </a:r>
            <a:r>
              <a:rPr lang="en-US" noProof="0" dirty="0"/>
              <a:t>of sorts (</a:t>
            </a:r>
            <a:r>
              <a:rPr lang="en-US" cap="small" noProof="0" dirty="0"/>
              <a:t>location, source, goal</a:t>
            </a:r>
            <a:r>
              <a:rPr lang="en-US" i="1" noProof="0" dirty="0"/>
              <a:t>, </a:t>
            </a:r>
            <a:r>
              <a:rPr lang="en-US" noProof="0" dirty="0"/>
              <a:t>see Stoltz et al. 2014).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i="1" noProof="0" dirty="0"/>
              <a:t>The house </a:t>
            </a:r>
            <a:r>
              <a:rPr lang="en-US" i="1" noProof="0" dirty="0">
                <a:solidFill>
                  <a:srgbClr val="2683C7"/>
                </a:solidFill>
              </a:rPr>
              <a:t>where</a:t>
            </a:r>
            <a:r>
              <a:rPr lang="en-US" i="1" noProof="0" dirty="0"/>
              <a:t> I live is far					</a:t>
            </a:r>
            <a:r>
              <a:rPr lang="en-US" cap="small" noProof="0" dirty="0">
                <a:solidFill>
                  <a:srgbClr val="2683C7"/>
                </a:solidFill>
              </a:rPr>
              <a:t>location</a:t>
            </a:r>
          </a:p>
          <a:p>
            <a:pPr lvl="0">
              <a:spcAft>
                <a:spcPts val="0"/>
              </a:spcAft>
            </a:pPr>
            <a:r>
              <a:rPr lang="en-US" i="1" noProof="0" dirty="0"/>
              <a:t>The city </a:t>
            </a:r>
            <a:r>
              <a:rPr lang="en-US" i="1" noProof="0" dirty="0">
                <a:solidFill>
                  <a:srgbClr val="1973EB"/>
                </a:solidFill>
              </a:rPr>
              <a:t>where</a:t>
            </a:r>
            <a:r>
              <a:rPr lang="en-US" i="1" noProof="0" dirty="0"/>
              <a:t> I am </a:t>
            </a:r>
            <a:r>
              <a:rPr lang="en-US" i="1" noProof="0" dirty="0">
                <a:solidFill>
                  <a:srgbClr val="1973EB"/>
                </a:solidFill>
              </a:rPr>
              <a:t>from</a:t>
            </a:r>
            <a:r>
              <a:rPr lang="en-US" i="1" noProof="0" dirty="0"/>
              <a:t> is Milano 				</a:t>
            </a:r>
            <a:r>
              <a:rPr lang="en-US" cap="small" noProof="0" dirty="0">
                <a:solidFill>
                  <a:srgbClr val="2683C7"/>
                </a:solidFill>
              </a:rPr>
              <a:t>source</a:t>
            </a:r>
          </a:p>
          <a:p>
            <a:pPr lvl="0"/>
            <a:r>
              <a:rPr lang="en-US" i="1" noProof="0" dirty="0"/>
              <a:t>We’ve been back to the restaurants </a:t>
            </a:r>
            <a:r>
              <a:rPr lang="en-US" i="1" noProof="0" dirty="0">
                <a:solidFill>
                  <a:srgbClr val="1973EB"/>
                </a:solidFill>
              </a:rPr>
              <a:t>where</a:t>
            </a:r>
            <a:r>
              <a:rPr lang="en-US" i="1" noProof="0" dirty="0"/>
              <a:t> we often go 		</a:t>
            </a:r>
            <a:r>
              <a:rPr lang="en-US" cap="small" noProof="0" dirty="0">
                <a:solidFill>
                  <a:srgbClr val="2683C7"/>
                </a:solidFill>
              </a:rPr>
              <a:t>goal</a:t>
            </a:r>
            <a:endParaRPr lang="en-US" sz="1400" noProof="0" dirty="0">
              <a:solidFill>
                <a:srgbClr val="2683C7"/>
              </a:solidFill>
            </a:endParaRP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5E31DA7F-8E7E-3FA5-AC88-0052711EC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Locative relative markers</a:t>
            </a:r>
          </a:p>
        </p:txBody>
      </p:sp>
    </p:spTree>
    <p:extLst>
      <p:ext uri="{BB962C8B-B14F-4D97-AF65-F5344CB8AC3E}">
        <p14:creationId xmlns:p14="http://schemas.microsoft.com/office/powerpoint/2010/main" val="263609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0002-49B4-E910-8BDB-1C715F2B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721D0A-BA5F-9A95-F13D-84797C481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Locative relative markers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5D0A29-9B18-74A5-B1E2-BB88ED46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Several languages of Europe (and beyond) display dedicated locative relative markers</a:t>
            </a:r>
          </a:p>
          <a:p>
            <a:pPr marL="0" indent="0">
              <a:buNone/>
            </a:pPr>
            <a:endParaRPr lang="en-US" noProof="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Italian </a:t>
            </a:r>
            <a:r>
              <a:rPr lang="en-US" b="1" i="1" noProof="0" dirty="0">
                <a:solidFill>
                  <a:srgbClr val="00B0F0"/>
                </a:solidFill>
              </a:rPr>
              <a:t>dove</a:t>
            </a:r>
            <a:r>
              <a:rPr lang="en-US" noProof="0" dirty="0">
                <a:solidFill>
                  <a:schemeClr val="accent6"/>
                </a:solidFill>
              </a:rPr>
              <a:t> </a:t>
            </a:r>
            <a:r>
              <a:rPr lang="en-US" noProof="0" dirty="0"/>
              <a:t>(Serianni 2006 [1989])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French </a:t>
            </a:r>
            <a:r>
              <a:rPr lang="en-US" b="1" i="1" noProof="0" dirty="0" err="1">
                <a:solidFill>
                  <a:srgbClr val="00B0F0"/>
                </a:solidFill>
              </a:rPr>
              <a:t>où</a:t>
            </a:r>
            <a:r>
              <a:rPr lang="en-US" noProof="0" dirty="0"/>
              <a:t> (Price 2008)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Catalan </a:t>
            </a:r>
            <a:r>
              <a:rPr lang="en-US" i="1" noProof="0" dirty="0">
                <a:solidFill>
                  <a:srgbClr val="00B0F0"/>
                </a:solidFill>
              </a:rPr>
              <a:t>on</a:t>
            </a:r>
            <a:r>
              <a:rPr lang="en-US" noProof="0" dirty="0"/>
              <a:t> (Wheeler</a:t>
            </a:r>
            <a:r>
              <a:rPr lang="en-US" i="1" noProof="0" dirty="0"/>
              <a:t> </a:t>
            </a:r>
            <a:r>
              <a:rPr lang="en-US" noProof="0" dirty="0"/>
              <a:t>et al. 1999)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English </a:t>
            </a:r>
            <a:r>
              <a:rPr lang="en-US" b="1" i="1" noProof="0" dirty="0">
                <a:solidFill>
                  <a:srgbClr val="00B0F0"/>
                </a:solidFill>
              </a:rPr>
              <a:t>where</a:t>
            </a:r>
            <a:r>
              <a:rPr lang="en-US" noProof="0" dirty="0"/>
              <a:t> (Huddleston &amp; Pullum 2002)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Dutch </a:t>
            </a:r>
            <a:r>
              <a:rPr lang="en-US" b="1" i="1" noProof="0" dirty="0" err="1">
                <a:solidFill>
                  <a:srgbClr val="00B0F0"/>
                </a:solidFill>
              </a:rPr>
              <a:t>waar</a:t>
            </a:r>
            <a:r>
              <a:rPr lang="en-US" noProof="0" dirty="0"/>
              <a:t> (Donaldson 1997)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German  </a:t>
            </a:r>
            <a:r>
              <a:rPr lang="en-US" b="1" i="1" noProof="0" dirty="0">
                <a:solidFill>
                  <a:srgbClr val="00B0F0"/>
                </a:solidFill>
              </a:rPr>
              <a:t>wo</a:t>
            </a:r>
            <a:r>
              <a:rPr lang="en-US" noProof="0" dirty="0"/>
              <a:t> (Götze &amp; Hess-Lüttich 1999; Fleischer 2004)</a:t>
            </a:r>
          </a:p>
          <a:p>
            <a:pPr>
              <a:buFont typeface="Wingdings" pitchFamily="2" charset="2"/>
              <a:buChar char="§"/>
            </a:pPr>
            <a:r>
              <a:rPr lang="en-US" noProof="0" dirty="0"/>
              <a:t>Breton </a:t>
            </a:r>
            <a:r>
              <a:rPr lang="en-US" i="1" noProof="0" dirty="0" err="1">
                <a:solidFill>
                  <a:srgbClr val="00B0F0"/>
                </a:solidFill>
              </a:rPr>
              <a:t>eman</a:t>
            </a:r>
            <a:r>
              <a:rPr lang="en-US" i="1" noProof="0" dirty="0"/>
              <a:t> </a:t>
            </a:r>
            <a:r>
              <a:rPr lang="en-US" noProof="0" dirty="0"/>
              <a:t>(</a:t>
            </a:r>
            <a:r>
              <a:rPr lang="en-US" noProof="0" dirty="0" err="1"/>
              <a:t>Crahe</a:t>
            </a:r>
            <a:r>
              <a:rPr lang="en-US" noProof="0" dirty="0"/>
              <a:t> 2013),</a:t>
            </a:r>
          </a:p>
          <a:p>
            <a:pPr marL="0" indent="0">
              <a:buNone/>
            </a:pPr>
            <a:endParaRPr lang="en-US" noProof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1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B5E9F-113B-9930-D89F-6A16F6B13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3779FE-9090-7829-9E12-9458B71B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The functional extension of locative relative markers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8B18DF7-638C-C6CA-AD1B-D4FCFBD32AA3}"/>
              </a:ext>
            </a:extLst>
          </p:cNvPr>
          <p:cNvSpPr txBox="1">
            <a:spLocks/>
          </p:cNvSpPr>
          <p:nvPr/>
        </p:nvSpPr>
        <p:spPr>
          <a:xfrm>
            <a:off x="4082885" y="5677221"/>
            <a:ext cx="4026230" cy="394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noProof="0" dirty="0"/>
              <a:t>adapted from Murelli 2011: 184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10D94571-0CCA-C9E0-78B1-1F1ADDE65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34385"/>
              </p:ext>
            </p:extLst>
          </p:nvPr>
        </p:nvGraphicFramePr>
        <p:xfrm>
          <a:off x="3041015" y="2302893"/>
          <a:ext cx="6109970" cy="337432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27175">
                  <a:extLst>
                    <a:ext uri="{9D8B030D-6E8A-4147-A177-3AD203B41FA5}">
                      <a16:colId xmlns:a16="http://schemas.microsoft.com/office/drawing/2014/main" val="168193959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997160025"/>
                    </a:ext>
                  </a:extLst>
                </a:gridCol>
                <a:gridCol w="1527810">
                  <a:extLst>
                    <a:ext uri="{9D8B030D-6E8A-4147-A177-3AD203B41FA5}">
                      <a16:colId xmlns:a16="http://schemas.microsoft.com/office/drawing/2014/main" val="933008288"/>
                    </a:ext>
                  </a:extLst>
                </a:gridCol>
                <a:gridCol w="1527810">
                  <a:extLst>
                    <a:ext uri="{9D8B030D-6E8A-4147-A177-3AD203B41FA5}">
                      <a16:colId xmlns:a16="http://schemas.microsoft.com/office/drawing/2014/main" val="335476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 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b="1" noProof="0" dirty="0">
                          <a:effectLst/>
                        </a:rPr>
                        <a:t>Locative</a:t>
                      </a:r>
                      <a:endParaRPr lang="en-US" sz="1400" b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b="1" noProof="0" dirty="0">
                          <a:effectLst/>
                        </a:rPr>
                        <a:t>Oblique</a:t>
                      </a:r>
                      <a:endParaRPr lang="en-US" sz="1400" b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b="1" noProof="0" dirty="0">
                          <a:effectLst/>
                        </a:rPr>
                        <a:t>Subj, DO, IO</a:t>
                      </a:r>
                      <a:endParaRPr lang="en-US" sz="1400" b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588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EST </a:t>
                      </a:r>
                      <a:r>
                        <a:rPr lang="en-US" sz="1400" i="1" noProof="0" dirty="0" err="1">
                          <a:effectLst/>
                        </a:rPr>
                        <a:t>kus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POL </a:t>
                      </a:r>
                      <a:r>
                        <a:rPr lang="en-US" sz="1400" i="1" noProof="0" dirty="0" err="1">
                          <a:effectLst/>
                        </a:rPr>
                        <a:t>gdzie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RUM </a:t>
                      </a:r>
                      <a:r>
                        <a:rPr lang="en-US" sz="1400" i="1" noProof="0" dirty="0" err="1">
                          <a:effectLst/>
                        </a:rPr>
                        <a:t>unde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RUS </a:t>
                      </a:r>
                      <a:r>
                        <a:rPr lang="en-US" sz="1400" i="1" noProof="0" dirty="0" err="1">
                          <a:effectLst/>
                        </a:rPr>
                        <a:t>gde</a:t>
                      </a:r>
                      <a:endParaRPr lang="en-US" sz="1400" i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-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-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329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DUT </a:t>
                      </a:r>
                      <a:r>
                        <a:rPr lang="en-US" sz="1400" i="1" noProof="0" dirty="0" err="1">
                          <a:effectLst/>
                        </a:rPr>
                        <a:t>waar</a:t>
                      </a:r>
                      <a:endParaRPr lang="en-US" sz="1400" i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-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966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BUL </a:t>
                      </a:r>
                      <a:r>
                        <a:rPr lang="en-US" sz="1400" i="1" noProof="0" dirty="0" err="1">
                          <a:effectLst/>
                        </a:rPr>
                        <a:t>deto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FRE </a:t>
                      </a:r>
                      <a:r>
                        <a:rPr lang="en-US" sz="1400" i="1" noProof="0" dirty="0" err="1">
                          <a:effectLst/>
                        </a:rPr>
                        <a:t>dont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GER </a:t>
                      </a:r>
                      <a:r>
                        <a:rPr lang="en-US" sz="1400" i="1" noProof="0" dirty="0">
                          <a:effectLst/>
                        </a:rPr>
                        <a:t>wo</a:t>
                      </a:r>
                      <a:r>
                        <a:rPr lang="en-US" sz="1400" noProof="0" dirty="0">
                          <a:effectLst/>
                        </a:rPr>
                        <a:t> (dialects)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GRE </a:t>
                      </a:r>
                      <a:r>
                        <a:rPr lang="en-US" sz="1400" i="1" noProof="0" dirty="0" err="1">
                          <a:effectLst/>
                        </a:rPr>
                        <a:t>pu</a:t>
                      </a:r>
                      <a:endParaRPr lang="en-US" sz="1400" i="1" noProof="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LIT/LTV </a:t>
                      </a:r>
                      <a:r>
                        <a:rPr lang="en-US" sz="1400" i="1" noProof="0" dirty="0" err="1">
                          <a:effectLst/>
                        </a:rPr>
                        <a:t>kur</a:t>
                      </a:r>
                      <a:endParaRPr lang="en-US" sz="1400" i="1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noProof="0" dirty="0">
                          <a:effectLst/>
                        </a:rPr>
                        <a:t>+</a:t>
                      </a:r>
                      <a:endParaRPr lang="en-US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477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7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8A4D-B252-6A9E-DB7D-0D0C90C9D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2A4E6F-BF70-8161-8368-B47F3EA1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The functional extension of locative relative markers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D489419-334C-B44A-ADA9-AA5DB61EEABC}"/>
              </a:ext>
            </a:extLst>
          </p:cNvPr>
          <p:cNvSpPr txBox="1">
            <a:spLocks/>
          </p:cNvSpPr>
          <p:nvPr/>
        </p:nvSpPr>
        <p:spPr>
          <a:xfrm>
            <a:off x="640079" y="1322173"/>
            <a:ext cx="9720073" cy="938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700" noProof="0" dirty="0">
                <a:latin typeface="Grandview Display" panose="020B0502040204020203" pitchFamily="34" charset="0"/>
              </a:rPr>
              <a:t>In corpora, LOC</a:t>
            </a:r>
            <a:r>
              <a:rPr lang="en-US" sz="2700" cap="small" baseline="-25000" noProof="0" dirty="0">
                <a:latin typeface="Grandview Display" panose="020B0502040204020203" pitchFamily="34" charset="0"/>
              </a:rPr>
              <a:t>REL</a:t>
            </a:r>
            <a:r>
              <a:rPr lang="en-US" sz="2700" noProof="0" dirty="0">
                <a:latin typeface="Grandview Display" panose="020B0502040204020203" pitchFamily="34" charset="0"/>
              </a:rPr>
              <a:t> are often used to encode </a:t>
            </a:r>
            <a:r>
              <a:rPr lang="en-US" sz="2700" noProof="0" dirty="0">
                <a:solidFill>
                  <a:srgbClr val="00B0F0"/>
                </a:solidFill>
                <a:latin typeface="Grandview Display" panose="020B0502040204020203" pitchFamily="34" charset="0"/>
              </a:rPr>
              <a:t>non-spatial relations</a:t>
            </a:r>
            <a:r>
              <a:rPr lang="en-US" sz="2700" noProof="0" dirty="0">
                <a:latin typeface="Grandview Display" panose="020B0502040204020203" pitchFamily="34" charset="0"/>
              </a:rPr>
              <a:t>.</a:t>
            </a:r>
            <a:endParaRPr lang="en-US" noProof="0" dirty="0">
              <a:latin typeface="Grandview Display" panose="020B0502040204020203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0E1CCE-5614-EE93-7006-6D9FD3E21ABD}"/>
              </a:ext>
            </a:extLst>
          </p:cNvPr>
          <p:cNvSpPr txBox="1"/>
          <p:nvPr/>
        </p:nvSpPr>
        <p:spPr>
          <a:xfrm>
            <a:off x="660992" y="2073467"/>
            <a:ext cx="1046917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000"/>
            <a:r>
              <a:rPr lang="en-US" sz="2000" b="1" noProof="0" dirty="0">
                <a:solidFill>
                  <a:srgbClr val="1973EB"/>
                </a:solidFill>
              </a:rPr>
              <a:t>1)</a:t>
            </a:r>
            <a:r>
              <a:rPr 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</a:t>
            </a:r>
            <a:r>
              <a:rPr lang="en-US" sz="2000" i="1" noProof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e've</a:t>
            </a:r>
            <a:r>
              <a:rPr lang="en-US" sz="2000" i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got the statement </a:t>
            </a:r>
            <a:r>
              <a:rPr lang="en-US" sz="2000" b="1" i="1" noProof="0" dirty="0">
                <a:solidFill>
                  <a:srgbClr val="1973EB"/>
                </a:solidFill>
              </a:rPr>
              <a:t>where</a:t>
            </a:r>
            <a:r>
              <a:rPr lang="en-US" sz="2000" i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you immediately said I'm hundred percent sure </a:t>
            </a:r>
            <a:r>
              <a:rPr 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en-US" sz="2000" i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is</a:t>
            </a:r>
            <a:r>
              <a:rPr 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en-US" sz="2000" i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guy </a:t>
            </a:r>
          </a:p>
          <a:p>
            <a:pPr algn="r" defTabSz="108000"/>
            <a:r>
              <a:rPr 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Santa Barbara Corpus (SBC008)</a:t>
            </a:r>
            <a:endParaRPr lang="en-US" sz="2000" i="1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108000">
              <a:buFont typeface="+mj-lt"/>
              <a:buAutoNum type="arabicParenR"/>
            </a:pPr>
            <a:endParaRPr lang="en-US" sz="2000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108000">
              <a:buFont typeface="+mj-lt"/>
              <a:buAutoNum type="arabicParenR"/>
            </a:pPr>
            <a:endParaRPr lang="en-US" sz="2000" i="1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108000"/>
            <a:r>
              <a:rPr lang="en-US" sz="2000" b="1" dirty="0">
                <a:solidFill>
                  <a:srgbClr val="1973EB"/>
                </a:solidFill>
              </a:rPr>
              <a:t>2</a:t>
            </a:r>
            <a:r>
              <a:rPr lang="en-US" sz="2000" b="1" noProof="0" dirty="0">
                <a:solidFill>
                  <a:srgbClr val="1973EB"/>
                </a:solidFill>
              </a:rPr>
              <a:t>) </a:t>
            </a:r>
            <a:r>
              <a:rPr lang="en-US" sz="2000" i="1" dirty="0"/>
              <a:t>V</a:t>
            </a:r>
            <a:r>
              <a:rPr lang="en-US" sz="2000" i="1" noProof="0" dirty="0" err="1"/>
              <a:t>oilà</a:t>
            </a:r>
            <a:r>
              <a:rPr lang="en-US" sz="2000" i="1" noProof="0" dirty="0"/>
              <a:t> </a:t>
            </a:r>
            <a:r>
              <a:rPr lang="en-US" sz="2000" i="1" noProof="0" dirty="0" err="1"/>
              <a:t>oui</a:t>
            </a:r>
            <a:r>
              <a:rPr lang="en-US" sz="2000" i="1" noProof="0" dirty="0"/>
              <a:t> hm </a:t>
            </a:r>
            <a:r>
              <a:rPr lang="en-US" sz="2000" i="1" noProof="0" dirty="0" err="1"/>
              <a:t>euh</a:t>
            </a:r>
            <a:r>
              <a:rPr lang="en-US" sz="2000" i="1" noProof="0" dirty="0"/>
              <a:t> j’	</a:t>
            </a:r>
            <a:r>
              <a:rPr lang="en-US" sz="2000" i="1" noProof="0" dirty="0" err="1"/>
              <a:t>enseigne</a:t>
            </a:r>
            <a:r>
              <a:rPr lang="en-US" sz="2000" i="1" noProof="0" dirty="0"/>
              <a:t> dans </a:t>
            </a:r>
            <a:r>
              <a:rPr lang="en-US" sz="2000" i="1" noProof="0" dirty="0" err="1"/>
              <a:t>une</a:t>
            </a:r>
            <a:r>
              <a:rPr lang="en-US" sz="2000" i="1" noProof="0" dirty="0"/>
              <a:t> matière </a:t>
            </a:r>
            <a:r>
              <a:rPr lang="en-US" sz="2000" b="1" i="1" noProof="0" dirty="0" err="1">
                <a:solidFill>
                  <a:srgbClr val="1973EB"/>
                </a:solidFill>
              </a:rPr>
              <a:t>où</a:t>
            </a:r>
            <a:r>
              <a:rPr lang="en-US" sz="2000" b="1" i="1" noProof="0" dirty="0"/>
              <a:t> </a:t>
            </a:r>
            <a:r>
              <a:rPr lang="en-US" sz="2000" i="1" noProof="0" dirty="0"/>
              <a:t>y a beaucoup 	de </a:t>
            </a:r>
            <a:r>
              <a:rPr lang="en-US" sz="2000" i="1" noProof="0" dirty="0" err="1"/>
              <a:t>préparation</a:t>
            </a:r>
            <a:r>
              <a:rPr lang="en-US" sz="2000" i="1" noProof="0" dirty="0"/>
              <a:t> </a:t>
            </a:r>
            <a:r>
              <a:rPr lang="en-US" sz="2000" i="1" noProof="0" dirty="0" err="1"/>
              <a:t>matérielle</a:t>
            </a:r>
            <a:endParaRPr lang="en-US" sz="2000" i="1" noProof="0" dirty="0"/>
          </a:p>
          <a:p>
            <a:pPr algn="r" defTabSz="108000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Larrivée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Skrovec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2016: 9)</a:t>
            </a:r>
            <a:endParaRPr lang="en-US" sz="2000" i="1" noProof="0" dirty="0"/>
          </a:p>
          <a:p>
            <a:pPr defTabSz="108000"/>
            <a:r>
              <a:rPr lang="en-US" sz="2000" noProof="0" dirty="0"/>
              <a:t>“So, I teach this subject where there’s a lot of material preparation.”</a:t>
            </a:r>
          </a:p>
          <a:p>
            <a:pPr defTabSz="108000"/>
            <a:endParaRPr lang="en-US" sz="2000" dirty="0"/>
          </a:p>
          <a:p>
            <a:pPr defTabSz="108000"/>
            <a:endParaRPr lang="en-US" sz="2000" noProof="0" dirty="0"/>
          </a:p>
          <a:p>
            <a:pPr algn="ctr" defTabSz="108000"/>
            <a:r>
              <a:rPr lang="en-US" sz="2000" dirty="0">
                <a:solidFill>
                  <a:srgbClr val="1973EB"/>
                </a:solidFill>
              </a:rPr>
              <a:t>‘Concern’ </a:t>
            </a:r>
            <a:r>
              <a:rPr lang="en-US" sz="2000" dirty="0">
                <a:solidFill>
                  <a:srgbClr val="1973EB"/>
                </a:solidFill>
                <a:sym typeface="Wingdings" pitchFamily="2" charset="2"/>
              </a:rPr>
              <a:t> about x, as far as x is concerned</a:t>
            </a:r>
            <a:endParaRPr lang="en-US" sz="2000" noProof="0" dirty="0">
              <a:solidFill>
                <a:srgbClr val="1973EB"/>
              </a:solidFill>
            </a:endParaRPr>
          </a:p>
          <a:p>
            <a:pPr defTabSz="108000"/>
            <a:endParaRPr lang="en-US" sz="2500" i="1" noProof="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85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mappa&#10;&#10;Descrizione generata automaticamente">
            <a:hlinkClick r:id="rId2"/>
            <a:extLst>
              <a:ext uri="{FF2B5EF4-FFF2-40B4-BE49-F238E27FC236}">
                <a16:creationId xmlns:a16="http://schemas.microsoft.com/office/drawing/2014/main" id="{DF1D2538-6857-E8C8-C7D6-1ACE04D41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7977"/>
            <a:ext cx="12192000" cy="4894314"/>
          </a:xfrm>
          <a:prstGeom prst="rect">
            <a:avLst/>
          </a:prstGeom>
        </p:spPr>
      </p:pic>
      <p:pic>
        <p:nvPicPr>
          <p:cNvPr id="6" name="Immagine 5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941277C2-EA04-A4A6-3253-6CA7F3D58B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04" b="2631"/>
          <a:stretch/>
        </p:blipFill>
        <p:spPr>
          <a:xfrm>
            <a:off x="6028268" y="67734"/>
            <a:ext cx="6096000" cy="2099444"/>
          </a:xfrm>
          <a:prstGeom prst="rect">
            <a:avLst/>
          </a:prstGeom>
          <a:ln w="28575">
            <a:noFill/>
          </a:ln>
        </p:spPr>
      </p:pic>
      <p:pic>
        <p:nvPicPr>
          <p:cNvPr id="7" name="Immagine 6" descr="Immagine che contiene uccello, fiore&#10;&#10;Descrizione generata automaticamente">
            <a:extLst>
              <a:ext uri="{FF2B5EF4-FFF2-40B4-BE49-F238E27FC236}">
                <a16:creationId xmlns:a16="http://schemas.microsoft.com/office/drawing/2014/main" id="{94577E5A-8952-36A4-82D1-1CC6A9F600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89" b="7450"/>
          <a:stretch/>
        </p:blipFill>
        <p:spPr>
          <a:xfrm>
            <a:off x="6719191" y="2343193"/>
            <a:ext cx="4891617" cy="1379714"/>
          </a:xfrm>
          <a:prstGeom prst="rect">
            <a:avLst/>
          </a:prstGeom>
          <a:ln w="28575">
            <a:noFill/>
          </a:ln>
        </p:spPr>
      </p:pic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A506CAC4-5F03-D17F-C64F-7F3EE26A22AF}"/>
              </a:ext>
            </a:extLst>
          </p:cNvPr>
          <p:cNvSpPr txBox="1">
            <a:spLocks/>
          </p:cNvSpPr>
          <p:nvPr/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98EE3D-8CD1-4C3F-BD1C-C98C9596463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Segnaposto contenuto 5">
            <a:hlinkClick r:id="rId6"/>
            <a:extLst>
              <a:ext uri="{FF2B5EF4-FFF2-40B4-BE49-F238E27FC236}">
                <a16:creationId xmlns:a16="http://schemas.microsoft.com/office/drawing/2014/main" id="{CBC136A9-E3E5-9C8A-76FA-CB34D2943F3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" r="43159" b="-9483"/>
          <a:stretch/>
        </p:blipFill>
        <p:spPr>
          <a:xfrm>
            <a:off x="5385571" y="6185268"/>
            <a:ext cx="6738697" cy="688377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C110BBAF-27DD-7FA1-AC08-CB0578D123BD}"/>
              </a:ext>
            </a:extLst>
          </p:cNvPr>
          <p:cNvSpPr txBox="1">
            <a:spLocks/>
          </p:cNvSpPr>
          <p:nvPr/>
        </p:nvSpPr>
        <p:spPr>
          <a:xfrm>
            <a:off x="640079" y="343271"/>
            <a:ext cx="10890929" cy="6301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1973EB"/>
                </a:solidFill>
              </a:rPr>
              <a:t>Where</a:t>
            </a:r>
            <a:r>
              <a:rPr lang="en-US" sz="3600" dirty="0"/>
              <a:t> in English</a:t>
            </a:r>
          </a:p>
        </p:txBody>
      </p:sp>
    </p:spTree>
    <p:extLst>
      <p:ext uri="{BB962C8B-B14F-4D97-AF65-F5344CB8AC3E}">
        <p14:creationId xmlns:p14="http://schemas.microsoft.com/office/powerpoint/2010/main" val="108347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946CA-8048-AD47-DC52-DB549044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27CB979-7CFB-CD66-A77B-B677D56990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" r="9734" b="89762"/>
          <a:stretch/>
        </p:blipFill>
        <p:spPr>
          <a:xfrm>
            <a:off x="20" y="10"/>
            <a:ext cx="12191980" cy="70214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E225541-054C-52A8-A773-2E28B6288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" y="-18692"/>
            <a:ext cx="12192000" cy="1173973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42761C3-B21B-F4FC-25BB-787D807E8FE0}"/>
              </a:ext>
            </a:extLst>
          </p:cNvPr>
          <p:cNvSpPr/>
          <p:nvPr/>
        </p:nvSpPr>
        <p:spPr>
          <a:xfrm>
            <a:off x="157616" y="6477484"/>
            <a:ext cx="27883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>
                <a:latin typeface="Franklin Gothic Book" panose="020B0503020102020204" pitchFamily="34" charset="0"/>
                <a:ea typeface="Calibri" panose="020F0502020204030204" pitchFamily="34" charset="0"/>
              </a:rPr>
              <a:t>APiCS</a:t>
            </a:r>
            <a:r>
              <a:rPr lang="en-US" sz="1200" i="1" dirty="0"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Franklin Gothic Book" panose="020B0503020102020204" pitchFamily="34" charset="0"/>
                <a:ea typeface="Calibri" panose="020F0502020204030204" pitchFamily="34" charset="0"/>
              </a:rPr>
              <a:t>feature 92 (Michaelis </a:t>
            </a:r>
            <a:r>
              <a:rPr lang="en-US" sz="1200" i="1" dirty="0">
                <a:latin typeface="Franklin Gothic Book" panose="020B0503020102020204" pitchFamily="34" charset="0"/>
                <a:ea typeface="Calibri" panose="020F0502020204030204" pitchFamily="34" charset="0"/>
              </a:rPr>
              <a:t>et al. </a:t>
            </a:r>
            <a:r>
              <a:rPr lang="en-US" sz="1200" dirty="0">
                <a:latin typeface="Franklin Gothic Book" panose="020B0503020102020204" pitchFamily="34" charset="0"/>
                <a:ea typeface="Calibri" panose="020F0502020204030204" pitchFamily="34" charset="0"/>
              </a:rPr>
              <a:t>2013)</a:t>
            </a: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4E901DB-765C-DBEB-1F5C-86A4EBC88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451742"/>
              </p:ext>
            </p:extLst>
          </p:nvPr>
        </p:nvGraphicFramePr>
        <p:xfrm>
          <a:off x="1521001" y="1814981"/>
          <a:ext cx="9149958" cy="3949232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3049986">
                  <a:extLst>
                    <a:ext uri="{9D8B030D-6E8A-4147-A177-3AD203B41FA5}">
                      <a16:colId xmlns:a16="http://schemas.microsoft.com/office/drawing/2014/main" val="1254904557"/>
                    </a:ext>
                  </a:extLst>
                </a:gridCol>
                <a:gridCol w="3049986">
                  <a:extLst>
                    <a:ext uri="{9D8B030D-6E8A-4147-A177-3AD203B41FA5}">
                      <a16:colId xmlns:a16="http://schemas.microsoft.com/office/drawing/2014/main" val="1099299889"/>
                    </a:ext>
                  </a:extLst>
                </a:gridCol>
                <a:gridCol w="3049986">
                  <a:extLst>
                    <a:ext uri="{9D8B030D-6E8A-4147-A177-3AD203B41FA5}">
                      <a16:colId xmlns:a16="http://schemas.microsoft.com/office/drawing/2014/main" val="3778671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Language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Lexifier</a:t>
                      </a:r>
                      <a:r>
                        <a:rPr lang="it-IT" sz="1800" u="none" strike="noStrike" dirty="0">
                          <a:effectLst/>
                        </a:rPr>
                        <a:t> </a:t>
                      </a:r>
                      <a:r>
                        <a:rPr lang="it-IT" sz="1800" u="none" strike="noStrike" dirty="0" err="1">
                          <a:effectLst/>
                        </a:rPr>
                        <a:t>language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General </a:t>
                      </a:r>
                      <a:r>
                        <a:rPr lang="it-IT" sz="1800" u="none" strike="noStrike" dirty="0" err="1">
                          <a:effectLst/>
                        </a:rPr>
                        <a:t>relativizer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1727096123"/>
                  </a:ext>
                </a:extLst>
              </a:tr>
              <a:tr h="73098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Trinidad English Creole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weh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198868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Vincential</a:t>
                      </a:r>
                      <a:r>
                        <a:rPr lang="it-IT" sz="1800" u="none" strike="noStrike" dirty="0">
                          <a:effectLst/>
                        </a:rPr>
                        <a:t> Creole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784904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Belizean</a:t>
                      </a:r>
                      <a:r>
                        <a:rPr lang="it-IT" sz="1800" u="none" strike="noStrike" dirty="0">
                          <a:effectLst/>
                        </a:rPr>
                        <a:t> Creole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614297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San </a:t>
                      </a:r>
                      <a:r>
                        <a:rPr lang="it-IT" sz="1800" u="none" strike="noStrike" dirty="0" err="1">
                          <a:effectLst/>
                        </a:rPr>
                        <a:t>Andres</a:t>
                      </a:r>
                      <a:r>
                        <a:rPr lang="it-IT" sz="1800" u="none" strike="noStrike" dirty="0">
                          <a:effectLst/>
                        </a:rPr>
                        <a:t> Creole 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269454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Nicaraguan</a:t>
                      </a:r>
                      <a:r>
                        <a:rPr lang="it-IT" sz="1800" u="none" strike="noStrike" dirty="0">
                          <a:effectLst/>
                        </a:rPr>
                        <a:t> Creole 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908604222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Krio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666755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Ghanaian</a:t>
                      </a:r>
                      <a:r>
                        <a:rPr lang="it-IT" sz="1800" u="none" strike="noStrike" dirty="0">
                          <a:effectLst/>
                        </a:rPr>
                        <a:t> Pidgin 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841243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Nigerian Pidgin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750191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Cameroon Pidgin 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137905854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Pichi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4291730554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Tok Pisin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593864066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Bislama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1701101310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Kriol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947951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86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E0BB5-7222-C356-EBD2-6F8450EA9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87AEBE3F-7006-0658-F256-1A9A40F3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" r="9734" b="89762"/>
          <a:stretch/>
        </p:blipFill>
        <p:spPr>
          <a:xfrm>
            <a:off x="20" y="10"/>
            <a:ext cx="12191980" cy="70214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1CC7048-2AD9-ED00-00C4-6D198F5F5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" y="-18692"/>
            <a:ext cx="12192000" cy="1173973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E5ECAE67-3E52-5793-CA2E-1C142CEF661B}"/>
              </a:ext>
            </a:extLst>
          </p:cNvPr>
          <p:cNvSpPr/>
          <p:nvPr/>
        </p:nvSpPr>
        <p:spPr>
          <a:xfrm>
            <a:off x="157616" y="6477484"/>
            <a:ext cx="30785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>
                <a:latin typeface="Franklin Gothic Book" panose="020B0503020102020204" pitchFamily="34" charset="0"/>
                <a:ea typeface="Calibri" panose="020F0502020204030204" pitchFamily="34" charset="0"/>
              </a:rPr>
              <a:t>APiCS</a:t>
            </a:r>
            <a:r>
              <a:rPr lang="en-US" sz="1200" i="1" dirty="0"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Franklin Gothic Book" panose="020B0503020102020204" pitchFamily="34" charset="0"/>
                <a:ea typeface="Calibri" panose="020F0502020204030204" pitchFamily="34" charset="0"/>
              </a:rPr>
              <a:t>features 92-93 (Michaelis </a:t>
            </a:r>
            <a:r>
              <a:rPr lang="en-US" sz="1200" i="1" dirty="0">
                <a:latin typeface="Franklin Gothic Book" panose="020B0503020102020204" pitchFamily="34" charset="0"/>
                <a:ea typeface="Calibri" panose="020F0502020204030204" pitchFamily="34" charset="0"/>
              </a:rPr>
              <a:t>et al. </a:t>
            </a:r>
            <a:r>
              <a:rPr lang="en-US" sz="1200" dirty="0">
                <a:latin typeface="Franklin Gothic Book" panose="020B0503020102020204" pitchFamily="34" charset="0"/>
                <a:ea typeface="Calibri" panose="020F0502020204030204" pitchFamily="34" charset="0"/>
              </a:rPr>
              <a:t>2013)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DA3656F0-F670-D274-5F7E-11A9B8C5A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83959"/>
              </p:ext>
            </p:extLst>
          </p:nvPr>
        </p:nvGraphicFramePr>
        <p:xfrm>
          <a:off x="1521001" y="1814981"/>
          <a:ext cx="9149958" cy="3949232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3049986">
                  <a:extLst>
                    <a:ext uri="{9D8B030D-6E8A-4147-A177-3AD203B41FA5}">
                      <a16:colId xmlns:a16="http://schemas.microsoft.com/office/drawing/2014/main" val="1254904557"/>
                    </a:ext>
                  </a:extLst>
                </a:gridCol>
                <a:gridCol w="3049986">
                  <a:extLst>
                    <a:ext uri="{9D8B030D-6E8A-4147-A177-3AD203B41FA5}">
                      <a16:colId xmlns:a16="http://schemas.microsoft.com/office/drawing/2014/main" val="1099299889"/>
                    </a:ext>
                  </a:extLst>
                </a:gridCol>
                <a:gridCol w="3049986">
                  <a:extLst>
                    <a:ext uri="{9D8B030D-6E8A-4147-A177-3AD203B41FA5}">
                      <a16:colId xmlns:a16="http://schemas.microsoft.com/office/drawing/2014/main" val="3778671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Language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Lexifier</a:t>
                      </a:r>
                      <a:r>
                        <a:rPr lang="it-IT" sz="1800" u="none" strike="noStrike" dirty="0">
                          <a:effectLst/>
                        </a:rPr>
                        <a:t> </a:t>
                      </a:r>
                      <a:r>
                        <a:rPr lang="it-IT" sz="1800" u="none" strike="noStrike" dirty="0" err="1">
                          <a:effectLst/>
                        </a:rPr>
                        <a:t>language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General </a:t>
                      </a:r>
                      <a:r>
                        <a:rPr lang="it-IT" sz="1800" u="none" strike="noStrike">
                          <a:effectLst/>
                        </a:rPr>
                        <a:t>relativizer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1727096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Trinidad English Creole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English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effectLst/>
                        </a:rPr>
                        <a:t>weh</a:t>
                      </a:r>
                      <a:endParaRPr lang="it-IT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198868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Vincential</a:t>
                      </a:r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Creole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784904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Belizean</a:t>
                      </a:r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Creole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614297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San </a:t>
                      </a:r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Andres</a:t>
                      </a:r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Creole English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269454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Nicaraguan</a:t>
                      </a:r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Creole English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908604222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Krio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666755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Ghanaian</a:t>
                      </a:r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 Pidgin English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841243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Nigerian Pidgin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750191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Cameroon Pidgin 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137905854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Pichi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4291730554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Tok Pisin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3593864066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Bislama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1701101310"/>
                  </a:ext>
                </a:extLst>
              </a:tr>
              <a:tr h="165715"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Kriol</a:t>
                      </a:r>
                      <a:endParaRPr lang="it-IT" sz="18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English</a:t>
                      </a:r>
                      <a:endParaRPr lang="it-IT" sz="18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we</a:t>
                      </a:r>
                      <a:endParaRPr lang="it-IT" sz="1800" b="0" i="1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8" marR="7768" marT="7768" marB="0" anchor="b"/>
                </a:tc>
                <a:extLst>
                  <a:ext uri="{0D108BD9-81ED-4DB2-BD59-A6C34878D82A}">
                    <a16:rowId xmlns:a16="http://schemas.microsoft.com/office/drawing/2014/main" val="2947951556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477CC127-1904-2C88-D2AD-335EFDDF8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840" y="4089052"/>
            <a:ext cx="6934200" cy="6731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E57F855-0B32-A899-26A8-921E8784F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840" y="3403252"/>
            <a:ext cx="7112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7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DD8D0-3A65-E411-6DED-665E932CA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1D7526-42E2-6C1B-A012-6EE139A39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Dove </a:t>
            </a:r>
            <a:r>
              <a:rPr lang="en-US" noProof="0" dirty="0"/>
              <a:t>in Contemporary Italian</a:t>
            </a:r>
            <a:endParaRPr lang="en-US" i="1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3FC31F-8591-C168-0D63-C8536F19E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70" y="2004646"/>
            <a:ext cx="10890929" cy="4194986"/>
          </a:xfrm>
        </p:spPr>
        <p:txBody>
          <a:bodyPr/>
          <a:lstStyle/>
          <a:p>
            <a:r>
              <a:rPr lang="en-US" i="1" noProof="0" dirty="0"/>
              <a:t>Dove</a:t>
            </a:r>
            <a:r>
              <a:rPr lang="en-US" noProof="0" dirty="0"/>
              <a:t> can be used ‘as a relative conjunction in subordinate clauses with locative value, </a:t>
            </a:r>
            <a:r>
              <a:rPr lang="en-US" noProof="0" dirty="0">
                <a:solidFill>
                  <a:srgbClr val="1973EB"/>
                </a:solidFill>
              </a:rPr>
              <a:t>real or figurative</a:t>
            </a:r>
            <a:r>
              <a:rPr lang="en-US" noProof="0" dirty="0"/>
              <a:t>’ (Serianni, 2006[1989]: VII, § 247). </a:t>
            </a:r>
          </a:p>
          <a:p>
            <a:endParaRPr lang="en-US" noProof="0" dirty="0"/>
          </a:p>
          <a:p>
            <a:r>
              <a:rPr lang="en-US" noProof="0" dirty="0"/>
              <a:t>According to </a:t>
            </a:r>
            <a:r>
              <a:rPr lang="en-US" b="1" noProof="0" dirty="0"/>
              <a:t>GGIC</a:t>
            </a:r>
            <a:r>
              <a:rPr lang="en-US" noProof="0" dirty="0"/>
              <a:t> (prescriptive grammar) ‘the figurative usage of </a:t>
            </a:r>
            <a:r>
              <a:rPr lang="en-US" i="1" noProof="0" dirty="0"/>
              <a:t>dove </a:t>
            </a:r>
            <a:r>
              <a:rPr lang="en-US" noProof="0" dirty="0"/>
              <a:t>is rather marginal’ (Cinque, 1988: 468).</a:t>
            </a:r>
          </a:p>
          <a:p>
            <a:pPr marL="0" indent="0">
              <a:buNone/>
            </a:pPr>
            <a:endParaRPr lang="en-US" noProof="0" dirty="0"/>
          </a:p>
          <a:p>
            <a:r>
              <a:rPr lang="en-US" noProof="0" dirty="0">
                <a:solidFill>
                  <a:schemeClr val="accent1"/>
                </a:solidFill>
              </a:rPr>
              <a:t>Non-standard usages </a:t>
            </a:r>
            <a:r>
              <a:rPr lang="en-US" noProof="0" dirty="0"/>
              <a:t>have been reported in a number of varieties in more recent studies (see </a:t>
            </a:r>
            <a:r>
              <a:rPr lang="en-US" noProof="0" dirty="0" err="1"/>
              <a:t>Cortelazzo</a:t>
            </a:r>
            <a:r>
              <a:rPr lang="en-US" noProof="0" dirty="0"/>
              <a:t> 1972, Bernini 1989, </a:t>
            </a:r>
            <a:r>
              <a:rPr lang="en-US" noProof="0" dirty="0" err="1"/>
              <a:t>Alfonzetti</a:t>
            </a:r>
            <a:r>
              <a:rPr lang="en-US" noProof="0" dirty="0"/>
              <a:t> 2002, </a:t>
            </a:r>
            <a:r>
              <a:rPr lang="en-US" noProof="0" dirty="0" err="1"/>
              <a:t>Ballarè</a:t>
            </a:r>
            <a:r>
              <a:rPr lang="en-US" noProof="0" dirty="0"/>
              <a:t> &amp; Micheli 2018, </a:t>
            </a:r>
            <a:r>
              <a:rPr lang="en-US" noProof="0" dirty="0" err="1"/>
              <a:t>Ballarè</a:t>
            </a:r>
            <a:r>
              <a:rPr lang="en-US" noProof="0" dirty="0"/>
              <a:t> &amp; Inglese, 2022 </a:t>
            </a:r>
            <a:r>
              <a:rPr lang="en-US" i="1" noProof="0" dirty="0"/>
              <a:t>inter al.</a:t>
            </a:r>
            <a:r>
              <a:rPr lang="en-US" noProof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8073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A26B5-3EF4-56AD-9948-5EE4507A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0F7F11-3D72-E172-92FD-CFB0ED07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Dove </a:t>
            </a:r>
            <a:r>
              <a:rPr lang="en-US" noProof="0" dirty="0"/>
              <a:t>in Contemporary Italian</a:t>
            </a:r>
            <a:endParaRPr lang="en-US" i="1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E54126D-42A1-F739-E740-A6D226F85C8A}"/>
              </a:ext>
            </a:extLst>
          </p:cNvPr>
          <p:cNvSpPr/>
          <p:nvPr/>
        </p:nvSpPr>
        <p:spPr>
          <a:xfrm>
            <a:off x="7893332" y="1518479"/>
            <a:ext cx="1345803" cy="194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8927AF5-C34C-7CC2-4390-B3BB18B07D51}"/>
              </a:ext>
            </a:extLst>
          </p:cNvPr>
          <p:cNvSpPr txBox="1"/>
          <p:nvPr/>
        </p:nvSpPr>
        <p:spPr>
          <a:xfrm>
            <a:off x="605510" y="1518479"/>
            <a:ext cx="108909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973EB"/>
                </a:solidFill>
              </a:rPr>
              <a:t>3) </a:t>
            </a:r>
            <a:r>
              <a:rPr lang="en-US" sz="2000" i="1" noProof="0" dirty="0"/>
              <a:t>I </a:t>
            </a:r>
            <a:r>
              <a:rPr lang="en-US" sz="2000" i="1" noProof="0" dirty="0" err="1"/>
              <a:t>ragazzini</a:t>
            </a:r>
            <a:r>
              <a:rPr lang="en-US" sz="2000" i="1" noProof="0" dirty="0"/>
              <a:t> under </a:t>
            </a:r>
            <a:r>
              <a:rPr lang="en-US" sz="2000" i="1" noProof="0" dirty="0" err="1"/>
              <a:t>sedici</a:t>
            </a:r>
            <a:r>
              <a:rPr lang="en-US" sz="2000" i="1" noProof="0" dirty="0"/>
              <a:t> </a:t>
            </a:r>
            <a:r>
              <a:rPr lang="en-US" sz="2000" b="1" i="1" noProof="0" dirty="0">
                <a:solidFill>
                  <a:srgbClr val="1973EB"/>
                </a:solidFill>
              </a:rPr>
              <a:t>dove</a:t>
            </a:r>
            <a:r>
              <a:rPr lang="en-US" sz="2000" i="1" noProof="0" dirty="0"/>
              <a:t> stan </a:t>
            </a:r>
            <a:r>
              <a:rPr lang="en-US" sz="2000" i="1" noProof="0" dirty="0" err="1"/>
              <a:t>lì</a:t>
            </a:r>
            <a:r>
              <a:rPr lang="en-US" sz="2000" i="1" noProof="0" dirty="0"/>
              <a:t> a far casino al </a:t>
            </a:r>
            <a:r>
              <a:rPr lang="en-US" sz="2000" i="1" noProof="0" dirty="0" err="1"/>
              <a:t>giardinetto</a:t>
            </a:r>
            <a:endParaRPr lang="en-US" sz="2000" i="1" noProof="0" dirty="0"/>
          </a:p>
          <a:p>
            <a:pPr algn="r"/>
            <a:r>
              <a:rPr lang="en-US" sz="2000" dirty="0"/>
              <a:t>(</a:t>
            </a:r>
            <a:r>
              <a:rPr lang="en-US" sz="2000" dirty="0" err="1"/>
              <a:t>ParlaTO</a:t>
            </a:r>
            <a:r>
              <a:rPr lang="en-US" sz="2000" dirty="0"/>
              <a:t>, PTD021)</a:t>
            </a:r>
            <a:endParaRPr lang="en-US" sz="2000" i="1" noProof="0" dirty="0"/>
          </a:p>
          <a:p>
            <a:r>
              <a:rPr lang="en-US" sz="2000" noProof="0" dirty="0"/>
              <a:t>“The kids  under 16 years old </a:t>
            </a:r>
            <a:r>
              <a:rPr lang="en-US" sz="2000" noProof="0" dirty="0">
                <a:solidFill>
                  <a:srgbClr val="1973EB"/>
                </a:solidFill>
              </a:rPr>
              <a:t>where</a:t>
            </a:r>
            <a:r>
              <a:rPr lang="en-US" sz="2000" noProof="0" dirty="0"/>
              <a:t> they stay there making a mess in the park.”</a:t>
            </a:r>
          </a:p>
          <a:p>
            <a:endParaRPr lang="en-US" sz="2000" noProof="0" dirty="0"/>
          </a:p>
          <a:p>
            <a:endParaRPr lang="en-US" sz="2000" noProof="0" dirty="0"/>
          </a:p>
          <a:p>
            <a:pPr defTabSz="108000"/>
            <a:r>
              <a:rPr lang="en-US" sz="2000" b="1" dirty="0">
                <a:solidFill>
                  <a:srgbClr val="1973EB"/>
                </a:solidFill>
              </a:rPr>
              <a:t>4)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Chiaramente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FIAT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è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po' come quelle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madri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po' oppressive </a:t>
            </a:r>
            <a:r>
              <a:rPr lang="en-US" sz="2000" b="1" i="1" dirty="0">
                <a:solidFill>
                  <a:srgbClr val="1973EB"/>
                </a:solidFill>
              </a:rPr>
              <a:t>dove</a:t>
            </a:r>
          </a:p>
          <a:p>
            <a:pPr defTabSz="108000"/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manca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endParaRPr lang="en-US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53D4BF1-8267-28FE-3FF7-C1727AF81C02}"/>
              </a:ext>
            </a:extLst>
          </p:cNvPr>
          <p:cNvSpPr/>
          <p:nvPr/>
        </p:nvSpPr>
        <p:spPr>
          <a:xfrm>
            <a:off x="8450644" y="1552551"/>
            <a:ext cx="1229049" cy="125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E2A5CB-1471-9AF9-74F1-40F230298FC7}"/>
              </a:ext>
            </a:extLst>
          </p:cNvPr>
          <p:cNvSpPr txBox="1"/>
          <p:nvPr/>
        </p:nvSpPr>
        <p:spPr>
          <a:xfrm>
            <a:off x="9761735" y="6454839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/>
              <a:t>Ballarè</a:t>
            </a:r>
            <a:r>
              <a:rPr lang="en-US" noProof="0" dirty="0"/>
              <a:t> &amp; Inglese 2022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D140681-2720-50C0-C9B8-13197DEEEC70}"/>
              </a:ext>
            </a:extLst>
          </p:cNvPr>
          <p:cNvSpPr txBox="1"/>
          <p:nvPr/>
        </p:nvSpPr>
        <p:spPr>
          <a:xfrm>
            <a:off x="728985" y="4616731"/>
            <a:ext cx="9474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“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randview Display" panose="020B0502040204020203" pitchFamily="34" charset="0"/>
              </a:rPr>
              <a:t>Clearly FIAT is like one of those oppressive mothers </a:t>
            </a:r>
            <a:r>
              <a:rPr lang="en-US" sz="2000" dirty="0">
                <a:solidFill>
                  <a:srgbClr val="1973EB"/>
                </a:solidFill>
                <a:latin typeface="Grandview Display" panose="020B0502040204020203" pitchFamily="34" charset="0"/>
              </a:rPr>
              <a:t>where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randview Display" panose="020B0502040204020203" pitchFamily="34" charset="0"/>
              </a:rPr>
              <a:t> you don’t miss a thing.”</a:t>
            </a:r>
          </a:p>
          <a:p>
            <a:endParaRPr lang="en-US" sz="2000" i="1" noProof="0" dirty="0"/>
          </a:p>
        </p:txBody>
      </p:sp>
      <p:sp>
        <p:nvSpPr>
          <p:cNvPr id="7" name="Parentesi graffa chiusa 6">
            <a:extLst>
              <a:ext uri="{FF2B5EF4-FFF2-40B4-BE49-F238E27FC236}">
                <a16:creationId xmlns:a16="http://schemas.microsoft.com/office/drawing/2014/main" id="{62686DF0-BAEB-3174-3C34-7E3C85D619F5}"/>
              </a:ext>
            </a:extLst>
          </p:cNvPr>
          <p:cNvSpPr/>
          <p:nvPr/>
        </p:nvSpPr>
        <p:spPr>
          <a:xfrm rot="5400000">
            <a:off x="3503116" y="2179609"/>
            <a:ext cx="296874" cy="60229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C8CC19E3-ACC3-3FA1-F9B1-768A4422D3A0}"/>
              </a:ext>
            </a:extLst>
          </p:cNvPr>
          <p:cNvSpPr/>
          <p:nvPr/>
        </p:nvSpPr>
        <p:spPr>
          <a:xfrm rot="5400000">
            <a:off x="8635431" y="3949818"/>
            <a:ext cx="257777" cy="24657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AE0C38A-3403-A86F-429A-57D537B6DC85}"/>
              </a:ext>
            </a:extLst>
          </p:cNvPr>
          <p:cNvSpPr txBox="1"/>
          <p:nvPr/>
        </p:nvSpPr>
        <p:spPr>
          <a:xfrm>
            <a:off x="3412975" y="5333788"/>
            <a:ext cx="11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topic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8EA2158-716D-A0D1-9015-7CAF001C1C17}"/>
              </a:ext>
            </a:extLst>
          </p:cNvPr>
          <p:cNvSpPr txBox="1"/>
          <p:nvPr/>
        </p:nvSpPr>
        <p:spPr>
          <a:xfrm>
            <a:off x="8202306" y="5362219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comment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F947F4E-4CE0-A67E-EDF3-69F914109B47}"/>
              </a:ext>
            </a:extLst>
          </p:cNvPr>
          <p:cNvSpPr txBox="1"/>
          <p:nvPr/>
        </p:nvSpPr>
        <p:spPr>
          <a:xfrm>
            <a:off x="6564445" y="5369634"/>
            <a:ext cx="1265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concern</a:t>
            </a:r>
          </a:p>
          <a:p>
            <a:r>
              <a:rPr lang="en-US" b="1" dirty="0"/>
              <a:t>connective</a:t>
            </a:r>
            <a:endParaRPr lang="en-US" b="1" noProof="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9E30AE6-562B-DCFC-9CC2-DED8DD4B52BD}"/>
              </a:ext>
            </a:extLst>
          </p:cNvPr>
          <p:cNvSpPr txBox="1"/>
          <p:nvPr/>
        </p:nvSpPr>
        <p:spPr>
          <a:xfrm>
            <a:off x="9239135" y="3580125"/>
            <a:ext cx="2245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(</a:t>
            </a:r>
            <a:r>
              <a:rPr lang="en-US" sz="2000" noProof="0" dirty="0" err="1"/>
              <a:t>ParlaTO</a:t>
            </a:r>
            <a:r>
              <a:rPr lang="en-US" sz="2000" noProof="0" dirty="0"/>
              <a:t>, PTD009)</a:t>
            </a:r>
          </a:p>
        </p:txBody>
      </p:sp>
    </p:spTree>
    <p:extLst>
      <p:ext uri="{BB962C8B-B14F-4D97-AF65-F5344CB8AC3E}">
        <p14:creationId xmlns:p14="http://schemas.microsoft.com/office/powerpoint/2010/main" val="413195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1F1AE-CBAC-AB6D-F9B5-734525B3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FE953F-EFF8-9E83-CED4-E4F0C0D2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dirty="0"/>
              <a:t>Social variation – data and method</a:t>
            </a:r>
            <a:endParaRPr lang="en-US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637B9C2-D401-250E-2617-DDAFACCCDF8D}"/>
              </a:ext>
            </a:extLst>
          </p:cNvPr>
          <p:cNvSpPr/>
          <p:nvPr/>
        </p:nvSpPr>
        <p:spPr>
          <a:xfrm>
            <a:off x="7893332" y="1518479"/>
            <a:ext cx="1345803" cy="194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7F71C37-5950-8B1F-023E-220BD5463041}"/>
              </a:ext>
            </a:extLst>
          </p:cNvPr>
          <p:cNvSpPr txBox="1"/>
          <p:nvPr/>
        </p:nvSpPr>
        <p:spPr>
          <a:xfrm>
            <a:off x="605510" y="1518479"/>
            <a:ext cx="108909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 err="1"/>
              <a:t>ParlaTO</a:t>
            </a:r>
            <a:r>
              <a:rPr lang="en-US" noProof="0" dirty="0"/>
              <a:t> corpus (Cerruti &amp; Ballarè 2021)</a:t>
            </a:r>
          </a:p>
          <a:p>
            <a:r>
              <a:rPr lang="en-US" dirty="0"/>
              <a:t>	Semi-structured interviews collected in Turin with speakers with different social characterization.</a:t>
            </a:r>
          </a:p>
          <a:p>
            <a:endParaRPr lang="en-US" noProof="0" dirty="0"/>
          </a:p>
          <a:p>
            <a:endParaRPr lang="en-US" dirty="0"/>
          </a:p>
          <a:p>
            <a:r>
              <a:rPr lang="en-US" b="1" noProof="0" dirty="0">
                <a:solidFill>
                  <a:srgbClr val="1973EB"/>
                </a:solidFill>
              </a:rPr>
              <a:t>Sample:</a:t>
            </a:r>
          </a:p>
          <a:p>
            <a:endParaRPr lang="en-US" b="1" dirty="0">
              <a:solidFill>
                <a:srgbClr val="1973EB"/>
              </a:solidFill>
            </a:endParaRPr>
          </a:p>
          <a:p>
            <a:endParaRPr lang="en-US" b="1" noProof="0" dirty="0">
              <a:solidFill>
                <a:srgbClr val="1973EB"/>
              </a:solidFill>
            </a:endParaRPr>
          </a:p>
          <a:p>
            <a:endParaRPr lang="en-US" b="1" dirty="0">
              <a:solidFill>
                <a:srgbClr val="1973EB"/>
              </a:solidFill>
            </a:endParaRPr>
          </a:p>
          <a:p>
            <a:endParaRPr lang="en-US" b="1" noProof="0" dirty="0">
              <a:solidFill>
                <a:srgbClr val="1973EB"/>
              </a:solidFill>
            </a:endParaRPr>
          </a:p>
          <a:p>
            <a:endParaRPr lang="en-US" b="1" dirty="0">
              <a:solidFill>
                <a:srgbClr val="1973EB"/>
              </a:solidFill>
            </a:endParaRPr>
          </a:p>
          <a:p>
            <a:endParaRPr lang="en-US" b="1" noProof="0" dirty="0">
              <a:solidFill>
                <a:srgbClr val="1973EB"/>
              </a:solidFill>
            </a:endParaRPr>
          </a:p>
          <a:p>
            <a:endParaRPr lang="en-US" b="1" dirty="0">
              <a:solidFill>
                <a:srgbClr val="1973EB"/>
              </a:solidFill>
            </a:endParaRPr>
          </a:p>
          <a:p>
            <a:endParaRPr lang="en-US" b="1" noProof="0" dirty="0">
              <a:solidFill>
                <a:srgbClr val="1973EB"/>
              </a:solidFill>
            </a:endParaRPr>
          </a:p>
          <a:p>
            <a:endParaRPr lang="en-US" b="1" dirty="0">
              <a:solidFill>
                <a:srgbClr val="1973EB"/>
              </a:solidFill>
            </a:endParaRPr>
          </a:p>
          <a:p>
            <a:r>
              <a:rPr lang="en-US" b="1" dirty="0"/>
              <a:t>All occurrences of </a:t>
            </a:r>
            <a:r>
              <a:rPr lang="en-US" b="1" i="1" dirty="0"/>
              <a:t>dove</a:t>
            </a:r>
            <a:r>
              <a:rPr lang="en-US" b="1" dirty="0"/>
              <a:t> have been annotated according to the relativized function (see Ballarè &amp; Inglese 2022)</a:t>
            </a:r>
            <a:endParaRPr lang="en-US" b="1" noProof="0" dirty="0"/>
          </a:p>
          <a:p>
            <a:endParaRPr lang="en-US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9FD7BC-C0FA-E2A4-415A-FBC2944EB3D6}"/>
              </a:ext>
            </a:extLst>
          </p:cNvPr>
          <p:cNvSpPr/>
          <p:nvPr/>
        </p:nvSpPr>
        <p:spPr>
          <a:xfrm>
            <a:off x="8450644" y="1552551"/>
            <a:ext cx="1229049" cy="125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9AAE198E-46C5-2192-886F-4E941E7BF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10636"/>
              </p:ext>
            </p:extLst>
          </p:nvPr>
        </p:nvGraphicFramePr>
        <p:xfrm>
          <a:off x="750438" y="3293079"/>
          <a:ext cx="7609790" cy="126720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13519">
                  <a:extLst>
                    <a:ext uri="{9D8B030D-6E8A-4147-A177-3AD203B41FA5}">
                      <a16:colId xmlns:a16="http://schemas.microsoft.com/office/drawing/2014/main" val="536204909"/>
                    </a:ext>
                  </a:extLst>
                </a:gridCol>
                <a:gridCol w="2691807">
                  <a:extLst>
                    <a:ext uri="{9D8B030D-6E8A-4147-A177-3AD203B41FA5}">
                      <a16:colId xmlns:a16="http://schemas.microsoft.com/office/drawing/2014/main" val="3769163425"/>
                    </a:ext>
                  </a:extLst>
                </a:gridCol>
                <a:gridCol w="2904464">
                  <a:extLst>
                    <a:ext uri="{9D8B030D-6E8A-4147-A177-3AD203B41FA5}">
                      <a16:colId xmlns:a16="http://schemas.microsoft.com/office/drawing/2014/main" val="3668455449"/>
                    </a:ext>
                  </a:extLst>
                </a:gridCol>
              </a:tblGrid>
              <a:tr h="2810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</a:rPr>
                        <a:t>Lower educational achievements (Ed.1)</a:t>
                      </a:r>
                      <a:endParaRPr lang="it-IT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</a:rPr>
                        <a:t>Higher educational achievements (Ed.2)</a:t>
                      </a:r>
                      <a:endParaRPr lang="it-IT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8453033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</a:rPr>
                        <a:t>N. of tokens</a:t>
                      </a:r>
                      <a:endParaRPr lang="it-IT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effectLst/>
                        </a:rPr>
                        <a:t>283.799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>
                          <a:effectLst/>
                        </a:rPr>
                        <a:t>268.662</a:t>
                      </a: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7266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03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D6E94-759E-5C61-BBC7-98991AD3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90F43-587A-2FFA-66DC-7764174E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dirty="0"/>
              <a:t>Social variation – results</a:t>
            </a:r>
            <a:endParaRPr lang="en-US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BD721A0-1B32-1B2C-9657-CC01F156508B}"/>
              </a:ext>
            </a:extLst>
          </p:cNvPr>
          <p:cNvSpPr/>
          <p:nvPr/>
        </p:nvSpPr>
        <p:spPr>
          <a:xfrm>
            <a:off x="7893332" y="1518479"/>
            <a:ext cx="1345803" cy="194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6DF1A1-A6BB-16AB-F81B-7F9D770F024C}"/>
              </a:ext>
            </a:extLst>
          </p:cNvPr>
          <p:cNvSpPr/>
          <p:nvPr/>
        </p:nvSpPr>
        <p:spPr>
          <a:xfrm>
            <a:off x="8450644" y="1552551"/>
            <a:ext cx="1229049" cy="125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Segnaposto contenuto 5">
            <a:extLst>
              <a:ext uri="{FF2B5EF4-FFF2-40B4-BE49-F238E27FC236}">
                <a16:creationId xmlns:a16="http://schemas.microsoft.com/office/drawing/2014/main" id="{D9396CAF-F4A2-D4D0-7029-BD8454CA1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05969"/>
            <a:ext cx="5257800" cy="322478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53E7FBC-B960-37C4-5B0A-9EDFB839919A}"/>
              </a:ext>
            </a:extLst>
          </p:cNvPr>
          <p:cNvSpPr/>
          <p:nvPr/>
        </p:nvSpPr>
        <p:spPr>
          <a:xfrm>
            <a:off x="1787504" y="3570294"/>
            <a:ext cx="2597190" cy="389467"/>
          </a:xfrm>
          <a:prstGeom prst="rect">
            <a:avLst/>
          </a:prstGeom>
          <a:solidFill>
            <a:srgbClr val="D0D1D1">
              <a:alpha val="505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9010B3F-CAAB-CD24-3468-FF1DF795076A}"/>
                  </a:ext>
                </a:extLst>
              </p14:cNvPr>
              <p14:cNvContentPartPr/>
              <p14:nvPr/>
            </p14:nvContentPartPr>
            <p14:xfrm>
              <a:off x="3906319" y="2322961"/>
              <a:ext cx="401400" cy="288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9010B3F-CAAB-CD24-3468-FF1DF79507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70319" y="2250961"/>
                <a:ext cx="47304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EECA674-CA00-DB01-A751-2CB71F6AA98E}"/>
                  </a:ext>
                </a:extLst>
              </p14:cNvPr>
              <p14:cNvContentPartPr/>
              <p14:nvPr/>
            </p14:nvContentPartPr>
            <p14:xfrm>
              <a:off x="5039599" y="2320801"/>
              <a:ext cx="291600" cy="2484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EECA674-CA00-DB01-A751-2CB71F6AA9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3599" y="2248801"/>
                <a:ext cx="3632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256A7C6-85B3-CBC3-9B0C-6F208F21FCFB}"/>
                  </a:ext>
                </a:extLst>
              </p14:cNvPr>
              <p14:cNvContentPartPr/>
              <p14:nvPr/>
            </p14:nvContentPartPr>
            <p14:xfrm>
              <a:off x="3863479" y="3416281"/>
              <a:ext cx="322560" cy="82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256A7C6-85B3-CBC3-9B0C-6F208F21FCF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27479" y="3344281"/>
                <a:ext cx="39420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1A80CA7-9E14-F71E-B4C8-B3BB07E7E493}"/>
                  </a:ext>
                </a:extLst>
              </p14:cNvPr>
              <p14:cNvContentPartPr/>
              <p14:nvPr/>
            </p14:nvContentPartPr>
            <p14:xfrm>
              <a:off x="3842599" y="3760801"/>
              <a:ext cx="359640" cy="374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1A80CA7-9E14-F71E-B4C8-B3BB07E7E4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06599" y="3688801"/>
                <a:ext cx="431280" cy="18108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magine 13">
            <a:extLst>
              <a:ext uri="{FF2B5EF4-FFF2-40B4-BE49-F238E27FC236}">
                <a16:creationId xmlns:a16="http://schemas.microsoft.com/office/drawing/2014/main" id="{C6004830-FEA1-4659-09A4-786C60A32C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1756" y="3852873"/>
            <a:ext cx="7069252" cy="2513931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3805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9F458-FFED-9809-2B15-A686D91C9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CDB0B2-054C-AEB3-272E-8DB994E36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Dove </a:t>
            </a:r>
            <a:r>
              <a:rPr lang="en-US" dirty="0"/>
              <a:t>and the Accessibility Hierarchy</a:t>
            </a:r>
            <a:endParaRPr lang="en-US" noProof="0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F890007-BE0B-A908-E7A8-5819EE0BC3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243974"/>
              </p:ext>
            </p:extLst>
          </p:nvPr>
        </p:nvGraphicFramePr>
        <p:xfrm>
          <a:off x="1661003" y="1698376"/>
          <a:ext cx="8869994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7142">
                  <a:extLst>
                    <a:ext uri="{9D8B030D-6E8A-4147-A177-3AD203B41FA5}">
                      <a16:colId xmlns:a16="http://schemas.microsoft.com/office/drawing/2014/main" val="2358481606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2982449985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2112417673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3572175772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425471062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1287329220"/>
                    </a:ext>
                  </a:extLst>
                </a:gridCol>
                <a:gridCol w="1267142">
                  <a:extLst>
                    <a:ext uri="{9D8B030D-6E8A-4147-A177-3AD203B41FA5}">
                      <a16:colId xmlns:a16="http://schemas.microsoft.com/office/drawing/2014/main" val="3494065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Subj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Obj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IObj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Obl_other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(</a:t>
                      </a:r>
                      <a:r>
                        <a:rPr lang="en-US" noProof="0" dirty="0" err="1"/>
                        <a:t>Obl_spa</a:t>
                      </a:r>
                      <a:r>
                        <a:rPr lang="en-US" noProof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ObjComp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54996"/>
                  </a:ext>
                </a:extLst>
              </a:tr>
              <a:tr h="176641">
                <a:tc>
                  <a:txBody>
                    <a:bodyPr/>
                    <a:lstStyle/>
                    <a:p>
                      <a:r>
                        <a:rPr lang="en-US" noProof="0" dirty="0"/>
                        <a:t>+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+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+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+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833294"/>
                  </a:ext>
                </a:extLst>
              </a:tr>
            </a:tbl>
          </a:graphicData>
        </a:graphic>
      </p:graphicFrame>
      <p:pic>
        <p:nvPicPr>
          <p:cNvPr id="8" name="Immagine 7" descr="Immagine che contiene testo, Carattere, linea, bianco&#10;&#10;Il contenuto generato dall'IA potrebbe non essere corretto.">
            <a:extLst>
              <a:ext uri="{FF2B5EF4-FFF2-40B4-BE49-F238E27FC236}">
                <a16:creationId xmlns:a16="http://schemas.microsoft.com/office/drawing/2014/main" id="{04E7EE38-8AC2-679C-B9E7-D3A1A0BB20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371"/>
          <a:stretch>
            <a:fillRect/>
          </a:stretch>
        </p:blipFill>
        <p:spPr>
          <a:xfrm>
            <a:off x="1164659" y="3693431"/>
            <a:ext cx="8698899" cy="14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3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D5EF-508B-5028-10F3-A7074797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8635ED-F620-B67C-B883-589DFD49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endParaRPr lang="en-US" noProof="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88138C2-04B2-111F-987D-4C14F46AA55F}"/>
              </a:ext>
            </a:extLst>
          </p:cNvPr>
          <p:cNvSpPr txBox="1"/>
          <p:nvPr/>
        </p:nvSpPr>
        <p:spPr>
          <a:xfrm>
            <a:off x="1127660" y="2274838"/>
            <a:ext cx="99366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solidFill>
                  <a:schemeClr val="accent1"/>
                </a:solidFill>
              </a:rPr>
              <a:t>Research question</a:t>
            </a:r>
          </a:p>
          <a:p>
            <a:pPr algn="ctr"/>
            <a:r>
              <a:rPr lang="en-US" sz="3600" noProof="0" dirty="0"/>
              <a:t>The development of </a:t>
            </a:r>
            <a:r>
              <a:rPr lang="en-US" sz="3600" i="1" noProof="0" dirty="0"/>
              <a:t>dove </a:t>
            </a:r>
            <a:r>
              <a:rPr lang="en-US" sz="3600" noProof="0" dirty="0"/>
              <a:t>has been hypothesized on the basis of synchronic variation: what does </a:t>
            </a:r>
            <a:r>
              <a:rPr lang="en-US" sz="3600" b="1" noProof="0" dirty="0"/>
              <a:t>historical evidence </a:t>
            </a:r>
            <a:r>
              <a:rPr lang="en-US" sz="3600" noProof="0" dirty="0"/>
              <a:t>tell us?</a:t>
            </a:r>
            <a:endParaRPr lang="en-US" sz="3600" b="1" noProof="0" dirty="0"/>
          </a:p>
        </p:txBody>
      </p:sp>
    </p:spTree>
    <p:extLst>
      <p:ext uri="{BB962C8B-B14F-4D97-AF65-F5344CB8AC3E}">
        <p14:creationId xmlns:p14="http://schemas.microsoft.com/office/powerpoint/2010/main" val="3803018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2D7FA-3C18-E468-8A2D-B7EE8ADA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528D3B-9159-1F0A-1DE9-51B1CD9C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Autofit/>
          </a:bodyPr>
          <a:lstStyle/>
          <a:p>
            <a:r>
              <a:rPr lang="en-US" sz="3200" dirty="0"/>
              <a:t>Where does </a:t>
            </a:r>
            <a:r>
              <a:rPr lang="en-US" sz="3200" i="1" dirty="0"/>
              <a:t>dove </a:t>
            </a:r>
            <a:r>
              <a:rPr lang="en-US" sz="3200" dirty="0"/>
              <a:t>come from?</a:t>
            </a:r>
            <a:endParaRPr lang="en-US" sz="3200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F257B1-03F3-3B09-68FB-A44E8D0E5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077" y="2806526"/>
            <a:ext cx="1846747" cy="457546"/>
          </a:xfrm>
        </p:spPr>
        <p:txBody>
          <a:bodyPr/>
          <a:lstStyle/>
          <a:p>
            <a:pPr marL="0" indent="0">
              <a:buNone/>
            </a:pPr>
            <a:r>
              <a:rPr lang="en-US" i="1" noProof="0" dirty="0"/>
              <a:t>ubi</a:t>
            </a:r>
            <a:r>
              <a:rPr lang="en-US" noProof="0" dirty="0"/>
              <a:t> (</a:t>
            </a:r>
            <a:r>
              <a:rPr lang="en-US" cap="small" noProof="0" dirty="0"/>
              <a:t>location</a:t>
            </a:r>
            <a:r>
              <a:rPr lang="en-US" noProof="0" dirty="0"/>
              <a:t>)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08BB468A-3157-80F8-8310-884593B8D61B}"/>
              </a:ext>
            </a:extLst>
          </p:cNvPr>
          <p:cNvSpPr txBox="1">
            <a:spLocks/>
          </p:cNvSpPr>
          <p:nvPr/>
        </p:nvSpPr>
        <p:spPr>
          <a:xfrm>
            <a:off x="5426564" y="2850632"/>
            <a:ext cx="2331720" cy="369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 noProof="0" dirty="0" err="1"/>
              <a:t>ove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endParaRPr lang="en-US" i="1" noProof="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1B27031-A7DC-8208-5A35-6B65ABE9F8A3}"/>
              </a:ext>
            </a:extLst>
          </p:cNvPr>
          <p:cNvSpPr txBox="1"/>
          <p:nvPr/>
        </p:nvSpPr>
        <p:spPr>
          <a:xfrm>
            <a:off x="1359954" y="2019433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</a:t>
            </a:r>
            <a:r>
              <a:rPr lang="en-US" sz="2000" b="1" noProof="0" dirty="0" err="1"/>
              <a:t>atin</a:t>
            </a:r>
            <a:endParaRPr lang="en-US" sz="2000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3F2AFA-9572-C448-500E-811301887814}"/>
              </a:ext>
            </a:extLst>
          </p:cNvPr>
          <p:cNvSpPr txBox="1"/>
          <p:nvPr/>
        </p:nvSpPr>
        <p:spPr>
          <a:xfrm>
            <a:off x="4984921" y="4197766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noProof="0" dirty="0" err="1"/>
              <a:t>Lichtenhahn</a:t>
            </a:r>
            <a:r>
              <a:rPr lang="en-US" noProof="0" dirty="0"/>
              <a:t> 1951)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6463FE-45DB-A401-6E8F-B7E3EC3450D0}"/>
              </a:ext>
            </a:extLst>
          </p:cNvPr>
          <p:cNvSpPr txBox="1"/>
          <p:nvPr/>
        </p:nvSpPr>
        <p:spPr>
          <a:xfrm>
            <a:off x="5446015" y="2019433"/>
            <a:ext cx="130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/>
              <a:t>Old Italian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951EAA3-BBC3-D575-0758-4A7D028DF6E8}"/>
              </a:ext>
            </a:extLst>
          </p:cNvPr>
          <p:cNvSpPr txBox="1"/>
          <p:nvPr/>
        </p:nvSpPr>
        <p:spPr>
          <a:xfrm>
            <a:off x="922077" y="3361587"/>
            <a:ext cx="1846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i="1" noProof="0" dirty="0" err="1"/>
              <a:t>unde</a:t>
            </a:r>
            <a:r>
              <a:rPr lang="en-US" sz="2000" noProof="0" dirty="0"/>
              <a:t> (</a:t>
            </a:r>
            <a:r>
              <a:rPr lang="en-US" sz="2000" cap="small" noProof="0" dirty="0"/>
              <a:t>source)</a:t>
            </a:r>
            <a:endParaRPr lang="en-US" sz="2000" noProof="0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A995879-4403-BD03-13B5-71D7C0043348}"/>
              </a:ext>
            </a:extLst>
          </p:cNvPr>
          <p:cNvSpPr txBox="1"/>
          <p:nvPr/>
        </p:nvSpPr>
        <p:spPr>
          <a:xfrm>
            <a:off x="5426564" y="3356282"/>
            <a:ext cx="1798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i="1" noProof="0" dirty="0"/>
              <a:t>dove, </a:t>
            </a:r>
            <a:r>
              <a:rPr lang="en-US" sz="2000" i="1" noProof="0" dirty="0" err="1"/>
              <a:t>donde</a:t>
            </a:r>
            <a:endParaRPr lang="en-US" sz="2000" i="1" noProof="0" dirty="0"/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597A966E-1502-5143-E1A8-BE9963CC1C1D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2768824" y="3035299"/>
            <a:ext cx="26577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51280AC2-9840-53F2-7481-302BDA9AC81D}"/>
              </a:ext>
            </a:extLst>
          </p:cNvPr>
          <p:cNvCxnSpPr>
            <a:cxnSpLocks/>
            <a:stCxn id="16" idx="3"/>
            <a:endCxn id="4" idx="1"/>
          </p:cNvCxnSpPr>
          <p:nvPr/>
        </p:nvCxnSpPr>
        <p:spPr>
          <a:xfrm flipV="1">
            <a:off x="2768824" y="3035299"/>
            <a:ext cx="2657740" cy="526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A2A21913-B8FB-835E-6AB9-E1C01BE61575}"/>
              </a:ext>
            </a:extLst>
          </p:cNvPr>
          <p:cNvCxnSpPr>
            <a:cxnSpLocks/>
            <a:stCxn id="3" idx="3"/>
            <a:endCxn id="20" idx="1"/>
          </p:cNvCxnSpPr>
          <p:nvPr/>
        </p:nvCxnSpPr>
        <p:spPr>
          <a:xfrm>
            <a:off x="2768824" y="3035299"/>
            <a:ext cx="2657740" cy="521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8EB24C52-6B9C-4F1F-3C16-1FCE50724422}"/>
              </a:ext>
            </a:extLst>
          </p:cNvPr>
          <p:cNvCxnSpPr>
            <a:cxnSpLocks/>
            <a:stCxn id="3" idx="3"/>
            <a:endCxn id="20" idx="1"/>
          </p:cNvCxnSpPr>
          <p:nvPr/>
        </p:nvCxnSpPr>
        <p:spPr>
          <a:xfrm>
            <a:off x="2768824" y="3035299"/>
            <a:ext cx="2657740" cy="52103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5A5ED12A-25A5-A0E3-21FF-BF82FB2D2E23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2768824" y="3556337"/>
            <a:ext cx="2657740" cy="530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93F2C39-32CB-90E8-133A-52BDD075D628}"/>
              </a:ext>
            </a:extLst>
          </p:cNvPr>
          <p:cNvSpPr txBox="1"/>
          <p:nvPr/>
        </p:nvSpPr>
        <p:spPr>
          <a:xfrm>
            <a:off x="3191035" y="2520103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noProof="0" dirty="0">
                <a:solidFill>
                  <a:srgbClr val="002060"/>
                </a:solidFill>
              </a:rPr>
              <a:t>*</a:t>
            </a:r>
            <a:r>
              <a:rPr lang="en-US" sz="2000" b="1" i="1" noProof="0" dirty="0">
                <a:solidFill>
                  <a:srgbClr val="002060"/>
                </a:solidFill>
              </a:rPr>
              <a:t>de</a:t>
            </a:r>
            <a:r>
              <a:rPr lang="en-US" sz="2000" i="1" noProof="0" dirty="0">
                <a:solidFill>
                  <a:srgbClr val="002060"/>
                </a:solidFill>
              </a:rPr>
              <a:t> + </a:t>
            </a:r>
            <a:r>
              <a:rPr lang="en-US" sz="2000" i="1" noProof="0" dirty="0" err="1">
                <a:solidFill>
                  <a:srgbClr val="002060"/>
                </a:solidFill>
              </a:rPr>
              <a:t>unde</a:t>
            </a:r>
            <a:r>
              <a:rPr lang="en-US" sz="2000" i="1" noProof="0" dirty="0">
                <a:solidFill>
                  <a:srgbClr val="002060"/>
                </a:solidFill>
              </a:rPr>
              <a:t>/ubi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2DE66D77-AB6A-087C-6A42-B6198C9D5CDE}"/>
              </a:ext>
            </a:extLst>
          </p:cNvPr>
          <p:cNvSpPr txBox="1"/>
          <p:nvPr/>
        </p:nvSpPr>
        <p:spPr>
          <a:xfrm>
            <a:off x="10088049" y="299971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noProof="0" dirty="0"/>
              <a:t>dove</a:t>
            </a:r>
          </a:p>
        </p:txBody>
      </p: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A6E7727B-DA63-5FA8-0DF0-F61190862C1A}"/>
              </a:ext>
            </a:extLst>
          </p:cNvPr>
          <p:cNvCxnSpPr>
            <a:cxnSpLocks/>
          </p:cNvCxnSpPr>
          <p:nvPr/>
        </p:nvCxnSpPr>
        <p:spPr>
          <a:xfrm>
            <a:off x="7225454" y="3219965"/>
            <a:ext cx="2713162" cy="0"/>
          </a:xfrm>
          <a:prstGeom prst="straightConnector1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4D5C212D-5922-2389-B47F-E660D7757547}"/>
              </a:ext>
            </a:extLst>
          </p:cNvPr>
          <p:cNvSpPr txBox="1"/>
          <p:nvPr/>
        </p:nvSpPr>
        <p:spPr>
          <a:xfrm>
            <a:off x="922077" y="3859212"/>
            <a:ext cx="16214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i="1" noProof="0" dirty="0"/>
              <a:t>quo</a:t>
            </a:r>
            <a:r>
              <a:rPr lang="en-US" sz="2000" noProof="0" dirty="0"/>
              <a:t> (</a:t>
            </a:r>
            <a:r>
              <a:rPr lang="en-US" sz="2000" cap="small" noProof="0" dirty="0"/>
              <a:t>goal)</a:t>
            </a:r>
          </a:p>
          <a:p>
            <a:r>
              <a:rPr lang="en-US" sz="2000" i="1" noProof="0" dirty="0" err="1"/>
              <a:t>quā</a:t>
            </a:r>
            <a:r>
              <a:rPr lang="en-US" sz="2000" noProof="0" dirty="0"/>
              <a:t> (</a:t>
            </a:r>
            <a:r>
              <a:rPr lang="en-US" sz="2000" cap="small" noProof="0" dirty="0"/>
              <a:t>path)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26BACBD-0A28-89B7-2A42-834181CCBEF0}"/>
              </a:ext>
            </a:extLst>
          </p:cNvPr>
          <p:cNvSpPr txBox="1"/>
          <p:nvPr/>
        </p:nvSpPr>
        <p:spPr>
          <a:xfrm>
            <a:off x="9525394" y="2019433"/>
            <a:ext cx="178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Modern Italian</a:t>
            </a:r>
            <a:endParaRPr lang="en-US" sz="2000" b="1" noProof="0" dirty="0"/>
          </a:p>
        </p:txBody>
      </p:sp>
      <p:sp>
        <p:nvSpPr>
          <p:cNvPr id="9" name="Parentesi graffa aperta 8">
            <a:extLst>
              <a:ext uri="{FF2B5EF4-FFF2-40B4-BE49-F238E27FC236}">
                <a16:creationId xmlns:a16="http://schemas.microsoft.com/office/drawing/2014/main" id="{05ACA0E2-4BBD-EE46-4F59-6EAC031F5568}"/>
              </a:ext>
            </a:extLst>
          </p:cNvPr>
          <p:cNvSpPr/>
          <p:nvPr/>
        </p:nvSpPr>
        <p:spPr>
          <a:xfrm rot="16200000">
            <a:off x="3284375" y="2878691"/>
            <a:ext cx="794181" cy="4643024"/>
          </a:xfrm>
          <a:prstGeom prst="leftBrace">
            <a:avLst/>
          </a:prstGeom>
          <a:ln w="50800">
            <a:solidFill>
              <a:srgbClr val="268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90C75D3-69C2-E68E-1B2B-44AFC3F7EC4F}"/>
              </a:ext>
            </a:extLst>
          </p:cNvPr>
          <p:cNvSpPr txBox="1"/>
          <p:nvPr/>
        </p:nvSpPr>
        <p:spPr>
          <a:xfrm>
            <a:off x="2090324" y="5648642"/>
            <a:ext cx="3182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loss</a:t>
            </a:r>
            <a:r>
              <a:rPr lang="it-IT" dirty="0"/>
              <a:t> + </a:t>
            </a:r>
            <a:r>
              <a:rPr lang="it-IT" dirty="0" err="1"/>
              <a:t>paradigm</a:t>
            </a:r>
            <a:r>
              <a:rPr lang="it-IT" dirty="0"/>
              <a:t> </a:t>
            </a:r>
            <a:r>
              <a:rPr lang="it-IT" dirty="0" err="1"/>
              <a:t>restructuring</a:t>
            </a:r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0B5E099-8475-B710-1D06-6A57E38B2220}"/>
              </a:ext>
            </a:extLst>
          </p:cNvPr>
          <p:cNvSpPr txBox="1"/>
          <p:nvPr/>
        </p:nvSpPr>
        <p:spPr>
          <a:xfrm>
            <a:off x="7381858" y="5648642"/>
            <a:ext cx="2143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paradigm</a:t>
            </a:r>
            <a:r>
              <a:rPr lang="it-IT" dirty="0"/>
              <a:t> </a:t>
            </a:r>
            <a:r>
              <a:rPr lang="it-IT" dirty="0" err="1"/>
              <a:t>reduction</a:t>
            </a:r>
            <a:endParaRPr lang="it-IT" dirty="0"/>
          </a:p>
        </p:txBody>
      </p:sp>
      <p:sp>
        <p:nvSpPr>
          <p:cNvPr id="13" name="Parentesi graffa aperta 12">
            <a:extLst>
              <a:ext uri="{FF2B5EF4-FFF2-40B4-BE49-F238E27FC236}">
                <a16:creationId xmlns:a16="http://schemas.microsoft.com/office/drawing/2014/main" id="{9DBD4A59-0126-6F3A-AEDA-3A95906C2BDB}"/>
              </a:ext>
            </a:extLst>
          </p:cNvPr>
          <p:cNvSpPr/>
          <p:nvPr/>
        </p:nvSpPr>
        <p:spPr>
          <a:xfrm rot="16200000">
            <a:off x="8009965" y="2878691"/>
            <a:ext cx="794181" cy="4643024"/>
          </a:xfrm>
          <a:prstGeom prst="leftBrace">
            <a:avLst/>
          </a:prstGeom>
          <a:ln w="50800">
            <a:solidFill>
              <a:srgbClr val="268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38616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744E-3BB1-32D7-D7FF-F419C81C2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4E0104-523C-FBFD-6BFE-740A18524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Autofit/>
          </a:bodyPr>
          <a:lstStyle/>
          <a:p>
            <a:r>
              <a:rPr lang="en-US" sz="3200" dirty="0"/>
              <a:t>From </a:t>
            </a:r>
            <a:r>
              <a:rPr lang="en-US" sz="3200" cap="small" dirty="0"/>
              <a:t>source</a:t>
            </a:r>
            <a:r>
              <a:rPr lang="en-US" sz="3200" dirty="0"/>
              <a:t> to </a:t>
            </a:r>
            <a:r>
              <a:rPr lang="en-US" sz="3200" cap="small" dirty="0"/>
              <a:t>location</a:t>
            </a:r>
            <a:r>
              <a:rPr lang="en-US" sz="3200" dirty="0"/>
              <a:t>?</a:t>
            </a:r>
            <a:endParaRPr lang="en-US" sz="3200" noProof="0" dirty="0"/>
          </a:p>
        </p:txBody>
      </p:sp>
      <p:pic>
        <p:nvPicPr>
          <p:cNvPr id="49" name="Immagine 48" descr="Immagine che contiene testo, schermat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56A110FC-30AD-3A0C-4876-60288D892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044" y="2651219"/>
            <a:ext cx="7593912" cy="2314481"/>
          </a:xfrm>
          <a:prstGeom prst="rect">
            <a:avLst/>
          </a:prstGeom>
        </p:spPr>
      </p:pic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911FAF23-6A35-83BA-581E-8E87830A140C}"/>
              </a:ext>
            </a:extLst>
          </p:cNvPr>
          <p:cNvSpPr txBox="1"/>
          <p:nvPr/>
        </p:nvSpPr>
        <p:spPr>
          <a:xfrm>
            <a:off x="1579879" y="5457409"/>
            <a:ext cx="943102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noProof="0" dirty="0"/>
              <a:t>Stolz et al. (2017): </a:t>
            </a:r>
            <a:r>
              <a:rPr lang="en-US" noProof="0" dirty="0"/>
              <a:t>in 45 romance varieties the interrogative/relative marker for </a:t>
            </a:r>
            <a:r>
              <a:rPr lang="en-US" sz="2000" cap="small" noProof="0" dirty="0"/>
              <a:t>source </a:t>
            </a:r>
            <a:r>
              <a:rPr lang="en-US" noProof="0" dirty="0"/>
              <a:t>extends to </a:t>
            </a:r>
            <a:r>
              <a:rPr lang="en-US" sz="2000" cap="small" noProof="0" dirty="0"/>
              <a:t>location/goal</a:t>
            </a:r>
            <a:r>
              <a:rPr lang="en-US" sz="2000" noProof="0" dirty="0"/>
              <a:t> 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588180AC-61E5-621E-0DFA-24BAA3407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36" y="1786300"/>
            <a:ext cx="10890928" cy="707886"/>
          </a:xfrm>
        </p:spPr>
        <p:txBody>
          <a:bodyPr/>
          <a:lstStyle/>
          <a:p>
            <a:pPr marL="0" indent="0">
              <a:buNone/>
            </a:pPr>
            <a:r>
              <a:rPr lang="it-IT" i="1" dirty="0"/>
              <a:t>*de </a:t>
            </a:r>
            <a:r>
              <a:rPr lang="it-IT" i="1" dirty="0" err="1"/>
              <a:t>ubi</a:t>
            </a:r>
            <a:r>
              <a:rPr lang="it-IT" i="1" dirty="0"/>
              <a:t> </a:t>
            </a:r>
            <a:r>
              <a:rPr lang="it-IT" dirty="0"/>
              <a:t>’from </a:t>
            </a:r>
            <a:r>
              <a:rPr lang="it-IT" dirty="0" err="1"/>
              <a:t>where</a:t>
            </a:r>
            <a:r>
              <a:rPr lang="it-IT" dirty="0"/>
              <a:t>’ &gt; </a:t>
            </a:r>
            <a:r>
              <a:rPr lang="it-IT" i="1" dirty="0"/>
              <a:t>dove </a:t>
            </a:r>
            <a:r>
              <a:rPr lang="it-IT" dirty="0"/>
              <a:t>‘</a:t>
            </a:r>
            <a:r>
              <a:rPr lang="it-IT" dirty="0" err="1"/>
              <a:t>where</a:t>
            </a:r>
            <a:r>
              <a:rPr lang="it-IT" dirty="0"/>
              <a:t>’ 	</a:t>
            </a:r>
            <a:r>
              <a:rPr lang="it-IT" dirty="0">
                <a:sym typeface="Wingdings" pitchFamily="2" charset="2"/>
              </a:rPr>
              <a:t> </a:t>
            </a:r>
            <a:r>
              <a:rPr lang="it-IT" dirty="0" err="1">
                <a:sym typeface="Wingdings" pitchFamily="2" charset="2"/>
              </a:rPr>
              <a:t>semantically</a:t>
            </a:r>
            <a:r>
              <a:rPr lang="it-IT" dirty="0">
                <a:sym typeface="Wingdings" pitchFamily="2" charset="2"/>
              </a:rPr>
              <a:t> </a:t>
            </a:r>
            <a:r>
              <a:rPr lang="it-IT" dirty="0" err="1">
                <a:sym typeface="Wingdings" pitchFamily="2" charset="2"/>
              </a:rPr>
              <a:t>unlikely</a:t>
            </a:r>
            <a:r>
              <a:rPr lang="it-IT" dirty="0">
                <a:sym typeface="Wingdings" pitchFamily="2" charset="2"/>
              </a:rPr>
              <a:t> (e.g., </a:t>
            </a:r>
            <a:r>
              <a:rPr lang="it-IT" dirty="0"/>
              <a:t>De Gregorio 1912)?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479677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3FAE5-3BC1-C703-E88C-F1ACD9DDE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C6C20C-1C32-5D45-555B-72063D9FD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Contents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3FDC9E-AE4A-210C-8A44-0BD9EF7AB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Relative clauses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Why dove?</a:t>
            </a:r>
          </a:p>
          <a:p>
            <a:pPr marL="0" indent="0">
              <a:buNone/>
            </a:pPr>
            <a:r>
              <a:rPr lang="en-US" b="1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Data and methods</a:t>
            </a:r>
          </a:p>
          <a:p>
            <a:pPr marL="0" indent="0">
              <a:buNone/>
            </a:pPr>
            <a:r>
              <a:rPr lang="en-US" b="1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Corpora, extraction, annotation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Analysis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	Frequency distribution, semantic extension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	A case of grammaticalization?</a:t>
            </a: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934586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EF179-F819-CC83-964B-69BA2967F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C6611A-D06B-7A6A-C452-1E0885FD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Corpora and extraction: (</a:t>
            </a:r>
            <a:r>
              <a:rPr lang="en-US" dirty="0"/>
              <a:t>M</a:t>
            </a:r>
            <a:r>
              <a:rPr lang="en-US" noProof="0" dirty="0" err="1"/>
              <a:t>edieval</a:t>
            </a:r>
            <a:r>
              <a:rPr lang="en-US" noProof="0" dirty="0"/>
              <a:t>) Latin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9C4253-B35E-61A8-3355-AB7D01936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>
            <a:normAutofit/>
          </a:bodyPr>
          <a:lstStyle/>
          <a:p>
            <a:r>
              <a:rPr lang="en-US" sz="2200" noProof="0" dirty="0"/>
              <a:t>Treebanks of Medieval Latin:</a:t>
            </a:r>
          </a:p>
          <a:p>
            <a:pPr lvl="1"/>
            <a:r>
              <a:rPr lang="en-US" sz="2200" noProof="0" dirty="0"/>
              <a:t>Charters (LLCT)</a:t>
            </a:r>
          </a:p>
          <a:p>
            <a:pPr lvl="1"/>
            <a:r>
              <a:rPr lang="en-US" sz="2200" noProof="0" dirty="0"/>
              <a:t>Dante (</a:t>
            </a:r>
            <a:r>
              <a:rPr lang="en-US" sz="2200" noProof="0" dirty="0" err="1"/>
              <a:t>UD_Dante</a:t>
            </a:r>
            <a:r>
              <a:rPr lang="en-US" sz="2200" noProof="0" dirty="0"/>
              <a:t>)</a:t>
            </a:r>
          </a:p>
          <a:p>
            <a:endParaRPr lang="en-US" sz="2600" noProof="0" dirty="0"/>
          </a:p>
          <a:p>
            <a:endParaRPr lang="en-US" sz="2600" noProof="0" dirty="0"/>
          </a:p>
          <a:p>
            <a:endParaRPr lang="en-US" sz="2600" noProof="0" dirty="0"/>
          </a:p>
          <a:p>
            <a:pPr marL="0" indent="0">
              <a:buNone/>
            </a:pPr>
            <a:endParaRPr lang="en-US" sz="2600" noProof="0" dirty="0"/>
          </a:p>
          <a:p>
            <a:pPr marL="0" indent="0">
              <a:buNone/>
            </a:pPr>
            <a:endParaRPr lang="en-US" noProof="0" dirty="0"/>
          </a:p>
          <a:p>
            <a:pPr marL="457200" indent="-457200">
              <a:buAutoNum type="arabicParenR"/>
            </a:pPr>
            <a:endParaRPr lang="en-US" b="1" noProof="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3F23E62E-E21D-BFE7-A192-B07D2FB29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892972"/>
              </p:ext>
            </p:extLst>
          </p:nvPr>
        </p:nvGraphicFramePr>
        <p:xfrm>
          <a:off x="679303" y="3119717"/>
          <a:ext cx="10851705" cy="225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008">
                  <a:extLst>
                    <a:ext uri="{9D8B030D-6E8A-4147-A177-3AD203B41FA5}">
                      <a16:colId xmlns:a16="http://schemas.microsoft.com/office/drawing/2014/main" val="1945724895"/>
                    </a:ext>
                  </a:extLst>
                </a:gridCol>
                <a:gridCol w="6981567">
                  <a:extLst>
                    <a:ext uri="{9D8B030D-6E8A-4147-A177-3AD203B41FA5}">
                      <a16:colId xmlns:a16="http://schemas.microsoft.com/office/drawing/2014/main" val="2491192368"/>
                    </a:ext>
                  </a:extLst>
                </a:gridCol>
                <a:gridCol w="2706130">
                  <a:extLst>
                    <a:ext uri="{9D8B030D-6E8A-4147-A177-3AD203B41FA5}">
                      <a16:colId xmlns:a16="http://schemas.microsoft.com/office/drawing/2014/main" val="158728669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Description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Area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0999662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MED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i="1" kern="0" noProof="0" dirty="0">
                          <a:effectLst/>
                        </a:rPr>
                        <a:t>Memorie e </a:t>
                      </a:r>
                      <a:r>
                        <a:rPr lang="en-US" sz="1400" i="1" kern="0" noProof="0" dirty="0" err="1">
                          <a:effectLst/>
                        </a:rPr>
                        <a:t>documenti</a:t>
                      </a:r>
                      <a:r>
                        <a:rPr lang="en-US" sz="1400" i="1" kern="0" noProof="0" dirty="0">
                          <a:effectLst/>
                        </a:rPr>
                        <a:t> per </a:t>
                      </a:r>
                      <a:r>
                        <a:rPr lang="en-US" sz="1400" i="1" kern="0" noProof="0" dirty="0" err="1">
                          <a:effectLst/>
                        </a:rPr>
                        <a:t>servire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all’istoria</a:t>
                      </a:r>
                      <a:r>
                        <a:rPr lang="en-US" sz="1400" i="1" kern="0" noProof="0" dirty="0">
                          <a:effectLst/>
                        </a:rPr>
                        <a:t> del Ducato di Lucca 5:2</a:t>
                      </a:r>
                      <a:r>
                        <a:rPr lang="en-US" sz="1400" kern="0" noProof="0" dirty="0">
                          <a:effectLst/>
                        </a:rPr>
                        <a:t>. A cura di DOMENICO BARSOCCHINI. (1837). Lucca: Francesco Bertini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Tuscany (Lucca)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71563832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CDL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i="1" kern="0" noProof="0" dirty="0" err="1">
                          <a:effectLst/>
                        </a:rPr>
                        <a:t>Codice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diplomatico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longobardo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kern="0" noProof="0" dirty="0">
                          <a:effectLst/>
                        </a:rPr>
                        <a:t>1–2. A cura di LUIGI SCHIAPARELLI. (1929–1933). Roma: Tipografia del Senato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Tuscany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87311029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 err="1">
                          <a:effectLst/>
                        </a:rPr>
                        <a:t>CDL_nord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i="1" kern="0" noProof="0" dirty="0" err="1">
                          <a:effectLst/>
                        </a:rPr>
                        <a:t>Codice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diplomatico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longobardo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kern="0" noProof="0" dirty="0">
                          <a:effectLst/>
                        </a:rPr>
                        <a:t>1–2. A cura di LUIGI SCHIAPARELLI. (1929–1933). Roma: Tipografia del Senato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Northern Italy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3552838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CDC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i="1" kern="0" noProof="0" dirty="0">
                          <a:effectLst/>
                        </a:rPr>
                        <a:t>Codex </a:t>
                      </a:r>
                      <a:r>
                        <a:rPr lang="en-US" sz="1400" i="1" kern="0" noProof="0" dirty="0" err="1">
                          <a:effectLst/>
                        </a:rPr>
                        <a:t>diplomaticus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Cavensis</a:t>
                      </a:r>
                      <a:endParaRPr lang="en-US" sz="1400" i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Campania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4300633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CDT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i="1" kern="0" noProof="0" dirty="0" err="1">
                          <a:effectLst/>
                        </a:rPr>
                        <a:t>Codice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diplomatico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i="1" kern="0" noProof="0" dirty="0" err="1">
                          <a:effectLst/>
                        </a:rPr>
                        <a:t>toscano</a:t>
                      </a:r>
                      <a:r>
                        <a:rPr lang="en-US" sz="1400" i="1" kern="0" noProof="0" dirty="0">
                          <a:effectLst/>
                        </a:rPr>
                        <a:t> </a:t>
                      </a:r>
                      <a:r>
                        <a:rPr lang="en-US" sz="1400" kern="0" noProof="0" dirty="0">
                          <a:effectLst/>
                        </a:rPr>
                        <a:t>2:1, ed. F. Brunetti (1833)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Tuscany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7943351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Dante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Dante’s Latin works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0" noProof="0" dirty="0">
                          <a:effectLst/>
                        </a:rPr>
                        <a:t>Tuscany</a:t>
                      </a:r>
                      <a:endParaRPr lang="en-US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11620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57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C58C9-8E97-854E-F041-675853C8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5E2BD5-D0CB-A108-00AC-4B7C4DD07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dirty="0"/>
              <a:t>Corpora and extraction: (Medieval) Latin</a:t>
            </a:r>
            <a:endParaRPr lang="en-US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1CBD91-1FE9-2053-DAC4-FD54BE72E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6032569" cy="48774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noProof="0" dirty="0"/>
              <a:t>Why Medieval Latin: </a:t>
            </a:r>
          </a:p>
          <a:p>
            <a:pPr marL="457200" indent="-457200">
              <a:buAutoNum type="arabicParenR"/>
            </a:pPr>
            <a:r>
              <a:rPr lang="en-US" b="1" noProof="0" dirty="0"/>
              <a:t>Classical</a:t>
            </a:r>
            <a:r>
              <a:rPr lang="en-US" noProof="0" dirty="0"/>
              <a:t> Latin does not showcase variation (Prieto </a:t>
            </a:r>
            <a:r>
              <a:rPr lang="en-US" noProof="0" dirty="0" err="1"/>
              <a:t>Entrialgo</a:t>
            </a:r>
            <a:r>
              <a:rPr lang="en-US" noProof="0" dirty="0"/>
              <a:t>, 2019);</a:t>
            </a:r>
          </a:p>
          <a:p>
            <a:pPr marL="457200" indent="-457200">
              <a:buAutoNum type="arabicParenR"/>
            </a:pPr>
            <a:r>
              <a:rPr lang="en-US" noProof="0" dirty="0"/>
              <a:t>LLCT is accessible online, lemmatized, and features text metadata (date, text type, area);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en-US" noProof="0" dirty="0"/>
              <a:t>comparability with results by Prieto </a:t>
            </a:r>
            <a:r>
              <a:rPr lang="en-US" noProof="0" dirty="0" err="1"/>
              <a:t>Entrialgo’s</a:t>
            </a:r>
            <a:r>
              <a:rPr lang="en-US" noProof="0" dirty="0"/>
              <a:t> (2019) study on Iberian charters</a:t>
            </a:r>
          </a:p>
          <a:p>
            <a:pPr marL="457200" indent="-457200">
              <a:buAutoNum type="arabicParenR"/>
            </a:pPr>
            <a:endParaRPr lang="en-US" noProof="0" dirty="0"/>
          </a:p>
          <a:p>
            <a:r>
              <a:rPr lang="en-US" b="1" noProof="0" dirty="0"/>
              <a:t>Extraction</a:t>
            </a:r>
            <a:r>
              <a:rPr lang="en-US" noProof="0" dirty="0"/>
              <a:t>: all sentences with </a:t>
            </a:r>
            <a:r>
              <a:rPr lang="en-US" i="1" noProof="0" dirty="0"/>
              <a:t>ubi </a:t>
            </a:r>
            <a:r>
              <a:rPr lang="en-US" dirty="0"/>
              <a:t>and</a:t>
            </a:r>
            <a:r>
              <a:rPr lang="en-US" noProof="0" dirty="0"/>
              <a:t> </a:t>
            </a:r>
            <a:r>
              <a:rPr lang="en-US" i="1" noProof="0" dirty="0" err="1"/>
              <a:t>unde</a:t>
            </a:r>
            <a:r>
              <a:rPr lang="en-US" i="1" noProof="0" dirty="0"/>
              <a:t> </a:t>
            </a:r>
            <a:r>
              <a:rPr lang="en-US" noProof="0" dirty="0"/>
              <a:t>(n = 1.699), including alternative spellings (</a:t>
            </a:r>
            <a:r>
              <a:rPr lang="en-US" i="1" noProof="0" dirty="0" err="1"/>
              <a:t>hunde</a:t>
            </a:r>
            <a:r>
              <a:rPr lang="en-US" i="1" noProof="0" dirty="0"/>
              <a:t>, </a:t>
            </a:r>
            <a:r>
              <a:rPr lang="en-US" i="1" noProof="0" dirty="0" err="1"/>
              <a:t>huvi</a:t>
            </a:r>
            <a:r>
              <a:rPr lang="en-US" i="1" noProof="0" dirty="0"/>
              <a:t>, </a:t>
            </a:r>
            <a:r>
              <a:rPr lang="en-US" i="1" noProof="0" dirty="0" err="1"/>
              <a:t>hubi</a:t>
            </a:r>
            <a:r>
              <a:rPr lang="en-US" i="1" noProof="0" dirty="0"/>
              <a:t> </a:t>
            </a:r>
            <a:r>
              <a:rPr lang="en-US" i="1" noProof="0" dirty="0" err="1"/>
              <a:t>uvi</a:t>
            </a:r>
            <a:r>
              <a:rPr lang="en-US" noProof="0" dirty="0"/>
              <a:t>)</a:t>
            </a:r>
          </a:p>
          <a:p>
            <a:pPr marL="0" indent="0">
              <a:buNone/>
            </a:pPr>
            <a:endParaRPr lang="en-US" noProof="0" dirty="0"/>
          </a:p>
          <a:p>
            <a:pPr marL="457200" indent="-457200">
              <a:buAutoNum type="arabicParenR"/>
            </a:pPr>
            <a:endParaRPr lang="en-US" b="1" noProof="0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2B56AB5B-A414-0FB5-F92C-49504FE32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9760984"/>
              </p:ext>
            </p:extLst>
          </p:nvPr>
        </p:nvGraphicFramePr>
        <p:xfrm>
          <a:off x="6939014" y="1544594"/>
          <a:ext cx="4750478" cy="4026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531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591E8-7D44-7A7E-8EB2-50A481F81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7EEB59-BE66-69BC-27D6-BC7D8C9B7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Caveat</a:t>
            </a:r>
            <a:r>
              <a:rPr lang="en-US" noProof="0" dirty="0"/>
              <a:t>: language </a:t>
            </a:r>
            <a:r>
              <a:rPr lang="en-US" noProof="0" dirty="0" err="1"/>
              <a:t>formulatity</a:t>
            </a:r>
            <a:r>
              <a:rPr lang="en-US" noProof="0" dirty="0"/>
              <a:t> in Latin charters</a:t>
            </a:r>
            <a:endParaRPr lang="en-US" i="1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CF59F4-46D3-A9EA-0B92-0A2B8B5D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4"/>
            <a:ext cx="10890928" cy="1057470"/>
          </a:xfrm>
        </p:spPr>
        <p:txBody>
          <a:bodyPr/>
          <a:lstStyle/>
          <a:p>
            <a:r>
              <a:rPr lang="en-US" noProof="0" dirty="0"/>
              <a:t>LLCT features legal charters, which feature a highly formulaic language</a:t>
            </a:r>
          </a:p>
          <a:p>
            <a:r>
              <a:rPr lang="en-US" b="1" noProof="0" dirty="0"/>
              <a:t>Formula</a:t>
            </a:r>
            <a:r>
              <a:rPr lang="en-US" noProof="0" dirty="0"/>
              <a:t> =  (partially) lexically filled constructions</a:t>
            </a:r>
          </a:p>
          <a:p>
            <a:endParaRPr lang="en-US" noProof="0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B94C9DC0-12CD-3176-E0C3-7C6D40269B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535218"/>
              </p:ext>
            </p:extLst>
          </p:nvPr>
        </p:nvGraphicFramePr>
        <p:xfrm>
          <a:off x="5333592" y="2744059"/>
          <a:ext cx="3490059" cy="302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EE93E11D-7D1C-2C82-E504-AC5F70A4D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7498840"/>
              </p:ext>
            </p:extLst>
          </p:nvPr>
        </p:nvGraphicFramePr>
        <p:xfrm>
          <a:off x="8179801" y="2726181"/>
          <a:ext cx="3898164" cy="302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AF1C4B-A402-F853-1A96-C970DCE48E66}"/>
              </a:ext>
            </a:extLst>
          </p:cNvPr>
          <p:cNvSpPr txBox="1"/>
          <p:nvPr/>
        </p:nvSpPr>
        <p:spPr>
          <a:xfrm>
            <a:off x="522143" y="2728353"/>
            <a:ext cx="323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noProof="0" dirty="0"/>
              <a:t>«Residency» formula (n = 140)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458CD7F-A569-B2F5-A566-F159BB85FAD6}"/>
              </a:ext>
            </a:extLst>
          </p:cNvPr>
          <p:cNvSpPr txBox="1"/>
          <p:nvPr/>
        </p:nvSpPr>
        <p:spPr>
          <a:xfrm>
            <a:off x="522143" y="326172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0" dirty="0"/>
              <a:t>casa </a:t>
            </a:r>
            <a:r>
              <a:rPr lang="en-US" b="1" i="1" noProof="0" dirty="0"/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Rosfridi</a:t>
            </a:r>
            <a:r>
              <a:rPr lang="en-US" i="1" noProof="0" dirty="0"/>
              <a:t> </a:t>
            </a:r>
            <a:r>
              <a:rPr lang="en-US" i="1" noProof="0" dirty="0" err="1"/>
              <a:t>presbitero</a:t>
            </a:r>
            <a:r>
              <a:rPr lang="en-US" i="1" noProof="0" dirty="0"/>
              <a:t> </a:t>
            </a:r>
            <a:r>
              <a:rPr lang="en-US" i="1" noProof="0" dirty="0" err="1"/>
              <a:t>resede</a:t>
            </a:r>
            <a:endParaRPr lang="en-US" i="1" noProof="0" dirty="0"/>
          </a:p>
          <a:p>
            <a:r>
              <a:rPr lang="en-US" dirty="0"/>
              <a:t>“The house where R. the </a:t>
            </a:r>
            <a:r>
              <a:rPr lang="en-US" dirty="0" err="1"/>
              <a:t>priet</a:t>
            </a:r>
            <a:r>
              <a:rPr lang="en-US" dirty="0"/>
              <a:t> lives.”	</a:t>
            </a:r>
            <a:endParaRPr lang="en-US" noProof="0" dirty="0"/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9EDE865F-6F83-FA21-85E7-0530CE6E8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19416"/>
              </p:ext>
            </p:extLst>
          </p:nvPr>
        </p:nvGraphicFramePr>
        <p:xfrm>
          <a:off x="522143" y="4257723"/>
          <a:ext cx="4693513" cy="19232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24763">
                  <a:extLst>
                    <a:ext uri="{9D8B030D-6E8A-4147-A177-3AD203B41FA5}">
                      <a16:colId xmlns:a16="http://schemas.microsoft.com/office/drawing/2014/main" val="1217627790"/>
                    </a:ext>
                  </a:extLst>
                </a:gridCol>
                <a:gridCol w="722831">
                  <a:extLst>
                    <a:ext uri="{9D8B030D-6E8A-4147-A177-3AD203B41FA5}">
                      <a16:colId xmlns:a16="http://schemas.microsoft.com/office/drawing/2014/main" val="166232115"/>
                    </a:ext>
                  </a:extLst>
                </a:gridCol>
                <a:gridCol w="1745919">
                  <a:extLst>
                    <a:ext uri="{9D8B030D-6E8A-4147-A177-3AD203B41FA5}">
                      <a16:colId xmlns:a16="http://schemas.microsoft.com/office/drawing/2014/main" val="2534084827"/>
                    </a:ext>
                  </a:extLst>
                </a:gridCol>
              </a:tblGrid>
              <a:tr h="2163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kern="10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kern="10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kern="10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Verb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595316"/>
                  </a:ext>
                </a:extLst>
              </a:tr>
              <a:tr h="10816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i="1" kern="100" noProof="0" dirty="0" err="1">
                          <a:effectLst/>
                        </a:rPr>
                        <a:t>abitatio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casa </a:t>
                      </a:r>
                      <a:r>
                        <a:rPr lang="en-US" sz="1600" i="0" kern="100" noProof="0" dirty="0">
                          <a:effectLst/>
                        </a:rPr>
                        <a:t>(x106), </a:t>
                      </a:r>
                      <a:r>
                        <a:rPr lang="en-US" sz="1600" i="1" kern="100" noProof="0" dirty="0" err="1">
                          <a:effectLst/>
                        </a:rPr>
                        <a:t>cellula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</a:t>
                      </a:r>
                      <a:r>
                        <a:rPr lang="en-US" sz="1600" i="1" kern="100" noProof="0" dirty="0" err="1">
                          <a:effectLst/>
                        </a:rPr>
                        <a:t>curticella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</a:t>
                      </a:r>
                      <a:r>
                        <a:rPr lang="en-US" sz="1600" i="1" kern="100" noProof="0" dirty="0" err="1">
                          <a:effectLst/>
                        </a:rPr>
                        <a:t>curte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domus</a:t>
                      </a:r>
                      <a:r>
                        <a:rPr lang="en-US" sz="1600" i="0" kern="100" noProof="0" dirty="0">
                          <a:effectLst/>
                        </a:rPr>
                        <a:t>, </a:t>
                      </a:r>
                      <a:r>
                        <a:rPr lang="en-US" sz="1600" i="1" kern="100" noProof="0" dirty="0">
                          <a:effectLst/>
                        </a:rPr>
                        <a:t>ecclesia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locus (x16)</a:t>
                      </a:r>
                      <a:r>
                        <a:rPr lang="en-US" sz="1600" i="0" kern="100" noProof="0" dirty="0">
                          <a:effectLst/>
                        </a:rPr>
                        <a:t>, </a:t>
                      </a:r>
                      <a:r>
                        <a:rPr lang="en-US" sz="1600" i="1" kern="100" noProof="0" dirty="0" err="1">
                          <a:effectLst/>
                        </a:rPr>
                        <a:t>monasterio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</a:t>
                      </a:r>
                      <a:r>
                        <a:rPr lang="en-US" sz="1600" i="0" kern="100" noProof="0" dirty="0" err="1">
                          <a:effectLst/>
                        </a:rPr>
                        <a:t>nome_località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res</a:t>
                      </a:r>
                      <a:r>
                        <a:rPr lang="en-US" sz="1600" i="0" kern="100" noProof="0" dirty="0">
                          <a:effectLst/>
                        </a:rPr>
                        <a:t>, </a:t>
                      </a:r>
                      <a:r>
                        <a:rPr lang="en-US" sz="1600" i="1" kern="100" noProof="0" dirty="0">
                          <a:effectLst/>
                        </a:rPr>
                        <a:t>sala, terra</a:t>
                      </a:r>
                      <a:r>
                        <a:rPr lang="en-US" sz="1600" i="0" kern="100" noProof="0" dirty="0">
                          <a:effectLst/>
                        </a:rPr>
                        <a:t>,</a:t>
                      </a:r>
                      <a:r>
                        <a:rPr lang="en-US" sz="1600" i="1" kern="100" noProof="0" dirty="0">
                          <a:effectLst/>
                        </a:rPr>
                        <a:t> </a:t>
                      </a:r>
                      <a:r>
                        <a:rPr lang="en-US" sz="1600" i="1" kern="100" noProof="0" dirty="0" err="1">
                          <a:effectLst/>
                        </a:rPr>
                        <a:t>vico</a:t>
                      </a:r>
                      <a:r>
                        <a:rPr lang="en-US" sz="1600" kern="100" noProof="0" dirty="0">
                          <a:effectLst/>
                        </a:rPr>
                        <a:t>	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i="1" kern="100" noProof="0" dirty="0">
                          <a:effectLst/>
                        </a:rPr>
                        <a:t>ubi</a:t>
                      </a:r>
                      <a:endParaRPr lang="en-US" sz="1600" b="1" i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i="1" kern="100" noProof="0" dirty="0" err="1">
                          <a:effectLst/>
                        </a:rPr>
                        <a:t>abito</a:t>
                      </a:r>
                      <a:r>
                        <a:rPr lang="en-US" sz="1600" i="1" kern="100" noProof="0" dirty="0">
                          <a:effectLst/>
                        </a:rPr>
                        <a:t>, </a:t>
                      </a:r>
                      <a:r>
                        <a:rPr lang="en-US" sz="1600" i="1" kern="100" noProof="0" dirty="0" err="1">
                          <a:effectLst/>
                        </a:rPr>
                        <a:t>resideo</a:t>
                      </a:r>
                      <a:r>
                        <a:rPr lang="en-US" sz="1600" i="1" kern="100" noProof="0" dirty="0">
                          <a:effectLst/>
                        </a:rPr>
                        <a:t>	</a:t>
                      </a:r>
                      <a:endParaRPr lang="en-US" sz="1600" i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7272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685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CBE9E-7371-6E9B-24F5-7EDE627DD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6A1555-9B02-438B-AE8F-EEA22B45B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dirty="0"/>
              <a:t>Corpora and data extraction: Italian</a:t>
            </a:r>
            <a:endParaRPr lang="en-US" noProof="0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3D35B51C-07B4-4CA3-9895-7E37005B9FD8}"/>
              </a:ext>
            </a:extLst>
          </p:cNvPr>
          <p:cNvSpPr txBox="1">
            <a:spLocks/>
          </p:cNvSpPr>
          <p:nvPr/>
        </p:nvSpPr>
        <p:spPr>
          <a:xfrm>
            <a:off x="638661" y="1298423"/>
            <a:ext cx="10890928" cy="5328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/>
              <a:t>Diachronic corpus - Russo (2024)</a:t>
            </a:r>
          </a:p>
          <a:p>
            <a:endParaRPr lang="en-US" sz="1800" noProof="0" dirty="0"/>
          </a:p>
          <a:p>
            <a:endParaRPr lang="en-US" sz="1800" noProof="0" dirty="0"/>
          </a:p>
          <a:p>
            <a:endParaRPr lang="en-US" sz="1800" noProof="0" dirty="0"/>
          </a:p>
          <a:p>
            <a:endParaRPr lang="en-US" sz="1800" noProof="0" dirty="0"/>
          </a:p>
          <a:p>
            <a:endParaRPr lang="en-US" sz="1800" noProof="0" dirty="0"/>
          </a:p>
          <a:p>
            <a:endParaRPr lang="en-US" sz="1800" noProof="0" dirty="0"/>
          </a:p>
          <a:p>
            <a:r>
              <a:rPr lang="en-US" sz="1800" noProof="0" dirty="0"/>
              <a:t>Text closer to more ‘informal’ register</a:t>
            </a:r>
          </a:p>
          <a:p>
            <a:pPr marL="0" indent="0">
              <a:buNone/>
            </a:pP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D25FE49A-C321-4131-253D-347CA268D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767554"/>
              </p:ext>
            </p:extLst>
          </p:nvPr>
        </p:nvGraphicFramePr>
        <p:xfrm>
          <a:off x="640078" y="1918985"/>
          <a:ext cx="10679923" cy="202196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295056">
                  <a:extLst>
                    <a:ext uri="{9D8B030D-6E8A-4147-A177-3AD203B41FA5}">
                      <a16:colId xmlns:a16="http://schemas.microsoft.com/office/drawing/2014/main" val="2197516857"/>
                    </a:ext>
                  </a:extLst>
                </a:gridCol>
                <a:gridCol w="1155442">
                  <a:extLst>
                    <a:ext uri="{9D8B030D-6E8A-4147-A177-3AD203B41FA5}">
                      <a16:colId xmlns:a16="http://schemas.microsoft.com/office/drawing/2014/main" val="3317965231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3041965797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4060506203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144108618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1394071355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1038935869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1502393623"/>
                    </a:ext>
                  </a:extLst>
                </a:gridCol>
                <a:gridCol w="1032775">
                  <a:extLst>
                    <a:ext uri="{9D8B030D-6E8A-4147-A177-3AD203B41FA5}">
                      <a16:colId xmlns:a16="http://schemas.microsoft.com/office/drawing/2014/main" val="2367982951"/>
                    </a:ext>
                  </a:extLst>
                </a:gridCol>
              </a:tblGrid>
              <a:tr h="515583"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XIII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XIV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XV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XVI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XVII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XIIX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XIX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XX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1260905"/>
                  </a:ext>
                </a:extLst>
              </a:tr>
              <a:tr h="413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Narrative prose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68.800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127.894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131.014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125.263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132.721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110.385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131.463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128.429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1092647"/>
                  </a:ext>
                </a:extLst>
              </a:tr>
              <a:tr h="2731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Argumentative text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297.885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117.777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116.413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118.775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140.983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134.831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127.069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144.831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6428793"/>
                  </a:ext>
                </a:extLst>
              </a:tr>
              <a:tr h="2850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theatre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122.114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128.736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71.403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126.681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106.814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91.471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83.414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107.431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5212128"/>
                  </a:ext>
                </a:extLst>
              </a:tr>
              <a:tr h="2850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Personal text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0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99.679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139.224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125.991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98.354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123.158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122.528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noProof="0" dirty="0">
                          <a:effectLst/>
                        </a:rPr>
                        <a:t>130.130</a:t>
                      </a:r>
                      <a:endParaRPr lang="en-US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5412577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Number of tokens</a:t>
                      </a:r>
                      <a:endParaRPr lang="en-US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488.799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474.086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458.054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496.710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478.872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459.845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464.474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noProof="0" dirty="0">
                          <a:effectLst/>
                        </a:rPr>
                        <a:t>510.821</a:t>
                      </a:r>
                      <a:endParaRPr lang="en-US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586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280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B198A-810D-1F98-8FEF-DF6B7C58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A3B7C5-25DF-B028-8751-2E3F5DDA1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dirty="0"/>
              <a:t>Corpora and data extraction: I</a:t>
            </a:r>
            <a:r>
              <a:rPr lang="en-US" noProof="0" dirty="0" err="1"/>
              <a:t>talian</a:t>
            </a:r>
            <a:endParaRPr lang="en-US" noProof="0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A75EA01-1AB1-D5A6-5D01-D2F1108BB90D}"/>
              </a:ext>
            </a:extLst>
          </p:cNvPr>
          <p:cNvSpPr txBox="1">
            <a:spLocks/>
          </p:cNvSpPr>
          <p:nvPr/>
        </p:nvSpPr>
        <p:spPr>
          <a:xfrm>
            <a:off x="638661" y="1298423"/>
            <a:ext cx="10890928" cy="5328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/>
              <a:t>Data extraction</a:t>
            </a:r>
          </a:p>
          <a:p>
            <a:pPr marL="342900" indent="-342900">
              <a:buAutoNum type="arabicParenR"/>
            </a:pPr>
            <a:r>
              <a:rPr lang="en-US" sz="1800" noProof="0" dirty="0"/>
              <a:t>All occurrences of </a:t>
            </a:r>
            <a:r>
              <a:rPr lang="en-US" sz="1800" i="1" noProof="0" dirty="0" err="1"/>
              <a:t>ove</a:t>
            </a:r>
            <a:r>
              <a:rPr lang="en-US" sz="1800" i="1" noProof="0" dirty="0"/>
              <a:t>, </a:t>
            </a:r>
            <a:r>
              <a:rPr lang="en-US" sz="1800" i="1" noProof="0" dirty="0" err="1"/>
              <a:t>onde</a:t>
            </a:r>
            <a:r>
              <a:rPr lang="en-US" sz="1800" i="1" noProof="0" dirty="0"/>
              <a:t>, dove, </a:t>
            </a:r>
            <a:r>
              <a:rPr lang="en-US" sz="1800" i="1" noProof="0" dirty="0" err="1"/>
              <a:t>donde</a:t>
            </a:r>
            <a:r>
              <a:rPr lang="en-US" sz="1800" noProof="0" dirty="0"/>
              <a:t> (+ </a:t>
            </a:r>
            <a:r>
              <a:rPr lang="en-US" sz="1800" i="1" dirty="0" err="1"/>
              <a:t>unde</a:t>
            </a:r>
            <a:r>
              <a:rPr lang="en-US" sz="1800" i="1" dirty="0"/>
              <a:t>, ubi</a:t>
            </a:r>
            <a:r>
              <a:rPr lang="en-US" sz="1800" dirty="0"/>
              <a:t>)</a:t>
            </a:r>
            <a:r>
              <a:rPr lang="en-US" sz="1800" i="1" dirty="0"/>
              <a:t> </a:t>
            </a:r>
            <a:r>
              <a:rPr lang="en-US" sz="1800" noProof="0" dirty="0"/>
              <a:t>(N = 6.893);</a:t>
            </a: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US" sz="1800" noProof="0" dirty="0"/>
              <a:t>Keeping the ratio of occurrence, we created a panchronic sample of 1000 occurrences</a:t>
            </a:r>
          </a:p>
          <a:p>
            <a:pPr marL="0" indent="0">
              <a:buNone/>
            </a:pPr>
            <a:r>
              <a:rPr lang="en-US" sz="1800" noProof="0" dirty="0"/>
              <a:t>	</a:t>
            </a:r>
            <a:r>
              <a:rPr lang="en-US" sz="1800" noProof="0" dirty="0">
                <a:sym typeface="Wingdings" pitchFamily="2" charset="2"/>
              </a:rPr>
              <a:t> PRO: frequency differences are preserved</a:t>
            </a:r>
          </a:p>
          <a:p>
            <a:pPr marL="0" indent="0">
              <a:buNone/>
            </a:pPr>
            <a:r>
              <a:rPr lang="en-US" sz="1800" noProof="0" dirty="0">
                <a:sym typeface="Wingdings" pitchFamily="2" charset="2"/>
              </a:rPr>
              <a:t>	 CONS: less frequent forms are underrepresented</a:t>
            </a:r>
            <a:endParaRPr lang="en-US" sz="1800" noProof="0" dirty="0"/>
          </a:p>
          <a:p>
            <a:pPr marL="342900" indent="-342900">
              <a:buAutoNum type="arabicParenR"/>
            </a:pPr>
            <a:endParaRPr lang="en-US" sz="1600" noProof="0" dirty="0"/>
          </a:p>
          <a:p>
            <a:pPr marL="0" indent="0">
              <a:buNone/>
            </a:pP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45A90E8-85F7-18E7-5C78-9D0719CD1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033056"/>
              </p:ext>
            </p:extLst>
          </p:nvPr>
        </p:nvGraphicFramePr>
        <p:xfrm>
          <a:off x="3929051" y="4066276"/>
          <a:ext cx="4310147" cy="236132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716189">
                  <a:extLst>
                    <a:ext uri="{9D8B030D-6E8A-4147-A177-3AD203B41FA5}">
                      <a16:colId xmlns:a16="http://schemas.microsoft.com/office/drawing/2014/main" val="1692673385"/>
                    </a:ext>
                  </a:extLst>
                </a:gridCol>
                <a:gridCol w="1796979">
                  <a:extLst>
                    <a:ext uri="{9D8B030D-6E8A-4147-A177-3AD203B41FA5}">
                      <a16:colId xmlns:a16="http://schemas.microsoft.com/office/drawing/2014/main" val="2793487975"/>
                    </a:ext>
                  </a:extLst>
                </a:gridCol>
                <a:gridCol w="1796979">
                  <a:extLst>
                    <a:ext uri="{9D8B030D-6E8A-4147-A177-3AD203B41FA5}">
                      <a16:colId xmlns:a16="http://schemas.microsoft.com/office/drawing/2014/main" val="2027895763"/>
                    </a:ext>
                  </a:extLst>
                </a:gridCol>
              </a:tblGrid>
              <a:tr h="3744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Form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Total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Sample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408369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donde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232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34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5084102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>
                          <a:effectLst/>
                        </a:rPr>
                        <a:t>dove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3.689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535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9259025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onde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1.853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269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9951136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ove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976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142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9402513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>
                          <a:effectLst/>
                        </a:rPr>
                        <a:t>ubi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23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2393151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unde</a:t>
                      </a:r>
                      <a:endParaRPr lang="en-US" sz="1800" b="0" i="1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120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17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9949524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Tot.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6.893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1.000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1927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762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57475-7418-C3B2-53AA-AC46265D7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A5062-79B4-169F-2EE3-47B79349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Annotation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BE33D6-F0BE-C674-FBBF-8D5C93F3A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noProof="0" dirty="0"/>
              <a:t>Manual exclusion </a:t>
            </a:r>
            <a:r>
              <a:rPr lang="en-US" noProof="0" dirty="0"/>
              <a:t>of occurrences where the forms investigated are not adnominal relativizers (e.g. </a:t>
            </a:r>
            <a:r>
              <a:rPr lang="en-US" noProof="0" dirty="0" err="1"/>
              <a:t>fre</a:t>
            </a:r>
            <a:r>
              <a:rPr lang="en-US" dirty="0"/>
              <a:t>e relatives, sentence-initial usage, adverbial subordinators</a:t>
            </a:r>
            <a:r>
              <a:rPr lang="en-US" noProof="0" dirty="0"/>
              <a:t>) and </a:t>
            </a:r>
            <a:r>
              <a:rPr lang="en-US" b="1" noProof="0" dirty="0"/>
              <a:t>annotation</a:t>
            </a:r>
            <a:r>
              <a:rPr lang="en-US" noProof="0" dirty="0"/>
              <a:t>:</a:t>
            </a:r>
          </a:p>
          <a:p>
            <a:pPr marL="0" indent="0">
              <a:buNone/>
            </a:pPr>
            <a:endParaRPr lang="en-US" noProof="0" dirty="0"/>
          </a:p>
          <a:p>
            <a:r>
              <a:rPr lang="en-US" b="1" noProof="0" dirty="0">
                <a:solidFill>
                  <a:schemeClr val="accent1"/>
                </a:solidFill>
              </a:rPr>
              <a:t>Form</a:t>
            </a:r>
            <a:r>
              <a:rPr lang="en-US" noProof="0" dirty="0"/>
              <a:t> (</a:t>
            </a:r>
            <a:r>
              <a:rPr lang="en-US" i="1" noProof="0" dirty="0"/>
              <a:t>ubi</a:t>
            </a:r>
            <a:r>
              <a:rPr lang="en-US" noProof="0" dirty="0"/>
              <a:t>, </a:t>
            </a:r>
            <a:r>
              <a:rPr lang="en-US" i="1" noProof="0" dirty="0" err="1"/>
              <a:t>unde</a:t>
            </a:r>
            <a:r>
              <a:rPr lang="en-US" noProof="0" dirty="0"/>
              <a:t>, </a:t>
            </a:r>
            <a:r>
              <a:rPr lang="en-US" i="1" noProof="0" dirty="0"/>
              <a:t>dove</a:t>
            </a:r>
            <a:r>
              <a:rPr lang="en-US" noProof="0" dirty="0"/>
              <a:t> etc.)</a:t>
            </a:r>
          </a:p>
          <a:p>
            <a:r>
              <a:rPr lang="en-US" b="1" noProof="0" dirty="0"/>
              <a:t>Clitic retention</a:t>
            </a:r>
            <a:r>
              <a:rPr lang="en-US" noProof="0" dirty="0"/>
              <a:t>: occurrence of </a:t>
            </a:r>
            <a:r>
              <a:rPr lang="en-US" dirty="0"/>
              <a:t>clitics referring to the head within the RC (yes/no)</a:t>
            </a:r>
            <a:endParaRPr lang="en-US" noProof="0" dirty="0"/>
          </a:p>
          <a:p>
            <a:r>
              <a:rPr lang="en-US" b="1" noProof="0" dirty="0"/>
              <a:t>Verb semantics </a:t>
            </a:r>
            <a:r>
              <a:rPr lang="en-US" noProof="0" dirty="0"/>
              <a:t>(of the RC): movement, position, communication, copula, other</a:t>
            </a:r>
          </a:p>
          <a:p>
            <a:r>
              <a:rPr lang="en-US" b="1" noProof="0" dirty="0">
                <a:solidFill>
                  <a:schemeClr val="accent1"/>
                </a:solidFill>
              </a:rPr>
              <a:t>Syntactic relation</a:t>
            </a:r>
            <a:r>
              <a:rPr lang="en-US" noProof="0" dirty="0"/>
              <a:t>: subject, object, oblique, genitive, </a:t>
            </a:r>
            <a:r>
              <a:rPr lang="en-US" i="1" noProof="0" dirty="0"/>
              <a:t>concern </a:t>
            </a:r>
            <a:r>
              <a:rPr lang="en-US" noProof="0" dirty="0"/>
              <a:t>(</a:t>
            </a:r>
            <a:r>
              <a:rPr lang="en-US" noProof="0" dirty="0" err="1"/>
              <a:t>Ballarè</a:t>
            </a:r>
            <a:r>
              <a:rPr lang="en-US" noProof="0" dirty="0"/>
              <a:t> &amp; Inglese 2022)</a:t>
            </a:r>
            <a:endParaRPr lang="en-US" i="1" noProof="0" dirty="0"/>
          </a:p>
          <a:p>
            <a:r>
              <a:rPr lang="en-US" b="1" noProof="0" dirty="0">
                <a:solidFill>
                  <a:schemeClr val="accent1"/>
                </a:solidFill>
              </a:rPr>
              <a:t>Semantic relation</a:t>
            </a:r>
            <a:r>
              <a:rPr lang="en-US" noProof="0" dirty="0"/>
              <a:t>: spatial, temporal, topic, other</a:t>
            </a:r>
          </a:p>
          <a:p>
            <a:pPr marL="493395" lvl="1"/>
            <a:r>
              <a:rPr lang="en-US" dirty="0"/>
              <a:t>When spatial</a:t>
            </a:r>
            <a:r>
              <a:rPr lang="en-US" noProof="0" dirty="0"/>
              <a:t>: location, source, goal, path</a:t>
            </a:r>
          </a:p>
          <a:p>
            <a:r>
              <a:rPr lang="en-US" b="1" dirty="0"/>
              <a:t>Semantics of the head</a:t>
            </a:r>
            <a:r>
              <a:rPr lang="en-US" noProof="0" dirty="0"/>
              <a:t>: abstract, inanimate concrete, human, location, temporal, text</a:t>
            </a:r>
          </a:p>
        </p:txBody>
      </p:sp>
    </p:spTree>
    <p:extLst>
      <p:ext uri="{BB962C8B-B14F-4D97-AF65-F5344CB8AC3E}">
        <p14:creationId xmlns:p14="http://schemas.microsoft.com/office/powerpoint/2010/main" val="689685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B823B-CD3B-055B-93AD-EECB164F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0D4767-61E4-A71C-1C0E-F19980A7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Contents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AFF47E-99BA-573A-E6C3-69CC8F99E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Relative clauses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Why dove?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Data and methods</a:t>
            </a:r>
          </a:p>
          <a:p>
            <a:pPr marL="0" indent="0">
              <a:buNone/>
            </a:pPr>
            <a:r>
              <a:rPr lang="en-US" b="1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Corpora, extraction, annotation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Analysis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Frequency distribution, semantic extension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A case of grammaticalization?</a:t>
            </a:r>
            <a:endParaRPr lang="en-US" noProof="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noProof="0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945091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FE22-2C2F-BAEE-2F27-B4E5AC964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6380A8-4B1B-9A7B-7DC9-C2F7D34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Structure of the analysis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302E7531-8BA0-E605-98C0-920D3316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1" noProof="0" dirty="0" err="1"/>
              <a:t>Unde</a:t>
            </a:r>
            <a:r>
              <a:rPr lang="en-US" b="1" i="1" noProof="0" dirty="0"/>
              <a:t> &gt; </a:t>
            </a:r>
            <a:r>
              <a:rPr lang="en-US" b="1" i="1" noProof="0" dirty="0" err="1"/>
              <a:t>onde</a:t>
            </a:r>
            <a:r>
              <a:rPr lang="en-US" b="1" i="1" noProof="0" dirty="0"/>
              <a:t>, </a:t>
            </a:r>
            <a:r>
              <a:rPr lang="en-US" b="1" i="1" noProof="0" dirty="0" err="1"/>
              <a:t>donde</a:t>
            </a:r>
            <a:r>
              <a:rPr lang="en-US" b="1" noProof="0" dirty="0"/>
              <a:t>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noProof="0" dirty="0"/>
              <a:t>	Syntax and semantics</a:t>
            </a:r>
          </a:p>
          <a:p>
            <a:r>
              <a:rPr lang="en-US" b="1" i="1" noProof="0" dirty="0"/>
              <a:t>Ubi &gt; </a:t>
            </a:r>
            <a:r>
              <a:rPr lang="en-US" b="1" i="1" noProof="0" dirty="0" err="1"/>
              <a:t>ove</a:t>
            </a:r>
            <a:r>
              <a:rPr lang="en-US" b="1" i="1" noProof="0" dirty="0"/>
              <a:t>, dove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noProof="0" dirty="0"/>
              <a:t>	</a:t>
            </a:r>
            <a:r>
              <a:rPr lang="en-US" dirty="0"/>
              <a:t>Syntax</a:t>
            </a:r>
            <a:r>
              <a:rPr lang="en-US" noProof="0" dirty="0"/>
              <a:t> and semantics</a:t>
            </a:r>
          </a:p>
          <a:p>
            <a:r>
              <a:rPr lang="en-US" b="1" noProof="0" dirty="0"/>
              <a:t>Comparison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noProof="0" dirty="0"/>
              <a:t>Syntactic relation and the Accessibility Hierarchy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noProof="0" dirty="0"/>
              <a:t>Diachronic trends of development</a:t>
            </a:r>
          </a:p>
          <a:p>
            <a:pPr marL="0" indent="0">
              <a:buNone/>
            </a:pPr>
            <a:r>
              <a:rPr lang="en-US" noProof="0" dirty="0"/>
              <a:t>	Grammaticalization</a:t>
            </a:r>
          </a:p>
          <a:p>
            <a:pPr>
              <a:buFontTx/>
              <a:buChar char="-"/>
            </a:pPr>
            <a:endParaRPr lang="en-US" noProof="0" dirty="0"/>
          </a:p>
          <a:p>
            <a:pPr marL="0" indent="0">
              <a:buNone/>
            </a:pPr>
            <a:endParaRPr lang="en-US" noProof="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69411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E45B2-F279-7FCC-03DA-B3D941850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DBC1E5-07FF-24D1-5257-FCEF71AE9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 err="1"/>
              <a:t>Unde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r>
              <a:rPr lang="en-US" i="1" noProof="0" dirty="0"/>
              <a:t> &amp; </a:t>
            </a:r>
            <a:r>
              <a:rPr lang="en-US" i="1" noProof="0" dirty="0" err="1"/>
              <a:t>donde</a:t>
            </a:r>
            <a:r>
              <a:rPr lang="en-US" noProof="0" dirty="0"/>
              <a:t>: syntactic relation</a:t>
            </a:r>
            <a:endParaRPr lang="en-US" i="1" noProof="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4A33FCF-A479-EB48-872C-D418CE3437A5}"/>
              </a:ext>
            </a:extLst>
          </p:cNvPr>
          <p:cNvSpPr txBox="1"/>
          <p:nvPr/>
        </p:nvSpPr>
        <p:spPr>
          <a:xfrm>
            <a:off x="4606724" y="5236552"/>
            <a:ext cx="6940402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BF8ED1"/>
                </a:solidFill>
                <a:latin typeface="Grandview" panose="020B0502040204020203" pitchFamily="34" charset="0"/>
              </a:rPr>
              <a:t>Concern</a:t>
            </a:r>
            <a:r>
              <a:rPr lang="en-US" noProof="0" dirty="0">
                <a:solidFill>
                  <a:srgbClr val="BF8ED1"/>
                </a:solidFill>
                <a:latin typeface="Grandview" panose="020B0502040204020203" pitchFamily="34" charset="0"/>
              </a:rPr>
              <a:t>?</a:t>
            </a:r>
          </a:p>
          <a:p>
            <a:r>
              <a:rPr lang="en-US" i="1" noProof="0" dirty="0">
                <a:latin typeface="Grandview Display"/>
              </a:rPr>
              <a:t>set </a:t>
            </a:r>
            <a:r>
              <a:rPr lang="en-US" i="1" noProof="0" dirty="0" err="1">
                <a:latin typeface="Grandview Display"/>
              </a:rPr>
              <a:t>easdem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ecclesias</a:t>
            </a:r>
            <a:r>
              <a:rPr lang="en-US" i="1" noProof="0" dirty="0">
                <a:latin typeface="Grandview Display"/>
              </a:rPr>
              <a:t>, </a:t>
            </a:r>
            <a:r>
              <a:rPr lang="en-US" i="1" noProof="0" dirty="0" err="1">
                <a:latin typeface="Grandview Display"/>
              </a:rPr>
              <a:t>casis</a:t>
            </a:r>
            <a:r>
              <a:rPr lang="en-US" i="1" noProof="0" dirty="0">
                <a:latin typeface="Grandview Display"/>
              </a:rPr>
              <a:t> et rebus </a:t>
            </a:r>
            <a:r>
              <a:rPr lang="en-US" i="1" noProof="0" dirty="0" err="1">
                <a:latin typeface="Grandview Display"/>
              </a:rPr>
              <a:t>eorum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pegiorate</a:t>
            </a:r>
            <a:r>
              <a:rPr lang="en-US" i="1" noProof="0" dirty="0">
                <a:latin typeface="Grandview Display"/>
              </a:rPr>
              <a:t> sunt, </a:t>
            </a:r>
            <a:r>
              <a:rPr lang="en-US" b="1" i="1" noProof="0" dirty="0" err="1">
                <a:solidFill>
                  <a:srgbClr val="1973EB"/>
                </a:solidFill>
                <a:latin typeface="Grandview Display"/>
              </a:rPr>
              <a:t>unde</a:t>
            </a:r>
            <a:r>
              <a:rPr lang="en-US" i="1" noProof="0" dirty="0">
                <a:latin typeface="Grandview Display"/>
              </a:rPr>
              <a:t>, secundum </a:t>
            </a:r>
            <a:r>
              <a:rPr lang="en-US" i="1" noProof="0" dirty="0" err="1">
                <a:latin typeface="Grandview Display"/>
              </a:rPr>
              <a:t>suorum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repromissionem</a:t>
            </a:r>
            <a:r>
              <a:rPr lang="en-US" i="1" noProof="0" dirty="0">
                <a:latin typeface="Grandview Display"/>
              </a:rPr>
              <a:t>, a </a:t>
            </a:r>
            <a:r>
              <a:rPr lang="en-US" i="1" noProof="0" dirty="0" err="1">
                <a:latin typeface="Grandview Display"/>
              </a:rPr>
              <a:t>parte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sancti</a:t>
            </a:r>
            <a:r>
              <a:rPr lang="en-US" i="1" noProof="0" dirty="0">
                <a:latin typeface="Grandview Display"/>
              </a:rPr>
              <a:t> Martini </a:t>
            </a:r>
            <a:r>
              <a:rPr lang="en-US" i="1" noProof="0" dirty="0" err="1">
                <a:latin typeface="Grandview Display"/>
              </a:rPr>
              <a:t>conponere</a:t>
            </a:r>
            <a:r>
              <a:rPr lang="en-US" i="1" noProof="0" dirty="0">
                <a:latin typeface="Grandview Display"/>
              </a:rPr>
              <a:t> et </a:t>
            </a:r>
            <a:r>
              <a:rPr lang="en-US" i="1" noProof="0" dirty="0" err="1">
                <a:latin typeface="Grandview Display"/>
              </a:rPr>
              <a:t>eisdem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ecclesiis</a:t>
            </a:r>
            <a:r>
              <a:rPr lang="en-US" i="1" noProof="0" dirty="0">
                <a:latin typeface="Grandview Display"/>
              </a:rPr>
              <a:t>, </a:t>
            </a:r>
            <a:r>
              <a:rPr lang="en-US" i="1" noProof="0" dirty="0" err="1">
                <a:latin typeface="Grandview Display"/>
              </a:rPr>
              <a:t>casis</a:t>
            </a:r>
            <a:r>
              <a:rPr lang="en-US" i="1" noProof="0" dirty="0">
                <a:latin typeface="Grandview Display"/>
              </a:rPr>
              <a:t> et rebus eius </a:t>
            </a:r>
            <a:r>
              <a:rPr lang="en-US" i="1" noProof="0" dirty="0" err="1">
                <a:latin typeface="Grandview Display"/>
              </a:rPr>
              <a:t>perdere</a:t>
            </a:r>
            <a:r>
              <a:rPr lang="en-US" i="1" noProof="0" dirty="0">
                <a:latin typeface="Grandview Display"/>
              </a:rPr>
              <a:t> </a:t>
            </a:r>
            <a:r>
              <a:rPr lang="en-US" i="1" noProof="0" dirty="0" err="1">
                <a:latin typeface="Grandview Display"/>
              </a:rPr>
              <a:t>debuit</a:t>
            </a:r>
            <a:r>
              <a:rPr lang="en-US" i="1" noProof="0" dirty="0">
                <a:latin typeface="Grandview Display"/>
              </a:rPr>
              <a:t>.</a:t>
            </a:r>
            <a:r>
              <a:rPr lang="en-US" sz="1600" i="1" noProof="0" dirty="0">
                <a:latin typeface="Grandview Display"/>
              </a:rPr>
              <a:t>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AB01639-5386-22C7-31DF-9D43015D4EF6}"/>
              </a:ext>
            </a:extLst>
          </p:cNvPr>
          <p:cNvSpPr txBox="1"/>
          <p:nvPr/>
        </p:nvSpPr>
        <p:spPr>
          <a:xfrm>
            <a:off x="4606724" y="1475879"/>
            <a:ext cx="692428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1973EB"/>
                </a:solidFill>
                <a:latin typeface="Grandview" panose="020B0502040204020203" pitchFamily="34" charset="0"/>
              </a:rPr>
              <a:t>Oblique</a:t>
            </a:r>
          </a:p>
          <a:p>
            <a:r>
              <a:rPr lang="en-US" i="1" noProof="0" dirty="0" err="1"/>
              <a:t>una</a:t>
            </a:r>
            <a:r>
              <a:rPr lang="en-US" i="1" noProof="0" dirty="0"/>
              <a:t> cum </a:t>
            </a:r>
            <a:r>
              <a:rPr lang="en-US" i="1" noProof="0" dirty="0" err="1"/>
              <a:t>bia</a:t>
            </a:r>
            <a:r>
              <a:rPr lang="en-US" i="1" noProof="0" dirty="0"/>
              <a:t> </a:t>
            </a:r>
            <a:r>
              <a:rPr lang="en-US" i="1" noProof="0" dirty="0" err="1"/>
              <a:t>sua</a:t>
            </a:r>
            <a:r>
              <a:rPr lang="en-US" i="1" noProof="0" dirty="0"/>
              <a:t> </a:t>
            </a:r>
            <a:r>
              <a:rPr lang="en-US" i="1" noProof="0" dirty="0" err="1"/>
              <a:t>carraria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</a:t>
            </a:r>
            <a:r>
              <a:rPr lang="en-US" i="1" noProof="0" dirty="0" err="1"/>
              <a:t>nos</a:t>
            </a:r>
            <a:r>
              <a:rPr lang="en-US" i="1" noProof="0" dirty="0"/>
              <a:t> semper </a:t>
            </a:r>
            <a:r>
              <a:rPr lang="en-US" i="1" noProof="0" dirty="0" err="1"/>
              <a:t>introibimus</a:t>
            </a:r>
            <a:r>
              <a:rPr lang="en-US" i="1" noProof="0" dirty="0"/>
              <a:t> </a:t>
            </a:r>
          </a:p>
          <a:p>
            <a:pPr>
              <a:spcAft>
                <a:spcPts val="600"/>
              </a:spcAft>
            </a:pPr>
            <a:r>
              <a:rPr lang="en-US" dirty="0"/>
              <a:t>”(I sell the land to you) with its main street, from where we will always enter.”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2B9A531-BDAA-6C03-0AD1-DD3BCBA76C4D}"/>
              </a:ext>
            </a:extLst>
          </p:cNvPr>
          <p:cNvSpPr txBox="1"/>
          <p:nvPr/>
        </p:nvSpPr>
        <p:spPr>
          <a:xfrm>
            <a:off x="4605348" y="3072168"/>
            <a:ext cx="692428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noProof="0" dirty="0">
                <a:solidFill>
                  <a:srgbClr val="42C8A3"/>
                </a:solidFill>
                <a:latin typeface="Grandview" panose="020B0502040204020203" pitchFamily="34" charset="0"/>
              </a:rPr>
              <a:t>Genitive (partitive)</a:t>
            </a:r>
          </a:p>
          <a:p>
            <a:r>
              <a:rPr lang="en-US" i="1" noProof="0" dirty="0" err="1"/>
              <a:t>vos</a:t>
            </a:r>
            <a:r>
              <a:rPr lang="en-US" i="1" noProof="0" dirty="0"/>
              <a:t> qui </a:t>
            </a:r>
            <a:r>
              <a:rPr lang="en-US" i="1" noProof="0" dirty="0" err="1"/>
              <a:t>illa</a:t>
            </a:r>
            <a:r>
              <a:rPr lang="en-US" i="1" noProof="0" dirty="0"/>
              <a:t> rem </a:t>
            </a:r>
            <a:r>
              <a:rPr lang="en-US" i="1" noProof="0" dirty="0" err="1"/>
              <a:t>abere</a:t>
            </a:r>
            <a:r>
              <a:rPr lang="en-US" i="1" noProof="0" dirty="0"/>
              <a:t> </a:t>
            </a:r>
            <a:r>
              <a:rPr lang="en-US" i="1" noProof="0" dirty="0" err="1"/>
              <a:t>videtis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pater eius </a:t>
            </a:r>
            <a:r>
              <a:rPr lang="en-US" i="1" noProof="0" dirty="0" err="1"/>
              <a:t>sextam</a:t>
            </a:r>
            <a:r>
              <a:rPr lang="en-US" i="1" noProof="0" dirty="0"/>
              <a:t> </a:t>
            </a:r>
            <a:r>
              <a:rPr lang="en-US" i="1" noProof="0" dirty="0" err="1"/>
              <a:t>portionem</a:t>
            </a:r>
            <a:r>
              <a:rPr lang="en-US" i="1" noProof="0" dirty="0"/>
              <a:t> in ambas </a:t>
            </a:r>
            <a:r>
              <a:rPr lang="en-US" i="1" noProof="0" dirty="0" err="1"/>
              <a:t>ipsas</a:t>
            </a:r>
            <a:r>
              <a:rPr lang="en-US" i="1" noProof="0" dirty="0"/>
              <a:t> </a:t>
            </a:r>
            <a:r>
              <a:rPr lang="en-US" i="1" noProof="0" dirty="0" err="1"/>
              <a:t>ecclesias</a:t>
            </a:r>
            <a:r>
              <a:rPr lang="en-US" i="1" noProof="0" dirty="0"/>
              <a:t> </a:t>
            </a:r>
            <a:r>
              <a:rPr lang="en-US" i="1" noProof="0" dirty="0" err="1"/>
              <a:t>abere</a:t>
            </a:r>
            <a:r>
              <a:rPr lang="en-US" i="1" noProof="0" dirty="0"/>
              <a:t> </a:t>
            </a:r>
            <a:r>
              <a:rPr lang="en-US" i="1" noProof="0" dirty="0" err="1"/>
              <a:t>decrevit</a:t>
            </a:r>
            <a:endParaRPr lang="en-US" i="1" noProof="0" dirty="0"/>
          </a:p>
          <a:p>
            <a:r>
              <a:rPr lang="en-US" noProof="0" dirty="0"/>
              <a:t>“You who are known to possess this good, the 6</a:t>
            </a:r>
            <a:r>
              <a:rPr lang="en-US" dirty="0" err="1"/>
              <a:t>th</a:t>
            </a:r>
            <a:r>
              <a:rPr lang="en-US" dirty="0"/>
              <a:t> portion of which his father declared it belonged to the aforementioned church.”</a:t>
            </a:r>
            <a:endParaRPr lang="en-US" b="1" noProof="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A9D3CA5-0FFA-A7E4-DEAF-9995614F48EE}"/>
              </a:ext>
            </a:extLst>
          </p:cNvPr>
          <p:cNvSpPr txBox="1"/>
          <p:nvPr/>
        </p:nvSpPr>
        <p:spPr>
          <a:xfrm>
            <a:off x="8018734" y="4774911"/>
            <a:ext cx="3510898" cy="369332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cap="small" noProof="0" dirty="0"/>
              <a:t>source &gt; partitive </a:t>
            </a:r>
            <a:r>
              <a:rPr lang="en-US" noProof="0" dirty="0"/>
              <a:t>(Luraghi 2014)</a:t>
            </a:r>
          </a:p>
        </p:txBody>
      </p:sp>
      <p:graphicFrame>
        <p:nvGraphicFramePr>
          <p:cNvPr id="7" name="Segnaposto contenuto 5">
            <a:extLst>
              <a:ext uri="{FF2B5EF4-FFF2-40B4-BE49-F238E27FC236}">
                <a16:creationId xmlns:a16="http://schemas.microsoft.com/office/drawing/2014/main" id="{BB64E5F0-5191-5683-092E-8E7A700C7A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832408"/>
              </p:ext>
            </p:extLst>
          </p:nvPr>
        </p:nvGraphicFramePr>
        <p:xfrm>
          <a:off x="640079" y="1577912"/>
          <a:ext cx="3900819" cy="4099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1087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FDC43-F95D-9E8D-C051-C739A944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30B30-E272-2E4E-DBC1-878BD1B4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 err="1"/>
              <a:t>Unde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r>
              <a:rPr lang="en-US" i="1" noProof="0" dirty="0"/>
              <a:t> &amp; </a:t>
            </a:r>
            <a:r>
              <a:rPr lang="en-US" i="1" noProof="0" dirty="0" err="1"/>
              <a:t>donde</a:t>
            </a:r>
            <a:r>
              <a:rPr lang="en-US" noProof="0" dirty="0"/>
              <a:t>: semantic relation</a:t>
            </a:r>
            <a:endParaRPr lang="en-US" i="1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B875AAE-FD33-47AA-7A07-4B31CD900C44}"/>
              </a:ext>
            </a:extLst>
          </p:cNvPr>
          <p:cNvSpPr txBox="1"/>
          <p:nvPr/>
        </p:nvSpPr>
        <p:spPr>
          <a:xfrm>
            <a:off x="4606724" y="1475879"/>
            <a:ext cx="6924284" cy="43242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1973EB"/>
                </a:solidFill>
                <a:latin typeface="Grandview" panose="020B0502040204020203" pitchFamily="34" charset="0"/>
              </a:rPr>
              <a:t>Spatial usages</a:t>
            </a:r>
          </a:p>
          <a:p>
            <a:endParaRPr lang="en-US" u="sng" noProof="0" dirty="0"/>
          </a:p>
          <a:p>
            <a:r>
              <a:rPr lang="en-US" i="1" noProof="0" dirty="0" err="1"/>
              <a:t>una</a:t>
            </a:r>
            <a:r>
              <a:rPr lang="en-US" i="1" noProof="0" dirty="0"/>
              <a:t> cum </a:t>
            </a:r>
            <a:r>
              <a:rPr lang="en-US" i="1" noProof="0" dirty="0" err="1"/>
              <a:t>bia</a:t>
            </a:r>
            <a:r>
              <a:rPr lang="en-US" i="1" noProof="0" dirty="0"/>
              <a:t> </a:t>
            </a:r>
            <a:r>
              <a:rPr lang="en-US" i="1" noProof="0" dirty="0" err="1"/>
              <a:t>sua</a:t>
            </a:r>
            <a:r>
              <a:rPr lang="en-US" i="1" noProof="0" dirty="0"/>
              <a:t> </a:t>
            </a:r>
            <a:r>
              <a:rPr lang="en-US" i="1" noProof="0" dirty="0" err="1"/>
              <a:t>carraria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</a:t>
            </a:r>
            <a:r>
              <a:rPr lang="en-US" i="1" noProof="0" dirty="0" err="1"/>
              <a:t>nos</a:t>
            </a:r>
            <a:r>
              <a:rPr lang="en-US" i="1" noProof="0" dirty="0"/>
              <a:t> semper </a:t>
            </a:r>
            <a:r>
              <a:rPr lang="en-US" i="1" noProof="0" dirty="0" err="1"/>
              <a:t>introibimus</a:t>
            </a:r>
            <a:r>
              <a:rPr lang="en-US" i="1" noProof="0" dirty="0"/>
              <a:t> </a:t>
            </a:r>
          </a:p>
          <a:p>
            <a:pPr>
              <a:spcAft>
                <a:spcPts val="600"/>
              </a:spcAft>
            </a:pPr>
            <a:r>
              <a:rPr lang="en-US" dirty="0"/>
              <a:t>”(I sell the land to you) with its main street, from where we will always enter.”</a:t>
            </a:r>
          </a:p>
          <a:p>
            <a:endParaRPr lang="en-US" u="sng" noProof="0" dirty="0"/>
          </a:p>
          <a:p>
            <a:r>
              <a:rPr lang="en-US" i="1" noProof="0" dirty="0" err="1"/>
              <a:t>volevano</a:t>
            </a:r>
            <a:r>
              <a:rPr lang="en-US" i="1" noProof="0" dirty="0"/>
              <a:t> </a:t>
            </a:r>
            <a:r>
              <a:rPr lang="en-US" i="1" noProof="0" dirty="0" err="1"/>
              <a:t>rientrare</a:t>
            </a:r>
            <a:r>
              <a:rPr lang="en-US" i="1" noProof="0" dirty="0"/>
              <a:t> a forza </a:t>
            </a:r>
            <a:r>
              <a:rPr lang="en-US" i="1" noProof="0" dirty="0" err="1"/>
              <a:t>nella</a:t>
            </a:r>
            <a:r>
              <a:rPr lang="en-US" i="1" noProof="0" dirty="0"/>
              <a:t> porta, </a:t>
            </a:r>
            <a:r>
              <a:rPr lang="en-US" b="1" i="1" noProof="0" dirty="0" err="1">
                <a:solidFill>
                  <a:srgbClr val="1973EB"/>
                </a:solidFill>
              </a:rPr>
              <a:t>onde</a:t>
            </a:r>
            <a:r>
              <a:rPr lang="en-US" i="1" noProof="0" dirty="0"/>
              <a:t> poi </a:t>
            </a:r>
            <a:r>
              <a:rPr lang="en-US" i="1" noProof="0" dirty="0" err="1"/>
              <a:t>uscirne</a:t>
            </a:r>
            <a:r>
              <a:rPr lang="en-US" i="1" noProof="0" dirty="0"/>
              <a:t> di nuovo per un </a:t>
            </a:r>
            <a:r>
              <a:rPr lang="en-US" i="1" noProof="0" dirty="0" err="1"/>
              <a:t>altro</a:t>
            </a:r>
            <a:r>
              <a:rPr lang="en-US" i="1" noProof="0" dirty="0"/>
              <a:t> </a:t>
            </a:r>
            <a:r>
              <a:rPr lang="en-US" i="1" noProof="0" dirty="0" err="1"/>
              <a:t>salto</a:t>
            </a:r>
            <a:r>
              <a:rPr lang="en-US" i="1" noProof="0" dirty="0"/>
              <a:t> </a:t>
            </a:r>
          </a:p>
          <a:p>
            <a:r>
              <a:rPr lang="en-US" dirty="0"/>
              <a:t>“They wanted to force the door, from which then they would exit with another jump.” </a:t>
            </a:r>
            <a:r>
              <a:rPr lang="en-US" noProof="0" dirty="0"/>
              <a:t>(Giuseppe </a:t>
            </a:r>
            <a:r>
              <a:rPr lang="en-US" noProof="0" dirty="0" err="1"/>
              <a:t>Baretti</a:t>
            </a:r>
            <a:r>
              <a:rPr lang="en-US" noProof="0" dirty="0"/>
              <a:t>, XVIII)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i="1" noProof="0" dirty="0"/>
          </a:p>
          <a:p>
            <a:r>
              <a:rPr lang="en-US" i="1" noProof="0" dirty="0"/>
              <a:t>poco </a:t>
            </a:r>
            <a:r>
              <a:rPr lang="en-US" i="1" noProof="0" dirty="0" err="1"/>
              <a:t>stettono</a:t>
            </a:r>
            <a:r>
              <a:rPr lang="en-US" i="1" noProof="0" dirty="0"/>
              <a:t> </a:t>
            </a:r>
            <a:r>
              <a:rPr lang="en-US" i="1" noProof="0" dirty="0" err="1"/>
              <a:t>che</a:t>
            </a:r>
            <a:r>
              <a:rPr lang="en-US" i="1" noProof="0" dirty="0"/>
              <a:t> </a:t>
            </a:r>
            <a:r>
              <a:rPr lang="en-US" i="1" noProof="0" dirty="0" err="1"/>
              <a:t>giunsono</a:t>
            </a:r>
            <a:r>
              <a:rPr lang="en-US" i="1" noProof="0" dirty="0"/>
              <a:t> alla </a:t>
            </a:r>
            <a:r>
              <a:rPr lang="en-US" i="1" noProof="0" dirty="0" err="1"/>
              <a:t>magione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donde</a:t>
            </a:r>
            <a:r>
              <a:rPr lang="en-US" i="1" noProof="0" dirty="0"/>
              <a:t> </a:t>
            </a:r>
            <a:r>
              <a:rPr lang="en-US" i="1" noProof="0" dirty="0" err="1"/>
              <a:t>s’erano</a:t>
            </a:r>
            <a:r>
              <a:rPr lang="en-US" i="1" noProof="0" dirty="0"/>
              <a:t> </a:t>
            </a:r>
            <a:r>
              <a:rPr lang="en-US" i="1" noProof="0" dirty="0" err="1"/>
              <a:t>partiti</a:t>
            </a:r>
            <a:endParaRPr lang="en-US" i="1" noProof="0" dirty="0"/>
          </a:p>
          <a:p>
            <a:r>
              <a:rPr lang="en-US" noProof="0" dirty="0"/>
              <a:t>”In a little while they reached the mansion from which they had previously departed.” (Franco Sacchetti, XIV)</a:t>
            </a:r>
            <a:endParaRPr lang="en-US" i="1" noProof="0" dirty="0"/>
          </a:p>
          <a:p>
            <a:endParaRPr lang="en-US" i="1" noProof="0" dirty="0"/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5C3F5C8D-73E7-8335-67E0-2FC5995FA4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737111"/>
              </p:ext>
            </p:extLst>
          </p:nvPr>
        </p:nvGraphicFramePr>
        <p:xfrm>
          <a:off x="640079" y="1577912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1740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6EBB9-86F9-4BBE-DE61-D769AC1C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1B8DE3-5D16-23FC-B51A-1515A2CC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 err="1"/>
              <a:t>Unde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r>
              <a:rPr lang="en-US" i="1" noProof="0" dirty="0"/>
              <a:t> &amp; </a:t>
            </a:r>
            <a:r>
              <a:rPr lang="en-US" i="1" noProof="0" dirty="0" err="1"/>
              <a:t>donde</a:t>
            </a:r>
            <a:r>
              <a:rPr lang="en-US" noProof="0" dirty="0"/>
              <a:t>: semantic relation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72272BD-0915-AFA2-77FC-2B6E83978F0B}"/>
              </a:ext>
            </a:extLst>
          </p:cNvPr>
          <p:cNvSpPr txBox="1"/>
          <p:nvPr/>
        </p:nvSpPr>
        <p:spPr>
          <a:xfrm>
            <a:off x="4606724" y="1947161"/>
            <a:ext cx="6945197" cy="34932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AutoNum type="arabicParenR"/>
            </a:pPr>
            <a:r>
              <a:rPr lang="en-US" b="1" noProof="0" dirty="0"/>
              <a:t>Origin</a:t>
            </a:r>
          </a:p>
          <a:p>
            <a:r>
              <a:rPr lang="en-US" i="1" noProof="0" dirty="0" err="1"/>
              <a:t>filia</a:t>
            </a:r>
            <a:r>
              <a:rPr lang="en-US" i="1" noProof="0" dirty="0"/>
              <a:t> </a:t>
            </a:r>
            <a:r>
              <a:rPr lang="en-US" i="1" noProof="0" dirty="0" err="1"/>
              <a:t>ipsius</a:t>
            </a:r>
            <a:r>
              <a:rPr lang="en-US" i="1" noProof="0" dirty="0"/>
              <a:t> </a:t>
            </a:r>
            <a:r>
              <a:rPr lang="en-US" i="1" noProof="0" dirty="0" err="1"/>
              <a:t>Dammiani</a:t>
            </a:r>
            <a:r>
              <a:rPr lang="en-US" i="1" noProof="0" dirty="0"/>
              <a:t> </a:t>
            </a:r>
            <a:r>
              <a:rPr lang="en-US" noProof="0" dirty="0"/>
              <a:t>(…)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</a:t>
            </a:r>
            <a:r>
              <a:rPr lang="en-US" i="1" noProof="0" dirty="0" err="1"/>
              <a:t>iste</a:t>
            </a:r>
            <a:r>
              <a:rPr lang="en-US" i="1" noProof="0" dirty="0"/>
              <a:t> </a:t>
            </a:r>
            <a:r>
              <a:rPr lang="en-US" i="1" noProof="0" dirty="0" err="1"/>
              <a:t>Agiprand</a:t>
            </a:r>
            <a:r>
              <a:rPr lang="en-US" i="1" noProof="0" dirty="0"/>
              <a:t> </a:t>
            </a:r>
            <a:r>
              <a:rPr lang="en-US" i="1" noProof="0" dirty="0" err="1"/>
              <a:t>filio</a:t>
            </a:r>
            <a:r>
              <a:rPr lang="en-US" i="1" noProof="0" dirty="0"/>
              <a:t> </a:t>
            </a:r>
            <a:r>
              <a:rPr lang="en-US" i="1" noProof="0" dirty="0" err="1"/>
              <a:t>meo</a:t>
            </a:r>
            <a:r>
              <a:rPr lang="en-US" i="1" noProof="0" dirty="0"/>
              <a:t> </a:t>
            </a:r>
            <a:r>
              <a:rPr lang="en-US" i="1" noProof="0" dirty="0" err="1"/>
              <a:t>natus</a:t>
            </a:r>
            <a:r>
              <a:rPr lang="en-US" i="1" noProof="0" dirty="0"/>
              <a:t> est</a:t>
            </a:r>
          </a:p>
          <a:p>
            <a:pPr>
              <a:spcAft>
                <a:spcPts val="600"/>
              </a:spcAft>
            </a:pPr>
            <a:r>
              <a:rPr lang="en-US" i="1" dirty="0"/>
              <a:t>“</a:t>
            </a:r>
            <a:r>
              <a:rPr lang="en-US" dirty="0"/>
              <a:t>The daughter of that D., from which this son of mine A. was born.” </a:t>
            </a:r>
          </a:p>
          <a:p>
            <a:pPr lvl="0"/>
            <a:r>
              <a:rPr lang="it-IT" i="1" dirty="0"/>
              <a:t>dichiarazione de’ princípi </a:t>
            </a:r>
            <a:r>
              <a:rPr lang="it-IT" b="1" i="1" dirty="0"/>
              <a:t>onde</a:t>
            </a:r>
            <a:r>
              <a:rPr lang="it-IT" i="1" dirty="0"/>
              <a:t> nasce il valore delle cose tutte</a:t>
            </a:r>
          </a:p>
          <a:p>
            <a:pPr lvl="0"/>
            <a:r>
              <a:rPr lang="it-IT" dirty="0"/>
              <a:t> </a:t>
            </a:r>
            <a:r>
              <a:rPr lang="en-US" dirty="0"/>
              <a:t>“Declaration of the principles from where the value of all things derives.” </a:t>
            </a:r>
            <a:r>
              <a:rPr lang="it-IT" dirty="0"/>
              <a:t>(Ferdinando Galiani, XVIII sec.)</a:t>
            </a:r>
            <a:r>
              <a:rPr lang="it-IT" i="1" dirty="0"/>
              <a:t> </a:t>
            </a:r>
            <a:endParaRPr lang="it-IT" dirty="0"/>
          </a:p>
          <a:p>
            <a:endParaRPr lang="en-US" noProof="0" dirty="0"/>
          </a:p>
          <a:p>
            <a:r>
              <a:rPr lang="en-US" b="1" noProof="0" dirty="0"/>
              <a:t>2) Matter</a:t>
            </a:r>
          </a:p>
          <a:p>
            <a:r>
              <a:rPr lang="en-US" i="1" noProof="0" dirty="0" err="1"/>
              <a:t>L'acquisto</a:t>
            </a:r>
            <a:r>
              <a:rPr lang="en-US" i="1" noProof="0" dirty="0"/>
              <a:t> </a:t>
            </a:r>
            <a:r>
              <a:rPr lang="en-US" i="1" noProof="0" dirty="0" err="1"/>
              <a:t>dell'oro</a:t>
            </a:r>
            <a:r>
              <a:rPr lang="en-US" i="1" noProof="0" dirty="0"/>
              <a:t> e </a:t>
            </a:r>
            <a:r>
              <a:rPr lang="en-US" i="1" noProof="0" dirty="0" err="1"/>
              <a:t>dell'argento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onde</a:t>
            </a:r>
            <a:r>
              <a:rPr lang="en-US" i="1" noProof="0" dirty="0"/>
              <a:t> la </a:t>
            </a:r>
            <a:r>
              <a:rPr lang="en-US" i="1" noProof="0" dirty="0" err="1"/>
              <a:t>moneta</a:t>
            </a:r>
            <a:r>
              <a:rPr lang="en-US" i="1" noProof="0" dirty="0"/>
              <a:t> </a:t>
            </a:r>
            <a:r>
              <a:rPr lang="en-US" i="1" noProof="0" dirty="0" err="1"/>
              <a:t>piú</a:t>
            </a:r>
            <a:r>
              <a:rPr lang="en-US" i="1" noProof="0" dirty="0"/>
              <a:t> </a:t>
            </a:r>
            <a:r>
              <a:rPr lang="en-US" i="1" noProof="0" dirty="0" err="1"/>
              <a:t>preziosa</a:t>
            </a:r>
            <a:r>
              <a:rPr lang="en-US" i="1" noProof="0" dirty="0"/>
              <a:t> </a:t>
            </a:r>
            <a:r>
              <a:rPr lang="en-US" i="1" noProof="0" dirty="0" err="1"/>
              <a:t>è</a:t>
            </a:r>
            <a:r>
              <a:rPr lang="en-US" i="1" noProof="0" dirty="0"/>
              <a:t> </a:t>
            </a:r>
            <a:r>
              <a:rPr lang="en-US" i="1" noProof="0" dirty="0" err="1"/>
              <a:t>costituita</a:t>
            </a:r>
            <a:r>
              <a:rPr lang="en-US" i="1" noProof="0" dirty="0"/>
              <a:t> </a:t>
            </a:r>
          </a:p>
          <a:p>
            <a:r>
              <a:rPr lang="en-US" dirty="0"/>
              <a:t>“The acquisition of gold and silver, of which the most precious coin is formed.” </a:t>
            </a:r>
            <a:r>
              <a:rPr lang="en-US" noProof="0" dirty="0"/>
              <a:t>(Ferdinando </a:t>
            </a:r>
            <a:r>
              <a:rPr lang="en-US" noProof="0" dirty="0" err="1"/>
              <a:t>Galiani</a:t>
            </a:r>
            <a:r>
              <a:rPr lang="en-US" noProof="0" dirty="0"/>
              <a:t>, XVIII)</a:t>
            </a:r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1FC8CC81-F66D-0562-5A46-97DFA7F46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517837"/>
              </p:ext>
            </p:extLst>
          </p:nvPr>
        </p:nvGraphicFramePr>
        <p:xfrm>
          <a:off x="640079" y="1577912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8A92268-C5ED-4E31-97EE-98F72BA239BC}"/>
              </a:ext>
            </a:extLst>
          </p:cNvPr>
          <p:cNvSpPr txBox="1"/>
          <p:nvPr/>
        </p:nvSpPr>
        <p:spPr>
          <a:xfrm>
            <a:off x="4606724" y="1475879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noProof="0" dirty="0">
                <a:solidFill>
                  <a:srgbClr val="BF8ED1"/>
                </a:solidFill>
                <a:latin typeface="Grandview" panose="020B0502040204020203" pitchFamily="34" charset="0"/>
              </a:rPr>
              <a:t>Non-spatial usages</a:t>
            </a:r>
          </a:p>
        </p:txBody>
      </p:sp>
    </p:spTree>
    <p:extLst>
      <p:ext uri="{BB962C8B-B14F-4D97-AF65-F5344CB8AC3E}">
        <p14:creationId xmlns:p14="http://schemas.microsoft.com/office/powerpoint/2010/main" val="3581140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F80AF-DB0F-91AE-D2AB-F32816FA4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C04EC3-72D9-D710-BA59-7A444613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 err="1"/>
              <a:t>Unde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r>
              <a:rPr lang="en-US" i="1" noProof="0" dirty="0"/>
              <a:t> &amp; </a:t>
            </a:r>
            <a:r>
              <a:rPr lang="en-US" i="1" noProof="0" dirty="0" err="1"/>
              <a:t>donde</a:t>
            </a:r>
            <a:r>
              <a:rPr lang="en-US" dirty="0"/>
              <a:t>: semantic relation</a:t>
            </a:r>
            <a:endParaRPr lang="en-US" noProof="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B689CDF-529F-A579-2480-D3FA4B17CD4B}"/>
              </a:ext>
            </a:extLst>
          </p:cNvPr>
          <p:cNvSpPr txBox="1"/>
          <p:nvPr/>
        </p:nvSpPr>
        <p:spPr>
          <a:xfrm>
            <a:off x="4606724" y="1947161"/>
            <a:ext cx="694519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noProof="0" dirty="0"/>
              <a:t>3) Passive agent</a:t>
            </a:r>
          </a:p>
          <a:p>
            <a:r>
              <a:rPr lang="en-US" i="1" noProof="0" dirty="0"/>
              <a:t>pro </a:t>
            </a:r>
            <a:r>
              <a:rPr lang="en-US" i="1" noProof="0" dirty="0" err="1"/>
              <a:t>ista</a:t>
            </a:r>
            <a:r>
              <a:rPr lang="en-US" i="1" noProof="0" dirty="0"/>
              <a:t> </a:t>
            </a:r>
            <a:r>
              <a:rPr lang="en-US" i="1" noProof="0" dirty="0" err="1"/>
              <a:t>generatjiones</a:t>
            </a:r>
            <a:r>
              <a:rPr lang="en-US" i="1" noProof="0" dirty="0"/>
              <a:t> </a:t>
            </a:r>
            <a:r>
              <a:rPr lang="en-US" i="1" noProof="0" dirty="0" err="1"/>
              <a:t>barbaras</a:t>
            </a:r>
            <a:r>
              <a:rPr lang="en-US" i="1" noProof="0" dirty="0"/>
              <a:t> </a:t>
            </a:r>
            <a:r>
              <a:rPr lang="en-US" i="1" noProof="0" dirty="0" err="1"/>
              <a:t>saracenorum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in </a:t>
            </a:r>
            <a:r>
              <a:rPr lang="en-US" i="1" noProof="0" dirty="0" err="1"/>
              <a:t>cibitate</a:t>
            </a:r>
            <a:r>
              <a:rPr lang="en-US" i="1" noProof="0" dirty="0"/>
              <a:t> </a:t>
            </a:r>
            <a:r>
              <a:rPr lang="en-US" i="1" noProof="0" dirty="0" err="1"/>
              <a:t>ista</a:t>
            </a:r>
            <a:r>
              <a:rPr lang="en-US" i="1" noProof="0" dirty="0"/>
              <a:t> </a:t>
            </a:r>
            <a:r>
              <a:rPr lang="en-US" i="1" noProof="0" dirty="0" err="1"/>
              <a:t>salernitana</a:t>
            </a:r>
            <a:r>
              <a:rPr lang="en-US" i="1" noProof="0" dirty="0"/>
              <a:t> </a:t>
            </a:r>
            <a:r>
              <a:rPr lang="en-US" i="1" noProof="0" dirty="0" err="1"/>
              <a:t>circumclusi</a:t>
            </a:r>
            <a:r>
              <a:rPr lang="en-US" i="1" noProof="0" dirty="0"/>
              <a:t> </a:t>
            </a:r>
            <a:r>
              <a:rPr lang="en-US" i="1" noProof="0" dirty="0" err="1"/>
              <a:t>sumus</a:t>
            </a:r>
            <a:r>
              <a:rPr lang="en-US" i="1" noProof="0" dirty="0"/>
              <a:t>. </a:t>
            </a:r>
          </a:p>
          <a:p>
            <a:r>
              <a:rPr lang="en-US" noProof="0" dirty="0"/>
              <a:t>“From these barbarian people, </a:t>
            </a:r>
            <a:r>
              <a:rPr lang="en-US" noProof="0" dirty="0" err="1"/>
              <a:t>th</a:t>
            </a:r>
            <a:r>
              <a:rPr lang="en-US" dirty="0"/>
              <a:t>e Saracens</a:t>
            </a:r>
            <a:r>
              <a:rPr lang="en-US" noProof="0" dirty="0"/>
              <a:t>, by which we’re surrounded in the city of Salerno.”</a:t>
            </a:r>
          </a:p>
          <a:p>
            <a:endParaRPr lang="en-US" noProof="0" dirty="0"/>
          </a:p>
          <a:p>
            <a:r>
              <a:rPr lang="en-US" b="1" noProof="0" dirty="0"/>
              <a:t>4) Cause</a:t>
            </a:r>
          </a:p>
          <a:p>
            <a:r>
              <a:rPr lang="en-US" i="1" noProof="0" dirty="0" err="1"/>
              <a:t>avessi</a:t>
            </a:r>
            <a:r>
              <a:rPr lang="en-US" i="1" noProof="0" dirty="0"/>
              <a:t> cura </a:t>
            </a:r>
            <a:r>
              <a:rPr lang="en-US" i="1" noProof="0" dirty="0" err="1"/>
              <a:t>che</a:t>
            </a:r>
            <a:r>
              <a:rPr lang="en-US" i="1" noProof="0" dirty="0"/>
              <a:t> non </a:t>
            </a:r>
            <a:r>
              <a:rPr lang="en-US" i="1" noProof="0" dirty="0" err="1"/>
              <a:t>seguisse</a:t>
            </a:r>
            <a:r>
              <a:rPr lang="en-US" i="1" noProof="0" dirty="0"/>
              <a:t> </a:t>
            </a:r>
            <a:r>
              <a:rPr lang="en-US" i="1" noProof="0" dirty="0" err="1"/>
              <a:t>qualche</a:t>
            </a:r>
            <a:r>
              <a:rPr lang="en-US" i="1" noProof="0" dirty="0"/>
              <a:t> </a:t>
            </a:r>
            <a:r>
              <a:rPr lang="en-US" i="1" noProof="0" dirty="0" err="1"/>
              <a:t>pazza</a:t>
            </a:r>
            <a:r>
              <a:rPr lang="en-US" i="1" noProof="0" dirty="0"/>
              <a:t> scena, </a:t>
            </a:r>
            <a:r>
              <a:rPr lang="en-US" b="1" i="1" noProof="0" dirty="0" err="1">
                <a:solidFill>
                  <a:srgbClr val="1973EB"/>
                </a:solidFill>
              </a:rPr>
              <a:t>onde</a:t>
            </a:r>
            <a:r>
              <a:rPr lang="en-US" b="1" i="1" noProof="0" dirty="0"/>
              <a:t> </a:t>
            </a:r>
            <a:r>
              <a:rPr lang="en-US" i="1" noProof="0" dirty="0"/>
              <a:t>l''</a:t>
            </a:r>
            <a:r>
              <a:rPr lang="en-US" i="1" noProof="0" dirty="0" err="1"/>
              <a:t>inviato</a:t>
            </a:r>
            <a:r>
              <a:rPr lang="en-US" i="1" noProof="0" dirty="0"/>
              <a:t> del </a:t>
            </a:r>
            <a:r>
              <a:rPr lang="en-US" i="1" noProof="0" dirty="0" err="1"/>
              <a:t>Granduca</a:t>
            </a:r>
            <a:r>
              <a:rPr lang="en-US" i="1" noProof="0" dirty="0"/>
              <a:t> </a:t>
            </a:r>
            <a:r>
              <a:rPr lang="en-US" i="1" noProof="0" dirty="0" err="1"/>
              <a:t>avesse</a:t>
            </a:r>
            <a:r>
              <a:rPr lang="en-US" i="1" noProof="0" dirty="0"/>
              <a:t> </a:t>
            </a:r>
            <a:r>
              <a:rPr lang="en-US" i="1" noProof="0" dirty="0" err="1"/>
              <a:t>avuto</a:t>
            </a:r>
            <a:r>
              <a:rPr lang="en-US" i="1" noProof="0" dirty="0"/>
              <a:t> a </a:t>
            </a:r>
            <a:r>
              <a:rPr lang="en-US" i="1" noProof="0" dirty="0" err="1"/>
              <a:t>andare</a:t>
            </a:r>
            <a:r>
              <a:rPr lang="en-US" i="1" noProof="0" dirty="0"/>
              <a:t> </a:t>
            </a:r>
            <a:r>
              <a:rPr lang="en-US" i="1" noProof="0" dirty="0" err="1"/>
              <a:t>sulle</a:t>
            </a:r>
            <a:r>
              <a:rPr lang="en-US" i="1" noProof="0" dirty="0"/>
              <a:t> </a:t>
            </a:r>
            <a:r>
              <a:rPr lang="en-US" i="1" noProof="0" dirty="0" err="1"/>
              <a:t>gazzette</a:t>
            </a:r>
            <a:r>
              <a:rPr lang="en-US" i="1" noProof="0" dirty="0"/>
              <a:t> per </a:t>
            </a:r>
            <a:r>
              <a:rPr lang="en-US" i="1" noProof="0" dirty="0" err="1"/>
              <a:t>autore</a:t>
            </a:r>
            <a:r>
              <a:rPr lang="en-US" i="1" noProof="0" dirty="0"/>
              <a:t> d'un mal </a:t>
            </a:r>
            <a:r>
              <a:rPr lang="en-US" i="1" noProof="0" dirty="0" err="1"/>
              <a:t>parto</a:t>
            </a:r>
            <a:r>
              <a:rPr lang="en-US" i="1" noProof="0" dirty="0"/>
              <a:t>.</a:t>
            </a:r>
            <a:r>
              <a:rPr lang="en-US" noProof="0" dirty="0"/>
              <a:t> </a:t>
            </a:r>
          </a:p>
          <a:p>
            <a:r>
              <a:rPr lang="en-US" dirty="0"/>
              <a:t>”I took care that no crazy scenes ensued, because of which the Grand Duke's envoy should have to go to the newspapers as the author of a miscarriage.” (</a:t>
            </a:r>
            <a:r>
              <a:rPr lang="en-US" noProof="0" dirty="0"/>
              <a:t>Lorenzo </a:t>
            </a:r>
            <a:r>
              <a:rPr lang="en-US" noProof="0" dirty="0" err="1"/>
              <a:t>Magalotti</a:t>
            </a:r>
            <a:r>
              <a:rPr lang="en-US" noProof="0" dirty="0"/>
              <a:t>, XVII)</a:t>
            </a:r>
          </a:p>
          <a:p>
            <a:endParaRPr lang="en-US" noProof="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491959D-D919-0266-295E-0516A8A2DA93}"/>
              </a:ext>
            </a:extLst>
          </p:cNvPr>
          <p:cNvSpPr txBox="1"/>
          <p:nvPr/>
        </p:nvSpPr>
        <p:spPr>
          <a:xfrm>
            <a:off x="640079" y="6019429"/>
            <a:ext cx="874500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noProof="0" dirty="0"/>
              <a:t>NB</a:t>
            </a:r>
            <a:r>
              <a:rPr lang="en-US" noProof="0" dirty="0"/>
              <a:t>: </a:t>
            </a:r>
            <a:r>
              <a:rPr lang="en-US" b="1" i="1" noProof="0" dirty="0" err="1"/>
              <a:t>onde</a:t>
            </a:r>
            <a:r>
              <a:rPr lang="en-US" noProof="0" dirty="0"/>
              <a:t> seemingly covers a wider range of </a:t>
            </a:r>
            <a:r>
              <a:rPr lang="en-US" dirty="0"/>
              <a:t>non-spatial semantic relations</a:t>
            </a:r>
            <a:endParaRPr lang="en-US" noProof="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706C0A-9D25-6694-D0CE-97E07614EED4}"/>
              </a:ext>
            </a:extLst>
          </p:cNvPr>
          <p:cNvSpPr txBox="1"/>
          <p:nvPr/>
        </p:nvSpPr>
        <p:spPr>
          <a:xfrm>
            <a:off x="4606724" y="1475879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noProof="0" dirty="0">
                <a:solidFill>
                  <a:srgbClr val="BF8ED1"/>
                </a:solidFill>
                <a:latin typeface="Grandview" panose="020B0502040204020203" pitchFamily="34" charset="0"/>
              </a:rPr>
              <a:t>Non-spatial usages</a:t>
            </a:r>
          </a:p>
        </p:txBody>
      </p:sp>
      <p:graphicFrame>
        <p:nvGraphicFramePr>
          <p:cNvPr id="8" name="Segnaposto contenuto 5">
            <a:extLst>
              <a:ext uri="{FF2B5EF4-FFF2-40B4-BE49-F238E27FC236}">
                <a16:creationId xmlns:a16="http://schemas.microsoft.com/office/drawing/2014/main" id="{CEE233D0-9EA1-B205-F3C1-6B00CEC72D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083047"/>
              </p:ext>
            </p:extLst>
          </p:nvPr>
        </p:nvGraphicFramePr>
        <p:xfrm>
          <a:off x="640079" y="1577912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344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5467-625E-75AC-06C8-62AB50F79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FA3F06-B559-A3B5-AD8D-9620EC147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 err="1"/>
              <a:t>Unde</a:t>
            </a:r>
            <a:r>
              <a:rPr lang="en-US" i="1" noProof="0" dirty="0"/>
              <a:t>, </a:t>
            </a:r>
            <a:r>
              <a:rPr lang="en-US" i="1" noProof="0" dirty="0" err="1"/>
              <a:t>onde</a:t>
            </a:r>
            <a:r>
              <a:rPr lang="en-US" i="1" noProof="0" dirty="0"/>
              <a:t> &amp; </a:t>
            </a:r>
            <a:r>
              <a:rPr lang="en-US" i="1" noProof="0" dirty="0" err="1"/>
              <a:t>donde</a:t>
            </a:r>
            <a:r>
              <a:rPr lang="en-US" dirty="0"/>
              <a:t>: semantic relation</a:t>
            </a:r>
            <a:endParaRPr lang="en-US" noProof="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92015B-4BAE-1199-2142-5A1DA5FF05E9}"/>
              </a:ext>
            </a:extLst>
          </p:cNvPr>
          <p:cNvSpPr txBox="1"/>
          <p:nvPr/>
        </p:nvSpPr>
        <p:spPr>
          <a:xfrm>
            <a:off x="4606724" y="1475879"/>
            <a:ext cx="723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noProof="0" dirty="0">
                <a:solidFill>
                  <a:srgbClr val="42C8A3"/>
                </a:solidFill>
                <a:latin typeface="Grandview" panose="020B0502040204020203" pitchFamily="34" charset="0"/>
              </a:rPr>
              <a:t>Topic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7CADDF5-BF3B-688E-9B93-20A06E4AEC54}"/>
              </a:ext>
            </a:extLst>
          </p:cNvPr>
          <p:cNvSpPr txBox="1"/>
          <p:nvPr/>
        </p:nvSpPr>
        <p:spPr>
          <a:xfrm>
            <a:off x="4606724" y="1947161"/>
            <a:ext cx="6945197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noProof="0" dirty="0" err="1"/>
              <a:t>meliorata</a:t>
            </a:r>
            <a:r>
              <a:rPr lang="en-US" i="1" noProof="0" dirty="0"/>
              <a:t> res </a:t>
            </a:r>
            <a:r>
              <a:rPr lang="en-US" b="1" i="1" noProof="0" dirty="0" err="1">
                <a:solidFill>
                  <a:srgbClr val="1973EB"/>
                </a:solidFill>
              </a:rPr>
              <a:t>unde</a:t>
            </a:r>
            <a:r>
              <a:rPr lang="en-US" i="1" noProof="0" dirty="0"/>
              <a:t> hic </a:t>
            </a:r>
            <a:r>
              <a:rPr lang="en-US" i="1" noProof="0" dirty="0" err="1"/>
              <a:t>agitur</a:t>
            </a:r>
            <a:endParaRPr lang="en-US" i="1" dirty="0"/>
          </a:p>
          <a:p>
            <a:r>
              <a:rPr lang="en-US" i="1" noProof="0" dirty="0"/>
              <a:t>“</a:t>
            </a:r>
            <a:r>
              <a:rPr lang="en-US" noProof="0" dirty="0"/>
              <a:t>The improved goods about which we talk in this document.”</a:t>
            </a:r>
            <a:endParaRPr lang="en-US" i="1" noProof="0" dirty="0"/>
          </a:p>
          <a:p>
            <a:endParaRPr lang="en-US" noProof="0" dirty="0"/>
          </a:p>
          <a:p>
            <a:r>
              <a:rPr lang="en-US" noProof="0" dirty="0"/>
              <a:t>Parallel passages: </a:t>
            </a:r>
            <a:r>
              <a:rPr lang="en-US" i="1" noProof="0" dirty="0"/>
              <a:t>res </a:t>
            </a:r>
            <a:r>
              <a:rPr lang="en-US" i="1" noProof="0" dirty="0" err="1"/>
              <a:t>meliorata</a:t>
            </a:r>
            <a:r>
              <a:rPr lang="en-US" i="1" noProof="0" dirty="0"/>
              <a:t> </a:t>
            </a:r>
            <a:r>
              <a:rPr lang="en-US" b="1" i="1" noProof="0" dirty="0"/>
              <a:t>de </a:t>
            </a:r>
            <a:r>
              <a:rPr lang="en-US" b="1" i="1" noProof="0" dirty="0" err="1"/>
              <a:t>quod</a:t>
            </a:r>
            <a:r>
              <a:rPr lang="en-US" i="1" noProof="0" dirty="0"/>
              <a:t> </a:t>
            </a:r>
            <a:r>
              <a:rPr lang="en-US" i="1" noProof="0" dirty="0" err="1"/>
              <a:t>agitur</a:t>
            </a:r>
            <a:r>
              <a:rPr lang="en-US" noProof="0" dirty="0"/>
              <a:t> </a:t>
            </a:r>
          </a:p>
          <a:p>
            <a:endParaRPr lang="en-US" u="sng" noProof="0" dirty="0"/>
          </a:p>
          <a:p>
            <a:r>
              <a:rPr lang="en-US" i="1" noProof="0" dirty="0"/>
              <a:t>sopra </a:t>
            </a:r>
            <a:r>
              <a:rPr lang="en-US" i="1" noProof="0" dirty="0" err="1"/>
              <a:t>quello</a:t>
            </a:r>
            <a:r>
              <a:rPr lang="en-US" i="1" noProof="0" dirty="0"/>
              <a:t> </a:t>
            </a:r>
            <a:r>
              <a:rPr lang="en-US" b="1" i="1" noProof="0" dirty="0" err="1">
                <a:solidFill>
                  <a:srgbClr val="1973EB"/>
                </a:solidFill>
              </a:rPr>
              <a:t>onde</a:t>
            </a:r>
            <a:r>
              <a:rPr lang="en-US" b="1" i="1" noProof="0" dirty="0"/>
              <a:t> </a:t>
            </a:r>
            <a:r>
              <a:rPr lang="en-US" i="1" noProof="0" dirty="0" err="1"/>
              <a:t>consiglio</a:t>
            </a:r>
            <a:r>
              <a:rPr lang="en-US" i="1" noProof="0" dirty="0"/>
              <a:t> </a:t>
            </a:r>
            <a:r>
              <a:rPr lang="en-US" i="1" noProof="0" dirty="0" err="1"/>
              <a:t>si</a:t>
            </a:r>
            <a:r>
              <a:rPr lang="en-US" i="1" noProof="0" dirty="0"/>
              <a:t> </a:t>
            </a:r>
            <a:r>
              <a:rPr lang="en-US" i="1" noProof="0" dirty="0" err="1"/>
              <a:t>piglia</a:t>
            </a:r>
            <a:r>
              <a:rPr lang="en-US" i="1" noProof="0" dirty="0"/>
              <a:t> </a:t>
            </a:r>
          </a:p>
          <a:p>
            <a:r>
              <a:rPr lang="en-US" dirty="0"/>
              <a:t>“Upon which about which decisions are made.”</a:t>
            </a:r>
            <a:endParaRPr lang="en-US" noProof="0" dirty="0"/>
          </a:p>
          <a:p>
            <a:r>
              <a:rPr lang="en-US" noProof="0" dirty="0"/>
              <a:t>(Bono </a:t>
            </a:r>
            <a:r>
              <a:rPr lang="en-US" noProof="0" dirty="0" err="1"/>
              <a:t>Giamboni</a:t>
            </a:r>
            <a:r>
              <a:rPr lang="en-US" noProof="0" dirty="0"/>
              <a:t> XIII)</a:t>
            </a:r>
          </a:p>
          <a:p>
            <a:endParaRPr lang="en-US" i="1" noProof="0" dirty="0"/>
          </a:p>
          <a:p>
            <a:r>
              <a:rPr lang="en-US" cap="small" noProof="0" dirty="0"/>
              <a:t>	locative &gt; topic (</a:t>
            </a:r>
            <a:r>
              <a:rPr lang="en-US" noProof="0" dirty="0" err="1"/>
              <a:t>Kuteva</a:t>
            </a:r>
            <a:r>
              <a:rPr lang="en-US" noProof="0" dirty="0"/>
              <a:t> et al. </a:t>
            </a:r>
            <a:r>
              <a:rPr lang="en-US" cap="small" noProof="0" dirty="0"/>
              <a:t>2019: 269)</a:t>
            </a:r>
            <a:endParaRPr lang="en-US" noProof="0" dirty="0"/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6196DF03-8DC8-2EF7-E544-68D1433E01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02677"/>
              </p:ext>
            </p:extLst>
          </p:nvPr>
        </p:nvGraphicFramePr>
        <p:xfrm>
          <a:off x="640079" y="1577912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6338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6DAD5-1736-E011-B449-8F0E6B5FD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EBEE02-5A2E-463C-0F68-4BD9998A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Ubi</a:t>
            </a:r>
            <a:r>
              <a:rPr lang="en-US" noProof="0" dirty="0"/>
              <a:t>, </a:t>
            </a:r>
            <a:r>
              <a:rPr lang="en-US" i="1" noProof="0" dirty="0" err="1"/>
              <a:t>ove</a:t>
            </a:r>
            <a:r>
              <a:rPr lang="en-US" noProof="0" dirty="0"/>
              <a:t> &amp; </a:t>
            </a:r>
            <a:r>
              <a:rPr lang="en-US" i="1" noProof="0" dirty="0"/>
              <a:t>dove</a:t>
            </a:r>
            <a:r>
              <a:rPr lang="en-US" noProof="0" dirty="0"/>
              <a:t>: syntactic relation</a:t>
            </a:r>
            <a:endParaRPr lang="en-US" i="1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D383A66-F171-356A-72EB-D440056E87DB}"/>
              </a:ext>
            </a:extLst>
          </p:cNvPr>
          <p:cNvSpPr txBox="1"/>
          <p:nvPr/>
        </p:nvSpPr>
        <p:spPr>
          <a:xfrm>
            <a:off x="4555671" y="1211184"/>
            <a:ext cx="6924284" cy="61863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F65A5B"/>
                </a:solidFill>
                <a:latin typeface="Grandview" panose="020B0502040204020203" pitchFamily="34" charset="0"/>
              </a:rPr>
              <a:t>Oblique</a:t>
            </a:r>
          </a:p>
          <a:p>
            <a:endParaRPr lang="en-US" b="1" u="sng" noProof="0" dirty="0"/>
          </a:p>
          <a:p>
            <a:r>
              <a:rPr lang="en-US" i="1" noProof="0" dirty="0"/>
              <a:t>terra nostra in loco </a:t>
            </a:r>
            <a:r>
              <a:rPr lang="en-US" i="1" noProof="0" dirty="0" err="1"/>
              <a:t>Perariolo</a:t>
            </a:r>
            <a:r>
              <a:rPr lang="en-US" i="1" noProof="0" dirty="0"/>
              <a:t>,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prato</a:t>
            </a:r>
            <a:r>
              <a:rPr lang="en-US" i="1" noProof="0" dirty="0"/>
              <a:t> </a:t>
            </a:r>
            <a:r>
              <a:rPr lang="en-US" i="1" noProof="0" dirty="0" err="1"/>
              <a:t>habemus</a:t>
            </a:r>
            <a:endParaRPr lang="en-US" noProof="0" dirty="0"/>
          </a:p>
          <a:p>
            <a:r>
              <a:rPr lang="en-US" noProof="0" dirty="0"/>
              <a:t>“Our land </a:t>
            </a:r>
            <a:r>
              <a:rPr lang="en-US" dirty="0"/>
              <a:t>located at P., where we have a field.”</a:t>
            </a:r>
          </a:p>
          <a:p>
            <a:endParaRPr lang="en-US" b="1" u="sng" noProof="0" dirty="0"/>
          </a:p>
          <a:p>
            <a:r>
              <a:rPr lang="en-US" i="1" noProof="0" dirty="0"/>
              <a:t>E </a:t>
            </a:r>
            <a:r>
              <a:rPr lang="en-US" i="1" noProof="0" dirty="0" err="1"/>
              <a:t>quando</a:t>
            </a:r>
            <a:r>
              <a:rPr lang="en-US" i="1" noProof="0" dirty="0"/>
              <a:t> </a:t>
            </a:r>
            <a:r>
              <a:rPr lang="en-US" i="1" noProof="0" dirty="0" err="1"/>
              <a:t>si</a:t>
            </a:r>
            <a:r>
              <a:rPr lang="en-US" i="1" noProof="0" dirty="0"/>
              <a:t> </a:t>
            </a:r>
            <a:r>
              <a:rPr lang="en-US" i="1" noProof="0" dirty="0" err="1"/>
              <a:t>cavano</a:t>
            </a:r>
            <a:r>
              <a:rPr lang="en-US" i="1" noProof="0" dirty="0"/>
              <a:t> di loro casa e </a:t>
            </a:r>
            <a:r>
              <a:rPr lang="en-US" i="1" noProof="0" dirty="0" err="1"/>
              <a:t>sono</a:t>
            </a:r>
            <a:r>
              <a:rPr lang="en-US" i="1" noProof="0" dirty="0"/>
              <a:t> </a:t>
            </a:r>
            <a:r>
              <a:rPr lang="en-US" i="1" noProof="0" dirty="0" err="1"/>
              <a:t>portati</a:t>
            </a:r>
            <a:r>
              <a:rPr lang="en-US" i="1" noProof="0" dirty="0"/>
              <a:t> </a:t>
            </a:r>
            <a:r>
              <a:rPr lang="en-US" i="1" noProof="0" dirty="0" err="1"/>
              <a:t>a·luogo</a:t>
            </a:r>
            <a:r>
              <a:rPr lang="en-US" i="1" noProof="0" dirty="0"/>
              <a:t> </a:t>
            </a:r>
            <a:r>
              <a:rPr lang="en-US" b="1" i="1" noProof="0" dirty="0">
                <a:solidFill>
                  <a:srgbClr val="1973EB"/>
                </a:solidFill>
              </a:rPr>
              <a:t>dove</a:t>
            </a:r>
            <a:r>
              <a:rPr lang="en-US" i="1" noProof="0" dirty="0"/>
              <a:t> </a:t>
            </a:r>
            <a:r>
              <a:rPr lang="en-US" i="1" noProof="0" dirty="0" err="1"/>
              <a:t>debbono</a:t>
            </a:r>
            <a:r>
              <a:rPr lang="en-US" i="1" noProof="0" dirty="0"/>
              <a:t> </a:t>
            </a:r>
            <a:r>
              <a:rPr lang="en-US" i="1" noProof="0" dirty="0" err="1"/>
              <a:t>essere</a:t>
            </a:r>
            <a:r>
              <a:rPr lang="en-US" i="1" noProof="0" dirty="0"/>
              <a:t> </a:t>
            </a:r>
            <a:r>
              <a:rPr lang="en-US" i="1" noProof="0" dirty="0" err="1"/>
              <a:t>arsi</a:t>
            </a:r>
            <a:r>
              <a:rPr lang="en-US" i="1" noProof="0" dirty="0"/>
              <a:t> </a:t>
            </a:r>
          </a:p>
          <a:p>
            <a:r>
              <a:rPr lang="en-US" dirty="0"/>
              <a:t>“And when they are taken from home and brought to the place where they need to be burned.” </a:t>
            </a:r>
            <a:r>
              <a:rPr lang="en-US" noProof="0" dirty="0"/>
              <a:t>(Marco Polo, XIII)</a:t>
            </a:r>
          </a:p>
          <a:p>
            <a:endParaRPr lang="en-US" i="1" noProof="0" dirty="0"/>
          </a:p>
          <a:p>
            <a:r>
              <a:rPr lang="en-US" i="1" noProof="0" dirty="0"/>
              <a:t>e </a:t>
            </a:r>
            <a:r>
              <a:rPr lang="en-US" i="1" noProof="0" dirty="0" err="1"/>
              <a:t>così</a:t>
            </a:r>
            <a:r>
              <a:rPr lang="en-US" i="1" noProof="0" dirty="0"/>
              <a:t> </a:t>
            </a:r>
            <a:r>
              <a:rPr lang="en-US" i="1" noProof="0" dirty="0" err="1"/>
              <a:t>andammo</a:t>
            </a:r>
            <a:r>
              <a:rPr lang="en-US" i="1" noProof="0" dirty="0"/>
              <a:t> di </a:t>
            </a:r>
            <a:r>
              <a:rPr lang="en-US" i="1" noProof="0" dirty="0" err="1"/>
              <a:t>tirata</a:t>
            </a:r>
            <a:r>
              <a:rPr lang="en-US" i="1" noProof="0" dirty="0"/>
              <a:t> </a:t>
            </a:r>
            <a:r>
              <a:rPr lang="en-US" i="1" noProof="0" dirty="0" err="1"/>
              <a:t>sino</a:t>
            </a:r>
            <a:r>
              <a:rPr lang="en-US" i="1" noProof="0" dirty="0"/>
              <a:t> a Revere </a:t>
            </a:r>
            <a:r>
              <a:rPr lang="en-US" b="1" i="1" noProof="0" dirty="0" err="1">
                <a:solidFill>
                  <a:srgbClr val="1973EB"/>
                </a:solidFill>
              </a:rPr>
              <a:t>ove</a:t>
            </a:r>
            <a:r>
              <a:rPr lang="en-US" i="1" noProof="0" dirty="0"/>
              <a:t> </a:t>
            </a:r>
            <a:r>
              <a:rPr lang="en-US" i="1" noProof="0" dirty="0" err="1"/>
              <a:t>si</a:t>
            </a:r>
            <a:r>
              <a:rPr lang="en-US" i="1" noProof="0" dirty="0"/>
              <a:t> </a:t>
            </a:r>
            <a:r>
              <a:rPr lang="en-US" i="1" noProof="0" dirty="0" err="1"/>
              <a:t>giunse</a:t>
            </a:r>
            <a:r>
              <a:rPr lang="en-US" i="1" noProof="0" dirty="0"/>
              <a:t> alle 7 ½</a:t>
            </a:r>
          </a:p>
          <a:p>
            <a:r>
              <a:rPr lang="en-US" dirty="0"/>
              <a:t>“And so we went straight to R., where we arrived at 7.30.”</a:t>
            </a:r>
            <a:r>
              <a:rPr lang="en-US" noProof="0" dirty="0"/>
              <a:t> (Ercole Trotti </a:t>
            </a:r>
            <a:r>
              <a:rPr lang="en-US" noProof="0" dirty="0" err="1"/>
              <a:t>Estense</a:t>
            </a:r>
            <a:r>
              <a:rPr lang="en-US" noProof="0" dirty="0"/>
              <a:t> Mosti, XIX)</a:t>
            </a:r>
          </a:p>
          <a:p>
            <a:endParaRPr lang="en-US" i="1" noProof="0" dirty="0"/>
          </a:p>
          <a:p>
            <a:r>
              <a:rPr lang="en-US" b="1" u="sng" noProof="0" dirty="0">
                <a:solidFill>
                  <a:srgbClr val="40C16E"/>
                </a:solidFill>
                <a:latin typeface="Grandview" panose="020B0502040204020203" pitchFamily="34" charset="0"/>
              </a:rPr>
              <a:t>Genitive (n =2)</a:t>
            </a:r>
            <a:r>
              <a:rPr lang="en-US" b="1" noProof="0" dirty="0">
                <a:solidFill>
                  <a:srgbClr val="40C16E"/>
                </a:solidFill>
                <a:latin typeface="Grandview" panose="020B0502040204020203" pitchFamily="34" charset="0"/>
              </a:rPr>
              <a:t> </a:t>
            </a:r>
            <a:r>
              <a:rPr lang="en-US" noProof="0" dirty="0">
                <a:sym typeface="Wingdings" pitchFamily="2" charset="2"/>
              </a:rPr>
              <a:t> influence of partitive </a:t>
            </a:r>
            <a:r>
              <a:rPr lang="en-US" i="1" noProof="0" dirty="0" err="1">
                <a:solidFill>
                  <a:srgbClr val="1973EB"/>
                </a:solidFill>
                <a:sym typeface="Wingdings" pitchFamily="2" charset="2"/>
              </a:rPr>
              <a:t>unde</a:t>
            </a:r>
            <a:r>
              <a:rPr lang="en-US" noProof="0" dirty="0">
                <a:sym typeface="Wingdings" pitchFamily="2" charset="2"/>
              </a:rPr>
              <a:t>?</a:t>
            </a:r>
            <a:endParaRPr lang="en-US" noProof="0" dirty="0"/>
          </a:p>
          <a:p>
            <a:endParaRPr lang="en-US" b="1" u="sng" noProof="0" dirty="0"/>
          </a:p>
          <a:p>
            <a:r>
              <a:rPr lang="en-US" i="1" noProof="0" dirty="0"/>
              <a:t>id est omnis rebus </a:t>
            </a:r>
            <a:r>
              <a:rPr lang="en-US" i="1" noProof="0" dirty="0" err="1"/>
              <a:t>substantias</a:t>
            </a:r>
            <a:r>
              <a:rPr lang="en-US" i="1" noProof="0" dirty="0"/>
              <a:t> </a:t>
            </a:r>
            <a:r>
              <a:rPr lang="en-US" i="1" noProof="0" dirty="0" err="1"/>
              <a:t>mea</a:t>
            </a:r>
            <a:r>
              <a:rPr lang="en-US" i="1" noProof="0" dirty="0"/>
              <a:t> </a:t>
            </a:r>
            <a:r>
              <a:rPr lang="en-US" noProof="0" dirty="0"/>
              <a:t>(…) </a:t>
            </a:r>
            <a:r>
              <a:rPr lang="en-US" b="1" i="1" noProof="0" dirty="0"/>
              <a:t>ubi</a:t>
            </a:r>
            <a:r>
              <a:rPr lang="en-US" i="1" noProof="0" dirty="0"/>
              <a:t> at </a:t>
            </a:r>
            <a:r>
              <a:rPr lang="en-US" i="1" noProof="0" dirty="0" err="1"/>
              <a:t>mea</a:t>
            </a:r>
            <a:r>
              <a:rPr lang="en-US" i="1" noProof="0" dirty="0"/>
              <a:t> </a:t>
            </a:r>
            <a:r>
              <a:rPr lang="en-US" i="1" noProof="0" dirty="0" err="1"/>
              <a:t>pertene</a:t>
            </a:r>
            <a:r>
              <a:rPr lang="en-US" i="1" noProof="0" dirty="0"/>
              <a:t> </a:t>
            </a:r>
            <a:r>
              <a:rPr lang="en-US" i="1" noProof="0" dirty="0" err="1"/>
              <a:t>potestate</a:t>
            </a:r>
            <a:r>
              <a:rPr lang="en-US" i="1" noProof="0" dirty="0"/>
              <a:t>.</a:t>
            </a:r>
          </a:p>
          <a:p>
            <a:r>
              <a:rPr lang="en-US" dirty="0"/>
              <a:t>“That is, all my goods, of which I am the possessor.”</a:t>
            </a:r>
            <a:endParaRPr lang="en-US" noProof="0" dirty="0"/>
          </a:p>
          <a:p>
            <a:endParaRPr lang="en-US" b="1" u="sng" noProof="0" dirty="0"/>
          </a:p>
          <a:p>
            <a:endParaRPr lang="en-US" b="1" u="sng" noProof="0" dirty="0"/>
          </a:p>
          <a:p>
            <a:endParaRPr lang="en-US" b="1" u="sng" noProof="0" dirty="0"/>
          </a:p>
        </p:txBody>
      </p:sp>
      <p:graphicFrame>
        <p:nvGraphicFramePr>
          <p:cNvPr id="5" name="Segnaposto contenuto 5">
            <a:extLst>
              <a:ext uri="{FF2B5EF4-FFF2-40B4-BE49-F238E27FC236}">
                <a16:creationId xmlns:a16="http://schemas.microsoft.com/office/drawing/2014/main" id="{62E5A6F7-5CED-486B-2D8A-A165600B12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589537"/>
              </p:ext>
            </p:extLst>
          </p:nvPr>
        </p:nvGraphicFramePr>
        <p:xfrm>
          <a:off x="640079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4460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A9EA8-5445-1A34-2961-4734FAE0A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096A5C-71D4-4E3C-884F-7F38DC6D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Ubi</a:t>
            </a:r>
            <a:r>
              <a:rPr lang="en-US" noProof="0" dirty="0"/>
              <a:t>, </a:t>
            </a:r>
            <a:r>
              <a:rPr lang="en-US" i="1" noProof="0" dirty="0" err="1"/>
              <a:t>ove</a:t>
            </a:r>
            <a:r>
              <a:rPr lang="en-US" noProof="0" dirty="0"/>
              <a:t> &amp; </a:t>
            </a:r>
            <a:r>
              <a:rPr lang="en-US" i="1" noProof="0" dirty="0"/>
              <a:t>dove</a:t>
            </a:r>
            <a:r>
              <a:rPr lang="en-US" dirty="0"/>
              <a:t>: syntactic relation</a:t>
            </a:r>
            <a:endParaRPr lang="en-US" i="1" noProof="0" dirty="0"/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4F9C1D1D-0309-4747-B003-A7A5A88B58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695353"/>
              </p:ext>
            </p:extLst>
          </p:nvPr>
        </p:nvGraphicFramePr>
        <p:xfrm>
          <a:off x="640079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A4397B-DD1B-BDC8-AD57-39D8F3411AA4}"/>
              </a:ext>
            </a:extLst>
          </p:cNvPr>
          <p:cNvSpPr txBox="1"/>
          <p:nvPr/>
        </p:nvSpPr>
        <p:spPr>
          <a:xfrm>
            <a:off x="4606724" y="1475879"/>
            <a:ext cx="6924284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F7733D"/>
                </a:solidFill>
                <a:latin typeface="Grandview" panose="020B0502040204020203" pitchFamily="34" charset="0"/>
              </a:rPr>
              <a:t>Concern ?</a:t>
            </a:r>
          </a:p>
          <a:p>
            <a:endParaRPr lang="en-US" b="1" u="sng" noProof="0" dirty="0"/>
          </a:p>
          <a:p>
            <a:r>
              <a:rPr lang="en-US" i="1" noProof="0" dirty="0"/>
              <a:t>Et </a:t>
            </a:r>
            <a:r>
              <a:rPr lang="en-US" i="1" noProof="0" dirty="0" err="1"/>
              <a:t>hanc</a:t>
            </a:r>
            <a:r>
              <a:rPr lang="en-US" i="1" noProof="0" dirty="0"/>
              <a:t> </a:t>
            </a:r>
            <a:r>
              <a:rPr lang="en-US" i="1" noProof="0" dirty="0" err="1"/>
              <a:t>pagina</a:t>
            </a:r>
            <a:r>
              <a:rPr lang="en-US" i="1" noProof="0" dirty="0"/>
              <a:t> </a:t>
            </a:r>
            <a:r>
              <a:rPr lang="en-US" i="1" noProof="0" dirty="0" err="1"/>
              <a:t>dotalium</a:t>
            </a:r>
            <a:r>
              <a:rPr lang="en-US" i="1" noProof="0" dirty="0"/>
              <a:t> ad </a:t>
            </a:r>
            <a:r>
              <a:rPr lang="en-US" i="1" noProof="0" dirty="0" err="1"/>
              <a:t>inuice</a:t>
            </a:r>
            <a:r>
              <a:rPr lang="en-US" i="1" noProof="0" dirty="0"/>
              <a:t> Dauid </a:t>
            </a:r>
            <a:r>
              <a:rPr lang="en-US" i="1" noProof="0" dirty="0" err="1"/>
              <a:t>iscriuere</a:t>
            </a:r>
            <a:r>
              <a:rPr lang="en-US" i="1" noProof="0" dirty="0"/>
              <a:t> </a:t>
            </a:r>
            <a:r>
              <a:rPr lang="en-US" i="1" noProof="0" dirty="0" err="1"/>
              <a:t>rogauimus</a:t>
            </a:r>
            <a:r>
              <a:rPr lang="en-US" i="1" noProof="0" dirty="0"/>
              <a:t>,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et pro </a:t>
            </a:r>
            <a:r>
              <a:rPr lang="en-US" i="1" noProof="0" dirty="0" err="1"/>
              <a:t>confirmationem</a:t>
            </a:r>
            <a:r>
              <a:rPr lang="en-US" i="1" noProof="0" dirty="0"/>
              <a:t> propria manus nostra signum sancte </a:t>
            </a:r>
            <a:r>
              <a:rPr lang="en-US" i="1" noProof="0" dirty="0" err="1"/>
              <a:t>cruci</a:t>
            </a:r>
            <a:r>
              <a:rPr lang="en-US" i="1" noProof="0" dirty="0"/>
              <a:t> </a:t>
            </a:r>
            <a:r>
              <a:rPr lang="en-US" i="1" noProof="0" dirty="0" err="1"/>
              <a:t>fecimus</a:t>
            </a:r>
            <a:r>
              <a:rPr lang="en-US" i="1" noProof="0" dirty="0"/>
              <a:t>. </a:t>
            </a:r>
          </a:p>
          <a:p>
            <a:r>
              <a:rPr lang="en-US" dirty="0"/>
              <a:t>“This donation page in the presence of David we require to write, where and for confirmation (of which) we ourselves did the sign of the cross.”</a:t>
            </a:r>
            <a:endParaRPr lang="en-US" noProof="0" dirty="0"/>
          </a:p>
          <a:p>
            <a:endParaRPr lang="en-US" b="1" i="1" noProof="0" dirty="0"/>
          </a:p>
          <a:p>
            <a:pPr lvl="0"/>
            <a:r>
              <a:rPr lang="it-IT" i="1" dirty="0"/>
              <a:t>E così tutta quella guerra costò al circospetto Bartolo Sonaglini piccolissima cosa, </a:t>
            </a:r>
            <a:r>
              <a:rPr lang="it-IT" b="1" i="1" dirty="0">
                <a:solidFill>
                  <a:srgbClr val="1973EB"/>
                </a:solidFill>
              </a:rPr>
              <a:t>dove</a:t>
            </a:r>
            <a:r>
              <a:rPr lang="it-IT" i="1" dirty="0"/>
              <a:t> molti altri più ricchi di lui ne </a:t>
            </a:r>
            <a:r>
              <a:rPr lang="it-IT" i="1" dirty="0" err="1"/>
              <a:t>rimasono</a:t>
            </a:r>
            <a:r>
              <a:rPr lang="it-IT" i="1" dirty="0"/>
              <a:t> disfatti. </a:t>
            </a:r>
            <a:r>
              <a:rPr lang="it-IT" dirty="0"/>
              <a:t>(Franco Sacchetti, XIV sec.)</a:t>
            </a:r>
          </a:p>
          <a:p>
            <a:r>
              <a:rPr lang="en-US" dirty="0"/>
              <a:t>“And so that whole war cost the cautious Bartolo </a:t>
            </a:r>
            <a:r>
              <a:rPr lang="en-US" dirty="0" err="1"/>
              <a:t>Sonaglini</a:t>
            </a:r>
            <a:r>
              <a:rPr lang="en-US" dirty="0"/>
              <a:t> very little, where many others richer than him were ruined.”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339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4671A-87A7-980D-407E-1896310AF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CA3E7-CBBD-C1EB-E009-C31791B2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Ubi</a:t>
            </a:r>
            <a:r>
              <a:rPr lang="en-US" dirty="0"/>
              <a:t>, </a:t>
            </a:r>
            <a:r>
              <a:rPr lang="en-US" i="1" dirty="0" err="1"/>
              <a:t>ove</a:t>
            </a:r>
            <a:r>
              <a:rPr lang="en-US" dirty="0"/>
              <a:t> &amp; </a:t>
            </a:r>
            <a:r>
              <a:rPr lang="en-US" i="1" dirty="0"/>
              <a:t>dove</a:t>
            </a:r>
            <a:r>
              <a:rPr lang="en-US" dirty="0"/>
              <a:t>: syntactic relation</a:t>
            </a:r>
            <a:endParaRPr lang="en-US" i="1" noProof="0" dirty="0"/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888E1AE7-84AC-E520-3DB6-536705027A8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0079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843C36-AB96-672E-2E51-910562DA2468}"/>
              </a:ext>
            </a:extLst>
          </p:cNvPr>
          <p:cNvSpPr txBox="1"/>
          <p:nvPr/>
        </p:nvSpPr>
        <p:spPr>
          <a:xfrm>
            <a:off x="4606724" y="1475879"/>
            <a:ext cx="6924284" cy="53553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>
                <a:solidFill>
                  <a:srgbClr val="42C8A3"/>
                </a:solidFill>
                <a:latin typeface="Grandview" panose="020B0502040204020203" pitchFamily="34" charset="0"/>
              </a:rPr>
              <a:t>Direct object</a:t>
            </a:r>
          </a:p>
          <a:p>
            <a:endParaRPr lang="en-US" b="1" u="sng" noProof="0" dirty="0"/>
          </a:p>
          <a:p>
            <a:r>
              <a:rPr lang="en-US" i="1" noProof="0" dirty="0" err="1"/>
              <a:t>Aunuald</a:t>
            </a:r>
            <a:r>
              <a:rPr lang="en-US" i="1" noProof="0" dirty="0"/>
              <a:t> terra </a:t>
            </a:r>
            <a:r>
              <a:rPr lang="en-US" i="1" noProof="0" dirty="0" err="1"/>
              <a:t>modiorum</a:t>
            </a:r>
            <a:r>
              <a:rPr lang="en-US" i="1" noProof="0" dirty="0"/>
              <a:t> tris in loco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Teutpald</a:t>
            </a:r>
            <a:r>
              <a:rPr lang="en-US" i="1" noProof="0" dirty="0"/>
              <a:t> </a:t>
            </a:r>
            <a:r>
              <a:rPr lang="en-US" i="1" noProof="0" dirty="0" err="1"/>
              <a:t>dedet</a:t>
            </a:r>
            <a:r>
              <a:rPr lang="en-US" i="1" noProof="0" dirty="0"/>
              <a:t> super </a:t>
            </a:r>
            <a:r>
              <a:rPr lang="en-US" i="1" noProof="0" dirty="0" err="1"/>
              <a:t>Silice</a:t>
            </a:r>
            <a:endParaRPr lang="en-US" noProof="0" dirty="0"/>
          </a:p>
          <a:p>
            <a:r>
              <a:rPr lang="en-US" noProof="0" dirty="0"/>
              <a:t>“A. </a:t>
            </a:r>
            <a:r>
              <a:rPr lang="en-US" dirty="0"/>
              <a:t>three measures of land in the location which T. gave above S./where T. gave (the measures)”</a:t>
            </a:r>
          </a:p>
          <a:p>
            <a:endParaRPr lang="en-US" noProof="0" dirty="0"/>
          </a:p>
          <a:p>
            <a:r>
              <a:rPr lang="en-US" noProof="0" dirty="0">
                <a:sym typeface="Wingdings" pitchFamily="2" charset="2"/>
              </a:rPr>
              <a:t> syntactic interpretation of the Latin examples complicated by the occurrence of </a:t>
            </a:r>
            <a:r>
              <a:rPr lang="en-US" b="1" noProof="0" dirty="0">
                <a:sym typeface="Wingdings" pitchFamily="2" charset="2"/>
              </a:rPr>
              <a:t>null referential objects</a:t>
            </a:r>
            <a:r>
              <a:rPr lang="en-US" noProof="0" dirty="0">
                <a:sym typeface="Wingdings" pitchFamily="2" charset="2"/>
              </a:rPr>
              <a:t> (see Luraghi 1997)</a:t>
            </a: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r>
              <a:rPr lang="en-US" b="1" u="sng" noProof="0" dirty="0">
                <a:solidFill>
                  <a:srgbClr val="BF8ED1"/>
                </a:solidFill>
                <a:latin typeface="Grandview" panose="020B0502040204020203" pitchFamily="34" charset="0"/>
              </a:rPr>
              <a:t>Indirect object (?)</a:t>
            </a:r>
          </a:p>
          <a:p>
            <a:endParaRPr lang="en-US" b="1" u="sng" noProof="0" dirty="0"/>
          </a:p>
          <a:p>
            <a:r>
              <a:rPr lang="en-US" i="1" noProof="0" dirty="0"/>
              <a:t>Venne il Visconte, </a:t>
            </a:r>
            <a:r>
              <a:rPr lang="en-US" b="1" i="1" noProof="0" dirty="0">
                <a:solidFill>
                  <a:srgbClr val="1973EB"/>
                </a:solidFill>
              </a:rPr>
              <a:t>dove</a:t>
            </a:r>
            <a:r>
              <a:rPr lang="en-US" i="1" noProof="0" dirty="0"/>
              <a:t> il </a:t>
            </a:r>
            <a:r>
              <a:rPr lang="en-US" i="1" noProof="0" dirty="0" err="1"/>
              <a:t>duca</a:t>
            </a:r>
            <a:r>
              <a:rPr lang="en-US" i="1" noProof="0" dirty="0"/>
              <a:t> di </a:t>
            </a:r>
            <a:r>
              <a:rPr lang="en-US" i="1" noProof="0" dirty="0" err="1"/>
              <a:t>Berrì</a:t>
            </a:r>
            <a:r>
              <a:rPr lang="en-US" i="1" noProof="0" dirty="0"/>
              <a:t> </a:t>
            </a:r>
            <a:r>
              <a:rPr lang="en-US" i="1" noProof="0" dirty="0" err="1"/>
              <a:t>gli</a:t>
            </a:r>
            <a:r>
              <a:rPr lang="en-US" i="1" noProof="0" dirty="0"/>
              <a:t> </a:t>
            </a:r>
            <a:r>
              <a:rPr lang="en-US" i="1" noProof="0" dirty="0" err="1"/>
              <a:t>parlò</a:t>
            </a:r>
            <a:r>
              <a:rPr lang="en-US" i="1" noProof="0" dirty="0"/>
              <a:t> alla </a:t>
            </a:r>
            <a:r>
              <a:rPr lang="en-US" i="1" noProof="0" dirty="0" err="1"/>
              <a:t>presenzia</a:t>
            </a:r>
            <a:r>
              <a:rPr lang="en-US" i="1" noProof="0" dirty="0"/>
              <a:t> del Re e di tutti </a:t>
            </a:r>
          </a:p>
          <a:p>
            <a:r>
              <a:rPr lang="en-US" dirty="0"/>
              <a:t>“The Viscount came, to whom the Duke of B. talked at the presence of the king and the rest of the court.” </a:t>
            </a:r>
            <a:r>
              <a:rPr lang="en-US" noProof="0" dirty="0"/>
              <a:t>(Bonaccorso Pitti, XV)</a:t>
            </a:r>
          </a:p>
          <a:p>
            <a:endParaRPr lang="en-US" b="1" u="sng" noProof="0" dirty="0"/>
          </a:p>
          <a:p>
            <a:endParaRPr lang="en-US" b="1" u="sng" noProof="0" dirty="0"/>
          </a:p>
          <a:p>
            <a:endParaRPr lang="en-US" b="1" u="sng" noProof="0" dirty="0"/>
          </a:p>
        </p:txBody>
      </p:sp>
    </p:spTree>
    <p:extLst>
      <p:ext uri="{BB962C8B-B14F-4D97-AF65-F5344CB8AC3E}">
        <p14:creationId xmlns:p14="http://schemas.microsoft.com/office/powerpoint/2010/main" val="2425091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A4-6711-4AE3-85F8-B4A48CE9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91C429-8FA9-585B-CC04-7F655C8C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Ubi</a:t>
            </a:r>
            <a:r>
              <a:rPr lang="en-US" dirty="0"/>
              <a:t>, </a:t>
            </a:r>
            <a:r>
              <a:rPr lang="en-US" i="1" dirty="0" err="1"/>
              <a:t>ove</a:t>
            </a:r>
            <a:r>
              <a:rPr lang="en-US" dirty="0"/>
              <a:t> &amp; </a:t>
            </a:r>
            <a:r>
              <a:rPr lang="en-US" i="1" dirty="0"/>
              <a:t>dove</a:t>
            </a:r>
            <a:r>
              <a:rPr lang="en-US" dirty="0"/>
              <a:t>: syntactic relation</a:t>
            </a:r>
            <a:endParaRPr lang="en-US" i="1" noProof="0" dirty="0"/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5294B6B6-02D1-9B9D-A3C5-C484953DD2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54659"/>
              </p:ext>
            </p:extLst>
          </p:nvPr>
        </p:nvGraphicFramePr>
        <p:xfrm>
          <a:off x="640079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EC4DB79-6BD4-56F7-CF8D-B4CBF16C452C}"/>
              </a:ext>
            </a:extLst>
          </p:cNvPr>
          <p:cNvSpPr txBox="1"/>
          <p:nvPr/>
        </p:nvSpPr>
        <p:spPr>
          <a:xfrm>
            <a:off x="4606724" y="1475879"/>
            <a:ext cx="6924284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dirty="0">
                <a:solidFill>
                  <a:srgbClr val="1973EB"/>
                </a:solidFill>
                <a:latin typeface="Grandview" panose="020B0502040204020203" pitchFamily="34" charset="0"/>
              </a:rPr>
              <a:t>Subject</a:t>
            </a:r>
            <a:endParaRPr lang="en-US" b="1" u="sng" noProof="0" dirty="0">
              <a:solidFill>
                <a:srgbClr val="1973EB"/>
              </a:solidFill>
              <a:latin typeface="Grandview" panose="020B0502040204020203" pitchFamily="34" charset="0"/>
            </a:endParaRPr>
          </a:p>
          <a:p>
            <a:endParaRPr lang="en-US" b="1" u="sng" noProof="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b="1" u="sng" noProof="0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b="1" u="sng" noProof="0" dirty="0"/>
          </a:p>
          <a:p>
            <a:endParaRPr lang="en-US" b="1" u="sng" noProof="0" dirty="0"/>
          </a:p>
          <a:p>
            <a:endParaRPr lang="en-US" b="1" u="sng" noProof="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238A047-65D2-AE74-5FFA-F00A34C5DD1D}"/>
              </a:ext>
            </a:extLst>
          </p:cNvPr>
          <p:cNvSpPr txBox="1"/>
          <p:nvPr/>
        </p:nvSpPr>
        <p:spPr>
          <a:xfrm>
            <a:off x="4932467" y="2005161"/>
            <a:ext cx="5059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a.  </a:t>
            </a:r>
            <a:r>
              <a:rPr lang="en-US" i="1" noProof="0" dirty="0"/>
              <a:t>in loco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vocitatur</a:t>
            </a:r>
            <a:r>
              <a:rPr lang="en-US" i="1" noProof="0" dirty="0"/>
              <a:t> </a:t>
            </a:r>
            <a:r>
              <a:rPr lang="en-US" i="1" noProof="0" dirty="0" err="1"/>
              <a:t>Lintablo</a:t>
            </a:r>
            <a:endParaRPr lang="en-US" noProof="0" dirty="0"/>
          </a:p>
          <a:p>
            <a:r>
              <a:rPr lang="en-US" i="1" noProof="0" dirty="0"/>
              <a:t>    </a:t>
            </a:r>
            <a:r>
              <a:rPr lang="en-US" noProof="0" dirty="0"/>
              <a:t>“in the place where is called L.”</a:t>
            </a:r>
          </a:p>
          <a:p>
            <a:r>
              <a:rPr lang="en-US" noProof="0" dirty="0"/>
              <a:t>b.  </a:t>
            </a:r>
            <a:r>
              <a:rPr lang="en-US" i="1" noProof="0" dirty="0"/>
              <a:t>in loco </a:t>
            </a:r>
            <a:r>
              <a:rPr lang="en-US" b="1" i="1" noProof="0" dirty="0">
                <a:solidFill>
                  <a:srgbClr val="1973EB"/>
                </a:solidFill>
              </a:rPr>
              <a:t>qui</a:t>
            </a:r>
            <a:r>
              <a:rPr lang="en-US" i="1" noProof="0" dirty="0"/>
              <a:t> </a:t>
            </a:r>
            <a:r>
              <a:rPr lang="en-US" i="1" noProof="0" dirty="0" err="1"/>
              <a:t>uocitator</a:t>
            </a:r>
            <a:r>
              <a:rPr lang="en-US" i="1" noProof="0" dirty="0"/>
              <a:t> </a:t>
            </a:r>
            <a:r>
              <a:rPr lang="en-US" i="1" noProof="0" dirty="0" err="1"/>
              <a:t>Limite</a:t>
            </a:r>
            <a:endParaRPr lang="en-US" i="1" dirty="0"/>
          </a:p>
          <a:p>
            <a:r>
              <a:rPr lang="en-US" i="1" dirty="0"/>
              <a:t>     </a:t>
            </a:r>
            <a:r>
              <a:rPr lang="en-US" dirty="0"/>
              <a:t>“in the place which is called L.”</a:t>
            </a:r>
          </a:p>
          <a:p>
            <a:endParaRPr lang="en-US" noProof="0" dirty="0"/>
          </a:p>
          <a:p>
            <a:r>
              <a:rPr lang="en-US" noProof="0" dirty="0"/>
              <a:t>c. </a:t>
            </a:r>
            <a:r>
              <a:rPr lang="en-US" i="1" noProof="0" dirty="0"/>
              <a:t>in </a:t>
            </a:r>
            <a:r>
              <a:rPr lang="en-US" i="1" noProof="0" dirty="0" err="1"/>
              <a:t>eodem</a:t>
            </a:r>
            <a:r>
              <a:rPr lang="en-US" i="1" noProof="0" dirty="0"/>
              <a:t> loco </a:t>
            </a:r>
            <a:r>
              <a:rPr lang="en-US" i="1" noProof="0" dirty="0" err="1"/>
              <a:t>Cumpito</a:t>
            </a:r>
            <a:r>
              <a:rPr lang="en-US" i="1" noProof="0" dirty="0"/>
              <a:t>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dicitur</a:t>
            </a:r>
            <a:r>
              <a:rPr lang="en-US" i="1" noProof="0" dirty="0"/>
              <a:t> ad </a:t>
            </a:r>
            <a:r>
              <a:rPr lang="en-US" i="1" noProof="0" dirty="0" err="1"/>
              <a:t>Cruciccle</a:t>
            </a:r>
            <a:endParaRPr lang="en-US" i="1" noProof="0" dirty="0"/>
          </a:p>
          <a:p>
            <a:r>
              <a:rPr lang="en-US" noProof="0" dirty="0"/>
              <a:t>   “in the same place C. where it is called C.”</a:t>
            </a:r>
          </a:p>
          <a:p>
            <a:endParaRPr lang="en-US" noProof="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DB0BEA-9997-1087-F0A0-7BFC6C3B1AC7}"/>
              </a:ext>
            </a:extLst>
          </p:cNvPr>
          <p:cNvSpPr txBox="1"/>
          <p:nvPr/>
        </p:nvSpPr>
        <p:spPr>
          <a:xfrm>
            <a:off x="4932467" y="4490104"/>
            <a:ext cx="532737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noProof="0" dirty="0"/>
              <a:t>Analyzed as </a:t>
            </a:r>
            <a:r>
              <a:rPr lang="en-US" b="1" cap="small" noProof="0" dirty="0"/>
              <a:t>subj</a:t>
            </a:r>
            <a:r>
              <a:rPr lang="en-US" cap="small" noProof="0" dirty="0"/>
              <a:t> </a:t>
            </a:r>
            <a:r>
              <a:rPr lang="en-US" noProof="0" dirty="0"/>
              <a:t>by Prieto </a:t>
            </a:r>
            <a:r>
              <a:rPr lang="en-US" noProof="0" dirty="0" err="1"/>
              <a:t>Entrialgo</a:t>
            </a:r>
            <a:r>
              <a:rPr lang="en-US" noProof="0" dirty="0"/>
              <a:t> (2019) and </a:t>
            </a:r>
            <a:r>
              <a:rPr lang="en-US" noProof="0" dirty="0" err="1"/>
              <a:t>D’Argenio</a:t>
            </a:r>
            <a:r>
              <a:rPr lang="en-US" noProof="0" dirty="0"/>
              <a:t> &amp; Ghezzi (2024)</a:t>
            </a:r>
          </a:p>
          <a:p>
            <a:endParaRPr lang="en-US" cap="small" noProof="0" dirty="0"/>
          </a:p>
        </p:txBody>
      </p:sp>
    </p:spTree>
    <p:extLst>
      <p:ext uri="{BB962C8B-B14F-4D97-AF65-F5344CB8AC3E}">
        <p14:creationId xmlns:p14="http://schemas.microsoft.com/office/powerpoint/2010/main" val="4195139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01895-2CF6-008C-39BB-4504A39E6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0BE4CE-7B55-218F-5718-6CC36605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Ubi</a:t>
            </a:r>
            <a:r>
              <a:rPr lang="en-US" noProof="0" dirty="0"/>
              <a:t>, </a:t>
            </a:r>
            <a:r>
              <a:rPr lang="en-US" i="1" noProof="0" dirty="0" err="1"/>
              <a:t>ove</a:t>
            </a:r>
            <a:r>
              <a:rPr lang="en-US" noProof="0" dirty="0"/>
              <a:t> &amp; </a:t>
            </a:r>
            <a:r>
              <a:rPr lang="en-US" i="1" noProof="0" dirty="0"/>
              <a:t>dove</a:t>
            </a:r>
            <a:r>
              <a:rPr lang="en-US" noProof="0" dirty="0"/>
              <a:t>: semantic relation</a:t>
            </a:r>
          </a:p>
        </p:txBody>
      </p:sp>
      <p:graphicFrame>
        <p:nvGraphicFramePr>
          <p:cNvPr id="8" name="Segnaposto contenuto 5">
            <a:extLst>
              <a:ext uri="{FF2B5EF4-FFF2-40B4-BE49-F238E27FC236}">
                <a16:creationId xmlns:a16="http://schemas.microsoft.com/office/drawing/2014/main" id="{3AA1F6FB-C6C1-481B-CBD7-2C1F587746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738260"/>
              </p:ext>
            </p:extLst>
          </p:nvPr>
        </p:nvGraphicFramePr>
        <p:xfrm>
          <a:off x="659960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9A33765E-E8BC-C2F8-D589-50D03EB74D99}"/>
              </a:ext>
            </a:extLst>
          </p:cNvPr>
          <p:cNvSpPr txBox="1"/>
          <p:nvPr/>
        </p:nvSpPr>
        <p:spPr>
          <a:xfrm>
            <a:off x="4606724" y="1475879"/>
            <a:ext cx="6924284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dirty="0">
                <a:solidFill>
                  <a:srgbClr val="1973EB"/>
                </a:solidFill>
                <a:latin typeface="Grandview" panose="020B0502040204020203" pitchFamily="34" charset="0"/>
              </a:rPr>
              <a:t>Spatial usages</a:t>
            </a:r>
            <a:endParaRPr lang="en-US" b="1" u="sng" noProof="0" dirty="0">
              <a:solidFill>
                <a:srgbClr val="1973EB"/>
              </a:solidFill>
              <a:latin typeface="Grandview" panose="020B0502040204020203" pitchFamily="34" charset="0"/>
            </a:endParaRPr>
          </a:p>
          <a:p>
            <a:endParaRPr lang="en-US" b="1" u="sng" noProof="0" dirty="0"/>
          </a:p>
          <a:p>
            <a:r>
              <a:rPr lang="en-US" i="1" noProof="0" dirty="0"/>
              <a:t>de casa,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i="1" noProof="0" dirty="0"/>
              <a:t> </a:t>
            </a:r>
            <a:r>
              <a:rPr lang="en-US" i="1" noProof="0" dirty="0" err="1"/>
              <a:t>resedeo</a:t>
            </a:r>
            <a:endParaRPr lang="en-US" noProof="0" dirty="0"/>
          </a:p>
          <a:p>
            <a:r>
              <a:rPr lang="en-US" noProof="0" dirty="0"/>
              <a:t>“the house where I live”</a:t>
            </a:r>
          </a:p>
          <a:p>
            <a:endParaRPr lang="en-US" noProof="0" dirty="0"/>
          </a:p>
          <a:p>
            <a:r>
              <a:rPr lang="en-US" i="1" noProof="0" dirty="0"/>
              <a:t>E </a:t>
            </a:r>
            <a:r>
              <a:rPr lang="en-US" i="1" noProof="0" dirty="0" err="1"/>
              <a:t>quando</a:t>
            </a:r>
            <a:r>
              <a:rPr lang="en-US" i="1" noProof="0" dirty="0"/>
              <a:t> </a:t>
            </a:r>
            <a:r>
              <a:rPr lang="en-US" i="1" noProof="0" dirty="0" err="1"/>
              <a:t>si</a:t>
            </a:r>
            <a:r>
              <a:rPr lang="en-US" i="1" noProof="0" dirty="0"/>
              <a:t> </a:t>
            </a:r>
            <a:r>
              <a:rPr lang="en-US" i="1" noProof="0" dirty="0" err="1"/>
              <a:t>cavano</a:t>
            </a:r>
            <a:r>
              <a:rPr lang="en-US" i="1" noProof="0" dirty="0"/>
              <a:t> di loro casa e </a:t>
            </a:r>
            <a:r>
              <a:rPr lang="en-US" i="1" noProof="0" dirty="0" err="1"/>
              <a:t>sono</a:t>
            </a:r>
            <a:r>
              <a:rPr lang="en-US" i="1" noProof="0" dirty="0"/>
              <a:t> </a:t>
            </a:r>
            <a:r>
              <a:rPr lang="en-US" i="1" noProof="0" dirty="0" err="1"/>
              <a:t>portati</a:t>
            </a:r>
            <a:r>
              <a:rPr lang="en-US" i="1" noProof="0" dirty="0"/>
              <a:t> </a:t>
            </a:r>
            <a:r>
              <a:rPr lang="en-US" i="1" noProof="0" dirty="0" err="1"/>
              <a:t>a·luogo</a:t>
            </a:r>
            <a:r>
              <a:rPr lang="en-US" i="1" noProof="0" dirty="0"/>
              <a:t> </a:t>
            </a:r>
            <a:r>
              <a:rPr lang="en-US" b="1" i="1" noProof="0" dirty="0">
                <a:solidFill>
                  <a:srgbClr val="1973EB"/>
                </a:solidFill>
              </a:rPr>
              <a:t>dove</a:t>
            </a:r>
            <a:r>
              <a:rPr lang="en-US" i="1" noProof="0" dirty="0"/>
              <a:t> </a:t>
            </a:r>
            <a:r>
              <a:rPr lang="en-US" i="1" noProof="0" dirty="0" err="1"/>
              <a:t>debbono</a:t>
            </a:r>
            <a:r>
              <a:rPr lang="en-US" i="1" noProof="0" dirty="0"/>
              <a:t> </a:t>
            </a:r>
            <a:r>
              <a:rPr lang="en-US" i="1" noProof="0" dirty="0" err="1"/>
              <a:t>essere</a:t>
            </a:r>
            <a:r>
              <a:rPr lang="en-US" i="1" noProof="0" dirty="0"/>
              <a:t> </a:t>
            </a:r>
            <a:r>
              <a:rPr lang="en-US" i="1" noProof="0" dirty="0" err="1"/>
              <a:t>arsi</a:t>
            </a:r>
            <a:endParaRPr lang="en-US" i="1" noProof="0" dirty="0"/>
          </a:p>
          <a:p>
            <a:r>
              <a:rPr lang="en-US" dirty="0"/>
              <a:t>“And when they are taken from home and brought to the place where they need to be burned.” (Marco Polo, XIII)</a:t>
            </a:r>
          </a:p>
          <a:p>
            <a:endParaRPr lang="en-US" i="1" noProof="0" dirty="0"/>
          </a:p>
          <a:p>
            <a:r>
              <a:rPr lang="en-US" i="1" noProof="0" dirty="0"/>
              <a:t>e in quelle </a:t>
            </a:r>
            <a:r>
              <a:rPr lang="en-US" i="1" noProof="0" dirty="0" err="1"/>
              <a:t>contrade</a:t>
            </a:r>
            <a:r>
              <a:rPr lang="en-US" i="1" noProof="0" dirty="0"/>
              <a:t> </a:t>
            </a:r>
            <a:r>
              <a:rPr lang="en-US" i="1" noProof="0" dirty="0" err="1"/>
              <a:t>àe</a:t>
            </a:r>
            <a:r>
              <a:rPr lang="en-US" i="1" noProof="0" dirty="0"/>
              <a:t> </a:t>
            </a:r>
            <a:r>
              <a:rPr lang="en-US" i="1" noProof="0" dirty="0" err="1"/>
              <a:t>grandi</a:t>
            </a:r>
            <a:r>
              <a:rPr lang="en-US" i="1" noProof="0" dirty="0"/>
              <a:t> </a:t>
            </a:r>
            <a:r>
              <a:rPr lang="en-US" i="1" noProof="0" dirty="0" err="1"/>
              <a:t>piagge</a:t>
            </a:r>
            <a:r>
              <a:rPr lang="en-US" i="1" noProof="0" dirty="0"/>
              <a:t>, </a:t>
            </a:r>
            <a:r>
              <a:rPr lang="en-US" b="1" i="1" noProof="0" dirty="0" err="1">
                <a:solidFill>
                  <a:srgbClr val="1973EB"/>
                </a:solidFill>
              </a:rPr>
              <a:t>ove</a:t>
            </a:r>
            <a:r>
              <a:rPr lang="en-US" i="1" noProof="0" dirty="0"/>
              <a:t> non </a:t>
            </a:r>
            <a:r>
              <a:rPr lang="en-US" i="1" noProof="0" dirty="0" err="1"/>
              <a:t>è</a:t>
            </a:r>
            <a:r>
              <a:rPr lang="en-US" i="1" noProof="0" dirty="0"/>
              <a:t> </a:t>
            </a:r>
            <a:r>
              <a:rPr lang="en-US" i="1" noProof="0" dirty="0" err="1"/>
              <a:t>abitagione</a:t>
            </a:r>
            <a:endParaRPr lang="en-US" i="1" noProof="0" dirty="0"/>
          </a:p>
          <a:p>
            <a:r>
              <a:rPr lang="en-US" dirty="0"/>
              <a:t>“And in those lands there are large fields where there is no housing.” </a:t>
            </a:r>
            <a:r>
              <a:rPr lang="en-US" noProof="0" dirty="0"/>
              <a:t>(Marco Polo, XIII)</a:t>
            </a:r>
          </a:p>
          <a:p>
            <a:endParaRPr lang="en-US" b="1" u="sng" noProof="0" dirty="0"/>
          </a:p>
          <a:p>
            <a:endParaRPr lang="en-US" b="1" u="sng" noProof="0" dirty="0"/>
          </a:p>
          <a:p>
            <a:endParaRPr lang="en-US" b="1" u="sng" noProof="0" dirty="0"/>
          </a:p>
        </p:txBody>
      </p:sp>
    </p:spTree>
    <p:extLst>
      <p:ext uri="{BB962C8B-B14F-4D97-AF65-F5344CB8AC3E}">
        <p14:creationId xmlns:p14="http://schemas.microsoft.com/office/powerpoint/2010/main" val="43420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A3DA-BF83-ABE2-0330-67F1BA617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019080-B686-F601-57E6-EB0BA520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Ubi</a:t>
            </a:r>
            <a:r>
              <a:rPr lang="en-US" dirty="0"/>
              <a:t>, </a:t>
            </a:r>
            <a:r>
              <a:rPr lang="en-US" i="1" dirty="0" err="1"/>
              <a:t>ove</a:t>
            </a:r>
            <a:r>
              <a:rPr lang="en-US" dirty="0"/>
              <a:t> &amp; </a:t>
            </a:r>
            <a:r>
              <a:rPr lang="en-US" i="1" dirty="0"/>
              <a:t>dove</a:t>
            </a:r>
            <a:r>
              <a:rPr lang="en-US" dirty="0"/>
              <a:t>: semantic relation</a:t>
            </a:r>
            <a:endParaRPr lang="en-US" noProof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B3078E-DC47-B1BA-5AA4-21D002A8B013}"/>
              </a:ext>
            </a:extLst>
          </p:cNvPr>
          <p:cNvSpPr txBox="1"/>
          <p:nvPr/>
        </p:nvSpPr>
        <p:spPr>
          <a:xfrm>
            <a:off x="4606724" y="1475879"/>
            <a:ext cx="6924284" cy="37240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/>
              <a:t>Non-spatial</a:t>
            </a:r>
            <a:r>
              <a:rPr lang="en-US" b="1" u="sng" dirty="0"/>
              <a:t> usages</a:t>
            </a:r>
            <a:endParaRPr lang="en-US" b="1" u="sng" noProof="0" dirty="0"/>
          </a:p>
          <a:p>
            <a:endParaRPr lang="en-US" b="1" u="sng" noProof="0" dirty="0"/>
          </a:p>
          <a:p>
            <a:pPr marL="342900" indent="-342900">
              <a:buAutoNum type="arabicPeriod"/>
            </a:pPr>
            <a:r>
              <a:rPr lang="en-US" b="1" noProof="0" dirty="0">
                <a:solidFill>
                  <a:srgbClr val="42C8A3"/>
                </a:solidFill>
                <a:latin typeface="Grandview" panose="020B0502040204020203" pitchFamily="34" charset="0"/>
              </a:rPr>
              <a:t>Non-typical or abstract location</a:t>
            </a:r>
          </a:p>
          <a:p>
            <a:endParaRPr lang="en-US" b="1" noProof="0" dirty="0"/>
          </a:p>
          <a:p>
            <a:pPr>
              <a:spcAft>
                <a:spcPts val="600"/>
              </a:spcAft>
            </a:pPr>
            <a:r>
              <a:rPr lang="en-US" i="1" noProof="0" dirty="0"/>
              <a:t>Gioco </a:t>
            </a:r>
            <a:r>
              <a:rPr lang="en-US" b="1" i="1" noProof="0" dirty="0" err="1">
                <a:solidFill>
                  <a:srgbClr val="1973EB"/>
                </a:solidFill>
              </a:rPr>
              <a:t>ove</a:t>
            </a:r>
            <a:r>
              <a:rPr lang="en-US" b="1" i="1" noProof="0" dirty="0"/>
              <a:t> </a:t>
            </a:r>
            <a:r>
              <a:rPr lang="en-US" i="1" noProof="0" dirty="0" err="1"/>
              <a:t>bisogni</a:t>
            </a:r>
            <a:r>
              <a:rPr lang="en-US" i="1" noProof="0" dirty="0"/>
              <a:t> </a:t>
            </a:r>
            <a:r>
              <a:rPr lang="en-US" i="1" noProof="0" dirty="0" err="1"/>
              <a:t>sedere</a:t>
            </a:r>
            <a:r>
              <a:rPr lang="en-US" i="1" noProof="0" dirty="0"/>
              <a:t> quasi </a:t>
            </a:r>
            <a:r>
              <a:rPr lang="en-US" i="1" noProof="0" dirty="0" err="1"/>
              <a:t>niuno</a:t>
            </a:r>
            <a:r>
              <a:rPr lang="en-US" i="1" noProof="0" dirty="0"/>
              <a:t> mi pare </a:t>
            </a:r>
            <a:r>
              <a:rPr lang="en-US" i="1" noProof="0" dirty="0" err="1"/>
              <a:t>degno</a:t>
            </a:r>
            <a:r>
              <a:rPr lang="en-US" i="1" noProof="0" dirty="0"/>
              <a:t> di </a:t>
            </a:r>
            <a:r>
              <a:rPr lang="en-US" i="1" noProof="0" dirty="0" err="1"/>
              <a:t>uomo</a:t>
            </a:r>
            <a:r>
              <a:rPr lang="en-US" i="1" noProof="0" dirty="0"/>
              <a:t> virile.</a:t>
            </a:r>
          </a:p>
          <a:p>
            <a:pPr>
              <a:spcAft>
                <a:spcPts val="600"/>
              </a:spcAft>
            </a:pPr>
            <a:r>
              <a:rPr lang="en-US" dirty="0"/>
              <a:t>“The game where one needs to sit are not fit for a manly man.” </a:t>
            </a:r>
            <a:r>
              <a:rPr lang="en-US" noProof="0" dirty="0"/>
              <a:t>(Leon Battista Alberti, XV) </a:t>
            </a:r>
          </a:p>
          <a:p>
            <a:pPr>
              <a:spcAft>
                <a:spcPts val="600"/>
              </a:spcAft>
            </a:pPr>
            <a:endParaRPr lang="en-US" noProof="0" dirty="0"/>
          </a:p>
          <a:p>
            <a:pPr>
              <a:spcAft>
                <a:spcPts val="600"/>
              </a:spcAft>
            </a:pPr>
            <a:r>
              <a:rPr lang="en-US" i="1" noProof="0" dirty="0"/>
              <a:t>Come </a:t>
            </a:r>
            <a:r>
              <a:rPr lang="en-US" i="1" noProof="0" dirty="0" err="1"/>
              <a:t>leggesi</a:t>
            </a:r>
            <a:r>
              <a:rPr lang="en-US" i="1" noProof="0" dirty="0"/>
              <a:t> in Plinio </a:t>
            </a:r>
            <a:r>
              <a:rPr lang="en-US" b="1" i="1" noProof="0" dirty="0">
                <a:solidFill>
                  <a:srgbClr val="1973EB"/>
                </a:solidFill>
              </a:rPr>
              <a:t>dove</a:t>
            </a:r>
            <a:r>
              <a:rPr lang="en-US" b="1" i="1" noProof="0" dirty="0"/>
              <a:t> </a:t>
            </a:r>
            <a:r>
              <a:rPr lang="en-US" i="1" noProof="0" dirty="0"/>
              <a:t>son </a:t>
            </a:r>
            <a:r>
              <a:rPr lang="en-US" i="1" noProof="0" dirty="0" err="1"/>
              <a:t>nominati</a:t>
            </a:r>
            <a:r>
              <a:rPr lang="en-US" i="1" noProof="0" dirty="0"/>
              <a:t> li </a:t>
            </a:r>
            <a:r>
              <a:rPr lang="en-US" i="1" noProof="0" dirty="0" err="1"/>
              <a:t>Naunes</a:t>
            </a:r>
            <a:r>
              <a:rPr lang="en-US" i="1" noProof="0" dirty="0"/>
              <a:t> </a:t>
            </a:r>
            <a:r>
              <a:rPr lang="en-US" i="1" noProof="0" dirty="0" err="1"/>
              <a:t>tra</a:t>
            </a:r>
            <a:r>
              <a:rPr lang="en-US" i="1" noProof="0" dirty="0"/>
              <a:t> </a:t>
            </a:r>
            <a:r>
              <a:rPr lang="en-US" i="1" noProof="0" dirty="0" err="1"/>
              <a:t>i</a:t>
            </a:r>
            <a:r>
              <a:rPr lang="en-US" i="1" noProof="0" dirty="0"/>
              <a:t> </a:t>
            </a:r>
            <a:r>
              <a:rPr lang="en-US" i="1" noProof="0" dirty="0" err="1"/>
              <a:t>soggiogati</a:t>
            </a:r>
            <a:r>
              <a:rPr lang="en-US" i="1" noProof="0" dirty="0"/>
              <a:t> </a:t>
            </a:r>
            <a:r>
              <a:rPr lang="en-US" i="1" noProof="0" dirty="0" err="1"/>
              <a:t>popoli</a:t>
            </a:r>
            <a:r>
              <a:rPr lang="en-US" i="1" noProof="0" dirty="0"/>
              <a:t> </a:t>
            </a:r>
            <a:r>
              <a:rPr lang="en-US" i="1" noProof="0" dirty="0" err="1"/>
              <a:t>alpini</a:t>
            </a:r>
            <a:r>
              <a:rPr lang="en-US" i="1" noProof="0" dirty="0"/>
              <a:t>. </a:t>
            </a:r>
          </a:p>
          <a:p>
            <a:pPr>
              <a:spcAft>
                <a:spcPts val="600"/>
              </a:spcAft>
            </a:pPr>
            <a:r>
              <a:rPr lang="en-US" dirty="0"/>
              <a:t>“As one reads in Plinio, where the N. are mentioned among the conquered alpine people.” </a:t>
            </a:r>
            <a:r>
              <a:rPr lang="en-US" noProof="0" dirty="0"/>
              <a:t>(Giuseppe Pinamonti, XVII) </a:t>
            </a:r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3523D66D-D3E7-10AC-810B-6642AA6BAF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020230"/>
              </p:ext>
            </p:extLst>
          </p:nvPr>
        </p:nvGraphicFramePr>
        <p:xfrm>
          <a:off x="659960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6855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8156C-DC4E-0578-5971-5AB7DB83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F8A45A-4447-4FC4-1116-B364EA0C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Ubi</a:t>
            </a:r>
            <a:r>
              <a:rPr lang="en-US" dirty="0"/>
              <a:t>, </a:t>
            </a:r>
            <a:r>
              <a:rPr lang="en-US" i="1" dirty="0" err="1"/>
              <a:t>ove</a:t>
            </a:r>
            <a:r>
              <a:rPr lang="en-US" dirty="0"/>
              <a:t> &amp; </a:t>
            </a:r>
            <a:r>
              <a:rPr lang="en-US" i="1" dirty="0"/>
              <a:t>dove</a:t>
            </a:r>
            <a:r>
              <a:rPr lang="en-US" dirty="0"/>
              <a:t>: semantic relation</a:t>
            </a:r>
            <a:endParaRPr lang="en-US" noProof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58B092F-9D23-C477-9B0B-04262FEEB122}"/>
              </a:ext>
            </a:extLst>
          </p:cNvPr>
          <p:cNvSpPr txBox="1"/>
          <p:nvPr/>
        </p:nvSpPr>
        <p:spPr>
          <a:xfrm>
            <a:off x="4606724" y="1475879"/>
            <a:ext cx="6924284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 noProof="0" dirty="0"/>
              <a:t>Non-spatial usages</a:t>
            </a:r>
          </a:p>
          <a:p>
            <a:endParaRPr lang="en-US" b="1" u="sng" noProof="0" dirty="0"/>
          </a:p>
          <a:p>
            <a:r>
              <a:rPr lang="en-US" b="1" noProof="0" dirty="0">
                <a:solidFill>
                  <a:srgbClr val="BF8ED1"/>
                </a:solidFill>
                <a:latin typeface="Grandview" panose="020B0502040204020203" pitchFamily="34" charset="0"/>
              </a:rPr>
              <a:t>2. Time</a:t>
            </a:r>
          </a:p>
          <a:p>
            <a:endParaRPr lang="en-US" b="1" noProof="0" dirty="0"/>
          </a:p>
          <a:p>
            <a:r>
              <a:rPr lang="en-US" i="1" noProof="0" dirty="0" err="1"/>
              <a:t>veniens</a:t>
            </a:r>
            <a:r>
              <a:rPr lang="en-US" i="1" noProof="0" dirty="0"/>
              <a:t> in die </a:t>
            </a:r>
            <a:r>
              <a:rPr lang="en-US" i="1" noProof="0" dirty="0" err="1"/>
              <a:t>constituta</a:t>
            </a:r>
            <a:r>
              <a:rPr lang="en-US" i="1" noProof="0" dirty="0"/>
              <a:t>, </a:t>
            </a:r>
            <a:r>
              <a:rPr lang="en-US" b="1" i="1" noProof="0" dirty="0">
                <a:solidFill>
                  <a:srgbClr val="1973EB"/>
                </a:solidFill>
              </a:rPr>
              <a:t>ubi</a:t>
            </a:r>
            <a:r>
              <a:rPr lang="en-US" b="1" i="1" noProof="0" dirty="0"/>
              <a:t> </a:t>
            </a:r>
            <a:r>
              <a:rPr lang="en-US" i="1" noProof="0" dirty="0" err="1"/>
              <a:t>nobiscum</a:t>
            </a:r>
            <a:r>
              <a:rPr lang="en-US" i="1" noProof="0" dirty="0"/>
              <a:t> </a:t>
            </a:r>
            <a:r>
              <a:rPr lang="en-US" i="1" noProof="0" dirty="0" err="1"/>
              <a:t>aderant</a:t>
            </a:r>
            <a:r>
              <a:rPr lang="en-US" i="1" noProof="0" dirty="0"/>
              <a:t> </a:t>
            </a:r>
            <a:r>
              <a:rPr lang="en-US" i="1" noProof="0" dirty="0" err="1"/>
              <a:t>sacerdotes</a:t>
            </a:r>
            <a:r>
              <a:rPr lang="en-US" i="1" noProof="0" dirty="0"/>
              <a:t> et </a:t>
            </a:r>
            <a:r>
              <a:rPr lang="en-US" i="1" noProof="0" dirty="0" err="1"/>
              <a:t>filii</a:t>
            </a:r>
            <a:r>
              <a:rPr lang="en-US" i="1" noProof="0" dirty="0"/>
              <a:t> </a:t>
            </a:r>
            <a:r>
              <a:rPr lang="en-US" i="1" noProof="0" dirty="0" err="1"/>
              <a:t>sanctae</a:t>
            </a:r>
            <a:r>
              <a:rPr lang="en-US" i="1" noProof="0" dirty="0"/>
              <a:t> ecclesiae</a:t>
            </a:r>
            <a:r>
              <a:rPr lang="en-US" noProof="0" dirty="0"/>
              <a:t> </a:t>
            </a:r>
          </a:p>
          <a:p>
            <a:r>
              <a:rPr lang="en-US" dirty="0"/>
              <a:t>“Coming to the set date, when there were with us </a:t>
            </a:r>
            <a:r>
              <a:rPr lang="en-US" dirty="0" err="1"/>
              <a:t>priets</a:t>
            </a:r>
            <a:r>
              <a:rPr lang="en-US" dirty="0"/>
              <a:t> and sons of the Holy Church.” </a:t>
            </a:r>
            <a:endParaRPr lang="en-US" noProof="0" dirty="0"/>
          </a:p>
          <a:p>
            <a:endParaRPr lang="en-US" i="1" noProof="0" dirty="0"/>
          </a:p>
          <a:p>
            <a:r>
              <a:rPr lang="en-US" i="1" noProof="0" dirty="0"/>
              <a:t>Signore, per </a:t>
            </a:r>
            <a:r>
              <a:rPr lang="en-US" i="1" noProof="0" dirty="0" err="1"/>
              <a:t>certo</a:t>
            </a:r>
            <a:r>
              <a:rPr lang="en-US" i="1" noProof="0" dirty="0"/>
              <a:t> </a:t>
            </a:r>
            <a:r>
              <a:rPr lang="en-US" i="1" noProof="0" dirty="0" err="1"/>
              <a:t>che</a:t>
            </a:r>
            <a:r>
              <a:rPr lang="en-US" i="1" noProof="0" dirty="0"/>
              <a:t> </a:t>
            </a:r>
            <a:r>
              <a:rPr lang="en-US" i="1" noProof="0" dirty="0" err="1"/>
              <a:t>mercè</a:t>
            </a:r>
            <a:r>
              <a:rPr lang="en-US" i="1" noProof="0" dirty="0"/>
              <a:t> </a:t>
            </a:r>
            <a:r>
              <a:rPr lang="en-US" i="1" noProof="0" dirty="0" err="1"/>
              <a:t>sua</a:t>
            </a:r>
            <a:r>
              <a:rPr lang="en-US" i="1" noProof="0" dirty="0"/>
              <a:t> </a:t>
            </a:r>
            <a:r>
              <a:rPr lang="en-US" i="1" noProof="0" dirty="0" err="1"/>
              <a:t>dir</a:t>
            </a:r>
            <a:r>
              <a:rPr lang="en-US" i="1" noProof="0" dirty="0"/>
              <a:t> </a:t>
            </a:r>
            <a:r>
              <a:rPr lang="en-US" i="1" noProof="0" dirty="0" err="1"/>
              <a:t>si</a:t>
            </a:r>
            <a:r>
              <a:rPr lang="en-US" i="1" noProof="0" dirty="0"/>
              <a:t> </a:t>
            </a:r>
            <a:r>
              <a:rPr lang="en-US" i="1" noProof="0" dirty="0" err="1"/>
              <a:t>puote</a:t>
            </a:r>
            <a:r>
              <a:rPr lang="en-US" i="1" noProof="0" dirty="0"/>
              <a:t> </a:t>
            </a:r>
            <a:r>
              <a:rPr lang="en-US" i="1" noProof="0" dirty="0" err="1"/>
              <a:t>che</a:t>
            </a:r>
            <a:r>
              <a:rPr lang="en-US" i="1" noProof="0" dirty="0"/>
              <a:t> </a:t>
            </a:r>
            <a:r>
              <a:rPr lang="en-US" i="1" noProof="0" dirty="0" err="1"/>
              <a:t>sia</a:t>
            </a:r>
            <a:r>
              <a:rPr lang="en-US" i="1" noProof="0" dirty="0"/>
              <a:t> </a:t>
            </a:r>
            <a:r>
              <a:rPr lang="en-US" i="1" noProof="0" dirty="0" err="1"/>
              <a:t>tornato</a:t>
            </a:r>
            <a:r>
              <a:rPr lang="en-US" i="1" noProof="0" dirty="0"/>
              <a:t> il tempo </a:t>
            </a:r>
            <a:r>
              <a:rPr lang="en-US" b="1" i="1" noProof="0" dirty="0">
                <a:solidFill>
                  <a:srgbClr val="1973EB"/>
                </a:solidFill>
              </a:rPr>
              <a:t>dove</a:t>
            </a:r>
            <a:r>
              <a:rPr lang="en-US" b="1" i="1" noProof="0" dirty="0"/>
              <a:t> </a:t>
            </a:r>
            <a:r>
              <a:rPr lang="en-US" i="1" noProof="0" dirty="0" err="1"/>
              <a:t>più</a:t>
            </a:r>
            <a:r>
              <a:rPr lang="en-US" i="1" noProof="0" dirty="0"/>
              <a:t> </a:t>
            </a:r>
            <a:r>
              <a:rPr lang="en-US" i="1" noProof="0" dirty="0" err="1"/>
              <a:t>abbondavano</a:t>
            </a:r>
            <a:r>
              <a:rPr lang="en-US" i="1" noProof="0" dirty="0"/>
              <a:t> </a:t>
            </a:r>
            <a:r>
              <a:rPr lang="en-US" i="1" noProof="0" dirty="0" err="1"/>
              <a:t>i</a:t>
            </a:r>
            <a:r>
              <a:rPr lang="en-US" i="1" noProof="0" dirty="0"/>
              <a:t> </a:t>
            </a:r>
            <a:r>
              <a:rPr lang="en-US" i="1" noProof="0" dirty="0" err="1"/>
              <a:t>meccenati</a:t>
            </a:r>
            <a:r>
              <a:rPr lang="en-US" i="1" noProof="0" dirty="0"/>
              <a:t>. </a:t>
            </a:r>
          </a:p>
          <a:p>
            <a:r>
              <a:rPr lang="en-US" dirty="0"/>
              <a:t>“Sir, thanks to you, we can say that the time when patrons were most abundant has returned.” </a:t>
            </a:r>
            <a:r>
              <a:rPr lang="en-US" noProof="0" dirty="0"/>
              <a:t>(Giovan Battista Andreini, XVII)</a:t>
            </a:r>
          </a:p>
          <a:p>
            <a:endParaRPr lang="en-US" b="1" u="sng" noProof="0" dirty="0"/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7DA87E54-4AC1-FF3A-3086-0D381E636E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020230"/>
              </p:ext>
            </p:extLst>
          </p:nvPr>
        </p:nvGraphicFramePr>
        <p:xfrm>
          <a:off x="659960" y="1572841"/>
          <a:ext cx="3915592" cy="409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792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4328696-48F7-692E-91C1-DCB8C3D8C317}"/>
              </a:ext>
            </a:extLst>
          </p:cNvPr>
          <p:cNvSpPr txBox="1"/>
          <p:nvPr/>
        </p:nvSpPr>
        <p:spPr>
          <a:xfrm>
            <a:off x="5688954" y="4241008"/>
            <a:ext cx="6379768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latin typeface="Grandview Display" panose="020B0502040204020203" pitchFamily="34" charset="0"/>
                <a:cs typeface="Arial"/>
              </a:rPr>
              <a:t>•The </a:t>
            </a:r>
            <a:r>
              <a:rPr lang="en-US" sz="1700" b="1" cap="small" dirty="0">
                <a:latin typeface="Grandview Display" panose="020B0502040204020203" pitchFamily="34" charset="0"/>
                <a:cs typeface="Arial"/>
              </a:rPr>
              <a:t>source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 is the most unstable area: inherited forms (</a:t>
            </a:r>
            <a:r>
              <a:rPr lang="en-US" sz="1700" i="1" dirty="0" err="1">
                <a:latin typeface="Grandview Display" panose="020B0502040204020203" pitchFamily="34" charset="0"/>
                <a:cs typeface="Arial"/>
              </a:rPr>
              <a:t>onde</a:t>
            </a:r>
            <a:r>
              <a:rPr lang="en-US" sz="1700" i="1" dirty="0">
                <a:latin typeface="Grandview Display" panose="020B0502040204020203" pitchFamily="34" charset="0"/>
                <a:cs typeface="Arial"/>
              </a:rPr>
              <a:t>, </a:t>
            </a:r>
            <a:r>
              <a:rPr lang="en-US" sz="1700" i="1" dirty="0" err="1">
                <a:latin typeface="Grandview Display" panose="020B0502040204020203" pitchFamily="34" charset="0"/>
                <a:cs typeface="Arial"/>
              </a:rPr>
              <a:t>donde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) are replaced by the transparent periphrasis </a:t>
            </a:r>
            <a:r>
              <a:rPr lang="en-US" sz="1700" i="1" dirty="0">
                <a:latin typeface="Grandview Display" panose="020B0502040204020203" pitchFamily="34" charset="0"/>
                <a:cs typeface="Arial"/>
              </a:rPr>
              <a:t>da dove 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(with archaic returns in the 19th and 20th centuries).</a:t>
            </a:r>
          </a:p>
          <a:p>
            <a:r>
              <a:rPr lang="en-US" sz="1700" dirty="0">
                <a:latin typeface="Grandview Display" panose="020B0502040204020203" pitchFamily="34" charset="0"/>
                <a:cs typeface="Arial"/>
              </a:rPr>
              <a:t>•For </a:t>
            </a:r>
            <a:r>
              <a:rPr lang="en-US" sz="1700" b="1" cap="small" dirty="0">
                <a:latin typeface="Grandview Display" panose="020B0502040204020203" pitchFamily="34" charset="0"/>
                <a:cs typeface="Arial"/>
              </a:rPr>
              <a:t>location/goal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, the sample data suggest a fast replacement: </a:t>
            </a:r>
            <a:r>
              <a:rPr lang="en-US" sz="1700" i="1" dirty="0" err="1">
                <a:latin typeface="Grandview Display" panose="020B0502040204020203" pitchFamily="34" charset="0"/>
                <a:cs typeface="Arial"/>
              </a:rPr>
              <a:t>ove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 declines as early as the 14th century, replaced by </a:t>
            </a:r>
            <a:r>
              <a:rPr lang="en-US" sz="1700" i="1" dirty="0">
                <a:latin typeface="Grandview Display" panose="020B0502040204020203" pitchFamily="34" charset="0"/>
                <a:cs typeface="Arial"/>
              </a:rPr>
              <a:t>dove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, but reappears in the modern age as an archaism.</a:t>
            </a:r>
          </a:p>
          <a:p>
            <a:r>
              <a:rPr lang="en-US" sz="1700" dirty="0">
                <a:latin typeface="Grandview Display" panose="020B0502040204020203" pitchFamily="34" charset="0"/>
                <a:cs typeface="Arial"/>
              </a:rPr>
              <a:t>•The chronology of the replacement of </a:t>
            </a:r>
            <a:r>
              <a:rPr lang="en-US" sz="1700" i="1" dirty="0" err="1">
                <a:latin typeface="Grandview Display" panose="020B0502040204020203" pitchFamily="34" charset="0"/>
                <a:cs typeface="Arial"/>
              </a:rPr>
              <a:t>ove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 &gt; </a:t>
            </a:r>
            <a:r>
              <a:rPr lang="en-US" sz="1700" i="1" dirty="0">
                <a:latin typeface="Grandview Display" panose="020B0502040204020203" pitchFamily="34" charset="0"/>
                <a:cs typeface="Arial"/>
              </a:rPr>
              <a:t>dove</a:t>
            </a:r>
            <a:r>
              <a:rPr lang="en-US" sz="1700" dirty="0">
                <a:latin typeface="Grandview Display" panose="020B0502040204020203" pitchFamily="34" charset="0"/>
                <a:cs typeface="Arial"/>
              </a:rPr>
              <a:t> requires an analysis of the entire corpus.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24E4E51-E2EF-BD5F-13C6-1038042A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Chronology of competition: the domain of space</a:t>
            </a: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6A4B2963-A7E4-20DD-77E0-9299FB9CB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2308"/>
          <a:stretch>
            <a:fillRect/>
          </a:stretch>
        </p:blipFill>
        <p:spPr>
          <a:xfrm>
            <a:off x="637847" y="1514475"/>
            <a:ext cx="4560852" cy="2421406"/>
          </a:xfrm>
          <a:prstGeom prst="rect">
            <a:avLst/>
          </a:prstGeom>
        </p:spPr>
      </p:pic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4EF575C6-8878-B689-B3EF-731E92C50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3285"/>
          <a:stretch>
            <a:fillRect/>
          </a:stretch>
        </p:blipFill>
        <p:spPr>
          <a:xfrm>
            <a:off x="637847" y="4306842"/>
            <a:ext cx="4563084" cy="2421406"/>
          </a:xfrm>
          <a:prstGeom prst="rect">
            <a:avLst/>
          </a:prstGeom>
        </p:spPr>
      </p:pic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E83628FF-D8E1-2771-203F-C81A2CEB3C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3355"/>
          <a:stretch>
            <a:fillRect/>
          </a:stretch>
        </p:blipFill>
        <p:spPr>
          <a:xfrm>
            <a:off x="5691910" y="1543961"/>
            <a:ext cx="4560454" cy="239604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E33B446-BEAE-01B1-3651-29270DEFF05D}"/>
              </a:ext>
            </a:extLst>
          </p:cNvPr>
          <p:cNvSpPr txBox="1"/>
          <p:nvPr/>
        </p:nvSpPr>
        <p:spPr>
          <a:xfrm>
            <a:off x="2467668" y="1174629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Source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47C3057-D30C-8454-795E-0F352BF720A9}"/>
              </a:ext>
            </a:extLst>
          </p:cNvPr>
          <p:cNvSpPr txBox="1"/>
          <p:nvPr/>
        </p:nvSpPr>
        <p:spPr>
          <a:xfrm>
            <a:off x="7653780" y="117768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Goal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688D46-19E1-1CBB-D68D-A3748FA2D1CF}"/>
              </a:ext>
            </a:extLst>
          </p:cNvPr>
          <p:cNvSpPr txBox="1"/>
          <p:nvPr/>
        </p:nvSpPr>
        <p:spPr>
          <a:xfrm>
            <a:off x="2393128" y="405634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2551425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9225-FF3A-214F-59E1-69890A778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FE320-4BA2-82CA-7D50-68B693BC2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Syntactic relations and the accessibility hierarchy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3A62361-DDC3-4583-348E-33A10B668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354945"/>
              </p:ext>
            </p:extLst>
          </p:nvPr>
        </p:nvGraphicFramePr>
        <p:xfrm>
          <a:off x="336382" y="1849259"/>
          <a:ext cx="11279653" cy="38404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18277">
                  <a:extLst>
                    <a:ext uri="{9D8B030D-6E8A-4147-A177-3AD203B41FA5}">
                      <a16:colId xmlns:a16="http://schemas.microsoft.com/office/drawing/2014/main" val="1764491698"/>
                    </a:ext>
                  </a:extLst>
                </a:gridCol>
                <a:gridCol w="1136822">
                  <a:extLst>
                    <a:ext uri="{9D8B030D-6E8A-4147-A177-3AD203B41FA5}">
                      <a16:colId xmlns:a16="http://schemas.microsoft.com/office/drawing/2014/main" val="2474378083"/>
                    </a:ext>
                  </a:extLst>
                </a:gridCol>
                <a:gridCol w="1173892">
                  <a:extLst>
                    <a:ext uri="{9D8B030D-6E8A-4147-A177-3AD203B41FA5}">
                      <a16:colId xmlns:a16="http://schemas.microsoft.com/office/drawing/2014/main" val="4021708984"/>
                    </a:ext>
                  </a:extLst>
                </a:gridCol>
                <a:gridCol w="1473625">
                  <a:extLst>
                    <a:ext uri="{9D8B030D-6E8A-4147-A177-3AD203B41FA5}">
                      <a16:colId xmlns:a16="http://schemas.microsoft.com/office/drawing/2014/main" val="416952537"/>
                    </a:ext>
                  </a:extLst>
                </a:gridCol>
                <a:gridCol w="1368428">
                  <a:extLst>
                    <a:ext uri="{9D8B030D-6E8A-4147-A177-3AD203B41FA5}">
                      <a16:colId xmlns:a16="http://schemas.microsoft.com/office/drawing/2014/main" val="251826761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629538431"/>
                    </a:ext>
                  </a:extLst>
                </a:gridCol>
                <a:gridCol w="766118">
                  <a:extLst>
                    <a:ext uri="{9D8B030D-6E8A-4147-A177-3AD203B41FA5}">
                      <a16:colId xmlns:a16="http://schemas.microsoft.com/office/drawing/2014/main" val="1096800038"/>
                    </a:ext>
                  </a:extLst>
                </a:gridCol>
                <a:gridCol w="1235676">
                  <a:extLst>
                    <a:ext uri="{9D8B030D-6E8A-4147-A177-3AD203B41FA5}">
                      <a16:colId xmlns:a16="http://schemas.microsoft.com/office/drawing/2014/main" val="120186516"/>
                    </a:ext>
                  </a:extLst>
                </a:gridCol>
                <a:gridCol w="577747">
                  <a:extLst>
                    <a:ext uri="{9D8B030D-6E8A-4147-A177-3AD203B41FA5}">
                      <a16:colId xmlns:a16="http://schemas.microsoft.com/office/drawing/2014/main" val="1990801835"/>
                    </a:ext>
                  </a:extLst>
                </a:gridCol>
                <a:gridCol w="1189954">
                  <a:extLst>
                    <a:ext uri="{9D8B030D-6E8A-4147-A177-3AD203B41FA5}">
                      <a16:colId xmlns:a16="http://schemas.microsoft.com/office/drawing/2014/main" val="3683285234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SUBJ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OBJ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IND_OBJ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OBL_OTHER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noProof="0" dirty="0">
                          <a:effectLst/>
                        </a:rPr>
                        <a:t>OBL_SP</a:t>
                      </a:r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noProof="0" dirty="0">
                          <a:effectLst/>
                        </a:rPr>
                        <a:t>GEN</a:t>
                      </a:r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OBJ_COMP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[CONCERN]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297949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33600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unde</a:t>
                      </a: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7201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768997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Grandview" panose="020B0502040204020203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8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862025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i="1" u="none" strike="noStrike" noProof="0" dirty="0" err="1">
                          <a:effectLst/>
                        </a:rPr>
                        <a:t>donde</a:t>
                      </a:r>
                      <a:r>
                        <a:rPr lang="en-US" sz="1800" i="1" u="none" strike="noStrike" noProof="0" dirty="0">
                          <a:effectLst/>
                        </a:rPr>
                        <a:t>, </a:t>
                      </a:r>
                      <a:r>
                        <a:rPr lang="en-US" sz="1800" i="1" u="none" strike="noStrike" noProof="0" dirty="0" err="1">
                          <a:effectLst/>
                        </a:rPr>
                        <a:t>onde</a:t>
                      </a: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7701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8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841364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55145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i="1" u="none" strike="noStrike" noProof="0" dirty="0">
                          <a:effectLst/>
                        </a:rPr>
                        <a:t>ubi</a:t>
                      </a: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4772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30863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8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271248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i="1" u="none" strike="noStrike" noProof="0" dirty="0">
                          <a:effectLst/>
                        </a:rPr>
                        <a:t>dove, </a:t>
                      </a:r>
                      <a:r>
                        <a:rPr lang="en-US" sz="1800" i="1" u="none" strike="noStrike" noProof="0" dirty="0" err="1">
                          <a:effectLst/>
                        </a:rPr>
                        <a:t>ove</a:t>
                      </a:r>
                      <a:endParaRPr lang="en-US" sz="1800" i="1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-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noProof="0" dirty="0">
                          <a:effectLst/>
                        </a:rPr>
                        <a:t>+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3383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80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u="none" strike="noStrike" noProof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8679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49401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FA36D-94D2-37D7-E2A3-5AA9DAE4A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85F0FE-E4A0-00E0-D944-3D638837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Dove</a:t>
            </a:r>
            <a:r>
              <a:rPr lang="en-US" noProof="0" dirty="0"/>
              <a:t>: diachronic trends?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47485B2-E9F2-39F9-7917-337CEE5F4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8374107"/>
              </p:ext>
            </p:extLst>
          </p:nvPr>
        </p:nvGraphicFramePr>
        <p:xfrm>
          <a:off x="6082356" y="1197877"/>
          <a:ext cx="4961161" cy="367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ECCE80DD-2E6B-8F43-B393-199913104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849534"/>
              </p:ext>
            </p:extLst>
          </p:nvPr>
        </p:nvGraphicFramePr>
        <p:xfrm>
          <a:off x="839977" y="1197877"/>
          <a:ext cx="4961161" cy="367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93399C0-983E-79E3-A4E9-59DB5ED86095}"/>
              </a:ext>
            </a:extLst>
          </p:cNvPr>
          <p:cNvSpPr txBox="1"/>
          <p:nvPr/>
        </p:nvSpPr>
        <p:spPr>
          <a:xfrm>
            <a:off x="839977" y="5037401"/>
            <a:ext cx="1069125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noProof="0" dirty="0"/>
              <a:t>In the diachrony of </a:t>
            </a:r>
            <a:r>
              <a:rPr lang="en-US" i="1" noProof="0" dirty="0"/>
              <a:t>dove</a:t>
            </a:r>
            <a:r>
              <a:rPr lang="en-US" noProof="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we do not observe a clear expansion of non-spatial usages (if anything, </a:t>
            </a:r>
            <a:r>
              <a:rPr lang="en-US" i="1" noProof="0" dirty="0"/>
              <a:t>concern</a:t>
            </a:r>
            <a:r>
              <a:rPr lang="en-US" noProof="0" dirty="0"/>
              <a:t> seems to be decreasing!).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Non-standard contemporary </a:t>
            </a:r>
            <a:r>
              <a:rPr lang="en-US" dirty="0"/>
              <a:t>usages are not recent innovations, but have been present since earlier stages</a:t>
            </a:r>
            <a:r>
              <a:rPr lang="en-US" noProof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21393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79190-0418-6E12-CC75-1276AC5D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9ACB82-4B45-1608-5A18-13278A9DA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Autofit/>
          </a:bodyPr>
          <a:lstStyle/>
          <a:p>
            <a:r>
              <a:rPr lang="en-US" sz="3200" noProof="0" dirty="0"/>
              <a:t>Summary: the distribution of locative relative markers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71E11A-BB2D-C73E-D9B2-9ADC0989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590" y="3012646"/>
            <a:ext cx="1698172" cy="506405"/>
          </a:xfrm>
        </p:spPr>
        <p:txBody>
          <a:bodyPr/>
          <a:lstStyle/>
          <a:p>
            <a:pPr marL="0" indent="0">
              <a:buNone/>
            </a:pPr>
            <a:r>
              <a:rPr lang="en-US" b="1" i="1" noProof="0" dirty="0" err="1"/>
              <a:t>unde</a:t>
            </a:r>
            <a:r>
              <a:rPr lang="en-US" b="1" noProof="0" dirty="0"/>
              <a:t> &amp; </a:t>
            </a:r>
            <a:r>
              <a:rPr lang="en-US" b="1" i="1" noProof="0" dirty="0" err="1"/>
              <a:t>onde</a:t>
            </a:r>
            <a:endParaRPr lang="en-US" b="1" i="1" noProof="0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20895D2-1D9E-DC0A-6470-B6D224CDD6FF}"/>
              </a:ext>
            </a:extLst>
          </p:cNvPr>
          <p:cNvSpPr txBox="1">
            <a:spLocks/>
          </p:cNvSpPr>
          <p:nvPr/>
        </p:nvSpPr>
        <p:spPr>
          <a:xfrm>
            <a:off x="8733093" y="3045303"/>
            <a:ext cx="1394003" cy="473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1" noProof="0" dirty="0"/>
              <a:t>ubi </a:t>
            </a:r>
            <a:r>
              <a:rPr lang="en-US" b="1" noProof="0" dirty="0"/>
              <a:t>&amp; </a:t>
            </a:r>
            <a:r>
              <a:rPr lang="en-US" b="1" i="1" noProof="0" dirty="0"/>
              <a:t>dove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D9991C0F-AD64-06F4-353F-AF2DABA5B166}"/>
              </a:ext>
            </a:extLst>
          </p:cNvPr>
          <p:cNvCxnSpPr/>
          <p:nvPr/>
        </p:nvCxnSpPr>
        <p:spPr>
          <a:xfrm>
            <a:off x="2430236" y="2800350"/>
            <a:ext cx="7331528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8F4447-1806-FEE6-ADEF-C59E47B89262}"/>
              </a:ext>
            </a:extLst>
          </p:cNvPr>
          <p:cNvSpPr txBox="1"/>
          <p:nvPr/>
        </p:nvSpPr>
        <p:spPr>
          <a:xfrm>
            <a:off x="1318023" y="2106594"/>
            <a:ext cx="3089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semantic polyfunctionality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D6156F5-374B-4873-2CD3-DA78D4B25630}"/>
              </a:ext>
            </a:extLst>
          </p:cNvPr>
          <p:cNvSpPr txBox="1"/>
          <p:nvPr/>
        </p:nvSpPr>
        <p:spPr>
          <a:xfrm>
            <a:off x="7895036" y="2106594"/>
            <a:ext cx="306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syntactic polyfunctionality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D927146-F3D0-FE06-1A8E-C05E928D9F1F}"/>
              </a:ext>
            </a:extLst>
          </p:cNvPr>
          <p:cNvSpPr txBox="1"/>
          <p:nvPr/>
        </p:nvSpPr>
        <p:spPr>
          <a:xfrm>
            <a:off x="904280" y="4057650"/>
            <a:ext cx="1038344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i="1" u="sng" noProof="0" dirty="0"/>
              <a:t>Topic</a:t>
            </a:r>
            <a:r>
              <a:rPr lang="en-US" sz="2000" b="1" u="sng" noProof="0" dirty="0"/>
              <a:t> vs. </a:t>
            </a:r>
            <a:r>
              <a:rPr lang="en-US" sz="2000" b="1" i="1" u="sng" noProof="0" dirty="0"/>
              <a:t>concern</a:t>
            </a:r>
          </a:p>
          <a:p>
            <a:endParaRPr lang="en-US" sz="2000" b="1" i="1" u="sng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noProof="0" dirty="0"/>
              <a:t>ubi/dove </a:t>
            </a:r>
            <a:r>
              <a:rPr lang="en-US" sz="2000" b="1" noProof="0" dirty="0"/>
              <a:t>  </a:t>
            </a:r>
            <a:r>
              <a:rPr lang="en-US" sz="2000" b="1" cap="small" noProof="0" dirty="0"/>
              <a:t>location &gt; concern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noProof="0" dirty="0" err="1"/>
              <a:t>unde</a:t>
            </a:r>
            <a:r>
              <a:rPr lang="en-US" sz="2000" b="1" i="1" noProof="0" dirty="0"/>
              <a:t>/</a:t>
            </a:r>
            <a:r>
              <a:rPr lang="en-US" sz="2000" b="1" i="1" noProof="0" dirty="0" err="1"/>
              <a:t>onde</a:t>
            </a:r>
            <a:r>
              <a:rPr lang="en-US" sz="2000" b="1" i="1" noProof="0" dirty="0"/>
              <a:t> </a:t>
            </a:r>
            <a:r>
              <a:rPr lang="en-US" sz="2000" b="1" noProof="0" dirty="0"/>
              <a:t> </a:t>
            </a:r>
            <a:r>
              <a:rPr lang="en-US" sz="2000" b="1" cap="small" noProof="0" dirty="0"/>
              <a:t>source &gt; topic </a:t>
            </a:r>
            <a:r>
              <a:rPr lang="en-US" sz="2000" noProof="0" dirty="0"/>
              <a:t>(e.g.</a:t>
            </a:r>
            <a:r>
              <a:rPr lang="en-US" sz="2000" i="1" noProof="0" dirty="0"/>
              <a:t>, De, </a:t>
            </a:r>
            <a:r>
              <a:rPr lang="en-US" sz="2000" noProof="0" dirty="0"/>
              <a:t>Väänänen 1956: 10, Luraghi 2010)</a:t>
            </a:r>
          </a:p>
          <a:p>
            <a:endParaRPr lang="en-US" sz="2000" noProof="0" dirty="0"/>
          </a:p>
          <a:p>
            <a:pPr algn="ctr"/>
            <a:r>
              <a:rPr lang="en-US" sz="2000" noProof="0" dirty="0"/>
              <a:t>What is the relation between the two functions? </a:t>
            </a:r>
            <a:r>
              <a:rPr lang="en-US" sz="2000" b="1" noProof="0" dirty="0"/>
              <a:t>Independence</a:t>
            </a:r>
            <a:r>
              <a:rPr lang="en-US" sz="2000" noProof="0" dirty="0"/>
              <a:t> or </a:t>
            </a:r>
            <a:r>
              <a:rPr lang="en-US" sz="2000" b="1" noProof="0" dirty="0"/>
              <a:t>interference</a:t>
            </a:r>
            <a:r>
              <a:rPr lang="en-US" sz="2000" noProof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68486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3CBD3-383F-F34D-918E-410B40EDA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39AE4F-A334-3C7D-81FB-C29CD74C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i="1" noProof="0" dirty="0"/>
              <a:t>Dove</a:t>
            </a:r>
            <a:r>
              <a:rPr lang="en-US" noProof="0" dirty="0"/>
              <a:t>: an instance of grammaticalization?</a:t>
            </a:r>
            <a:endParaRPr lang="en-US" i="1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CC7EBC-58F0-545B-27F4-C4FCEFE3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53792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Is the development of </a:t>
            </a:r>
            <a:r>
              <a:rPr lang="en-US" b="1" i="1" noProof="0" dirty="0"/>
              <a:t>dove</a:t>
            </a:r>
            <a:r>
              <a:rPr lang="en-US" i="1" noProof="0" dirty="0"/>
              <a:t> </a:t>
            </a:r>
            <a:r>
              <a:rPr lang="en-US" noProof="0" dirty="0"/>
              <a:t>a case of </a:t>
            </a:r>
            <a:r>
              <a:rPr lang="en-US" b="1" noProof="0" dirty="0"/>
              <a:t>grammaticalization</a:t>
            </a:r>
            <a:r>
              <a:rPr lang="en-US" noProof="0" dirty="0"/>
              <a:t>?  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Grammaticalization = loss of autonomy (es. Lehmann 2016)</a:t>
            </a:r>
          </a:p>
          <a:p>
            <a:r>
              <a:rPr lang="en-US" noProof="0" dirty="0"/>
              <a:t>loss of </a:t>
            </a:r>
            <a:r>
              <a:rPr lang="en-US" b="1" noProof="0" dirty="0"/>
              <a:t>semantic integrity </a:t>
            </a:r>
            <a:r>
              <a:rPr lang="en-US" noProof="0" dirty="0"/>
              <a:t>: </a:t>
            </a:r>
            <a:r>
              <a:rPr lang="en-US" i="1" noProof="0" dirty="0"/>
              <a:t>dove </a:t>
            </a:r>
            <a:r>
              <a:rPr lang="en-US" dirty="0"/>
              <a:t>weakens its tie with the spatial domain</a:t>
            </a:r>
            <a:r>
              <a:rPr lang="en-US" noProof="0" dirty="0"/>
              <a:t>;</a:t>
            </a:r>
          </a:p>
          <a:p>
            <a:r>
              <a:rPr lang="en-US" noProof="0" dirty="0"/>
              <a:t>loss of </a:t>
            </a:r>
            <a:r>
              <a:rPr lang="en-US" b="1" noProof="0" dirty="0"/>
              <a:t>paradigmatic variability</a:t>
            </a:r>
            <a:r>
              <a:rPr lang="en-US" noProof="0" dirty="0"/>
              <a:t>: </a:t>
            </a:r>
            <a:r>
              <a:rPr lang="en-US" i="1" noProof="0" dirty="0" err="1"/>
              <a:t>ove</a:t>
            </a:r>
            <a:r>
              <a:rPr lang="en-US" i="1" noProof="0" dirty="0"/>
              <a:t>/dove/</a:t>
            </a:r>
            <a:r>
              <a:rPr lang="en-US" i="1" noProof="0" dirty="0" err="1"/>
              <a:t>onde</a:t>
            </a:r>
            <a:r>
              <a:rPr lang="en-US" i="1" noProof="0" dirty="0"/>
              <a:t>/</a:t>
            </a:r>
            <a:r>
              <a:rPr lang="en-US" i="1" noProof="0" dirty="0" err="1"/>
              <a:t>donde</a:t>
            </a:r>
            <a:r>
              <a:rPr lang="en-US" i="1" noProof="0" dirty="0"/>
              <a:t> </a:t>
            </a:r>
            <a:r>
              <a:rPr lang="en-US" noProof="0" dirty="0">
                <a:sym typeface="Wingdings" pitchFamily="2" charset="2"/>
              </a:rPr>
              <a:t> </a:t>
            </a:r>
            <a:r>
              <a:rPr lang="en-US" i="1" noProof="0" dirty="0">
                <a:sym typeface="Wingdings" pitchFamily="2" charset="2"/>
              </a:rPr>
              <a:t>dove/da dove.</a:t>
            </a:r>
          </a:p>
          <a:p>
            <a:pPr marL="0" indent="0">
              <a:buNone/>
            </a:pPr>
            <a:endParaRPr lang="en-US" i="1" noProof="0" dirty="0"/>
          </a:p>
          <a:p>
            <a:pPr marL="0" indent="0">
              <a:buNone/>
            </a:pPr>
            <a:r>
              <a:rPr lang="en-US" noProof="0" dirty="0"/>
              <a:t>Grammaticalization = expansion (es. </a:t>
            </a:r>
            <a:r>
              <a:rPr lang="en-US" noProof="0" dirty="0">
                <a:sym typeface="Wingdings" pitchFamily="2" charset="2"/>
              </a:rPr>
              <a:t>Himmelman 2004</a:t>
            </a:r>
            <a:r>
              <a:rPr lang="en-US" noProof="0" dirty="0"/>
              <a:t>)</a:t>
            </a:r>
            <a:endParaRPr lang="en-US" i="1" noProof="0" dirty="0">
              <a:sym typeface="Wingdings" pitchFamily="2" charset="2"/>
            </a:endParaRPr>
          </a:p>
          <a:p>
            <a:r>
              <a:rPr lang="en-US" i="1" noProof="0" dirty="0">
                <a:sym typeface="Wingdings" pitchFamily="2" charset="2"/>
              </a:rPr>
              <a:t>host-class expansion: </a:t>
            </a:r>
            <a:r>
              <a:rPr lang="en-US" dirty="0"/>
              <a:t>expansion</a:t>
            </a:r>
            <a:r>
              <a:rPr lang="en-US" noProof="0" dirty="0">
                <a:sym typeface="Wingdings" pitchFamily="2" charset="2"/>
              </a:rPr>
              <a:t> to new head types (e.g., abstract, human);</a:t>
            </a:r>
          </a:p>
          <a:p>
            <a:r>
              <a:rPr lang="en-US" i="1" noProof="0" dirty="0">
                <a:sym typeface="Wingdings" pitchFamily="2" charset="2"/>
              </a:rPr>
              <a:t>syntactic expansion</a:t>
            </a:r>
            <a:r>
              <a:rPr lang="en-US" noProof="0" dirty="0">
                <a:sym typeface="Wingdings" pitchFamily="2" charset="2"/>
              </a:rPr>
              <a:t>: </a:t>
            </a:r>
            <a:r>
              <a:rPr lang="en-US" dirty="0"/>
              <a:t>expansion </a:t>
            </a:r>
            <a:r>
              <a:rPr lang="en-US" noProof="0" dirty="0">
                <a:sym typeface="Wingdings" pitchFamily="2" charset="2"/>
              </a:rPr>
              <a:t>to new syntactic contexts (</a:t>
            </a:r>
            <a:r>
              <a:rPr lang="en-US" cap="small" noProof="0" dirty="0">
                <a:sym typeface="Wingdings" pitchFamily="2" charset="2"/>
              </a:rPr>
              <a:t>concern, gen, obj, subj</a:t>
            </a:r>
            <a:r>
              <a:rPr lang="en-US" noProof="0" dirty="0">
                <a:sym typeface="Wingdings" pitchFamily="2" charset="2"/>
              </a:rPr>
              <a:t>);</a:t>
            </a:r>
          </a:p>
          <a:p>
            <a:r>
              <a:rPr lang="en-US" i="1" noProof="0" dirty="0">
                <a:sym typeface="Wingdings" pitchFamily="2" charset="2"/>
              </a:rPr>
              <a:t>semantic-pragmatic expansion</a:t>
            </a:r>
            <a:r>
              <a:rPr lang="en-US" noProof="0" dirty="0">
                <a:sym typeface="Wingdings" pitchFamily="2" charset="2"/>
              </a:rPr>
              <a:t>: expansion to new discourse contexts.</a:t>
            </a:r>
          </a:p>
        </p:txBody>
      </p:sp>
    </p:spTree>
    <p:extLst>
      <p:ext uri="{BB962C8B-B14F-4D97-AF65-F5344CB8AC3E}">
        <p14:creationId xmlns:p14="http://schemas.microsoft.com/office/powerpoint/2010/main" val="737979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9590A-B906-6ED9-9A19-5662729F5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02C94E-A60B-2871-D5A7-9E147837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Contents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23AB2B-B637-93C0-C650-C02F69EAB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Relative clauses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Why dove?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Data and methods</a:t>
            </a:r>
          </a:p>
          <a:p>
            <a:pPr marL="0" indent="0">
              <a:buNone/>
            </a:pPr>
            <a:r>
              <a:rPr lang="en-US" b="1" noProof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Corpora, extraction, annotation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Analysis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Frequency distribution, semantic extension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	A case of grammaticalization?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986123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C43A-4CBA-A5FD-4D7D-AF28AC11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8B01D8-3A17-FD42-9330-1992DC05C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43271"/>
            <a:ext cx="10890929" cy="63019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Problems and open </a:t>
            </a:r>
            <a:r>
              <a:rPr lang="en-US" noProof="0" dirty="0" err="1"/>
              <a:t>questiosn</a:t>
            </a:r>
            <a:endParaRPr lang="en-US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2559BF-5DF7-EC37-C1BC-70C8DC09B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22173"/>
            <a:ext cx="10890928" cy="4877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The study of the </a:t>
            </a:r>
            <a:r>
              <a:rPr lang="it-IT" dirty="0" err="1"/>
              <a:t>diachrony</a:t>
            </a:r>
            <a:r>
              <a:rPr lang="it-IT" dirty="0"/>
              <a:t> of relative </a:t>
            </a:r>
            <a:r>
              <a:rPr lang="it-IT" dirty="0" err="1"/>
              <a:t>locatives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Late Latin and </a:t>
            </a:r>
            <a:r>
              <a:rPr lang="it-IT" dirty="0" err="1"/>
              <a:t>Italian</a:t>
            </a:r>
            <a:r>
              <a:rPr lang="it-IT" dirty="0"/>
              <a:t> </a:t>
            </a:r>
            <a:r>
              <a:rPr lang="it-IT" dirty="0" err="1"/>
              <a:t>raises</a:t>
            </a:r>
            <a:r>
              <a:rPr lang="it-IT" dirty="0"/>
              <a:t> </a:t>
            </a:r>
            <a:r>
              <a:rPr lang="it-IT" dirty="0" err="1"/>
              <a:t>numerous</a:t>
            </a:r>
            <a:r>
              <a:rPr lang="it-IT" dirty="0"/>
              <a:t> </a:t>
            </a:r>
            <a:r>
              <a:rPr lang="it-IT" dirty="0" err="1"/>
              <a:t>questions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remain</a:t>
            </a:r>
            <a:r>
              <a:rPr lang="it-IT" dirty="0"/>
              <a:t> </a:t>
            </a:r>
            <a:r>
              <a:rPr lang="it-IT" dirty="0" err="1"/>
              <a:t>unanswered</a:t>
            </a:r>
            <a:r>
              <a:rPr lang="it-IT" dirty="0"/>
              <a:t>:</a:t>
            </a:r>
          </a:p>
          <a:p>
            <a:r>
              <a:rPr lang="en-US" b="1" i="1" noProof="0" dirty="0"/>
              <a:t>bad data</a:t>
            </a:r>
            <a:r>
              <a:rPr lang="en-US" noProof="0" dirty="0"/>
              <a:t>: </a:t>
            </a:r>
            <a:r>
              <a:rPr lang="it-IT" dirty="0" err="1"/>
              <a:t>despite</a:t>
            </a:r>
            <a:r>
              <a:rPr lang="it-IT" dirty="0"/>
              <a:t> </a:t>
            </a:r>
            <a:r>
              <a:rPr lang="it-IT" dirty="0" err="1"/>
              <a:t>having</a:t>
            </a:r>
            <a:r>
              <a:rPr lang="it-IT" dirty="0"/>
              <a:t> a large </a:t>
            </a:r>
            <a:r>
              <a:rPr lang="it-IT" dirty="0" err="1"/>
              <a:t>amount</a:t>
            </a:r>
            <a:r>
              <a:rPr lang="it-IT" dirty="0"/>
              <a:t> of data </a:t>
            </a:r>
            <a:r>
              <a:rPr lang="it-IT" dirty="0" err="1"/>
              <a:t>available</a:t>
            </a:r>
            <a:r>
              <a:rPr lang="it-IT" dirty="0"/>
              <a:t>, it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 to trace a precise </a:t>
            </a:r>
            <a:r>
              <a:rPr lang="it-IT" dirty="0" err="1"/>
              <a:t>chronological</a:t>
            </a:r>
            <a:r>
              <a:rPr lang="it-IT" dirty="0"/>
              <a:t> </a:t>
            </a:r>
            <a:r>
              <a:rPr lang="it-IT" dirty="0" err="1"/>
              <a:t>path</a:t>
            </a:r>
            <a:r>
              <a:rPr lang="it-IT" dirty="0"/>
              <a:t>: the ‘</a:t>
            </a:r>
            <a:r>
              <a:rPr lang="it-IT" dirty="0" err="1"/>
              <a:t>leap</a:t>
            </a:r>
            <a:r>
              <a:rPr lang="it-IT" dirty="0"/>
              <a:t>’ from relative locative to </a:t>
            </a:r>
            <a:r>
              <a:rPr lang="it-IT" dirty="0" err="1"/>
              <a:t>concern</a:t>
            </a:r>
            <a:r>
              <a:rPr lang="it-IT" dirty="0"/>
              <a:t>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documented</a:t>
            </a:r>
            <a:r>
              <a:rPr lang="it-IT" dirty="0"/>
              <a:t> </a:t>
            </a:r>
            <a:r>
              <a:rPr lang="it-IT" dirty="0" err="1"/>
              <a:t>since</a:t>
            </a:r>
            <a:r>
              <a:rPr lang="it-IT" dirty="0"/>
              <a:t> the </a:t>
            </a:r>
            <a:r>
              <a:rPr lang="it-IT" dirty="0" err="1"/>
              <a:t>earliest</a:t>
            </a:r>
            <a:r>
              <a:rPr lang="it-IT" dirty="0"/>
              <a:t> stages!</a:t>
            </a:r>
          </a:p>
          <a:p>
            <a:r>
              <a:rPr lang="it-IT" b="1" dirty="0"/>
              <a:t>corpora</a:t>
            </a:r>
            <a:r>
              <a:rPr lang="it-IT" dirty="0"/>
              <a:t>: the Latin and </a:t>
            </a:r>
            <a:r>
              <a:rPr lang="it-IT" dirty="0" err="1"/>
              <a:t>Italian</a:t>
            </a:r>
            <a:r>
              <a:rPr lang="it-IT" dirty="0"/>
              <a:t> corpora </a:t>
            </a:r>
            <a:r>
              <a:rPr lang="it-IT" dirty="0" err="1"/>
              <a:t>investigated</a:t>
            </a:r>
            <a:r>
              <a:rPr lang="it-IT" dirty="0"/>
              <a:t>, in </a:t>
            </a:r>
            <a:r>
              <a:rPr lang="it-IT" dirty="0" err="1"/>
              <a:t>addition</a:t>
            </a:r>
            <a:r>
              <a:rPr lang="it-IT" dirty="0"/>
              <a:t> to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/>
              <a:t>heterogeneous</a:t>
            </a:r>
            <a:r>
              <a:rPr lang="it-IT" dirty="0"/>
              <a:t> in </a:t>
            </a:r>
            <a:r>
              <a:rPr lang="it-IT" dirty="0" err="1"/>
              <a:t>terms</a:t>
            </a:r>
            <a:r>
              <a:rPr lang="it-IT" dirty="0"/>
              <a:t> of text </a:t>
            </a:r>
            <a:r>
              <a:rPr lang="it-IT" dirty="0" err="1"/>
              <a:t>type</a:t>
            </a:r>
            <a:r>
              <a:rPr lang="it-IT" dirty="0"/>
              <a:t>, are </a:t>
            </a:r>
            <a:r>
              <a:rPr lang="it-IT" dirty="0" err="1"/>
              <a:t>not</a:t>
            </a:r>
            <a:r>
              <a:rPr lang="it-IT" dirty="0"/>
              <a:t> in </a:t>
            </a:r>
            <a:r>
              <a:rPr lang="it-IT" dirty="0" err="1"/>
              <a:t>direct</a:t>
            </a:r>
            <a:r>
              <a:rPr lang="it-IT" dirty="0"/>
              <a:t> </a:t>
            </a:r>
            <a:r>
              <a:rPr lang="it-IT" dirty="0" err="1"/>
              <a:t>historical</a:t>
            </a:r>
            <a:r>
              <a:rPr lang="it-IT" dirty="0"/>
              <a:t> </a:t>
            </a:r>
            <a:r>
              <a:rPr lang="it-IT" dirty="0" err="1"/>
              <a:t>continuity</a:t>
            </a:r>
            <a:r>
              <a:rPr lang="it-IT" dirty="0"/>
              <a:t> and are </a:t>
            </a:r>
            <a:r>
              <a:rPr lang="it-IT" dirty="0" err="1"/>
              <a:t>therefore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easily</a:t>
            </a:r>
            <a:r>
              <a:rPr lang="it-IT" dirty="0"/>
              <a:t> comparable!</a:t>
            </a:r>
          </a:p>
          <a:p>
            <a:r>
              <a:rPr lang="en-US" b="1" dirty="0"/>
              <a:t>interference:</a:t>
            </a:r>
            <a:r>
              <a:rPr lang="en-US" dirty="0"/>
              <a:t> what is the role of competition/interference between forms in the same domain in the processes of grammaticalization?</a:t>
            </a:r>
          </a:p>
          <a:p>
            <a:r>
              <a:rPr lang="en-US" b="1" dirty="0"/>
              <a:t>competition</a:t>
            </a:r>
            <a:r>
              <a:rPr lang="en-US" noProof="0" dirty="0"/>
              <a:t>: why does </a:t>
            </a:r>
            <a:r>
              <a:rPr lang="en-US" i="1" noProof="0" dirty="0"/>
              <a:t>dove </a:t>
            </a:r>
            <a:r>
              <a:rPr lang="en-US" noProof="0" dirty="0"/>
              <a:t>win the competition?</a:t>
            </a:r>
          </a:p>
        </p:txBody>
      </p:sp>
    </p:spTree>
    <p:extLst>
      <p:ext uri="{BB962C8B-B14F-4D97-AF65-F5344CB8AC3E}">
        <p14:creationId xmlns:p14="http://schemas.microsoft.com/office/powerpoint/2010/main" val="4475992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796D7-FE6B-552C-D1F1-DB4EFCD40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Un motivo di acquerello astratto blu su sfondo bianco">
            <a:extLst>
              <a:ext uri="{FF2B5EF4-FFF2-40B4-BE49-F238E27FC236}">
                <a16:creationId xmlns:a16="http://schemas.microsoft.com/office/drawing/2014/main" id="{900E3A92-4EFA-E039-82DD-0E32FFF92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64" b="1966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40F6AA4D-727C-7CF7-898B-54401AAD493D}"/>
              </a:ext>
            </a:extLst>
          </p:cNvPr>
          <p:cNvSpPr/>
          <p:nvPr/>
        </p:nvSpPr>
        <p:spPr>
          <a:xfrm>
            <a:off x="718893" y="741406"/>
            <a:ext cx="6275032" cy="360817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F496C30-4B9B-ECF1-6EA2-6A59D07A9B8C}"/>
              </a:ext>
            </a:extLst>
          </p:cNvPr>
          <p:cNvSpPr txBox="1"/>
          <p:nvPr/>
        </p:nvSpPr>
        <p:spPr>
          <a:xfrm>
            <a:off x="718893" y="1375372"/>
            <a:ext cx="6250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latin typeface="Grandview" panose="020B0502040204020203" pitchFamily="34" charset="0"/>
              </a:rPr>
              <a:t>Thanks!</a:t>
            </a:r>
          </a:p>
          <a:p>
            <a:pPr algn="ctr"/>
            <a:r>
              <a:rPr lang="en-US" sz="3600" b="1" noProof="0" dirty="0">
                <a:latin typeface="Grandview" panose="020B0502040204020203" pitchFamily="34" charset="0"/>
              </a:rPr>
              <a:t>Questions?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DB70827-C10B-90BF-FD68-7B215E76B7F1}"/>
              </a:ext>
            </a:extLst>
          </p:cNvPr>
          <p:cNvSpPr txBox="1"/>
          <p:nvPr/>
        </p:nvSpPr>
        <p:spPr>
          <a:xfrm>
            <a:off x="723967" y="3209667"/>
            <a:ext cx="58941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Silvia Ballarè (University of Bologna), </a:t>
            </a:r>
          </a:p>
          <a:p>
            <a:r>
              <a:rPr lang="en-US" noProof="0" dirty="0"/>
              <a:t>Luisa </a:t>
            </a:r>
            <a:r>
              <a:rPr lang="en-US" noProof="0" dirty="0" err="1"/>
              <a:t>Brucale</a:t>
            </a:r>
            <a:r>
              <a:rPr lang="en-US" noProof="0" dirty="0"/>
              <a:t> (University of Palermo) and </a:t>
            </a:r>
          </a:p>
          <a:p>
            <a:r>
              <a:rPr lang="en-US" noProof="0" dirty="0"/>
              <a:t>Guglielmo Inglese (University of Torino)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8FE5EA-1AED-9736-704A-DAB81C964DFF}"/>
              </a:ext>
            </a:extLst>
          </p:cNvPr>
          <p:cNvSpPr txBox="1"/>
          <p:nvPr/>
        </p:nvSpPr>
        <p:spPr>
          <a:xfrm>
            <a:off x="8732110" y="6091881"/>
            <a:ext cx="3372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 err="1"/>
              <a:t>RoLinC</a:t>
            </a:r>
            <a:endParaRPr lang="en-US" noProof="0" dirty="0"/>
          </a:p>
          <a:p>
            <a:pPr algn="r"/>
            <a:r>
              <a:rPr lang="en-US" noProof="0" dirty="0"/>
              <a:t>10 March 2026</a:t>
            </a:r>
          </a:p>
        </p:txBody>
      </p:sp>
    </p:spTree>
    <p:extLst>
      <p:ext uri="{BB962C8B-B14F-4D97-AF65-F5344CB8AC3E}">
        <p14:creationId xmlns:p14="http://schemas.microsoft.com/office/powerpoint/2010/main" val="345086724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99647dc-1b08-454a-bf8c-699181b389ab}" enabled="0" method="" siteId="{e99647dc-1b08-454a-bf8c-699181b389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3744</Words>
  <Application>Microsoft Office PowerPoint</Application>
  <PresentationFormat>Widescreen</PresentationFormat>
  <Paragraphs>711</Paragraphs>
  <Slides>49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Aptos</vt:lpstr>
      <vt:lpstr>Aptos Narrow</vt:lpstr>
      <vt:lpstr>Arial</vt:lpstr>
      <vt:lpstr>Calibri</vt:lpstr>
      <vt:lpstr>Franklin Gothic Book</vt:lpstr>
      <vt:lpstr>Grandview</vt:lpstr>
      <vt:lpstr>Grandview Display</vt:lpstr>
      <vt:lpstr>Times New Roman</vt:lpstr>
      <vt:lpstr>Wingdings</vt:lpstr>
      <vt:lpstr>Wingdings 2</vt:lpstr>
      <vt:lpstr>DashVTI</vt:lpstr>
      <vt:lpstr>PowerPoint Presentation</vt:lpstr>
      <vt:lpstr>Contents</vt:lpstr>
      <vt:lpstr>Contents</vt:lpstr>
      <vt:lpstr>Relative clauses</vt:lpstr>
      <vt:lpstr>The Accessibility Hierarchy</vt:lpstr>
      <vt:lpstr>Locative relative markers</vt:lpstr>
      <vt:lpstr>Locative relative markers</vt:lpstr>
      <vt:lpstr>The functional extension of locative relative markers</vt:lpstr>
      <vt:lpstr>The functional extension of locative relative markers</vt:lpstr>
      <vt:lpstr>PowerPoint Presentation</vt:lpstr>
      <vt:lpstr>PowerPoint Presentation</vt:lpstr>
      <vt:lpstr>PowerPoint Presentation</vt:lpstr>
      <vt:lpstr>Dove in Contemporary Italian</vt:lpstr>
      <vt:lpstr>Dove in Contemporary Italian</vt:lpstr>
      <vt:lpstr>Social variation – data and method</vt:lpstr>
      <vt:lpstr>Social variation – results</vt:lpstr>
      <vt:lpstr>Dove and the Accessibility Hierarchy</vt:lpstr>
      <vt:lpstr>PowerPoint Presentation</vt:lpstr>
      <vt:lpstr>Where does dove come from?</vt:lpstr>
      <vt:lpstr>From source to location?</vt:lpstr>
      <vt:lpstr>Contents</vt:lpstr>
      <vt:lpstr>Corpora and extraction: (Medieval) Latin</vt:lpstr>
      <vt:lpstr>Corpora and extraction: (Medieval) Latin</vt:lpstr>
      <vt:lpstr>Caveat: language formulatity in Latin charters</vt:lpstr>
      <vt:lpstr>Corpora and data extraction: Italian</vt:lpstr>
      <vt:lpstr>Corpora and data extraction: Italian</vt:lpstr>
      <vt:lpstr>Annotation</vt:lpstr>
      <vt:lpstr>Contents</vt:lpstr>
      <vt:lpstr>Structure of the analysis</vt:lpstr>
      <vt:lpstr>Unde, onde &amp; donde: syntactic relation</vt:lpstr>
      <vt:lpstr>Unde, onde &amp; donde: semantic relation</vt:lpstr>
      <vt:lpstr>Unde, onde &amp; donde: semantic relation</vt:lpstr>
      <vt:lpstr>Unde, onde &amp; donde: semantic relation</vt:lpstr>
      <vt:lpstr>Unde, onde &amp; donde: semantic relation</vt:lpstr>
      <vt:lpstr>Ubi, ove &amp; dove: syntactic relation</vt:lpstr>
      <vt:lpstr>Ubi, ove &amp; dove: syntactic relation</vt:lpstr>
      <vt:lpstr>Ubi, ove &amp; dove: syntactic relation</vt:lpstr>
      <vt:lpstr>Ubi, ove &amp; dove: syntactic relation</vt:lpstr>
      <vt:lpstr>Ubi, ove &amp; dove: semantic relation</vt:lpstr>
      <vt:lpstr>Ubi, ove &amp; dove: semantic relation</vt:lpstr>
      <vt:lpstr>Ubi, ove &amp; dove: semantic relation</vt:lpstr>
      <vt:lpstr>Chronology of competition: the domain of space</vt:lpstr>
      <vt:lpstr>Syntactic relations and the accessibility hierarchy</vt:lpstr>
      <vt:lpstr>Dove: diachronic trends?</vt:lpstr>
      <vt:lpstr>Summary: the distribution of locative relative markers</vt:lpstr>
      <vt:lpstr>Dove: an instance of grammaticalization?</vt:lpstr>
      <vt:lpstr>Contents</vt:lpstr>
      <vt:lpstr>Problems and open questiosn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</dc:creator>
  <cp:lastModifiedBy>Giulia Mazzola</cp:lastModifiedBy>
  <cp:revision>28</cp:revision>
  <dcterms:created xsi:type="dcterms:W3CDTF">2025-07-19T13:03:03Z</dcterms:created>
  <dcterms:modified xsi:type="dcterms:W3CDTF">2026-03-10T12:40:45Z</dcterms:modified>
</cp:coreProperties>
</file>