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354" r:id="rId3"/>
    <p:sldId id="257" r:id="rId4"/>
    <p:sldId id="361" r:id="rId5"/>
    <p:sldId id="366" r:id="rId6"/>
    <p:sldId id="373" r:id="rId7"/>
    <p:sldId id="292" r:id="rId8"/>
    <p:sldId id="259" r:id="rId9"/>
    <p:sldId id="258" r:id="rId10"/>
    <p:sldId id="342" r:id="rId11"/>
    <p:sldId id="349" r:id="rId12"/>
    <p:sldId id="350" r:id="rId13"/>
    <p:sldId id="368" r:id="rId14"/>
    <p:sldId id="375" r:id="rId15"/>
    <p:sldId id="376" r:id="rId16"/>
    <p:sldId id="284" r:id="rId17"/>
    <p:sldId id="369" r:id="rId18"/>
    <p:sldId id="374" r:id="rId19"/>
    <p:sldId id="377" r:id="rId20"/>
    <p:sldId id="351" r:id="rId21"/>
    <p:sldId id="352" r:id="rId22"/>
    <p:sldId id="359" r:id="rId23"/>
    <p:sldId id="307" r:id="rId24"/>
    <p:sldId id="317" r:id="rId25"/>
    <p:sldId id="308" r:id="rId26"/>
    <p:sldId id="309" r:id="rId27"/>
    <p:sldId id="343" r:id="rId28"/>
    <p:sldId id="364" r:id="rId29"/>
    <p:sldId id="372" r:id="rId30"/>
    <p:sldId id="363" r:id="rId31"/>
    <p:sldId id="344" r:id="rId32"/>
    <p:sldId id="362" r:id="rId33"/>
    <p:sldId id="346" r:id="rId34"/>
    <p:sldId id="370" r:id="rId35"/>
    <p:sldId id="371" r:id="rId36"/>
    <p:sldId id="378" r:id="rId37"/>
    <p:sldId id="357" r:id="rId38"/>
    <p:sldId id="365" r:id="rId39"/>
    <p:sldId id="358" r:id="rId4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3F69B5-E0C5-415A-B7CF-B8E63125C82E}" type="datetimeFigureOut">
              <a:rPr lang="it-IT" smtClean="0"/>
              <a:t>17/02/2026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D1DC10-2408-4974-B706-62A330A11821}" type="slidenum">
              <a:rPr lang="it-IT" smtClean="0"/>
              <a:t>‹N›</a:t>
            </a:fld>
            <a:endParaRPr lang="it-IT"/>
          </a:p>
        </p:txBody>
      </p:sp>
    </p:spTree>
    <p:extLst>
      <p:ext uri="{BB962C8B-B14F-4D97-AF65-F5344CB8AC3E}">
        <p14:creationId xmlns:p14="http://schemas.microsoft.com/office/powerpoint/2010/main" val="502066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BD1DC10-2408-4974-B706-62A330A11821}" type="slidenum">
              <a:rPr lang="it-IT" smtClean="0"/>
              <a:t>8</a:t>
            </a:fld>
            <a:endParaRPr lang="it-IT"/>
          </a:p>
        </p:txBody>
      </p:sp>
    </p:spTree>
    <p:extLst>
      <p:ext uri="{BB962C8B-B14F-4D97-AF65-F5344CB8AC3E}">
        <p14:creationId xmlns:p14="http://schemas.microsoft.com/office/powerpoint/2010/main" val="4206296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DC0E1-055E-8849-5130-FEAA91ABB58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B670926-592D-E892-D514-E32ABB28ED3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77AD59C-F24A-A481-0D92-C5C7EFE68540}"/>
              </a:ext>
            </a:extLst>
          </p:cNvPr>
          <p:cNvSpPr>
            <a:spLocks noGrp="1"/>
          </p:cNvSpPr>
          <p:nvPr>
            <p:ph type="body" idx="1"/>
          </p:nvPr>
        </p:nvSpPr>
        <p:spPr/>
        <p:txBody>
          <a:bodyPr/>
          <a:lstStyle/>
          <a:p>
            <a:r>
              <a:rPr lang="it-IT" dirty="0"/>
              <a:t>In altre parole, ci dice con quanta affidabilità il </a:t>
            </a:r>
            <a:r>
              <a:rPr lang="it-IT" dirty="0" err="1"/>
              <a:t>dendrogramma</a:t>
            </a:r>
            <a:r>
              <a:rPr lang="it-IT" dirty="0"/>
              <a:t> preserva le distanze originali fra i punti.</a:t>
            </a:r>
          </a:p>
        </p:txBody>
      </p:sp>
      <p:sp>
        <p:nvSpPr>
          <p:cNvPr id="4" name="Segnaposto numero diapositiva 3">
            <a:extLst>
              <a:ext uri="{FF2B5EF4-FFF2-40B4-BE49-F238E27FC236}">
                <a16:creationId xmlns:a16="http://schemas.microsoft.com/office/drawing/2014/main" id="{DEF16D82-42EE-88D9-BAA2-EB1657EDE8E6}"/>
              </a:ext>
            </a:extLst>
          </p:cNvPr>
          <p:cNvSpPr>
            <a:spLocks noGrp="1"/>
          </p:cNvSpPr>
          <p:nvPr>
            <p:ph type="sldNum" sz="quarter" idx="5"/>
          </p:nvPr>
        </p:nvSpPr>
        <p:spPr/>
        <p:txBody>
          <a:bodyPr/>
          <a:lstStyle/>
          <a:p>
            <a:fld id="{2BD1DC10-2408-4974-B706-62A330A11821}" type="slidenum">
              <a:rPr lang="it-IT" smtClean="0"/>
              <a:t>29</a:t>
            </a:fld>
            <a:endParaRPr lang="it-IT"/>
          </a:p>
        </p:txBody>
      </p:sp>
    </p:spTree>
    <p:extLst>
      <p:ext uri="{BB962C8B-B14F-4D97-AF65-F5344CB8AC3E}">
        <p14:creationId xmlns:p14="http://schemas.microsoft.com/office/powerpoint/2010/main" val="3347615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 altre parole, ci dice con quanta affidabilità il </a:t>
            </a:r>
            <a:r>
              <a:rPr lang="it-IT" dirty="0" err="1"/>
              <a:t>dendrogramma</a:t>
            </a:r>
            <a:r>
              <a:rPr lang="it-IT" dirty="0"/>
              <a:t> preserva le distanze originali fra i punti.</a:t>
            </a:r>
          </a:p>
        </p:txBody>
      </p:sp>
      <p:sp>
        <p:nvSpPr>
          <p:cNvPr id="4" name="Segnaposto numero diapositiva 3"/>
          <p:cNvSpPr>
            <a:spLocks noGrp="1"/>
          </p:cNvSpPr>
          <p:nvPr>
            <p:ph type="sldNum" sz="quarter" idx="5"/>
          </p:nvPr>
        </p:nvSpPr>
        <p:spPr/>
        <p:txBody>
          <a:bodyPr/>
          <a:lstStyle/>
          <a:p>
            <a:fld id="{2BD1DC10-2408-4974-B706-62A330A11821}" type="slidenum">
              <a:rPr lang="it-IT" smtClean="0"/>
              <a:t>32</a:t>
            </a:fld>
            <a:endParaRPr lang="it-IT"/>
          </a:p>
        </p:txBody>
      </p:sp>
    </p:spTree>
    <p:extLst>
      <p:ext uri="{BB962C8B-B14F-4D97-AF65-F5344CB8AC3E}">
        <p14:creationId xmlns:p14="http://schemas.microsoft.com/office/powerpoint/2010/main" val="1684135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 </a:t>
            </a:r>
            <a:r>
              <a:rPr lang="it-IT" dirty="0" err="1"/>
              <a:t>boxplot</a:t>
            </a:r>
            <a:r>
              <a:rPr lang="it-IT" dirty="0"/>
              <a:t> visualizzano la distribuzione delle distanze </a:t>
            </a:r>
            <a:r>
              <a:rPr lang="it-IT" dirty="0" err="1"/>
              <a:t>Levenshtein</a:t>
            </a:r>
            <a:r>
              <a:rPr lang="it-IT" dirty="0"/>
              <a:t> normalizzate tra tutte le coppie di punti d’indagine.</a:t>
            </a:r>
            <a:br>
              <a:rPr lang="it-IT" dirty="0"/>
            </a:br>
            <a:r>
              <a:rPr lang="it-IT" dirty="0"/>
              <a:t>La media (aggregate </a:t>
            </a:r>
            <a:r>
              <a:rPr lang="it-IT" dirty="0" err="1"/>
              <a:t>dialect</a:t>
            </a:r>
            <a:r>
              <a:rPr lang="it-IT" dirty="0"/>
              <a:t> </a:t>
            </a:r>
            <a:r>
              <a:rPr lang="it-IT" dirty="0" err="1"/>
              <a:t>distance</a:t>
            </a:r>
            <a:r>
              <a:rPr lang="it-IT" dirty="0"/>
              <a:t>) riflette la divergenza complessiva del sistema. La linea tratteggiata segna la </a:t>
            </a:r>
            <a:r>
              <a:rPr lang="it-IT" b="1" dirty="0"/>
              <a:t>distanza media complessiva</a:t>
            </a:r>
            <a:r>
              <a:rPr lang="it-IT" dirty="0"/>
              <a:t>: negli anni ’30 era più alta, oggi è più bassa.</a:t>
            </a:r>
            <a:br>
              <a:rPr lang="it-IT" dirty="0"/>
            </a:br>
            <a:r>
              <a:rPr lang="it-IT" dirty="0"/>
              <a:t>Questo significa che le varietà si sono avvicinate — un chiaro segno di </a:t>
            </a:r>
            <a:r>
              <a:rPr lang="it-IT" b="1" dirty="0"/>
              <a:t>livellamento dialettale</a:t>
            </a:r>
            <a:r>
              <a:rPr lang="it-IT" dirty="0"/>
              <a:t>.</a:t>
            </a:r>
          </a:p>
        </p:txBody>
      </p:sp>
      <p:sp>
        <p:nvSpPr>
          <p:cNvPr id="4" name="Segnaposto numero diapositiva 3"/>
          <p:cNvSpPr>
            <a:spLocks noGrp="1"/>
          </p:cNvSpPr>
          <p:nvPr>
            <p:ph type="sldNum" sz="quarter" idx="5"/>
          </p:nvPr>
        </p:nvSpPr>
        <p:spPr/>
        <p:txBody>
          <a:bodyPr/>
          <a:lstStyle/>
          <a:p>
            <a:fld id="{2BD1DC10-2408-4974-B706-62A330A11821}" type="slidenum">
              <a:rPr lang="it-IT" smtClean="0"/>
              <a:t>33</a:t>
            </a:fld>
            <a:endParaRPr lang="it-IT"/>
          </a:p>
        </p:txBody>
      </p:sp>
    </p:spTree>
    <p:extLst>
      <p:ext uri="{BB962C8B-B14F-4D97-AF65-F5344CB8AC3E}">
        <p14:creationId xmlns:p14="http://schemas.microsoft.com/office/powerpoint/2010/main" val="528708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1109A-6AA4-3885-C7B0-5A36B1D383A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2F8AC65-7DCD-ED71-B13E-0B2C6AE89CD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53F9369-0AAF-6F88-F3AD-D3EEA176C1B0}"/>
              </a:ext>
            </a:extLst>
          </p:cNvPr>
          <p:cNvSpPr>
            <a:spLocks noGrp="1"/>
          </p:cNvSpPr>
          <p:nvPr>
            <p:ph type="body" idx="1"/>
          </p:nvPr>
        </p:nvSpPr>
        <p:spPr/>
        <p:txBody>
          <a:bodyPr/>
          <a:lstStyle/>
          <a:p>
            <a:r>
              <a:rPr lang="it-IT" dirty="0"/>
              <a:t>In altre parole, ci dice con quanta affidabilità il </a:t>
            </a:r>
            <a:r>
              <a:rPr lang="it-IT" dirty="0" err="1"/>
              <a:t>dendrogramma</a:t>
            </a:r>
            <a:r>
              <a:rPr lang="it-IT" dirty="0"/>
              <a:t> preserva le distanze originali fra i punti.</a:t>
            </a:r>
          </a:p>
        </p:txBody>
      </p:sp>
      <p:sp>
        <p:nvSpPr>
          <p:cNvPr id="4" name="Segnaposto numero diapositiva 3">
            <a:extLst>
              <a:ext uri="{FF2B5EF4-FFF2-40B4-BE49-F238E27FC236}">
                <a16:creationId xmlns:a16="http://schemas.microsoft.com/office/drawing/2014/main" id="{5CD4B425-0E0C-950E-724D-A48BC06B3AA7}"/>
              </a:ext>
            </a:extLst>
          </p:cNvPr>
          <p:cNvSpPr>
            <a:spLocks noGrp="1"/>
          </p:cNvSpPr>
          <p:nvPr>
            <p:ph type="sldNum" sz="quarter" idx="5"/>
          </p:nvPr>
        </p:nvSpPr>
        <p:spPr/>
        <p:txBody>
          <a:bodyPr/>
          <a:lstStyle/>
          <a:p>
            <a:fld id="{2BD1DC10-2408-4974-B706-62A330A11821}" type="slidenum">
              <a:rPr lang="it-IT" smtClean="0"/>
              <a:t>34</a:t>
            </a:fld>
            <a:endParaRPr lang="it-IT"/>
          </a:p>
        </p:txBody>
      </p:sp>
    </p:spTree>
    <p:extLst>
      <p:ext uri="{BB962C8B-B14F-4D97-AF65-F5344CB8AC3E}">
        <p14:creationId xmlns:p14="http://schemas.microsoft.com/office/powerpoint/2010/main" val="157935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C2816-AA99-50EE-3AEC-B636116DBD9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ADDDF89-8385-FD03-6368-EE145A2D40C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6622D85-905A-2013-4F59-A1BB9CDDBBDF}"/>
              </a:ext>
            </a:extLst>
          </p:cNvPr>
          <p:cNvSpPr>
            <a:spLocks noGrp="1"/>
          </p:cNvSpPr>
          <p:nvPr>
            <p:ph type="body" idx="1"/>
          </p:nvPr>
        </p:nvSpPr>
        <p:spPr/>
        <p:txBody>
          <a:bodyPr/>
          <a:lstStyle/>
          <a:p>
            <a:r>
              <a:rPr lang="it-IT" dirty="0"/>
              <a:t>In altre parole, ci dice con quanta affidabilità il </a:t>
            </a:r>
            <a:r>
              <a:rPr lang="it-IT" dirty="0" err="1"/>
              <a:t>dendrogramma</a:t>
            </a:r>
            <a:r>
              <a:rPr lang="it-IT" dirty="0"/>
              <a:t> preserva le distanze originali fra i punti.</a:t>
            </a:r>
          </a:p>
        </p:txBody>
      </p:sp>
      <p:sp>
        <p:nvSpPr>
          <p:cNvPr id="4" name="Segnaposto numero diapositiva 3">
            <a:extLst>
              <a:ext uri="{FF2B5EF4-FFF2-40B4-BE49-F238E27FC236}">
                <a16:creationId xmlns:a16="http://schemas.microsoft.com/office/drawing/2014/main" id="{A2386BF8-80E9-C0F1-E9F1-BFB4F3AB1602}"/>
              </a:ext>
            </a:extLst>
          </p:cNvPr>
          <p:cNvSpPr>
            <a:spLocks noGrp="1"/>
          </p:cNvSpPr>
          <p:nvPr>
            <p:ph type="sldNum" sz="quarter" idx="5"/>
          </p:nvPr>
        </p:nvSpPr>
        <p:spPr/>
        <p:txBody>
          <a:bodyPr/>
          <a:lstStyle/>
          <a:p>
            <a:fld id="{2BD1DC10-2408-4974-B706-62A330A11821}" type="slidenum">
              <a:rPr lang="it-IT" smtClean="0"/>
              <a:t>35</a:t>
            </a:fld>
            <a:endParaRPr lang="it-IT"/>
          </a:p>
        </p:txBody>
      </p:sp>
    </p:spTree>
    <p:extLst>
      <p:ext uri="{BB962C8B-B14F-4D97-AF65-F5344CB8AC3E}">
        <p14:creationId xmlns:p14="http://schemas.microsoft.com/office/powerpoint/2010/main" val="1625036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72A25-0762-1537-98EA-D140E9FCDD2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4072AFE-26A3-7185-4300-8BEEC626E65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567638B-2B16-8143-5DE7-CEADB10B4CE6}"/>
              </a:ext>
            </a:extLst>
          </p:cNvPr>
          <p:cNvSpPr>
            <a:spLocks noGrp="1"/>
          </p:cNvSpPr>
          <p:nvPr>
            <p:ph type="body" idx="1"/>
          </p:nvPr>
        </p:nvSpPr>
        <p:spPr/>
        <p:txBody>
          <a:bodyPr/>
          <a:lstStyle/>
          <a:p>
            <a:r>
              <a:rPr lang="it-IT" dirty="0"/>
              <a:t>In altre parole, ci dice con quanta affidabilità il </a:t>
            </a:r>
            <a:r>
              <a:rPr lang="it-IT" dirty="0" err="1"/>
              <a:t>dendrogramma</a:t>
            </a:r>
            <a:r>
              <a:rPr lang="it-IT" dirty="0"/>
              <a:t> preserva le distanze originali fra i punti.</a:t>
            </a:r>
          </a:p>
        </p:txBody>
      </p:sp>
      <p:sp>
        <p:nvSpPr>
          <p:cNvPr id="4" name="Segnaposto numero diapositiva 3">
            <a:extLst>
              <a:ext uri="{FF2B5EF4-FFF2-40B4-BE49-F238E27FC236}">
                <a16:creationId xmlns:a16="http://schemas.microsoft.com/office/drawing/2014/main" id="{7BAD0487-6D3D-4BC7-D471-3A0B9197D14D}"/>
              </a:ext>
            </a:extLst>
          </p:cNvPr>
          <p:cNvSpPr>
            <a:spLocks noGrp="1"/>
          </p:cNvSpPr>
          <p:nvPr>
            <p:ph type="sldNum" sz="quarter" idx="5"/>
          </p:nvPr>
        </p:nvSpPr>
        <p:spPr/>
        <p:txBody>
          <a:bodyPr/>
          <a:lstStyle/>
          <a:p>
            <a:fld id="{2BD1DC10-2408-4974-B706-62A330A11821}" type="slidenum">
              <a:rPr lang="it-IT" smtClean="0"/>
              <a:t>36</a:t>
            </a:fld>
            <a:endParaRPr lang="it-IT"/>
          </a:p>
        </p:txBody>
      </p:sp>
    </p:spTree>
    <p:extLst>
      <p:ext uri="{BB962C8B-B14F-4D97-AF65-F5344CB8AC3E}">
        <p14:creationId xmlns:p14="http://schemas.microsoft.com/office/powerpoint/2010/main" val="1127995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5714A3-1FE5-989D-A006-73A994516A78}"/>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9224E52D-28B5-1BFE-B640-4F674470FD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4FFBD7F9-D7E7-0852-B956-C613DEB89B91}"/>
              </a:ext>
            </a:extLst>
          </p:cNvPr>
          <p:cNvSpPr>
            <a:spLocks noGrp="1"/>
          </p:cNvSpPr>
          <p:nvPr>
            <p:ph type="dt" sz="half" idx="10"/>
          </p:nvPr>
        </p:nvSpPr>
        <p:spPr/>
        <p:txBody>
          <a:bodyPr/>
          <a:lstStyle/>
          <a:p>
            <a:fld id="{513EEB74-BB14-495D-985D-B569C773499F}" type="datetimeFigureOut">
              <a:rPr lang="it-IT" smtClean="0"/>
              <a:t>17/02/2026</a:t>
            </a:fld>
            <a:endParaRPr lang="it-IT"/>
          </a:p>
        </p:txBody>
      </p:sp>
      <p:sp>
        <p:nvSpPr>
          <p:cNvPr id="5" name="Segnaposto piè di pagina 4">
            <a:extLst>
              <a:ext uri="{FF2B5EF4-FFF2-40B4-BE49-F238E27FC236}">
                <a16:creationId xmlns:a16="http://schemas.microsoft.com/office/drawing/2014/main" id="{A7C2CE3C-7BF9-7BDB-8943-E5D54D6739D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30268AA-8572-31AA-4662-E279CB295BCD}"/>
              </a:ext>
            </a:extLst>
          </p:cNvPr>
          <p:cNvSpPr>
            <a:spLocks noGrp="1"/>
          </p:cNvSpPr>
          <p:nvPr>
            <p:ph type="sldNum" sz="quarter" idx="12"/>
          </p:nvPr>
        </p:nvSpPr>
        <p:spPr/>
        <p:txBody>
          <a:bodyPr/>
          <a:lstStyle/>
          <a:p>
            <a:fld id="{69CF6842-802A-4DBC-808A-757040DC57CC}" type="slidenum">
              <a:rPr lang="it-IT" smtClean="0"/>
              <a:t>‹N›</a:t>
            </a:fld>
            <a:endParaRPr lang="it-IT"/>
          </a:p>
        </p:txBody>
      </p:sp>
    </p:spTree>
    <p:extLst>
      <p:ext uri="{BB962C8B-B14F-4D97-AF65-F5344CB8AC3E}">
        <p14:creationId xmlns:p14="http://schemas.microsoft.com/office/powerpoint/2010/main" val="2449752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F05D42-43B6-99FF-B333-B3185E58E24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0AC057A-EB01-135A-B7A8-952F54C6FF80}"/>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9138FA5-9256-5969-0E8C-DD0EBC3C61E9}"/>
              </a:ext>
            </a:extLst>
          </p:cNvPr>
          <p:cNvSpPr>
            <a:spLocks noGrp="1"/>
          </p:cNvSpPr>
          <p:nvPr>
            <p:ph type="dt" sz="half" idx="10"/>
          </p:nvPr>
        </p:nvSpPr>
        <p:spPr/>
        <p:txBody>
          <a:bodyPr/>
          <a:lstStyle/>
          <a:p>
            <a:fld id="{513EEB74-BB14-495D-985D-B569C773499F}" type="datetimeFigureOut">
              <a:rPr lang="it-IT" smtClean="0"/>
              <a:t>17/02/2026</a:t>
            </a:fld>
            <a:endParaRPr lang="it-IT"/>
          </a:p>
        </p:txBody>
      </p:sp>
      <p:sp>
        <p:nvSpPr>
          <p:cNvPr id="5" name="Segnaposto piè di pagina 4">
            <a:extLst>
              <a:ext uri="{FF2B5EF4-FFF2-40B4-BE49-F238E27FC236}">
                <a16:creationId xmlns:a16="http://schemas.microsoft.com/office/drawing/2014/main" id="{62748180-D1E6-7912-6213-8B2AB987C39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A0077AF-81BB-BB70-52FB-DDEEDF48E8E5}"/>
              </a:ext>
            </a:extLst>
          </p:cNvPr>
          <p:cNvSpPr>
            <a:spLocks noGrp="1"/>
          </p:cNvSpPr>
          <p:nvPr>
            <p:ph type="sldNum" sz="quarter" idx="12"/>
          </p:nvPr>
        </p:nvSpPr>
        <p:spPr/>
        <p:txBody>
          <a:bodyPr/>
          <a:lstStyle/>
          <a:p>
            <a:fld id="{69CF6842-802A-4DBC-808A-757040DC57CC}" type="slidenum">
              <a:rPr lang="it-IT" smtClean="0"/>
              <a:t>‹N›</a:t>
            </a:fld>
            <a:endParaRPr lang="it-IT"/>
          </a:p>
        </p:txBody>
      </p:sp>
    </p:spTree>
    <p:extLst>
      <p:ext uri="{BB962C8B-B14F-4D97-AF65-F5344CB8AC3E}">
        <p14:creationId xmlns:p14="http://schemas.microsoft.com/office/powerpoint/2010/main" val="3288858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B6B3A3-A4CC-18F1-B684-15FAA535FAE6}"/>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C3AA6458-693E-87F9-C06C-4903832C53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3B86B3AC-7EFE-1C69-0BA8-03F69DF17727}"/>
              </a:ext>
            </a:extLst>
          </p:cNvPr>
          <p:cNvSpPr>
            <a:spLocks noGrp="1"/>
          </p:cNvSpPr>
          <p:nvPr>
            <p:ph type="dt" sz="half" idx="10"/>
          </p:nvPr>
        </p:nvSpPr>
        <p:spPr/>
        <p:txBody>
          <a:bodyPr/>
          <a:lstStyle/>
          <a:p>
            <a:fld id="{513EEB74-BB14-495D-985D-B569C773499F}" type="datetimeFigureOut">
              <a:rPr lang="it-IT" smtClean="0"/>
              <a:t>17/02/2026</a:t>
            </a:fld>
            <a:endParaRPr lang="it-IT"/>
          </a:p>
        </p:txBody>
      </p:sp>
      <p:sp>
        <p:nvSpPr>
          <p:cNvPr id="5" name="Segnaposto piè di pagina 4">
            <a:extLst>
              <a:ext uri="{FF2B5EF4-FFF2-40B4-BE49-F238E27FC236}">
                <a16:creationId xmlns:a16="http://schemas.microsoft.com/office/drawing/2014/main" id="{952E8977-30EC-7C10-F516-485988C6742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6B6686A-20AA-21BC-16C5-F58A002E8AFD}"/>
              </a:ext>
            </a:extLst>
          </p:cNvPr>
          <p:cNvSpPr>
            <a:spLocks noGrp="1"/>
          </p:cNvSpPr>
          <p:nvPr>
            <p:ph type="sldNum" sz="quarter" idx="12"/>
          </p:nvPr>
        </p:nvSpPr>
        <p:spPr/>
        <p:txBody>
          <a:bodyPr/>
          <a:lstStyle/>
          <a:p>
            <a:fld id="{69CF6842-802A-4DBC-808A-757040DC57CC}" type="slidenum">
              <a:rPr lang="it-IT" smtClean="0"/>
              <a:t>‹N›</a:t>
            </a:fld>
            <a:endParaRPr lang="it-IT"/>
          </a:p>
        </p:txBody>
      </p:sp>
    </p:spTree>
    <p:extLst>
      <p:ext uri="{BB962C8B-B14F-4D97-AF65-F5344CB8AC3E}">
        <p14:creationId xmlns:p14="http://schemas.microsoft.com/office/powerpoint/2010/main" val="4263745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653BA9-88DF-7DC9-0DB9-FEB643736D2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42C0011-16FF-AD2B-2816-6F2CB1CB4792}"/>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20D13F4D-DE4C-06BB-CC42-38E7139A65B0}"/>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2CA9F912-BD19-6F74-8B00-2C2A4E3EA318}"/>
              </a:ext>
            </a:extLst>
          </p:cNvPr>
          <p:cNvSpPr>
            <a:spLocks noGrp="1"/>
          </p:cNvSpPr>
          <p:nvPr>
            <p:ph type="dt" sz="half" idx="10"/>
          </p:nvPr>
        </p:nvSpPr>
        <p:spPr/>
        <p:txBody>
          <a:bodyPr/>
          <a:lstStyle/>
          <a:p>
            <a:fld id="{513EEB74-BB14-495D-985D-B569C773499F}" type="datetimeFigureOut">
              <a:rPr lang="it-IT" smtClean="0"/>
              <a:t>17/02/2026</a:t>
            </a:fld>
            <a:endParaRPr lang="it-IT"/>
          </a:p>
        </p:txBody>
      </p:sp>
      <p:sp>
        <p:nvSpPr>
          <p:cNvPr id="6" name="Segnaposto piè di pagina 5">
            <a:extLst>
              <a:ext uri="{FF2B5EF4-FFF2-40B4-BE49-F238E27FC236}">
                <a16:creationId xmlns:a16="http://schemas.microsoft.com/office/drawing/2014/main" id="{1EF38396-DCC3-889E-3675-FA70A97F3949}"/>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365BFC77-31BF-D643-CEB2-8CB3347A2EA7}"/>
              </a:ext>
            </a:extLst>
          </p:cNvPr>
          <p:cNvSpPr>
            <a:spLocks noGrp="1"/>
          </p:cNvSpPr>
          <p:nvPr>
            <p:ph type="sldNum" sz="quarter" idx="12"/>
          </p:nvPr>
        </p:nvSpPr>
        <p:spPr/>
        <p:txBody>
          <a:bodyPr/>
          <a:lstStyle/>
          <a:p>
            <a:fld id="{69CF6842-802A-4DBC-808A-757040DC57CC}" type="slidenum">
              <a:rPr lang="it-IT" smtClean="0"/>
              <a:t>‹N›</a:t>
            </a:fld>
            <a:endParaRPr lang="it-IT"/>
          </a:p>
        </p:txBody>
      </p:sp>
    </p:spTree>
    <p:extLst>
      <p:ext uri="{BB962C8B-B14F-4D97-AF65-F5344CB8AC3E}">
        <p14:creationId xmlns:p14="http://schemas.microsoft.com/office/powerpoint/2010/main" val="707889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700F69-CD28-6AD0-9EBD-2607D79DE13B}"/>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3388638-5D73-9B7F-405E-A74667FDDC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FE2CFE39-5B69-83DE-6B5A-0FBEC20801B9}"/>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C66A998D-9D90-8CA8-3B0E-AB6F0F6CE4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60864780-2E2E-DE72-2DA7-1D6C222B27AC}"/>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E2C0B350-8492-DE95-6C3D-90B158F3A606}"/>
              </a:ext>
            </a:extLst>
          </p:cNvPr>
          <p:cNvSpPr>
            <a:spLocks noGrp="1"/>
          </p:cNvSpPr>
          <p:nvPr>
            <p:ph type="dt" sz="half" idx="10"/>
          </p:nvPr>
        </p:nvSpPr>
        <p:spPr/>
        <p:txBody>
          <a:bodyPr/>
          <a:lstStyle/>
          <a:p>
            <a:fld id="{513EEB74-BB14-495D-985D-B569C773499F}" type="datetimeFigureOut">
              <a:rPr lang="it-IT" smtClean="0"/>
              <a:t>17/02/2026</a:t>
            </a:fld>
            <a:endParaRPr lang="it-IT"/>
          </a:p>
        </p:txBody>
      </p:sp>
      <p:sp>
        <p:nvSpPr>
          <p:cNvPr id="8" name="Segnaposto piè di pagina 7">
            <a:extLst>
              <a:ext uri="{FF2B5EF4-FFF2-40B4-BE49-F238E27FC236}">
                <a16:creationId xmlns:a16="http://schemas.microsoft.com/office/drawing/2014/main" id="{A877E214-E6EE-5790-8C21-7AEC816C6AE5}"/>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09BFF085-21F9-E94B-9F93-A2A8235AF0ED}"/>
              </a:ext>
            </a:extLst>
          </p:cNvPr>
          <p:cNvSpPr>
            <a:spLocks noGrp="1"/>
          </p:cNvSpPr>
          <p:nvPr>
            <p:ph type="sldNum" sz="quarter" idx="12"/>
          </p:nvPr>
        </p:nvSpPr>
        <p:spPr/>
        <p:txBody>
          <a:bodyPr/>
          <a:lstStyle/>
          <a:p>
            <a:fld id="{69CF6842-802A-4DBC-808A-757040DC57CC}" type="slidenum">
              <a:rPr lang="it-IT" smtClean="0"/>
              <a:t>‹N›</a:t>
            </a:fld>
            <a:endParaRPr lang="it-IT"/>
          </a:p>
        </p:txBody>
      </p:sp>
    </p:spTree>
    <p:extLst>
      <p:ext uri="{BB962C8B-B14F-4D97-AF65-F5344CB8AC3E}">
        <p14:creationId xmlns:p14="http://schemas.microsoft.com/office/powerpoint/2010/main" val="2421260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5CFCFF-5742-0ACF-5F64-5AD181C6887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88FFD75D-A687-A758-7426-0F28BA0198F1}"/>
              </a:ext>
            </a:extLst>
          </p:cNvPr>
          <p:cNvSpPr>
            <a:spLocks noGrp="1"/>
          </p:cNvSpPr>
          <p:nvPr>
            <p:ph type="dt" sz="half" idx="10"/>
          </p:nvPr>
        </p:nvSpPr>
        <p:spPr/>
        <p:txBody>
          <a:bodyPr/>
          <a:lstStyle/>
          <a:p>
            <a:fld id="{513EEB74-BB14-495D-985D-B569C773499F}" type="datetimeFigureOut">
              <a:rPr lang="it-IT" smtClean="0"/>
              <a:t>17/02/2026</a:t>
            </a:fld>
            <a:endParaRPr lang="it-IT"/>
          </a:p>
        </p:txBody>
      </p:sp>
      <p:sp>
        <p:nvSpPr>
          <p:cNvPr id="4" name="Segnaposto piè di pagina 3">
            <a:extLst>
              <a:ext uri="{FF2B5EF4-FFF2-40B4-BE49-F238E27FC236}">
                <a16:creationId xmlns:a16="http://schemas.microsoft.com/office/drawing/2014/main" id="{20BB7394-544B-F1D9-5F34-99FE61A8F55E}"/>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DC28017D-A8A6-82F6-3936-9F6A20B1D31D}"/>
              </a:ext>
            </a:extLst>
          </p:cNvPr>
          <p:cNvSpPr>
            <a:spLocks noGrp="1"/>
          </p:cNvSpPr>
          <p:nvPr>
            <p:ph type="sldNum" sz="quarter" idx="12"/>
          </p:nvPr>
        </p:nvSpPr>
        <p:spPr/>
        <p:txBody>
          <a:bodyPr/>
          <a:lstStyle/>
          <a:p>
            <a:fld id="{69CF6842-802A-4DBC-808A-757040DC57CC}" type="slidenum">
              <a:rPr lang="it-IT" smtClean="0"/>
              <a:t>‹N›</a:t>
            </a:fld>
            <a:endParaRPr lang="it-IT"/>
          </a:p>
        </p:txBody>
      </p:sp>
    </p:spTree>
    <p:extLst>
      <p:ext uri="{BB962C8B-B14F-4D97-AF65-F5344CB8AC3E}">
        <p14:creationId xmlns:p14="http://schemas.microsoft.com/office/powerpoint/2010/main" val="3656967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BCF253F5-99C9-DA0B-24BE-EDF0989BCFA3}"/>
              </a:ext>
            </a:extLst>
          </p:cNvPr>
          <p:cNvSpPr>
            <a:spLocks noGrp="1"/>
          </p:cNvSpPr>
          <p:nvPr>
            <p:ph type="dt" sz="half" idx="10"/>
          </p:nvPr>
        </p:nvSpPr>
        <p:spPr/>
        <p:txBody>
          <a:bodyPr/>
          <a:lstStyle/>
          <a:p>
            <a:fld id="{513EEB74-BB14-495D-985D-B569C773499F}" type="datetimeFigureOut">
              <a:rPr lang="it-IT" smtClean="0"/>
              <a:t>17/02/2026</a:t>
            </a:fld>
            <a:endParaRPr lang="it-IT"/>
          </a:p>
        </p:txBody>
      </p:sp>
      <p:sp>
        <p:nvSpPr>
          <p:cNvPr id="3" name="Segnaposto piè di pagina 2">
            <a:extLst>
              <a:ext uri="{FF2B5EF4-FFF2-40B4-BE49-F238E27FC236}">
                <a16:creationId xmlns:a16="http://schemas.microsoft.com/office/drawing/2014/main" id="{6469D8ED-7660-1504-0EA1-7B2FE24DE99D}"/>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9DEAFA64-DA04-90F0-EBF1-8B110631D5E6}"/>
              </a:ext>
            </a:extLst>
          </p:cNvPr>
          <p:cNvSpPr>
            <a:spLocks noGrp="1"/>
          </p:cNvSpPr>
          <p:nvPr>
            <p:ph type="sldNum" sz="quarter" idx="12"/>
          </p:nvPr>
        </p:nvSpPr>
        <p:spPr/>
        <p:txBody>
          <a:bodyPr/>
          <a:lstStyle/>
          <a:p>
            <a:fld id="{69CF6842-802A-4DBC-808A-757040DC57CC}" type="slidenum">
              <a:rPr lang="it-IT" smtClean="0"/>
              <a:t>‹N›</a:t>
            </a:fld>
            <a:endParaRPr lang="it-IT"/>
          </a:p>
        </p:txBody>
      </p:sp>
    </p:spTree>
    <p:extLst>
      <p:ext uri="{BB962C8B-B14F-4D97-AF65-F5344CB8AC3E}">
        <p14:creationId xmlns:p14="http://schemas.microsoft.com/office/powerpoint/2010/main" val="37218283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65AFE24-FC2A-3D7B-9972-E4E1C9CC35C3}"/>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7F24B0A-794D-FCC7-E08E-E9A6025B74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B3D21CAA-2714-3804-A73E-8945C91D1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D85A26BD-4873-3B9B-BFD5-47003AC77233}"/>
              </a:ext>
            </a:extLst>
          </p:cNvPr>
          <p:cNvSpPr>
            <a:spLocks noGrp="1"/>
          </p:cNvSpPr>
          <p:nvPr>
            <p:ph type="dt" sz="half" idx="10"/>
          </p:nvPr>
        </p:nvSpPr>
        <p:spPr/>
        <p:txBody>
          <a:bodyPr/>
          <a:lstStyle/>
          <a:p>
            <a:fld id="{513EEB74-BB14-495D-985D-B569C773499F}" type="datetimeFigureOut">
              <a:rPr lang="it-IT" smtClean="0"/>
              <a:t>17/02/2026</a:t>
            </a:fld>
            <a:endParaRPr lang="it-IT"/>
          </a:p>
        </p:txBody>
      </p:sp>
      <p:sp>
        <p:nvSpPr>
          <p:cNvPr id="6" name="Segnaposto piè di pagina 5">
            <a:extLst>
              <a:ext uri="{FF2B5EF4-FFF2-40B4-BE49-F238E27FC236}">
                <a16:creationId xmlns:a16="http://schemas.microsoft.com/office/drawing/2014/main" id="{8F3973E9-7F4B-96BC-DF45-C11072D6C4F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389DBCA4-FB0C-FDF5-ABED-7651BE2AC2AF}"/>
              </a:ext>
            </a:extLst>
          </p:cNvPr>
          <p:cNvSpPr>
            <a:spLocks noGrp="1"/>
          </p:cNvSpPr>
          <p:nvPr>
            <p:ph type="sldNum" sz="quarter" idx="12"/>
          </p:nvPr>
        </p:nvSpPr>
        <p:spPr/>
        <p:txBody>
          <a:bodyPr/>
          <a:lstStyle/>
          <a:p>
            <a:fld id="{69CF6842-802A-4DBC-808A-757040DC57CC}" type="slidenum">
              <a:rPr lang="it-IT" smtClean="0"/>
              <a:t>‹N›</a:t>
            </a:fld>
            <a:endParaRPr lang="it-IT"/>
          </a:p>
        </p:txBody>
      </p:sp>
    </p:spTree>
    <p:extLst>
      <p:ext uri="{BB962C8B-B14F-4D97-AF65-F5344CB8AC3E}">
        <p14:creationId xmlns:p14="http://schemas.microsoft.com/office/powerpoint/2010/main" val="699836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DE21D59-C737-28A3-D0D8-03EA7AB5B24F}"/>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87ED5AB4-53B1-1C63-184C-00909758C2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CED08574-BFDB-B3EF-9520-F412B76437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8977F6B1-E55D-AAD9-C88D-D13E0D8C9F26}"/>
              </a:ext>
            </a:extLst>
          </p:cNvPr>
          <p:cNvSpPr>
            <a:spLocks noGrp="1"/>
          </p:cNvSpPr>
          <p:nvPr>
            <p:ph type="dt" sz="half" idx="10"/>
          </p:nvPr>
        </p:nvSpPr>
        <p:spPr/>
        <p:txBody>
          <a:bodyPr/>
          <a:lstStyle/>
          <a:p>
            <a:fld id="{513EEB74-BB14-495D-985D-B569C773499F}" type="datetimeFigureOut">
              <a:rPr lang="it-IT" smtClean="0"/>
              <a:t>17/02/2026</a:t>
            </a:fld>
            <a:endParaRPr lang="it-IT"/>
          </a:p>
        </p:txBody>
      </p:sp>
      <p:sp>
        <p:nvSpPr>
          <p:cNvPr id="6" name="Segnaposto piè di pagina 5">
            <a:extLst>
              <a:ext uri="{FF2B5EF4-FFF2-40B4-BE49-F238E27FC236}">
                <a16:creationId xmlns:a16="http://schemas.microsoft.com/office/drawing/2014/main" id="{0E4CAF26-8A45-B9D0-392F-00AB3E00AC0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AE67202-5C01-5191-3658-EFBCA437E62F}"/>
              </a:ext>
            </a:extLst>
          </p:cNvPr>
          <p:cNvSpPr>
            <a:spLocks noGrp="1"/>
          </p:cNvSpPr>
          <p:nvPr>
            <p:ph type="sldNum" sz="quarter" idx="12"/>
          </p:nvPr>
        </p:nvSpPr>
        <p:spPr/>
        <p:txBody>
          <a:bodyPr/>
          <a:lstStyle/>
          <a:p>
            <a:fld id="{69CF6842-802A-4DBC-808A-757040DC57CC}" type="slidenum">
              <a:rPr lang="it-IT" smtClean="0"/>
              <a:t>‹N›</a:t>
            </a:fld>
            <a:endParaRPr lang="it-IT"/>
          </a:p>
        </p:txBody>
      </p:sp>
    </p:spTree>
    <p:extLst>
      <p:ext uri="{BB962C8B-B14F-4D97-AF65-F5344CB8AC3E}">
        <p14:creationId xmlns:p14="http://schemas.microsoft.com/office/powerpoint/2010/main" val="1597895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72F9C8-738D-21C7-1E4C-4B1D92D3EB3E}"/>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B803541-F3ED-7225-0FA5-42FE5811A824}"/>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BB2032C-5166-D4C4-F367-F65A45D574EB}"/>
              </a:ext>
            </a:extLst>
          </p:cNvPr>
          <p:cNvSpPr>
            <a:spLocks noGrp="1"/>
          </p:cNvSpPr>
          <p:nvPr>
            <p:ph type="dt" sz="half" idx="10"/>
          </p:nvPr>
        </p:nvSpPr>
        <p:spPr/>
        <p:txBody>
          <a:bodyPr/>
          <a:lstStyle/>
          <a:p>
            <a:fld id="{513EEB74-BB14-495D-985D-B569C773499F}" type="datetimeFigureOut">
              <a:rPr lang="it-IT" smtClean="0"/>
              <a:t>17/02/2026</a:t>
            </a:fld>
            <a:endParaRPr lang="it-IT"/>
          </a:p>
        </p:txBody>
      </p:sp>
      <p:sp>
        <p:nvSpPr>
          <p:cNvPr id="5" name="Segnaposto piè di pagina 4">
            <a:extLst>
              <a:ext uri="{FF2B5EF4-FFF2-40B4-BE49-F238E27FC236}">
                <a16:creationId xmlns:a16="http://schemas.microsoft.com/office/drawing/2014/main" id="{EE4ECC85-E3A0-C06E-5161-90D7F90EDF9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B7C39A4-DCBE-3F3F-9692-A5B7358D926D}"/>
              </a:ext>
            </a:extLst>
          </p:cNvPr>
          <p:cNvSpPr>
            <a:spLocks noGrp="1"/>
          </p:cNvSpPr>
          <p:nvPr>
            <p:ph type="sldNum" sz="quarter" idx="12"/>
          </p:nvPr>
        </p:nvSpPr>
        <p:spPr/>
        <p:txBody>
          <a:bodyPr/>
          <a:lstStyle/>
          <a:p>
            <a:fld id="{69CF6842-802A-4DBC-808A-757040DC57CC}" type="slidenum">
              <a:rPr lang="it-IT" smtClean="0"/>
              <a:t>‹N›</a:t>
            </a:fld>
            <a:endParaRPr lang="it-IT"/>
          </a:p>
        </p:txBody>
      </p:sp>
    </p:spTree>
    <p:extLst>
      <p:ext uri="{BB962C8B-B14F-4D97-AF65-F5344CB8AC3E}">
        <p14:creationId xmlns:p14="http://schemas.microsoft.com/office/powerpoint/2010/main" val="2465485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A804760D-7340-88D3-F424-51A104A837E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C0829440-98DB-34F6-C9C4-A123B1480F0B}"/>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839C0F9-E0C7-EF29-3347-D33BDAA5C2BB}"/>
              </a:ext>
            </a:extLst>
          </p:cNvPr>
          <p:cNvSpPr>
            <a:spLocks noGrp="1"/>
          </p:cNvSpPr>
          <p:nvPr>
            <p:ph type="dt" sz="half" idx="10"/>
          </p:nvPr>
        </p:nvSpPr>
        <p:spPr/>
        <p:txBody>
          <a:bodyPr/>
          <a:lstStyle/>
          <a:p>
            <a:fld id="{513EEB74-BB14-495D-985D-B569C773499F}" type="datetimeFigureOut">
              <a:rPr lang="it-IT" smtClean="0"/>
              <a:t>17/02/2026</a:t>
            </a:fld>
            <a:endParaRPr lang="it-IT"/>
          </a:p>
        </p:txBody>
      </p:sp>
      <p:sp>
        <p:nvSpPr>
          <p:cNvPr id="5" name="Segnaposto piè di pagina 4">
            <a:extLst>
              <a:ext uri="{FF2B5EF4-FFF2-40B4-BE49-F238E27FC236}">
                <a16:creationId xmlns:a16="http://schemas.microsoft.com/office/drawing/2014/main" id="{2DE11616-99AF-93A8-F566-B840FA57D4A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EC5FDA2-71FD-9643-49CC-FEB8157586BE}"/>
              </a:ext>
            </a:extLst>
          </p:cNvPr>
          <p:cNvSpPr>
            <a:spLocks noGrp="1"/>
          </p:cNvSpPr>
          <p:nvPr>
            <p:ph type="sldNum" sz="quarter" idx="12"/>
          </p:nvPr>
        </p:nvSpPr>
        <p:spPr/>
        <p:txBody>
          <a:bodyPr/>
          <a:lstStyle/>
          <a:p>
            <a:fld id="{69CF6842-802A-4DBC-808A-757040DC57CC}" type="slidenum">
              <a:rPr lang="it-IT" smtClean="0"/>
              <a:t>‹N›</a:t>
            </a:fld>
            <a:endParaRPr lang="it-IT"/>
          </a:p>
        </p:txBody>
      </p:sp>
    </p:spTree>
    <p:extLst>
      <p:ext uri="{BB962C8B-B14F-4D97-AF65-F5344CB8AC3E}">
        <p14:creationId xmlns:p14="http://schemas.microsoft.com/office/powerpoint/2010/main" val="1068392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81DF6AA-E5D2-AFCE-2134-D27AF15298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1A959968-400C-BBDB-722E-1797C91073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95118C5-05BA-168A-822E-929DBCA60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13EEB74-BB14-495D-985D-B569C773499F}" type="datetimeFigureOut">
              <a:rPr lang="it-IT" smtClean="0"/>
              <a:t>17/02/2026</a:t>
            </a:fld>
            <a:endParaRPr lang="it-IT"/>
          </a:p>
        </p:txBody>
      </p:sp>
      <p:sp>
        <p:nvSpPr>
          <p:cNvPr id="5" name="Segnaposto piè di pagina 4">
            <a:extLst>
              <a:ext uri="{FF2B5EF4-FFF2-40B4-BE49-F238E27FC236}">
                <a16:creationId xmlns:a16="http://schemas.microsoft.com/office/drawing/2014/main" id="{55C71142-E0F0-A4E5-8A46-32C76BD0D1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5B56D863-4F51-3A7D-5044-07FCE7DC78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9CF6842-802A-4DBC-808A-757040DC57CC}" type="slidenum">
              <a:rPr lang="it-IT" smtClean="0"/>
              <a:t>‹N›</a:t>
            </a:fld>
            <a:endParaRPr lang="it-IT"/>
          </a:p>
        </p:txBody>
      </p:sp>
    </p:spTree>
    <p:extLst>
      <p:ext uri="{BB962C8B-B14F-4D97-AF65-F5344CB8AC3E}">
        <p14:creationId xmlns:p14="http://schemas.microsoft.com/office/powerpoint/2010/main" val="301566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doi.org/10.3390/languages9020037"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
            <a:lum/>
          </a:blip>
          <a:srcRect/>
          <a:stretch>
            <a:fillRect t="-9000" b="-9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0E2C28-E26F-B6C4-BCAC-DF5A9238AC4E}"/>
              </a:ext>
            </a:extLst>
          </p:cNvPr>
          <p:cNvSpPr>
            <a:spLocks noGrp="1"/>
          </p:cNvSpPr>
          <p:nvPr>
            <p:ph type="ctrTitle"/>
          </p:nvPr>
        </p:nvSpPr>
        <p:spPr>
          <a:xfrm>
            <a:off x="1524000" y="1352460"/>
            <a:ext cx="9144000" cy="2387600"/>
          </a:xfrm>
        </p:spPr>
        <p:txBody>
          <a:bodyPr>
            <a:normAutofit/>
          </a:bodyPr>
          <a:lstStyle/>
          <a:p>
            <a:r>
              <a:rPr lang="it-IT" sz="3200" b="1" i="1" dirty="0">
                <a:solidFill>
                  <a:schemeClr val="accent3"/>
                </a:solidFill>
                <a:latin typeface="Arial" panose="020B0604020202020204" pitchFamily="34" charset="0"/>
                <a:cs typeface="Arial" panose="020B0604020202020204" pitchFamily="34" charset="0"/>
              </a:rPr>
              <a:t>Language </a:t>
            </a:r>
            <a:r>
              <a:rPr lang="it-IT" sz="3200" b="1" i="1" dirty="0" err="1">
                <a:solidFill>
                  <a:schemeClr val="accent3"/>
                </a:solidFill>
                <a:latin typeface="Arial" panose="020B0604020202020204" pitchFamily="34" charset="0"/>
                <a:cs typeface="Arial" panose="020B0604020202020204" pitchFamily="34" charset="0"/>
              </a:rPr>
              <a:t>change</a:t>
            </a:r>
            <a:r>
              <a:rPr lang="it-IT" sz="3200" b="1" i="1" dirty="0">
                <a:solidFill>
                  <a:schemeClr val="accent3"/>
                </a:solidFill>
                <a:latin typeface="Arial" panose="020B0604020202020204" pitchFamily="34" charset="0"/>
                <a:cs typeface="Arial" panose="020B0604020202020204" pitchFamily="34" charset="0"/>
              </a:rPr>
              <a:t>, </a:t>
            </a:r>
            <a:r>
              <a:rPr lang="it-IT" sz="3200" b="1" i="1" dirty="0" err="1">
                <a:solidFill>
                  <a:schemeClr val="accent3"/>
                </a:solidFill>
                <a:latin typeface="Arial" panose="020B0604020202020204" pitchFamily="34" charset="0"/>
                <a:cs typeface="Arial" panose="020B0604020202020204" pitchFamily="34" charset="0"/>
              </a:rPr>
              <a:t>leveling</a:t>
            </a:r>
            <a:r>
              <a:rPr lang="it-IT" sz="3200" b="1" i="1" dirty="0">
                <a:solidFill>
                  <a:schemeClr val="accent3"/>
                </a:solidFill>
                <a:latin typeface="Arial" panose="020B0604020202020204" pitchFamily="34" charset="0"/>
                <a:cs typeface="Arial" panose="020B0604020202020204" pitchFamily="34" charset="0"/>
              </a:rPr>
              <a:t> and </a:t>
            </a:r>
            <a:r>
              <a:rPr lang="it-IT" sz="3200" b="1" i="1" dirty="0" err="1">
                <a:solidFill>
                  <a:schemeClr val="accent3"/>
                </a:solidFill>
                <a:latin typeface="Arial" panose="020B0604020202020204" pitchFamily="34" charset="0"/>
                <a:cs typeface="Arial" panose="020B0604020202020204" pitchFamily="34" charset="0"/>
              </a:rPr>
              <a:t>koineization</a:t>
            </a:r>
            <a:br>
              <a:rPr lang="it-IT" sz="3200" b="1" i="1" dirty="0">
                <a:solidFill>
                  <a:schemeClr val="accent3"/>
                </a:solidFill>
                <a:latin typeface="Arial" panose="020B0604020202020204" pitchFamily="34" charset="0"/>
                <a:cs typeface="Arial" panose="020B0604020202020204" pitchFamily="34" charset="0"/>
              </a:rPr>
            </a:br>
            <a:r>
              <a:rPr lang="it-IT" sz="3200" b="1" i="1" dirty="0">
                <a:solidFill>
                  <a:schemeClr val="accent3"/>
                </a:solidFill>
                <a:latin typeface="Arial" panose="020B0604020202020204" pitchFamily="34" charset="0"/>
                <a:cs typeface="Arial" panose="020B0604020202020204" pitchFamily="34" charset="0"/>
              </a:rPr>
              <a:t>in </a:t>
            </a:r>
            <a:r>
              <a:rPr lang="it-IT" sz="3200" b="1" i="1" dirty="0" err="1">
                <a:solidFill>
                  <a:schemeClr val="accent3"/>
                </a:solidFill>
                <a:latin typeface="Arial" panose="020B0604020202020204" pitchFamily="34" charset="0"/>
                <a:cs typeface="Arial" panose="020B0604020202020204" pitchFamily="34" charset="0"/>
              </a:rPr>
              <a:t>Piedmontese</a:t>
            </a:r>
            <a:r>
              <a:rPr lang="it-IT" sz="3200" b="1" i="1" dirty="0">
                <a:solidFill>
                  <a:schemeClr val="accent3"/>
                </a:solidFill>
                <a:latin typeface="Arial" panose="020B0604020202020204" pitchFamily="34" charset="0"/>
                <a:cs typeface="Arial" panose="020B0604020202020204" pitchFamily="34" charset="0"/>
              </a:rPr>
              <a:t> </a:t>
            </a:r>
            <a:r>
              <a:rPr lang="it-IT" sz="3200" b="1" i="1" dirty="0" err="1">
                <a:solidFill>
                  <a:schemeClr val="accent3"/>
                </a:solidFill>
                <a:latin typeface="Arial" panose="020B0604020202020204" pitchFamily="34" charset="0"/>
                <a:cs typeface="Arial" panose="020B0604020202020204" pitchFamily="34" charset="0"/>
              </a:rPr>
              <a:t>dialects</a:t>
            </a:r>
            <a:endParaRPr lang="it-IT" sz="3200" b="1" i="1" dirty="0">
              <a:solidFill>
                <a:schemeClr val="accent3"/>
              </a:solidFill>
              <a:latin typeface="Arial" panose="020B0604020202020204" pitchFamily="34" charset="0"/>
              <a:cs typeface="Arial" panose="020B0604020202020204" pitchFamily="34" charset="0"/>
            </a:endParaRPr>
          </a:p>
        </p:txBody>
      </p:sp>
      <p:sp>
        <p:nvSpPr>
          <p:cNvPr id="3" name="Sottotitolo 2">
            <a:extLst>
              <a:ext uri="{FF2B5EF4-FFF2-40B4-BE49-F238E27FC236}">
                <a16:creationId xmlns:a16="http://schemas.microsoft.com/office/drawing/2014/main" id="{A8B54382-38F7-EBC5-4584-AB7C390E7864}"/>
              </a:ext>
            </a:extLst>
          </p:cNvPr>
          <p:cNvSpPr>
            <a:spLocks noGrp="1"/>
          </p:cNvSpPr>
          <p:nvPr>
            <p:ph type="subTitle" idx="1"/>
          </p:nvPr>
        </p:nvSpPr>
        <p:spPr>
          <a:xfrm>
            <a:off x="707506" y="4777803"/>
            <a:ext cx="4383024" cy="1266136"/>
          </a:xfrm>
        </p:spPr>
        <p:txBody>
          <a:bodyPr>
            <a:normAutofit/>
          </a:bodyPr>
          <a:lstStyle/>
          <a:p>
            <a:pPr algn="just"/>
            <a:r>
              <a:rPr lang="it-IT" sz="1200" dirty="0">
                <a:latin typeface="Arial" panose="020B0604020202020204" pitchFamily="34" charset="0"/>
                <a:cs typeface="Arial" panose="020B0604020202020204" pitchFamily="34" charset="0"/>
              </a:rPr>
              <a:t>Alessandro Flecchia - alessandro.flecchia@unito.it</a:t>
            </a:r>
          </a:p>
          <a:p>
            <a:pPr algn="just"/>
            <a:r>
              <a:rPr lang="it-IT" sz="1200" dirty="0">
                <a:latin typeface="Arial" panose="020B0604020202020204" pitchFamily="34" charset="0"/>
                <a:cs typeface="Arial" panose="020B0604020202020204" pitchFamily="34" charset="0"/>
              </a:rPr>
              <a:t>Università di Torino - Dottorato in Lettere</a:t>
            </a:r>
          </a:p>
          <a:p>
            <a:pPr algn="just"/>
            <a:r>
              <a:rPr lang="it-IT" sz="1200" dirty="0">
                <a:latin typeface="Arial" panose="020B0604020202020204" pitchFamily="34" charset="0"/>
                <a:cs typeface="Arial" panose="020B0604020202020204" pitchFamily="34" charset="0"/>
              </a:rPr>
              <a:t>LMU München - Class of Language</a:t>
            </a:r>
          </a:p>
          <a:p>
            <a:pPr algn="just"/>
            <a:r>
              <a:rPr lang="it-IT" sz="1200" dirty="0">
                <a:latin typeface="Arial" panose="020B0604020202020204" pitchFamily="34" charset="0"/>
                <a:cs typeface="Arial" panose="020B0604020202020204" pitchFamily="34" charset="0"/>
              </a:rPr>
              <a:t>Tutor: prof. Riccardo Regis, prof.ssa Tania </a:t>
            </a:r>
            <a:r>
              <a:rPr lang="it-IT" sz="1200" dirty="0" err="1">
                <a:latin typeface="Arial" panose="020B0604020202020204" pitchFamily="34" charset="0"/>
                <a:cs typeface="Arial" panose="020B0604020202020204" pitchFamily="34" charset="0"/>
              </a:rPr>
              <a:t>Paciaroni</a:t>
            </a:r>
            <a:endParaRPr lang="it-IT" sz="1200" dirty="0">
              <a:latin typeface="Arial" panose="020B0604020202020204" pitchFamily="34" charset="0"/>
              <a:cs typeface="Arial" panose="020B0604020202020204" pitchFamily="34" charset="0"/>
            </a:endParaRPr>
          </a:p>
        </p:txBody>
      </p:sp>
      <p:pic>
        <p:nvPicPr>
          <p:cNvPr id="4" name="Elemento grafico 3">
            <a:extLst>
              <a:ext uri="{FF2B5EF4-FFF2-40B4-BE49-F238E27FC236}">
                <a16:creationId xmlns:a16="http://schemas.microsoft.com/office/drawing/2014/main" id="{CF88B3D4-AA91-EC6C-2B6A-0141EDA11BC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27701" y="500048"/>
            <a:ext cx="479619" cy="601241"/>
          </a:xfrm>
          <a:prstGeom prst="rect">
            <a:avLst/>
          </a:prstGeom>
        </p:spPr>
      </p:pic>
      <p:pic>
        <p:nvPicPr>
          <p:cNvPr id="5" name="Elemento grafico 4">
            <a:extLst>
              <a:ext uri="{FF2B5EF4-FFF2-40B4-BE49-F238E27FC236}">
                <a16:creationId xmlns:a16="http://schemas.microsoft.com/office/drawing/2014/main" id="{2B45D971-993E-0357-425D-7AD69CE955D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287000" y="593649"/>
            <a:ext cx="1074653" cy="507640"/>
          </a:xfrm>
          <a:prstGeom prst="rect">
            <a:avLst/>
          </a:prstGeom>
        </p:spPr>
      </p:pic>
      <p:sp>
        <p:nvSpPr>
          <p:cNvPr id="6" name="CasellaDiTesto 5">
            <a:extLst>
              <a:ext uri="{FF2B5EF4-FFF2-40B4-BE49-F238E27FC236}">
                <a16:creationId xmlns:a16="http://schemas.microsoft.com/office/drawing/2014/main" id="{65021CD2-3DBE-9B45-F75C-CE22D06A0DC5}"/>
              </a:ext>
            </a:extLst>
          </p:cNvPr>
          <p:cNvSpPr txBox="1"/>
          <p:nvPr/>
        </p:nvSpPr>
        <p:spPr>
          <a:xfrm>
            <a:off x="8402765" y="6043939"/>
            <a:ext cx="2958888" cy="261610"/>
          </a:xfrm>
          <a:prstGeom prst="rect">
            <a:avLst/>
          </a:prstGeom>
          <a:noFill/>
        </p:spPr>
        <p:txBody>
          <a:bodyPr wrap="square" rtlCol="0">
            <a:spAutoFit/>
          </a:bodyPr>
          <a:lstStyle/>
          <a:p>
            <a:pPr algn="r"/>
            <a:r>
              <a:rPr lang="it-IT" sz="1100" dirty="0" err="1">
                <a:latin typeface="Arial" panose="020B0604020202020204" pitchFamily="34" charset="0"/>
                <a:cs typeface="Arial" panose="020B0604020202020204" pitchFamily="34" charset="0"/>
              </a:rPr>
              <a:t>RoLinc</a:t>
            </a:r>
            <a:r>
              <a:rPr lang="it-IT" sz="1100" dirty="0">
                <a:latin typeface="Arial" panose="020B0604020202020204" pitchFamily="34" charset="0"/>
                <a:cs typeface="Arial" panose="020B0604020202020204" pitchFamily="34" charset="0"/>
              </a:rPr>
              <a:t>, 17th </a:t>
            </a:r>
            <a:r>
              <a:rPr lang="it-IT" sz="1100" dirty="0" err="1">
                <a:latin typeface="Arial" panose="020B0604020202020204" pitchFamily="34" charset="0"/>
                <a:cs typeface="Arial" panose="020B0604020202020204" pitchFamily="34" charset="0"/>
              </a:rPr>
              <a:t>February</a:t>
            </a:r>
            <a:r>
              <a:rPr lang="it-IT" sz="1100" dirty="0">
                <a:latin typeface="Arial" panose="020B0604020202020204" pitchFamily="34" charset="0"/>
                <a:cs typeface="Arial" panose="020B0604020202020204" pitchFamily="34" charset="0"/>
              </a:rPr>
              <a:t> 2026</a:t>
            </a:r>
          </a:p>
        </p:txBody>
      </p:sp>
    </p:spTree>
    <p:extLst>
      <p:ext uri="{BB962C8B-B14F-4D97-AF65-F5344CB8AC3E}">
        <p14:creationId xmlns:p14="http://schemas.microsoft.com/office/powerpoint/2010/main" val="3420200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C7E7C-E7DE-0271-4AD4-066D169F0B4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A7C3CAA-5A87-F060-ED2C-DF2DBDFCC656}"/>
              </a:ext>
            </a:extLst>
          </p:cNvPr>
          <p:cNvSpPr>
            <a:spLocks noGrp="1"/>
          </p:cNvSpPr>
          <p:nvPr>
            <p:ph type="ctrTitle"/>
          </p:nvPr>
        </p:nvSpPr>
        <p:spPr>
          <a:xfrm>
            <a:off x="691896" y="714565"/>
            <a:ext cx="9144000" cy="483299"/>
          </a:xfrm>
        </p:spPr>
        <p:txBody>
          <a:bodyPr>
            <a:normAutofit/>
          </a:bodyPr>
          <a:lstStyle/>
          <a:p>
            <a:pPr algn="just"/>
            <a:r>
              <a:rPr lang="it-IT" sz="2400" b="1" dirty="0" err="1">
                <a:solidFill>
                  <a:schemeClr val="accent3"/>
                </a:solidFill>
                <a:latin typeface="Arial" panose="020B0604020202020204" pitchFamily="34" charset="0"/>
                <a:cs typeface="Arial" panose="020B0604020202020204" pitchFamily="34" charset="0"/>
              </a:rPr>
              <a:t>Structure</a:t>
            </a:r>
            <a:r>
              <a:rPr lang="it-IT" sz="2400" b="1" dirty="0">
                <a:solidFill>
                  <a:schemeClr val="accent3"/>
                </a:solidFill>
                <a:latin typeface="Arial" panose="020B0604020202020204" pitchFamily="34" charset="0"/>
                <a:cs typeface="Arial" panose="020B0604020202020204" pitchFamily="34" charset="0"/>
              </a:rPr>
              <a:t> of the talk</a:t>
            </a:r>
          </a:p>
        </p:txBody>
      </p:sp>
      <p:sp>
        <p:nvSpPr>
          <p:cNvPr id="3" name="Sottotitolo 2">
            <a:extLst>
              <a:ext uri="{FF2B5EF4-FFF2-40B4-BE49-F238E27FC236}">
                <a16:creationId xmlns:a16="http://schemas.microsoft.com/office/drawing/2014/main" id="{372873A0-51ED-38AF-21F2-7D13DE0FE504}"/>
              </a:ext>
            </a:extLst>
          </p:cNvPr>
          <p:cNvSpPr>
            <a:spLocks noGrp="1"/>
          </p:cNvSpPr>
          <p:nvPr>
            <p:ph type="subTitle" idx="1"/>
          </p:nvPr>
        </p:nvSpPr>
        <p:spPr>
          <a:xfrm>
            <a:off x="783336" y="2212499"/>
            <a:ext cx="10427208" cy="3548221"/>
          </a:xfrm>
        </p:spPr>
        <p:txBody>
          <a:bodyPr>
            <a:normAutofit/>
          </a:bodyPr>
          <a:lstStyle/>
          <a:p>
            <a:pPr marL="342900" indent="-342900" algn="just">
              <a:lnSpc>
                <a:spcPct val="110000"/>
              </a:lnSpc>
              <a:buAutoNum type="arabicPeriod"/>
            </a:pPr>
            <a:r>
              <a:rPr lang="it-IT" sz="1800" b="1" dirty="0">
                <a:latin typeface="Arial" panose="020B0604020202020204" pitchFamily="34" charset="0"/>
                <a:cs typeface="Arial" panose="020B0604020202020204" pitchFamily="34" charset="0"/>
              </a:rPr>
              <a:t>The </a:t>
            </a:r>
            <a:r>
              <a:rPr lang="it-IT" sz="1800" b="1" dirty="0" err="1">
                <a:latin typeface="Arial" panose="020B0604020202020204" pitchFamily="34" charset="0"/>
                <a:cs typeface="Arial" panose="020B0604020202020204" pitchFamily="34" charset="0"/>
              </a:rPr>
              <a:t>ALPiOra</a:t>
            </a:r>
            <a:r>
              <a:rPr lang="it-IT" sz="1800" b="1" dirty="0">
                <a:latin typeface="Arial" panose="020B0604020202020204" pitchFamily="34" charset="0"/>
                <a:cs typeface="Arial" panose="020B0604020202020204" pitchFamily="34" charset="0"/>
              </a:rPr>
              <a:t> project and the contact setting in </a:t>
            </a:r>
            <a:r>
              <a:rPr lang="it-IT" sz="1800" b="1" dirty="0" err="1">
                <a:latin typeface="Arial" panose="020B0604020202020204" pitchFamily="34" charset="0"/>
                <a:cs typeface="Arial" panose="020B0604020202020204" pitchFamily="34" charset="0"/>
              </a:rPr>
              <a:t>Piedmont</a:t>
            </a:r>
            <a:endParaRPr lang="it-IT" sz="1800" b="1" dirty="0">
              <a:latin typeface="Arial" panose="020B0604020202020204" pitchFamily="34" charset="0"/>
              <a:cs typeface="Arial" panose="020B0604020202020204" pitchFamily="34" charset="0"/>
            </a:endParaRPr>
          </a:p>
          <a:p>
            <a:pPr marL="342900" indent="-342900" algn="just">
              <a:lnSpc>
                <a:spcPct val="110000"/>
              </a:lnSpc>
              <a:buAutoNum type="arabicPeriod"/>
            </a:pPr>
            <a:endParaRPr lang="it-IT" sz="1800" b="1" dirty="0">
              <a:latin typeface="Arial" panose="020B0604020202020204" pitchFamily="34" charset="0"/>
              <a:cs typeface="Arial" panose="020B0604020202020204" pitchFamily="34" charset="0"/>
            </a:endParaRPr>
          </a:p>
          <a:p>
            <a:pPr marL="342900" indent="-342900" algn="just">
              <a:lnSpc>
                <a:spcPct val="110000"/>
              </a:lnSpc>
              <a:buAutoNum type="arabicPeriod"/>
            </a:pPr>
            <a:r>
              <a:rPr lang="it-IT" sz="1800" b="1" dirty="0">
                <a:latin typeface="Arial" panose="020B0604020202020204" pitchFamily="34" charset="0"/>
                <a:cs typeface="Arial" panose="020B0604020202020204" pitchFamily="34" charset="0"/>
              </a:rPr>
              <a:t>Qualitative </a:t>
            </a:r>
            <a:r>
              <a:rPr lang="it-IT" sz="1800" b="1" dirty="0" err="1">
                <a:latin typeface="Arial" panose="020B0604020202020204" pitchFamily="34" charset="0"/>
                <a:cs typeface="Arial" panose="020B0604020202020204" pitchFamily="34" charset="0"/>
              </a:rPr>
              <a:t>analysis</a:t>
            </a:r>
            <a:r>
              <a:rPr lang="it-IT" sz="1800" b="1" dirty="0">
                <a:latin typeface="Arial" panose="020B0604020202020204" pitchFamily="34" charset="0"/>
                <a:cs typeface="Arial" panose="020B0604020202020204" pitchFamily="34" charset="0"/>
              </a:rPr>
              <a:t>: </a:t>
            </a:r>
            <a:r>
              <a:rPr lang="it-IT" sz="1800" b="1" dirty="0" err="1">
                <a:latin typeface="Arial" panose="020B0604020202020204" pitchFamily="34" charset="0"/>
                <a:cs typeface="Arial" panose="020B0604020202020204" pitchFamily="34" charset="0"/>
              </a:rPr>
              <a:t>dialect</a:t>
            </a:r>
            <a:r>
              <a:rPr lang="it-IT" sz="1800" b="1" dirty="0">
                <a:latin typeface="Arial" panose="020B0604020202020204" pitchFamily="34" charset="0"/>
                <a:cs typeface="Arial" panose="020B0604020202020204" pitchFamily="34" charset="0"/>
              </a:rPr>
              <a:t> </a:t>
            </a:r>
            <a:r>
              <a:rPr lang="it-IT" sz="1800" b="1" dirty="0" err="1">
                <a:latin typeface="Arial" panose="020B0604020202020204" pitchFamily="34" charset="0"/>
                <a:cs typeface="Arial" panose="020B0604020202020204" pitchFamily="34" charset="0"/>
              </a:rPr>
              <a:t>leveling</a:t>
            </a:r>
            <a:r>
              <a:rPr lang="it-IT" sz="1800" b="1" dirty="0">
                <a:latin typeface="Arial" panose="020B0604020202020204" pitchFamily="34" charset="0"/>
                <a:cs typeface="Arial" panose="020B0604020202020204" pitchFamily="34" charset="0"/>
              </a:rPr>
              <a:t> and </a:t>
            </a:r>
            <a:r>
              <a:rPr lang="it-IT" sz="1800" b="1" dirty="0" err="1">
                <a:latin typeface="Arial" panose="020B0604020202020204" pitchFamily="34" charset="0"/>
                <a:cs typeface="Arial" panose="020B0604020202020204" pitchFamily="34" charset="0"/>
              </a:rPr>
              <a:t>Italianization</a:t>
            </a:r>
            <a:r>
              <a:rPr lang="it-IT" sz="1800" b="1" dirty="0">
                <a:latin typeface="Arial" panose="020B0604020202020204" pitchFamily="34" charset="0"/>
                <a:cs typeface="Arial" panose="020B0604020202020204" pitchFamily="34" charset="0"/>
              </a:rPr>
              <a:t> of the </a:t>
            </a:r>
            <a:r>
              <a:rPr lang="it-IT" sz="1800" b="1" dirty="0" err="1">
                <a:latin typeface="Arial" panose="020B0604020202020204" pitchFamily="34" charset="0"/>
                <a:cs typeface="Arial" panose="020B0604020202020204" pitchFamily="34" charset="0"/>
              </a:rPr>
              <a:t>dialects</a:t>
            </a:r>
            <a:endParaRPr lang="it-IT" sz="1800" b="1" dirty="0">
              <a:latin typeface="Arial" panose="020B0604020202020204" pitchFamily="34" charset="0"/>
              <a:cs typeface="Arial" panose="020B0604020202020204" pitchFamily="34" charset="0"/>
            </a:endParaRPr>
          </a:p>
          <a:p>
            <a:pPr marL="342900" indent="-342900" algn="just">
              <a:lnSpc>
                <a:spcPct val="110000"/>
              </a:lnSpc>
              <a:buAutoNum type="arabicPeriod"/>
            </a:pPr>
            <a:endParaRPr lang="it-IT" sz="1800" b="1" dirty="0">
              <a:latin typeface="Arial" panose="020B0604020202020204" pitchFamily="34" charset="0"/>
              <a:cs typeface="Arial" panose="020B0604020202020204" pitchFamily="34" charset="0"/>
            </a:endParaRPr>
          </a:p>
          <a:p>
            <a:pPr marL="342900" indent="-342900" algn="just">
              <a:lnSpc>
                <a:spcPct val="110000"/>
              </a:lnSpc>
              <a:buAutoNum type="arabicPeriod"/>
            </a:pPr>
            <a:r>
              <a:rPr lang="it-IT" sz="1800" b="1" dirty="0">
                <a:latin typeface="Arial" panose="020B0604020202020204" pitchFamily="34" charset="0"/>
                <a:cs typeface="Arial" panose="020B0604020202020204" pitchFamily="34" charset="0"/>
              </a:rPr>
              <a:t>Quantitative </a:t>
            </a:r>
            <a:r>
              <a:rPr lang="it-IT" sz="1800" b="1" dirty="0" err="1">
                <a:latin typeface="Arial" panose="020B0604020202020204" pitchFamily="34" charset="0"/>
                <a:cs typeface="Arial" panose="020B0604020202020204" pitchFamily="34" charset="0"/>
              </a:rPr>
              <a:t>analysis</a:t>
            </a:r>
            <a:r>
              <a:rPr lang="it-IT" sz="1800" b="1" dirty="0">
                <a:latin typeface="Arial" panose="020B0604020202020204" pitchFamily="34" charset="0"/>
                <a:cs typeface="Arial" panose="020B0604020202020204" pitchFamily="34" charset="0"/>
              </a:rPr>
              <a:t> of the </a:t>
            </a:r>
            <a:r>
              <a:rPr lang="it-IT" sz="1800" b="1" dirty="0" err="1">
                <a:latin typeface="Arial" panose="020B0604020202020204" pitchFamily="34" charset="0"/>
                <a:cs typeface="Arial" panose="020B0604020202020204" pitchFamily="34" charset="0"/>
              </a:rPr>
              <a:t>questionnaire</a:t>
            </a:r>
            <a:endParaRPr lang="it-IT" sz="1800" b="1" dirty="0">
              <a:latin typeface="Arial" panose="020B0604020202020204" pitchFamily="34" charset="0"/>
              <a:cs typeface="Arial" panose="020B0604020202020204" pitchFamily="34" charset="0"/>
            </a:endParaRPr>
          </a:p>
        </p:txBody>
      </p:sp>
      <p:sp>
        <p:nvSpPr>
          <p:cNvPr id="4" name="Rettangolo 3">
            <a:extLst>
              <a:ext uri="{FF2B5EF4-FFF2-40B4-BE49-F238E27FC236}">
                <a16:creationId xmlns:a16="http://schemas.microsoft.com/office/drawing/2014/main" id="{B979A9DA-41E5-8E88-DE3E-8A16ECECB416}"/>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739118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4A359-AD2B-4BBC-EB3A-E7130D3543D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0A431C3-1FAB-3D5D-1A2C-7749F9D783DE}"/>
              </a:ext>
            </a:extLst>
          </p:cNvPr>
          <p:cNvSpPr>
            <a:spLocks noGrp="1"/>
          </p:cNvSpPr>
          <p:nvPr>
            <p:ph type="ctrTitle"/>
          </p:nvPr>
        </p:nvSpPr>
        <p:spPr>
          <a:xfrm>
            <a:off x="691896" y="714565"/>
            <a:ext cx="9144000" cy="483299"/>
          </a:xfrm>
        </p:spPr>
        <p:txBody>
          <a:bodyPr>
            <a:normAutofit/>
          </a:bodyPr>
          <a:lstStyle/>
          <a:p>
            <a:pPr algn="just"/>
            <a:r>
              <a:rPr lang="it-IT" sz="2400" b="1" dirty="0">
                <a:solidFill>
                  <a:schemeClr val="accent3"/>
                </a:solidFill>
                <a:latin typeface="Arial" panose="020B0604020202020204" pitchFamily="34" charset="0"/>
                <a:cs typeface="Arial" panose="020B0604020202020204" pitchFamily="34" charset="0"/>
              </a:rPr>
              <a:t>1. The </a:t>
            </a:r>
            <a:r>
              <a:rPr lang="it-IT" sz="2400" b="1" dirty="0" err="1">
                <a:solidFill>
                  <a:schemeClr val="accent3"/>
                </a:solidFill>
                <a:latin typeface="Arial" panose="020B0604020202020204" pitchFamily="34" charset="0"/>
                <a:cs typeface="Arial" panose="020B0604020202020204" pitchFamily="34" charset="0"/>
              </a:rPr>
              <a:t>ALPiOra</a:t>
            </a:r>
            <a:r>
              <a:rPr lang="it-IT" sz="2400" b="1" dirty="0">
                <a:solidFill>
                  <a:schemeClr val="accent3"/>
                </a:solidFill>
                <a:latin typeface="Arial" panose="020B0604020202020204" pitchFamily="34" charset="0"/>
                <a:cs typeface="Arial" panose="020B0604020202020204" pitchFamily="34" charset="0"/>
              </a:rPr>
              <a:t> project and the contact setting in </a:t>
            </a:r>
            <a:r>
              <a:rPr lang="it-IT" sz="2400" b="1" dirty="0" err="1">
                <a:solidFill>
                  <a:schemeClr val="accent3"/>
                </a:solidFill>
                <a:latin typeface="Arial" panose="020B0604020202020204" pitchFamily="34" charset="0"/>
                <a:cs typeface="Arial" panose="020B0604020202020204" pitchFamily="34" charset="0"/>
              </a:rPr>
              <a:t>Piedmont</a:t>
            </a:r>
            <a:endParaRPr lang="it-IT" sz="2400" b="1" dirty="0">
              <a:solidFill>
                <a:schemeClr val="accent3"/>
              </a:solidFill>
              <a:latin typeface="Arial" panose="020B0604020202020204" pitchFamily="34" charset="0"/>
              <a:cs typeface="Arial" panose="020B0604020202020204" pitchFamily="34" charset="0"/>
            </a:endParaRPr>
          </a:p>
        </p:txBody>
      </p:sp>
      <p:sp>
        <p:nvSpPr>
          <p:cNvPr id="3" name="Sottotitolo 2">
            <a:extLst>
              <a:ext uri="{FF2B5EF4-FFF2-40B4-BE49-F238E27FC236}">
                <a16:creationId xmlns:a16="http://schemas.microsoft.com/office/drawing/2014/main" id="{9E3F5839-DAAE-B22C-8A8B-8936976A493F}"/>
              </a:ext>
            </a:extLst>
          </p:cNvPr>
          <p:cNvSpPr>
            <a:spLocks noGrp="1"/>
          </p:cNvSpPr>
          <p:nvPr>
            <p:ph type="subTitle" idx="1"/>
          </p:nvPr>
        </p:nvSpPr>
        <p:spPr>
          <a:xfrm>
            <a:off x="801624" y="1599851"/>
            <a:ext cx="10427208" cy="4654645"/>
          </a:xfrm>
        </p:spPr>
        <p:txBody>
          <a:bodyPr>
            <a:normAutofit/>
          </a:bodyPr>
          <a:lstStyle/>
          <a:p>
            <a:pPr algn="just">
              <a:lnSpc>
                <a:spcPct val="110000"/>
              </a:lnSpc>
            </a:pPr>
            <a:r>
              <a:rPr lang="it-IT" sz="1600" b="1" dirty="0" err="1">
                <a:latin typeface="Arial" panose="020B0604020202020204" pitchFamily="34" charset="0"/>
                <a:cs typeface="Arial" panose="020B0604020202020204" pitchFamily="34" charset="0"/>
              </a:rPr>
              <a:t>Main</a:t>
            </a:r>
            <a:r>
              <a:rPr lang="it-IT" sz="1600" b="1" dirty="0">
                <a:latin typeface="Arial" panose="020B0604020202020204" pitchFamily="34" charset="0"/>
                <a:cs typeface="Arial" panose="020B0604020202020204" pitchFamily="34" charset="0"/>
              </a:rPr>
              <a:t> goals </a:t>
            </a:r>
            <a:r>
              <a:rPr lang="it-IT" sz="1600" dirty="0">
                <a:latin typeface="Arial" panose="020B0604020202020204" pitchFamily="34" charset="0"/>
                <a:cs typeface="Arial" panose="020B0604020202020204" pitchFamily="34" charset="0"/>
              </a:rPr>
              <a:t>of the project:</a:t>
            </a:r>
          </a:p>
          <a:p>
            <a:pPr algn="just">
              <a:lnSpc>
                <a:spcPct val="110000"/>
              </a:lnSpc>
            </a:pPr>
            <a:endParaRPr lang="it-IT" sz="1600" dirty="0">
              <a:latin typeface="Arial" panose="020B0604020202020204" pitchFamily="34" charset="0"/>
              <a:cs typeface="Arial" panose="020B0604020202020204" pitchFamily="34" charset="0"/>
            </a:endParaRPr>
          </a:p>
          <a:p>
            <a:pPr marL="400050" indent="-400050" algn="just">
              <a:lnSpc>
                <a:spcPct val="110000"/>
              </a:lnSpc>
              <a:buFont typeface="+mj-lt"/>
              <a:buAutoNum type="romanUcPeriod"/>
            </a:pPr>
            <a:r>
              <a:rPr lang="en-US" sz="1600" b="1" dirty="0">
                <a:latin typeface="Arial" panose="020B0604020202020204" pitchFamily="34" charset="0"/>
                <a:cs typeface="Arial" panose="020B0604020202020204" pitchFamily="34" charset="0"/>
              </a:rPr>
              <a:t>To update the data currently available</a:t>
            </a:r>
            <a:r>
              <a:rPr lang="en-US" sz="1600" dirty="0">
                <a:latin typeface="Arial" panose="020B0604020202020204" pitchFamily="34" charset="0"/>
                <a:cs typeface="Arial" panose="020B0604020202020204" pitchFamily="34" charset="0"/>
              </a:rPr>
              <a:t> on selected Piedmontese varieties, highlighting the processes of change that have affected them.</a:t>
            </a:r>
          </a:p>
          <a:p>
            <a:pPr marL="400050" indent="-400050" algn="just">
              <a:lnSpc>
                <a:spcPct val="110000"/>
              </a:lnSpc>
              <a:buFont typeface="+mj-lt"/>
              <a:buAutoNum type="romanUcPeriod"/>
            </a:pPr>
            <a:r>
              <a:rPr lang="en-US" sz="1600" dirty="0">
                <a:latin typeface="Arial" panose="020B0604020202020204" pitchFamily="34" charset="0"/>
                <a:cs typeface="Arial" panose="020B0604020202020204" pitchFamily="34" charset="0"/>
              </a:rPr>
              <a:t>Within the dynamics of language change, to assess </a:t>
            </a:r>
            <a:r>
              <a:rPr lang="en-US" sz="1600" b="1" dirty="0">
                <a:latin typeface="Arial" panose="020B0604020202020204" pitchFamily="34" charset="0"/>
                <a:cs typeface="Arial" panose="020B0604020202020204" pitchFamily="34" charset="0"/>
              </a:rPr>
              <a:t>the role of language contact</a:t>
            </a:r>
            <a:r>
              <a:rPr lang="en-US" sz="1600" dirty="0">
                <a:latin typeface="Arial" panose="020B0604020202020204" pitchFamily="34" charset="0"/>
                <a:cs typeface="Arial" panose="020B0604020202020204" pitchFamily="34" charset="0"/>
              </a:rPr>
              <a:t>, both </a:t>
            </a:r>
            <a:r>
              <a:rPr lang="en-US" sz="1600" b="1" dirty="0">
                <a:latin typeface="Arial" panose="020B0604020202020204" pitchFamily="34" charset="0"/>
                <a:cs typeface="Arial" panose="020B0604020202020204" pitchFamily="34" charset="0"/>
              </a:rPr>
              <a:t>vertical</a:t>
            </a:r>
            <a:r>
              <a:rPr lang="en-US" sz="1600" dirty="0">
                <a:latin typeface="Arial" panose="020B0604020202020204" pitchFamily="34" charset="0"/>
                <a:cs typeface="Arial" panose="020B0604020202020204" pitchFamily="34" charset="0"/>
              </a:rPr>
              <a:t> (with Italian) and </a:t>
            </a:r>
            <a:r>
              <a:rPr lang="en-US" sz="1600" b="1" dirty="0">
                <a:latin typeface="Arial" panose="020B0604020202020204" pitchFamily="34" charset="0"/>
                <a:cs typeface="Arial" panose="020B0604020202020204" pitchFamily="34" charset="0"/>
              </a:rPr>
              <a:t>horizontal</a:t>
            </a:r>
            <a:r>
              <a:rPr lang="en-US" sz="1600" dirty="0">
                <a:latin typeface="Arial" panose="020B0604020202020204" pitchFamily="34" charset="0"/>
                <a:cs typeface="Arial" panose="020B0604020202020204" pitchFamily="34" charset="0"/>
              </a:rPr>
              <a:t> (with other Piedmontese varieties).</a:t>
            </a:r>
          </a:p>
          <a:p>
            <a:pPr marL="400050" indent="-400050" algn="just">
              <a:lnSpc>
                <a:spcPct val="110000"/>
              </a:lnSpc>
              <a:buFont typeface="+mj-lt"/>
              <a:buAutoNum type="romanUcPeriod"/>
            </a:pPr>
            <a:r>
              <a:rPr lang="it-IT" sz="1600" dirty="0">
                <a:latin typeface="Arial" panose="020B0604020202020204" pitchFamily="34" charset="0"/>
                <a:cs typeface="Arial" panose="020B0604020202020204" pitchFamily="34" charset="0"/>
              </a:rPr>
              <a:t>In relation to II, </a:t>
            </a:r>
            <a:r>
              <a:rPr lang="en-US" sz="1600" dirty="0">
                <a:latin typeface="Arial" panose="020B0604020202020204" pitchFamily="34" charset="0"/>
                <a:cs typeface="Arial" panose="020B0604020202020204" pitchFamily="34" charset="0"/>
              </a:rPr>
              <a:t>to explore the possibility that Piedmontese dialects are undergoing processes of </a:t>
            </a:r>
            <a:r>
              <a:rPr lang="en-US" sz="1600" b="1" dirty="0">
                <a:latin typeface="Arial" panose="020B0604020202020204" pitchFamily="34" charset="0"/>
                <a:cs typeface="Arial" panose="020B0604020202020204" pitchFamily="34" charset="0"/>
              </a:rPr>
              <a:t>leveling</a:t>
            </a:r>
            <a:r>
              <a:rPr lang="en-US" sz="1600" dirty="0">
                <a:latin typeface="Arial" panose="020B0604020202020204" pitchFamily="34" charset="0"/>
                <a:cs typeface="Arial" panose="020B0604020202020204" pitchFamily="34" charset="0"/>
              </a:rPr>
              <a:t> and/or </a:t>
            </a:r>
            <a:r>
              <a:rPr lang="en-US" sz="1600" b="1" dirty="0" err="1">
                <a:latin typeface="Arial" panose="020B0604020202020204" pitchFamily="34" charset="0"/>
                <a:cs typeface="Arial" panose="020B0604020202020204" pitchFamily="34" charset="0"/>
              </a:rPr>
              <a:t>koineization</a:t>
            </a:r>
            <a:r>
              <a:rPr lang="en-US" sz="1600" dirty="0">
                <a:latin typeface="Arial" panose="020B0604020202020204" pitchFamily="34" charset="0"/>
                <a:cs typeface="Arial" panose="020B0604020202020204" pitchFamily="34" charset="0"/>
              </a:rPr>
              <a:t>.</a:t>
            </a:r>
            <a:endParaRPr lang="it-IT" sz="1600" dirty="0">
              <a:latin typeface="Arial" panose="020B0604020202020204" pitchFamily="34" charset="0"/>
              <a:cs typeface="Arial" panose="020B0604020202020204" pitchFamily="34" charset="0"/>
            </a:endParaRPr>
          </a:p>
          <a:p>
            <a:pPr marL="400050" indent="-400050" algn="just">
              <a:lnSpc>
                <a:spcPct val="110000"/>
              </a:lnSpc>
              <a:buFont typeface="+mj-lt"/>
              <a:buAutoNum type="romanUcPeriod"/>
            </a:pPr>
            <a:r>
              <a:rPr lang="it-IT" sz="1600" dirty="0">
                <a:latin typeface="Arial" panose="020B0604020202020204" pitchFamily="34" charset="0"/>
                <a:cs typeface="Arial" panose="020B0604020202020204" pitchFamily="34" charset="0"/>
              </a:rPr>
              <a:t>To create a </a:t>
            </a:r>
            <a:r>
              <a:rPr lang="it-IT" sz="1600" b="1" dirty="0">
                <a:latin typeface="Arial" panose="020B0604020202020204" pitchFamily="34" charset="0"/>
                <a:cs typeface="Arial" panose="020B0604020202020204" pitchFamily="34" charset="0"/>
              </a:rPr>
              <a:t>corpus</a:t>
            </a:r>
            <a:r>
              <a:rPr lang="it-IT" sz="1600" dirty="0">
                <a:latin typeface="Arial" panose="020B0604020202020204" pitchFamily="34" charset="0"/>
                <a:cs typeface="Arial" panose="020B0604020202020204" pitchFamily="34" charset="0"/>
              </a:rPr>
              <a:t> of </a:t>
            </a:r>
            <a:r>
              <a:rPr lang="it-IT" sz="1600" dirty="0" err="1">
                <a:latin typeface="Arial" panose="020B0604020202020204" pitchFamily="34" charset="0"/>
                <a:cs typeface="Arial" panose="020B0604020202020204" pitchFamily="34" charset="0"/>
              </a:rPr>
              <a:t>spoken</a:t>
            </a:r>
            <a:r>
              <a:rPr lang="it-IT" sz="1600" dirty="0">
                <a:latin typeface="Arial" panose="020B0604020202020204" pitchFamily="34" charset="0"/>
                <a:cs typeface="Arial" panose="020B0604020202020204" pitchFamily="34" charset="0"/>
              </a:rPr>
              <a:t> data for </a:t>
            </a:r>
            <a:r>
              <a:rPr lang="it-IT" sz="1600" dirty="0" err="1">
                <a:latin typeface="Arial" panose="020B0604020202020204" pitchFamily="34" charset="0"/>
                <a:cs typeface="Arial" panose="020B0604020202020204" pitchFamily="34" charset="0"/>
              </a:rPr>
              <a:t>Piedmontese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dialects</a:t>
            </a:r>
            <a:r>
              <a:rPr lang="it-IT" sz="1600"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b="1" dirty="0">
                <a:latin typeface="Arial" panose="020B0604020202020204" pitchFamily="34" charset="0"/>
                <a:cs typeface="Arial" panose="020B0604020202020204" pitchFamily="34" charset="0"/>
                <a:sym typeface="Wingdings" panose="05000000000000000000" pitchFamily="2" charset="2"/>
              </a:rPr>
              <a:t>ALPiOra </a:t>
            </a:r>
            <a:r>
              <a:rPr lang="it-IT" sz="1600" dirty="0">
                <a:latin typeface="Arial" panose="020B0604020202020204" pitchFamily="34" charset="0"/>
                <a:cs typeface="Arial" panose="020B0604020202020204" pitchFamily="34" charset="0"/>
                <a:sym typeface="Wingdings" panose="05000000000000000000" pitchFamily="2" charset="2"/>
              </a:rPr>
              <a:t>(</a:t>
            </a:r>
            <a:r>
              <a:rPr lang="it-IT" sz="1600" i="1" dirty="0">
                <a:latin typeface="Arial" panose="020B0604020202020204" pitchFamily="34" charset="0"/>
                <a:cs typeface="Arial" panose="020B0604020202020204" pitchFamily="34" charset="0"/>
                <a:sym typeface="Wingdings" panose="05000000000000000000" pitchFamily="2" charset="2"/>
              </a:rPr>
              <a:t>Archivio Linguistico del Piemontese Orale </a:t>
            </a:r>
            <a:r>
              <a:rPr lang="it-IT" sz="1600" dirty="0">
                <a:latin typeface="Arial" panose="020B0604020202020204" pitchFamily="34" charset="0"/>
                <a:cs typeface="Arial" panose="020B0604020202020204" pitchFamily="34" charset="0"/>
                <a:sym typeface="Wingdings" panose="05000000000000000000" pitchFamily="2" charset="2"/>
              </a:rPr>
              <a:t>[</a:t>
            </a:r>
            <a:r>
              <a:rPr lang="it-IT" sz="1600" dirty="0" err="1">
                <a:latin typeface="Arial" panose="020B0604020202020204" pitchFamily="34" charset="0"/>
                <a:cs typeface="Arial" panose="020B0604020202020204" pitchFamily="34" charset="0"/>
                <a:sym typeface="Wingdings" panose="05000000000000000000" pitchFamily="2" charset="2"/>
              </a:rPr>
              <a:t>Linguistic</a:t>
            </a:r>
            <a:r>
              <a:rPr lang="it-IT" sz="1600" dirty="0">
                <a:latin typeface="Arial" panose="020B0604020202020204" pitchFamily="34" charset="0"/>
                <a:cs typeface="Arial" panose="020B0604020202020204" pitchFamily="34" charset="0"/>
                <a:sym typeface="Wingdings" panose="05000000000000000000" pitchFamily="2" charset="2"/>
              </a:rPr>
              <a:t> Archive of </a:t>
            </a:r>
            <a:r>
              <a:rPr lang="it-IT" sz="1600" dirty="0" err="1">
                <a:latin typeface="Arial" panose="020B0604020202020204" pitchFamily="34" charset="0"/>
                <a:cs typeface="Arial" panose="020B0604020202020204" pitchFamily="34" charset="0"/>
                <a:sym typeface="Wingdings" panose="05000000000000000000" pitchFamily="2" charset="2"/>
              </a:rPr>
              <a:t>Spoken</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Piedmontese</a:t>
            </a:r>
            <a:r>
              <a:rPr lang="it-IT" sz="1600" dirty="0">
                <a:latin typeface="Arial" panose="020B0604020202020204" pitchFamily="34" charset="0"/>
                <a:cs typeface="Arial" panose="020B0604020202020204" pitchFamily="34" charset="0"/>
              </a:rPr>
              <a:t>]</a:t>
            </a:r>
            <a:r>
              <a:rPr lang="it-IT" sz="1600" dirty="0">
                <a:latin typeface="Arial" panose="020B0604020202020204" pitchFamily="34" charset="0"/>
                <a:cs typeface="Arial" panose="020B0604020202020204" pitchFamily="34" charset="0"/>
                <a:sym typeface="Wingdings" panose="05000000000000000000" pitchFamily="2" charset="2"/>
              </a:rPr>
              <a:t>)</a:t>
            </a:r>
            <a:r>
              <a:rPr lang="it-IT" sz="1600" i="1" dirty="0">
                <a:latin typeface="Arial" panose="020B0604020202020204" pitchFamily="34" charset="0"/>
                <a:cs typeface="Arial" panose="020B0604020202020204" pitchFamily="34" charset="0"/>
                <a:sym typeface="Wingdings" panose="05000000000000000000" pitchFamily="2" charset="2"/>
              </a:rPr>
              <a:t>.</a:t>
            </a:r>
            <a:endParaRPr lang="it-IT" sz="1600" i="1" dirty="0">
              <a:latin typeface="Arial" panose="020B0604020202020204" pitchFamily="34" charset="0"/>
              <a:cs typeface="Arial" panose="020B0604020202020204" pitchFamily="34" charset="0"/>
            </a:endParaRPr>
          </a:p>
          <a:p>
            <a:pPr marL="400050" indent="-400050" algn="just">
              <a:lnSpc>
                <a:spcPct val="110000"/>
              </a:lnSpc>
              <a:buFont typeface="+mj-lt"/>
              <a:buAutoNum type="romanUcPeriod"/>
            </a:pPr>
            <a:r>
              <a:rPr lang="it-IT" sz="1600" dirty="0">
                <a:latin typeface="Arial" panose="020B0604020202020204" pitchFamily="34" charset="0"/>
                <a:cs typeface="Arial" panose="020B0604020202020204" pitchFamily="34" charset="0"/>
              </a:rPr>
              <a:t>To </a:t>
            </a:r>
            <a:r>
              <a:rPr lang="it-IT" sz="1600" dirty="0" err="1">
                <a:latin typeface="Arial" panose="020B0604020202020204" pitchFamily="34" charset="0"/>
                <a:cs typeface="Arial" panose="020B0604020202020204" pitchFamily="34" charset="0"/>
              </a:rPr>
              <a:t>evaluate</a:t>
            </a:r>
            <a:r>
              <a:rPr lang="it-IT" sz="1600" dirty="0">
                <a:latin typeface="Arial" panose="020B0604020202020204" pitchFamily="34" charset="0"/>
                <a:cs typeface="Arial" panose="020B0604020202020204" pitchFamily="34" charset="0"/>
              </a:rPr>
              <a:t> the </a:t>
            </a:r>
            <a:r>
              <a:rPr lang="it-IT" sz="1600" b="1" dirty="0" err="1">
                <a:latin typeface="Arial" panose="020B0604020202020204" pitchFamily="34" charset="0"/>
                <a:cs typeface="Arial" panose="020B0604020202020204" pitchFamily="34" charset="0"/>
              </a:rPr>
              <a:t>internal</a:t>
            </a:r>
            <a:r>
              <a:rPr lang="it-IT" sz="1600" b="1" dirty="0">
                <a:latin typeface="Arial" panose="020B0604020202020204" pitchFamily="34" charset="0"/>
                <a:cs typeface="Arial" panose="020B0604020202020204" pitchFamily="34" charset="0"/>
              </a:rPr>
              <a:t> and </a:t>
            </a:r>
            <a:r>
              <a:rPr lang="it-IT" sz="1600" b="1" dirty="0" err="1">
                <a:latin typeface="Arial" panose="020B0604020202020204" pitchFamily="34" charset="0"/>
                <a:cs typeface="Arial" panose="020B0604020202020204" pitchFamily="34" charset="0"/>
              </a:rPr>
              <a:t>external</a:t>
            </a:r>
            <a:r>
              <a:rPr lang="it-IT" sz="1600" b="1"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vitality</a:t>
            </a:r>
            <a:r>
              <a:rPr lang="it-IT" sz="1600" b="1"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of the </a:t>
            </a:r>
            <a:r>
              <a:rPr lang="it-IT" sz="1600" dirty="0" err="1">
                <a:latin typeface="Arial" panose="020B0604020202020204" pitchFamily="34" charset="0"/>
                <a:cs typeface="Arial" panose="020B0604020202020204" pitchFamily="34" charset="0"/>
              </a:rPr>
              <a:t>dialects</a:t>
            </a:r>
            <a:r>
              <a:rPr lang="it-IT" sz="1600" dirty="0">
                <a:latin typeface="Arial" panose="020B0604020202020204" pitchFamily="34" charset="0"/>
                <a:cs typeface="Arial" panose="020B0604020202020204" pitchFamily="34" charset="0"/>
              </a:rPr>
              <a:t> of the </a:t>
            </a:r>
            <a:r>
              <a:rPr lang="it-IT" sz="1600" dirty="0" err="1">
                <a:latin typeface="Arial" panose="020B0604020202020204" pitchFamily="34" charset="0"/>
                <a:cs typeface="Arial" panose="020B0604020202020204" pitchFamily="34" charset="0"/>
              </a:rPr>
              <a:t>region</a:t>
            </a:r>
            <a:r>
              <a:rPr lang="it-IT" sz="1600" dirty="0">
                <a:latin typeface="Arial" panose="020B0604020202020204" pitchFamily="34" charset="0"/>
                <a:cs typeface="Arial" panose="020B0604020202020204" pitchFamily="34" charset="0"/>
              </a:rPr>
              <a:t>.</a:t>
            </a:r>
          </a:p>
        </p:txBody>
      </p:sp>
      <p:sp>
        <p:nvSpPr>
          <p:cNvPr id="4" name="Rettangolo 3">
            <a:extLst>
              <a:ext uri="{FF2B5EF4-FFF2-40B4-BE49-F238E27FC236}">
                <a16:creationId xmlns:a16="http://schemas.microsoft.com/office/drawing/2014/main" id="{9117C269-8657-7BF7-2A05-1A836515AF31}"/>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781598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F8755-F589-81CE-0D73-FD634030ED8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FF1FC39-E7A9-2AC8-6C7C-FFB3B2BEF9AF}"/>
              </a:ext>
            </a:extLst>
          </p:cNvPr>
          <p:cNvSpPr>
            <a:spLocks noGrp="1"/>
          </p:cNvSpPr>
          <p:nvPr>
            <p:ph type="ctrTitle"/>
          </p:nvPr>
        </p:nvSpPr>
        <p:spPr>
          <a:xfrm>
            <a:off x="743712" y="420623"/>
            <a:ext cx="9144000" cy="455867"/>
          </a:xfrm>
        </p:spPr>
        <p:txBody>
          <a:bodyPr>
            <a:normAutofit/>
          </a:bodyPr>
          <a:lstStyle/>
          <a:p>
            <a:pPr algn="just"/>
            <a:r>
              <a:rPr lang="it-IT" sz="2000" b="1" dirty="0">
                <a:solidFill>
                  <a:schemeClr val="accent3"/>
                </a:solidFill>
                <a:latin typeface="Arial" panose="020B0604020202020204" pitchFamily="34" charset="0"/>
                <a:cs typeface="Arial" panose="020B0604020202020204" pitchFamily="34" charset="0"/>
              </a:rPr>
              <a:t>1.1. «</a:t>
            </a:r>
            <a:r>
              <a:rPr lang="it-IT" sz="2000" b="1" dirty="0" err="1">
                <a:solidFill>
                  <a:schemeClr val="accent3"/>
                </a:solidFill>
                <a:latin typeface="Arial" panose="020B0604020202020204" pitchFamily="34" charset="0"/>
                <a:cs typeface="Arial" panose="020B0604020202020204" pitchFamily="34" charset="0"/>
              </a:rPr>
              <a:t>Horizontal</a:t>
            </a:r>
            <a:r>
              <a:rPr lang="it-IT" sz="2000" b="1" dirty="0">
                <a:solidFill>
                  <a:schemeClr val="accent3"/>
                </a:solidFill>
                <a:latin typeface="Arial" panose="020B0604020202020204" pitchFamily="34" charset="0"/>
                <a:cs typeface="Arial" panose="020B0604020202020204" pitchFamily="34" charset="0"/>
              </a:rPr>
              <a:t>» and «</a:t>
            </a:r>
            <a:r>
              <a:rPr lang="it-IT" sz="2000" b="1" dirty="0" err="1">
                <a:solidFill>
                  <a:schemeClr val="accent3"/>
                </a:solidFill>
                <a:latin typeface="Arial" panose="020B0604020202020204" pitchFamily="34" charset="0"/>
                <a:cs typeface="Arial" panose="020B0604020202020204" pitchFamily="34" charset="0"/>
              </a:rPr>
              <a:t>vertical</a:t>
            </a:r>
            <a:r>
              <a:rPr lang="it-IT" sz="2000" b="1" dirty="0">
                <a:solidFill>
                  <a:schemeClr val="accent3"/>
                </a:solidFill>
                <a:latin typeface="Arial" panose="020B0604020202020204" pitchFamily="34" charset="0"/>
                <a:cs typeface="Arial" panose="020B0604020202020204" pitchFamily="34" charset="0"/>
              </a:rPr>
              <a:t>» contact</a:t>
            </a:r>
          </a:p>
        </p:txBody>
      </p:sp>
      <p:sp>
        <p:nvSpPr>
          <p:cNvPr id="4" name="Rettangolo 3">
            <a:extLst>
              <a:ext uri="{FF2B5EF4-FFF2-40B4-BE49-F238E27FC236}">
                <a16:creationId xmlns:a16="http://schemas.microsoft.com/office/drawing/2014/main" id="{99BD71E2-442E-1D7B-82FE-DF9CE4FEAD0A}"/>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Immagine 6">
            <a:extLst>
              <a:ext uri="{FF2B5EF4-FFF2-40B4-BE49-F238E27FC236}">
                <a16:creationId xmlns:a16="http://schemas.microsoft.com/office/drawing/2014/main" id="{1A4B516E-64CF-3328-78CD-1AC5080B6AC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3343" y="1715325"/>
            <a:ext cx="5000625" cy="3098165"/>
          </a:xfrm>
          <a:prstGeom prst="rect">
            <a:avLst/>
          </a:prstGeom>
          <a:noFill/>
          <a:ln>
            <a:noFill/>
          </a:ln>
        </p:spPr>
      </p:pic>
      <p:sp>
        <p:nvSpPr>
          <p:cNvPr id="10" name="CasellaDiTesto 9">
            <a:extLst>
              <a:ext uri="{FF2B5EF4-FFF2-40B4-BE49-F238E27FC236}">
                <a16:creationId xmlns:a16="http://schemas.microsoft.com/office/drawing/2014/main" id="{98AA4486-0D4C-E44B-57A6-01D18B3B4988}"/>
              </a:ext>
            </a:extLst>
          </p:cNvPr>
          <p:cNvSpPr txBox="1"/>
          <p:nvPr/>
        </p:nvSpPr>
        <p:spPr>
          <a:xfrm>
            <a:off x="743712" y="4813490"/>
            <a:ext cx="5100256" cy="246221"/>
          </a:xfrm>
          <a:prstGeom prst="rect">
            <a:avLst/>
          </a:prstGeom>
          <a:noFill/>
        </p:spPr>
        <p:txBody>
          <a:bodyPr wrap="square" rtlCol="0">
            <a:spAutoFit/>
          </a:bodyPr>
          <a:lstStyle/>
          <a:p>
            <a:r>
              <a:rPr lang="it-IT" sz="1000" dirty="0">
                <a:latin typeface="Arial" panose="020B0604020202020204" pitchFamily="34" charset="0"/>
                <a:cs typeface="Arial" panose="020B0604020202020204" pitchFamily="34" charset="0"/>
              </a:rPr>
              <a:t>Berruto (1989: 109): </a:t>
            </a:r>
            <a:r>
              <a:rPr lang="it-IT" sz="1000" dirty="0" err="1">
                <a:latin typeface="Arial" panose="020B0604020202020204" pitchFamily="34" charset="0"/>
                <a:cs typeface="Arial" panose="020B0604020202020204" pitchFamily="34" charset="0"/>
              </a:rPr>
              <a:t>Italian-dialect</a:t>
            </a:r>
            <a:r>
              <a:rPr lang="it-IT" sz="1000" dirty="0">
                <a:latin typeface="Arial" panose="020B0604020202020204" pitchFamily="34" charset="0"/>
                <a:cs typeface="Arial" panose="020B0604020202020204" pitchFamily="34" charset="0"/>
              </a:rPr>
              <a:t> contact area.</a:t>
            </a:r>
          </a:p>
        </p:txBody>
      </p:sp>
      <p:sp>
        <p:nvSpPr>
          <p:cNvPr id="11" name="CasellaDiTesto 10">
            <a:extLst>
              <a:ext uri="{FF2B5EF4-FFF2-40B4-BE49-F238E27FC236}">
                <a16:creationId xmlns:a16="http://schemas.microsoft.com/office/drawing/2014/main" id="{212B5C36-A4BD-84F7-73D7-CDA5DCDCFB37}"/>
              </a:ext>
            </a:extLst>
          </p:cNvPr>
          <p:cNvSpPr txBox="1"/>
          <p:nvPr/>
        </p:nvSpPr>
        <p:spPr>
          <a:xfrm>
            <a:off x="6355080" y="1715325"/>
            <a:ext cx="5166360" cy="1323439"/>
          </a:xfrm>
          <a:prstGeom prst="rect">
            <a:avLst/>
          </a:prstGeom>
          <a:noFill/>
        </p:spPr>
        <p:txBody>
          <a:bodyPr wrap="square" rtlCol="0">
            <a:spAutoFit/>
          </a:bodyPr>
          <a:lstStyle/>
          <a:p>
            <a:pPr algn="just"/>
            <a:r>
              <a:rPr lang="it-IT" sz="1600" dirty="0">
                <a:latin typeface="Arial" panose="020B0604020202020204" pitchFamily="34" charset="0"/>
                <a:cs typeface="Arial" panose="020B0604020202020204" pitchFamily="34" charset="0"/>
              </a:rPr>
              <a:t>The </a:t>
            </a:r>
            <a:r>
              <a:rPr lang="it-IT" sz="1600" dirty="0" err="1">
                <a:latin typeface="Arial" panose="020B0604020202020204" pitchFamily="34" charset="0"/>
                <a:cs typeface="Arial" panose="020B0604020202020204" pitchFamily="34" charset="0"/>
              </a:rPr>
              <a:t>process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through</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which</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Italian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dialects</a:t>
            </a:r>
            <a:r>
              <a:rPr lang="it-IT" sz="1600" dirty="0">
                <a:latin typeface="Arial" panose="020B0604020202020204" pitchFamily="34" charset="0"/>
                <a:cs typeface="Arial" panose="020B0604020202020204" pitchFamily="34" charset="0"/>
              </a:rPr>
              <a:t> are </a:t>
            </a:r>
            <a:r>
              <a:rPr lang="it-IT" sz="1600" dirty="0" err="1">
                <a:latin typeface="Arial" panose="020B0604020202020204" pitchFamily="34" charset="0"/>
                <a:cs typeface="Arial" panose="020B0604020202020204" pitchFamily="34" charset="0"/>
              </a:rPr>
              <a:t>gradually</a:t>
            </a:r>
            <a:r>
              <a:rPr lang="it-IT" sz="1600"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reducing</a:t>
            </a:r>
            <a:r>
              <a:rPr lang="it-IT" sz="1600" b="1"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their</a:t>
            </a:r>
            <a:r>
              <a:rPr lang="it-IT" sz="1600" b="1"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structural</a:t>
            </a:r>
            <a:r>
              <a:rPr lang="it-IT" sz="1600" b="1"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distance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between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Italian</a:t>
            </a:r>
            <a:r>
              <a:rPr lang="it-IT" sz="1600" dirty="0">
                <a:latin typeface="Arial" panose="020B0604020202020204" pitchFamily="34" charset="0"/>
                <a:cs typeface="Arial" panose="020B0604020202020204" pitchFamily="34" charset="0"/>
              </a:rPr>
              <a:t>, under </a:t>
            </a:r>
            <a:r>
              <a:rPr lang="it-IT" sz="1600" dirty="0" err="1">
                <a:latin typeface="Arial" panose="020B0604020202020204" pitchFamily="34" charset="0"/>
                <a:cs typeface="Arial" panose="020B0604020202020204" pitchFamily="34" charset="0"/>
              </a:rPr>
              <a:t>all</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levels</a:t>
            </a:r>
            <a:r>
              <a:rPr lang="it-IT" sz="1600" dirty="0">
                <a:latin typeface="Arial" panose="020B0604020202020204" pitchFamily="34" charset="0"/>
                <a:cs typeface="Arial" panose="020B0604020202020204" pitchFamily="34" charset="0"/>
              </a:rPr>
              <a:t> of </a:t>
            </a:r>
            <a:r>
              <a:rPr lang="it-IT" sz="1600" dirty="0" err="1">
                <a:latin typeface="Arial" panose="020B0604020202020204" pitchFamily="34" charset="0"/>
                <a:cs typeface="Arial" panose="020B0604020202020204" pitchFamily="34" charset="0"/>
              </a:rPr>
              <a:t>analysis</a:t>
            </a:r>
            <a:r>
              <a:rPr lang="it-IT" sz="1600" dirty="0">
                <a:latin typeface="Arial" panose="020B0604020202020204" pitchFamily="34" charset="0"/>
                <a:cs typeface="Arial" panose="020B0604020202020204" pitchFamily="34" charset="0"/>
              </a:rPr>
              <a:t> (Ricca 2010; </a:t>
            </a:r>
            <a:r>
              <a:rPr lang="it-IT" sz="1600" dirty="0" err="1">
                <a:latin typeface="Arial" panose="020B0604020202020204" pitchFamily="34" charset="0"/>
                <a:cs typeface="Arial" panose="020B0604020202020204" pitchFamily="34" charset="0"/>
              </a:rPr>
              <a:t>Scivoletto</a:t>
            </a:r>
            <a:r>
              <a:rPr lang="it-IT" sz="1600" dirty="0">
                <a:latin typeface="Arial" panose="020B0604020202020204" pitchFamily="34" charset="0"/>
                <a:cs typeface="Arial" panose="020B0604020202020204" pitchFamily="34" charset="0"/>
              </a:rPr>
              <a:t> 2014; Cerruti 2016; Cerruti/Regis 2020, Flecchia 2022).</a:t>
            </a:r>
          </a:p>
        </p:txBody>
      </p:sp>
      <p:sp>
        <p:nvSpPr>
          <p:cNvPr id="12" name="CasellaDiTesto 11">
            <a:extLst>
              <a:ext uri="{FF2B5EF4-FFF2-40B4-BE49-F238E27FC236}">
                <a16:creationId xmlns:a16="http://schemas.microsoft.com/office/drawing/2014/main" id="{3A98A425-1410-567D-C1C6-027827FCEB58}"/>
              </a:ext>
            </a:extLst>
          </p:cNvPr>
          <p:cNvSpPr txBox="1"/>
          <p:nvPr/>
        </p:nvSpPr>
        <p:spPr>
          <a:xfrm>
            <a:off x="6355080" y="3819237"/>
            <a:ext cx="5166360" cy="1815882"/>
          </a:xfrm>
          <a:prstGeom prst="rect">
            <a:avLst/>
          </a:prstGeom>
          <a:noFill/>
        </p:spPr>
        <p:txBody>
          <a:bodyPr wrap="square" rtlCol="0">
            <a:spAutoFit/>
          </a:bodyPr>
          <a:lstStyle/>
          <a:p>
            <a:pPr algn="just"/>
            <a:r>
              <a:rPr lang="it-IT" sz="1600" dirty="0">
                <a:latin typeface="Arial" panose="020B0604020202020204" pitchFamily="34" charset="0"/>
                <a:cs typeface="Arial" panose="020B0604020202020204" pitchFamily="34" charset="0"/>
              </a:rPr>
              <a:t>«</a:t>
            </a:r>
            <a:r>
              <a:rPr lang="it-IT" sz="1600" b="1" dirty="0" err="1">
                <a:latin typeface="Arial" panose="020B0604020202020204" pitchFamily="34" charset="0"/>
                <a:cs typeface="Arial" panose="020B0604020202020204" pitchFamily="34" charset="0"/>
              </a:rPr>
              <a:t>Secondary</a:t>
            </a:r>
            <a:r>
              <a:rPr lang="it-IT" sz="1600" b="1"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koineization</a:t>
            </a:r>
            <a:r>
              <a:rPr lang="it-IT" sz="1600" dirty="0">
                <a:latin typeface="Arial" panose="020B0604020202020204" pitchFamily="34" charset="0"/>
                <a:cs typeface="Arial" panose="020B0604020202020204" pitchFamily="34" charset="0"/>
              </a:rPr>
              <a:t>» (Regis 2011): the </a:t>
            </a:r>
            <a:r>
              <a:rPr lang="it-IT" sz="1600" dirty="0" err="1">
                <a:latin typeface="Arial" panose="020B0604020202020204" pitchFamily="34" charset="0"/>
                <a:cs typeface="Arial" panose="020B0604020202020204" pitchFamily="34" charset="0"/>
              </a:rPr>
              <a:t>diffusion</a:t>
            </a:r>
            <a:r>
              <a:rPr lang="it-IT" sz="1600" dirty="0">
                <a:latin typeface="Arial" panose="020B0604020202020204" pitchFamily="34" charset="0"/>
                <a:cs typeface="Arial" panose="020B0604020202020204" pitchFamily="34" charset="0"/>
              </a:rPr>
              <a:t> of a </a:t>
            </a:r>
            <a:r>
              <a:rPr lang="it-IT" sz="1600" b="1" dirty="0" err="1">
                <a:latin typeface="Arial" panose="020B0604020202020204" pitchFamily="34" charset="0"/>
                <a:cs typeface="Arial" panose="020B0604020202020204" pitchFamily="34" charset="0"/>
              </a:rPr>
              <a:t>prestigious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variety</a:t>
            </a:r>
            <a:r>
              <a:rPr lang="it-IT" sz="1600" dirty="0">
                <a:latin typeface="Arial" panose="020B0604020202020204" pitchFamily="34" charset="0"/>
                <a:cs typeface="Arial" panose="020B0604020202020204" pitchFamily="34" charset="0"/>
              </a:rPr>
              <a:t> (or </a:t>
            </a:r>
            <a:r>
              <a:rPr lang="it-IT" sz="1600" dirty="0" err="1">
                <a:latin typeface="Arial" panose="020B0604020202020204" pitchFamily="34" charset="0"/>
                <a:cs typeface="Arial" panose="020B0604020202020204" pitchFamily="34" charset="0"/>
              </a:rPr>
              <a:t>at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least</a:t>
            </a:r>
            <a:r>
              <a:rPr lang="it-IT" sz="1600" dirty="0">
                <a:latin typeface="Arial" panose="020B0604020202020204" pitchFamily="34" charset="0"/>
                <a:cs typeface="Arial" panose="020B0604020202020204" pitchFamily="34" charset="0"/>
              </a:rPr>
              <a:t> of </a:t>
            </a:r>
            <a:r>
              <a:rPr lang="it-IT" sz="1600" b="1" dirty="0">
                <a:latin typeface="Arial" panose="020B0604020202020204" pitchFamily="34" charset="0"/>
                <a:cs typeface="Arial" panose="020B0604020202020204" pitchFamily="34" charset="0"/>
              </a:rPr>
              <a:t>some of </a:t>
            </a:r>
            <a:r>
              <a:rPr lang="it-IT" sz="1600" b="1" dirty="0" err="1">
                <a:latin typeface="Arial" panose="020B0604020202020204" pitchFamily="34" charset="0"/>
                <a:cs typeface="Arial" panose="020B0604020202020204" pitchFamily="34" charset="0"/>
              </a:rPr>
              <a:t>its</a:t>
            </a:r>
            <a:r>
              <a:rPr lang="it-IT" sz="1600" b="1" dirty="0">
                <a:latin typeface="Arial" panose="020B0604020202020204" pitchFamily="34" charset="0"/>
                <a:cs typeface="Arial" panose="020B0604020202020204" pitchFamily="34" charset="0"/>
              </a:rPr>
              <a:t> features</a:t>
            </a:r>
            <a:r>
              <a:rPr lang="it-IT" sz="1600" dirty="0">
                <a:latin typeface="Arial" panose="020B0604020202020204" pitchFamily="34" charset="0"/>
                <a:cs typeface="Arial" panose="020B0604020202020204" pitchFamily="34" charset="0"/>
              </a:rPr>
              <a:t>) following the centre-</a:t>
            </a:r>
            <a:r>
              <a:rPr lang="it-IT" sz="1600" dirty="0" err="1">
                <a:latin typeface="Arial" panose="020B0604020202020204" pitchFamily="34" charset="0"/>
                <a:cs typeface="Arial" panose="020B0604020202020204" pitchFamily="34" charset="0"/>
              </a:rPr>
              <a:t>periphery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direction</a:t>
            </a:r>
            <a:r>
              <a:rPr lang="it-IT" sz="1600" dirty="0">
                <a:latin typeface="Arial" panose="020B0604020202020204" pitchFamily="34" charset="0"/>
                <a:cs typeface="Arial" panose="020B0604020202020204" pitchFamily="34" charset="0"/>
              </a:rPr>
              <a:t>. The concept </a:t>
            </a:r>
            <a:r>
              <a:rPr lang="it-IT" sz="1600" dirty="0" err="1">
                <a:latin typeface="Arial" panose="020B0604020202020204" pitchFamily="34" charset="0"/>
                <a:cs typeface="Arial" panose="020B0604020202020204" pitchFamily="34" charset="0"/>
              </a:rPr>
              <a:t>is</a:t>
            </a:r>
            <a:r>
              <a:rPr lang="it-IT" sz="1600" dirty="0">
                <a:latin typeface="Arial" panose="020B0604020202020204" pitchFamily="34" charset="0"/>
                <a:cs typeface="Arial" panose="020B0604020202020204" pitchFamily="34" charset="0"/>
              </a:rPr>
              <a:t> specular to </a:t>
            </a:r>
            <a:r>
              <a:rPr lang="it-IT" sz="1600" dirty="0" err="1">
                <a:latin typeface="Arial" panose="020B0604020202020204" pitchFamily="34" charset="0"/>
                <a:cs typeface="Arial" panose="020B0604020202020204" pitchFamily="34" charset="0"/>
              </a:rPr>
              <a:t>that</a:t>
            </a:r>
            <a:r>
              <a:rPr lang="it-IT" sz="1600" dirty="0">
                <a:latin typeface="Arial" panose="020B0604020202020204" pitchFamily="34" charset="0"/>
                <a:cs typeface="Arial" panose="020B0604020202020204" pitchFamily="34" charset="0"/>
              </a:rPr>
              <a:t> of </a:t>
            </a:r>
            <a:r>
              <a:rPr lang="it-IT" sz="1600" dirty="0" err="1">
                <a:latin typeface="Arial" panose="020B0604020202020204" pitchFamily="34" charset="0"/>
                <a:cs typeface="Arial" panose="020B0604020202020204" pitchFamily="34" charset="0"/>
              </a:rPr>
              <a:t>dialect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leveling</a:t>
            </a:r>
            <a:r>
              <a:rPr lang="it-IT" sz="1600" dirty="0">
                <a:latin typeface="Arial" panose="020B0604020202020204" pitchFamily="34" charset="0"/>
                <a:cs typeface="Arial" panose="020B0604020202020204" pitchFamily="34" charset="0"/>
              </a:rPr>
              <a:t>, in </a:t>
            </a:r>
            <a:r>
              <a:rPr lang="it-IT" sz="1600" dirty="0" err="1">
                <a:latin typeface="Arial" panose="020B0604020202020204" pitchFamily="34" charset="0"/>
                <a:cs typeface="Arial" panose="020B0604020202020204" pitchFamily="34" charset="0"/>
              </a:rPr>
              <a:t>that</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latter</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represents</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result</a:t>
            </a:r>
            <a:r>
              <a:rPr lang="it-IT" sz="1600" dirty="0">
                <a:latin typeface="Arial" panose="020B0604020202020204" pitchFamily="34" charset="0"/>
                <a:cs typeface="Arial" panose="020B0604020202020204" pitchFamily="34" charset="0"/>
              </a:rPr>
              <a:t> of the </a:t>
            </a:r>
            <a:r>
              <a:rPr lang="it-IT" sz="1600" dirty="0" err="1">
                <a:latin typeface="Arial" panose="020B0604020202020204" pitchFamily="34" charset="0"/>
                <a:cs typeface="Arial" panose="020B0604020202020204" pitchFamily="34" charset="0"/>
              </a:rPr>
              <a:t>process</a:t>
            </a:r>
            <a:r>
              <a:rPr lang="it-IT"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«the eradication of marked linguistic features»; Britain 2018: 149).</a:t>
            </a:r>
            <a:endParaRPr lang="it-IT" sz="1600" dirty="0">
              <a:latin typeface="Arial" panose="020B0604020202020204" pitchFamily="34" charset="0"/>
              <a:cs typeface="Arial" panose="020B0604020202020204" pitchFamily="34" charset="0"/>
            </a:endParaRPr>
          </a:p>
        </p:txBody>
      </p:sp>
      <p:cxnSp>
        <p:nvCxnSpPr>
          <p:cNvPr id="15" name="Connettore 2 14">
            <a:extLst>
              <a:ext uri="{FF2B5EF4-FFF2-40B4-BE49-F238E27FC236}">
                <a16:creationId xmlns:a16="http://schemas.microsoft.com/office/drawing/2014/main" id="{9870E9C0-183E-DD05-537A-D4E4E60826BE}"/>
              </a:ext>
            </a:extLst>
          </p:cNvPr>
          <p:cNvCxnSpPr>
            <a:cxnSpLocks/>
          </p:cNvCxnSpPr>
          <p:nvPr/>
        </p:nvCxnSpPr>
        <p:spPr>
          <a:xfrm flipV="1">
            <a:off x="4418650" y="2780033"/>
            <a:ext cx="1929384" cy="795528"/>
          </a:xfrm>
          <a:prstGeom prst="straightConnector1">
            <a:avLst/>
          </a:prstGeom>
          <a:ln w="38100">
            <a:solidFill>
              <a:schemeClr val="accent3"/>
            </a:solidFill>
            <a:tailEnd type="triangle"/>
          </a:ln>
        </p:spPr>
        <p:style>
          <a:lnRef idx="2">
            <a:schemeClr val="accent1"/>
          </a:lnRef>
          <a:fillRef idx="0">
            <a:schemeClr val="accent1"/>
          </a:fillRef>
          <a:effectRef idx="1">
            <a:schemeClr val="accent1"/>
          </a:effectRef>
          <a:fontRef idx="minor">
            <a:schemeClr val="tx1"/>
          </a:fontRef>
        </p:style>
      </p:cxnSp>
      <p:cxnSp>
        <p:nvCxnSpPr>
          <p:cNvPr id="16" name="Connettore 2 15">
            <a:extLst>
              <a:ext uri="{FF2B5EF4-FFF2-40B4-BE49-F238E27FC236}">
                <a16:creationId xmlns:a16="http://schemas.microsoft.com/office/drawing/2014/main" id="{7286BDA1-99C9-7FE2-D395-A3BEF1A98980}"/>
              </a:ext>
            </a:extLst>
          </p:cNvPr>
          <p:cNvCxnSpPr>
            <a:cxnSpLocks/>
          </p:cNvCxnSpPr>
          <p:nvPr/>
        </p:nvCxnSpPr>
        <p:spPr>
          <a:xfrm>
            <a:off x="4443984" y="4270248"/>
            <a:ext cx="1852803" cy="265176"/>
          </a:xfrm>
          <a:prstGeom prst="straightConnector1">
            <a:avLst/>
          </a:prstGeom>
          <a:ln w="38100">
            <a:solidFill>
              <a:schemeClr val="accent3"/>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3393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A3D9B-1E25-0C16-887F-F22F083BE80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F4AA4F6-8AB3-DF29-F653-2BE337FFD9E4}"/>
              </a:ext>
            </a:extLst>
          </p:cNvPr>
          <p:cNvSpPr>
            <a:spLocks noGrp="1"/>
          </p:cNvSpPr>
          <p:nvPr>
            <p:ph type="ctrTitle"/>
          </p:nvPr>
        </p:nvSpPr>
        <p:spPr>
          <a:xfrm>
            <a:off x="743712" y="420623"/>
            <a:ext cx="9144000" cy="455867"/>
          </a:xfrm>
        </p:spPr>
        <p:txBody>
          <a:bodyPr>
            <a:normAutofit/>
          </a:bodyPr>
          <a:lstStyle/>
          <a:p>
            <a:pPr algn="just"/>
            <a:r>
              <a:rPr lang="it-IT" sz="2000" b="1" dirty="0">
                <a:solidFill>
                  <a:schemeClr val="accent3"/>
                </a:solidFill>
                <a:latin typeface="Arial" panose="020B0604020202020204" pitchFamily="34" charset="0"/>
                <a:cs typeface="Arial" panose="020B0604020202020204" pitchFamily="34" charset="0"/>
              </a:rPr>
              <a:t>1.1. «</a:t>
            </a:r>
            <a:r>
              <a:rPr lang="it-IT" sz="2000" b="1" dirty="0" err="1">
                <a:solidFill>
                  <a:schemeClr val="accent3"/>
                </a:solidFill>
                <a:latin typeface="Arial" panose="020B0604020202020204" pitchFamily="34" charset="0"/>
                <a:cs typeface="Arial" panose="020B0604020202020204" pitchFamily="34" charset="0"/>
              </a:rPr>
              <a:t>Horizontal</a:t>
            </a:r>
            <a:r>
              <a:rPr lang="it-IT" sz="2000" b="1" dirty="0">
                <a:solidFill>
                  <a:schemeClr val="accent3"/>
                </a:solidFill>
                <a:latin typeface="Arial" panose="020B0604020202020204" pitchFamily="34" charset="0"/>
                <a:cs typeface="Arial" panose="020B0604020202020204" pitchFamily="34" charset="0"/>
              </a:rPr>
              <a:t>» and «</a:t>
            </a:r>
            <a:r>
              <a:rPr lang="it-IT" sz="2000" b="1" dirty="0" err="1">
                <a:solidFill>
                  <a:schemeClr val="accent3"/>
                </a:solidFill>
                <a:latin typeface="Arial" panose="020B0604020202020204" pitchFamily="34" charset="0"/>
                <a:cs typeface="Arial" panose="020B0604020202020204" pitchFamily="34" charset="0"/>
              </a:rPr>
              <a:t>vertical</a:t>
            </a:r>
            <a:r>
              <a:rPr lang="it-IT" sz="2000" b="1" dirty="0">
                <a:solidFill>
                  <a:schemeClr val="accent3"/>
                </a:solidFill>
                <a:latin typeface="Arial" panose="020B0604020202020204" pitchFamily="34" charset="0"/>
                <a:cs typeface="Arial" panose="020B0604020202020204" pitchFamily="34" charset="0"/>
              </a:rPr>
              <a:t>» contact</a:t>
            </a:r>
          </a:p>
        </p:txBody>
      </p:sp>
      <p:sp>
        <p:nvSpPr>
          <p:cNvPr id="4" name="Rettangolo 3">
            <a:extLst>
              <a:ext uri="{FF2B5EF4-FFF2-40B4-BE49-F238E27FC236}">
                <a16:creationId xmlns:a16="http://schemas.microsoft.com/office/drawing/2014/main" id="{99893037-F94C-7F64-CA91-FBCAEE321B8D}"/>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CasellaDiTesto 10">
            <a:extLst>
              <a:ext uri="{FF2B5EF4-FFF2-40B4-BE49-F238E27FC236}">
                <a16:creationId xmlns:a16="http://schemas.microsoft.com/office/drawing/2014/main" id="{3B9A9EEB-A4A4-BAB2-CD9C-1713CCBD1500}"/>
              </a:ext>
            </a:extLst>
          </p:cNvPr>
          <p:cNvSpPr txBox="1"/>
          <p:nvPr/>
        </p:nvSpPr>
        <p:spPr>
          <a:xfrm>
            <a:off x="743712" y="1633029"/>
            <a:ext cx="10466832" cy="3785652"/>
          </a:xfrm>
          <a:prstGeom prst="rect">
            <a:avLst/>
          </a:prstGeom>
          <a:noFill/>
        </p:spPr>
        <p:txBody>
          <a:bodyPr wrap="square" rtlCol="0">
            <a:spAutoFit/>
          </a:bodyPr>
          <a:lstStyle/>
          <a:p>
            <a:pPr algn="just"/>
            <a:r>
              <a:rPr lang="it-IT" sz="1600" dirty="0" err="1">
                <a:latin typeface="Arial" panose="020B0604020202020204" pitchFamily="34" charset="0"/>
                <a:cs typeface="Arial" panose="020B0604020202020204" pitchFamily="34" charset="0"/>
              </a:rPr>
              <a:t>This</a:t>
            </a:r>
            <a:r>
              <a:rPr lang="it-IT" sz="1600" dirty="0">
                <a:latin typeface="Arial" panose="020B0604020202020204" pitchFamily="34" charset="0"/>
                <a:cs typeface="Arial" panose="020B0604020202020204" pitchFamily="34" charset="0"/>
              </a:rPr>
              <a:t> contact area </a:t>
            </a:r>
            <a:r>
              <a:rPr lang="it-IT" sz="1600" dirty="0" err="1">
                <a:latin typeface="Arial" panose="020B0604020202020204" pitchFamily="34" charset="0"/>
                <a:cs typeface="Arial" panose="020B0604020202020204" pitchFamily="34" charset="0"/>
              </a:rPr>
              <a:t>is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clearly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linked</a:t>
            </a:r>
            <a:r>
              <a:rPr lang="it-IT" sz="1600" dirty="0">
                <a:latin typeface="Arial" panose="020B0604020202020204" pitchFamily="34" charset="0"/>
                <a:cs typeface="Arial" panose="020B0604020202020204" pitchFamily="34" charset="0"/>
              </a:rPr>
              <a:t> to the </a:t>
            </a:r>
            <a:r>
              <a:rPr lang="it-IT" sz="1600" dirty="0" err="1">
                <a:latin typeface="Arial" panose="020B0604020202020204" pitchFamily="34" charset="0"/>
                <a:cs typeface="Arial" panose="020B0604020202020204" pitchFamily="34" charset="0"/>
              </a:rPr>
              <a:t>peculiar</a:t>
            </a:r>
            <a:r>
              <a:rPr lang="it-IT" sz="1600" dirty="0">
                <a:latin typeface="Arial" panose="020B0604020202020204" pitchFamily="34" charset="0"/>
                <a:cs typeface="Arial" panose="020B0604020202020204" pitchFamily="34" charset="0"/>
              </a:rPr>
              <a:t> community </a:t>
            </a:r>
            <a:r>
              <a:rPr lang="it-IT" sz="1600" dirty="0" err="1">
                <a:latin typeface="Arial" panose="020B0604020202020204" pitchFamily="34" charset="0"/>
                <a:cs typeface="Arial" panose="020B0604020202020204" pitchFamily="34" charset="0"/>
              </a:rPr>
              <a:t>repertoire</a:t>
            </a:r>
            <a:r>
              <a:rPr lang="it-IT" sz="1600" dirty="0">
                <a:latin typeface="Arial" panose="020B0604020202020204" pitchFamily="34" charset="0"/>
                <a:cs typeface="Arial" panose="020B0604020202020204" pitchFamily="34" charset="0"/>
              </a:rPr>
              <a:t> of the </a:t>
            </a:r>
            <a:r>
              <a:rPr lang="it-IT" sz="1600" dirty="0" err="1">
                <a:latin typeface="Arial" panose="020B0604020202020204" pitchFamily="34" charset="0"/>
                <a:cs typeface="Arial" panose="020B0604020202020204" pitchFamily="34" charset="0"/>
              </a:rPr>
              <a:t>Italian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peninsula</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which</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characterized</a:t>
            </a:r>
            <a:r>
              <a:rPr lang="it-IT" sz="1600" dirty="0">
                <a:latin typeface="Arial" panose="020B0604020202020204" pitchFamily="34" charset="0"/>
                <a:cs typeface="Arial" panose="020B0604020202020204" pitchFamily="34" charset="0"/>
              </a:rPr>
              <a:t> by </a:t>
            </a:r>
            <a:r>
              <a:rPr lang="it-IT" sz="1600" dirty="0" err="1">
                <a:latin typeface="Arial" panose="020B0604020202020204" pitchFamily="34" charset="0"/>
                <a:cs typeface="Arial" panose="020B0604020202020204" pitchFamily="34" charset="0"/>
              </a:rPr>
              <a:t>what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Barruto</a:t>
            </a:r>
            <a:r>
              <a:rPr lang="it-IT" sz="1600" dirty="0">
                <a:latin typeface="Arial" panose="020B0604020202020204" pitchFamily="34" charset="0"/>
                <a:cs typeface="Arial" panose="020B0604020202020204" pitchFamily="34" charset="0"/>
              </a:rPr>
              <a:t> (1987) </a:t>
            </a:r>
            <a:r>
              <a:rPr lang="it-IT" sz="1600" dirty="0" err="1">
                <a:latin typeface="Arial" panose="020B0604020202020204" pitchFamily="34" charset="0"/>
                <a:cs typeface="Arial" panose="020B0604020202020204" pitchFamily="34" charset="0"/>
              </a:rPr>
              <a:t>called</a:t>
            </a:r>
            <a:r>
              <a:rPr lang="it-IT" sz="1600" dirty="0">
                <a:latin typeface="Arial" panose="020B0604020202020204" pitchFamily="34" charset="0"/>
                <a:cs typeface="Arial" panose="020B0604020202020204" pitchFamily="34" charset="0"/>
              </a:rPr>
              <a:t> </a:t>
            </a:r>
            <a:r>
              <a:rPr lang="it-IT" sz="1600" i="1" dirty="0">
                <a:latin typeface="Arial" panose="020B0604020202020204" pitchFamily="34" charset="0"/>
                <a:cs typeface="Arial" panose="020B0604020202020204" pitchFamily="34" charset="0"/>
              </a:rPr>
              <a:t>dilalia</a:t>
            </a:r>
            <a:r>
              <a:rPr lang="it-IT" sz="1600" dirty="0">
                <a:latin typeface="Arial" panose="020B0604020202020204" pitchFamily="34" charset="0"/>
                <a:cs typeface="Arial" panose="020B0604020202020204" pitchFamily="34" charset="0"/>
              </a:rPr>
              <a:t>: «sono presenti due lingue strutturalmente diverse, A e B, che non hanno entrambe carattere sia di </a:t>
            </a:r>
            <a:r>
              <a:rPr lang="it-IT" sz="1600" i="1" dirty="0" err="1">
                <a:latin typeface="Arial" panose="020B0604020202020204" pitchFamily="34" charset="0"/>
                <a:cs typeface="Arial" panose="020B0604020202020204" pitchFamily="34" charset="0"/>
              </a:rPr>
              <a:t>Abstandsprache</a:t>
            </a:r>
            <a:r>
              <a:rPr lang="it-IT" sz="1600" dirty="0">
                <a:latin typeface="Arial" panose="020B0604020202020204" pitchFamily="34" charset="0"/>
                <a:cs typeface="Arial" panose="020B0604020202020204" pitchFamily="34" charset="0"/>
              </a:rPr>
              <a:t> che di </a:t>
            </a:r>
            <a:r>
              <a:rPr lang="it-IT" sz="1600" i="1" dirty="0" err="1">
                <a:latin typeface="Arial" panose="020B0604020202020204" pitchFamily="34" charset="0"/>
                <a:cs typeface="Arial" panose="020B0604020202020204" pitchFamily="34" charset="0"/>
              </a:rPr>
              <a:t>Ausbausprache</a:t>
            </a:r>
            <a:r>
              <a:rPr lang="it-IT" sz="1600" dirty="0">
                <a:latin typeface="Arial" panose="020B0604020202020204" pitchFamily="34" charset="0"/>
                <a:cs typeface="Arial" panose="020B0604020202020204" pitchFamily="34" charset="0"/>
              </a:rPr>
              <a:t> (soltanto A è anche lingua per elaborazione), e vi è una chiara distinzione funzionale tra A, destinata agli usi ‘alti’, e B, destinata agli usi ‘bassi’. Diversamente dalla diglossia, però, pur essendo indubbia la differenziazione funzionale delle due lingue, questa non è compartimentata nel modo rigido della diglossia: esistono domini in cui sono usate o accettate paritariamente entrambe le lingue; in particolare, sia A sia B sono impiegate nella conversazione ordinaria»</a:t>
            </a:r>
          </a:p>
          <a:p>
            <a:pPr algn="just"/>
            <a:endParaRPr lang="it-IT" sz="1600" dirty="0">
              <a:latin typeface="Arial" panose="020B0604020202020204" pitchFamily="34" charset="0"/>
              <a:cs typeface="Arial" panose="020B0604020202020204" pitchFamily="34" charset="0"/>
            </a:endParaRPr>
          </a:p>
          <a:p>
            <a:pPr algn="just"/>
            <a:r>
              <a:rPr lang="it-IT" sz="1600" dirty="0">
                <a:latin typeface="Arial" panose="020B0604020202020204" pitchFamily="34" charset="0"/>
                <a:cs typeface="Arial" panose="020B0604020202020204" pitchFamily="34" charset="0"/>
              </a:rPr>
              <a:t>[</a:t>
            </a:r>
            <a:r>
              <a:rPr lang="it-IT" sz="1600" dirty="0" err="1">
                <a:latin typeface="Arial" panose="020B0604020202020204" pitchFamily="34" charset="0"/>
                <a:cs typeface="Arial" panose="020B0604020202020204" pitchFamily="34" charset="0"/>
              </a:rPr>
              <a:t>there</a:t>
            </a:r>
            <a:r>
              <a:rPr lang="it-IT" sz="1600" dirty="0">
                <a:latin typeface="Arial" panose="020B0604020202020204" pitchFamily="34" charset="0"/>
                <a:cs typeface="Arial" panose="020B0604020202020204" pitchFamily="34" charset="0"/>
              </a:rPr>
              <a:t> are </a:t>
            </a:r>
            <a:r>
              <a:rPr lang="it-IT" sz="1600" dirty="0" err="1">
                <a:latin typeface="Arial" panose="020B0604020202020204" pitchFamily="34" charset="0"/>
                <a:cs typeface="Arial" panose="020B0604020202020204" pitchFamily="34" charset="0"/>
              </a:rPr>
              <a:t>two</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structurally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different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languages</a:t>
            </a:r>
            <a:r>
              <a:rPr lang="it-IT" sz="1600" dirty="0">
                <a:latin typeface="Arial" panose="020B0604020202020204" pitchFamily="34" charset="0"/>
                <a:cs typeface="Arial" panose="020B0604020202020204" pitchFamily="34" charset="0"/>
              </a:rPr>
              <a:t>, A and B, </a:t>
            </a:r>
            <a:r>
              <a:rPr lang="it-IT" sz="1600" dirty="0" err="1">
                <a:latin typeface="Arial" panose="020B0604020202020204" pitchFamily="34" charset="0"/>
                <a:cs typeface="Arial" panose="020B0604020202020204" pitchFamily="34" charset="0"/>
              </a:rPr>
              <a:t>which</a:t>
            </a:r>
            <a:r>
              <a:rPr lang="it-IT" sz="1600" dirty="0">
                <a:latin typeface="Arial" panose="020B0604020202020204" pitchFamily="34" charset="0"/>
                <a:cs typeface="Arial" panose="020B0604020202020204" pitchFamily="34" charset="0"/>
              </a:rPr>
              <a:t> do </a:t>
            </a:r>
            <a:r>
              <a:rPr lang="it-IT" sz="1600" dirty="0" err="1">
                <a:latin typeface="Arial" panose="020B0604020202020204" pitchFamily="34" charset="0"/>
                <a:cs typeface="Arial" panose="020B0604020202020204" pitchFamily="34" charset="0"/>
              </a:rPr>
              <a:t>not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both</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possess</a:t>
            </a:r>
            <a:r>
              <a:rPr lang="it-IT" sz="1600" dirty="0">
                <a:latin typeface="Arial" panose="020B0604020202020204" pitchFamily="34" charset="0"/>
                <a:cs typeface="Arial" panose="020B0604020202020204" pitchFamily="34" charset="0"/>
              </a:rPr>
              <a:t> the status od </a:t>
            </a:r>
            <a:r>
              <a:rPr lang="it-IT" sz="1600" i="1" dirty="0" err="1">
                <a:latin typeface="Arial" panose="020B0604020202020204" pitchFamily="34" charset="0"/>
                <a:cs typeface="Arial" panose="020B0604020202020204" pitchFamily="34" charset="0"/>
              </a:rPr>
              <a:t>Abstandsprache</a:t>
            </a:r>
            <a:r>
              <a:rPr lang="it-IT" sz="1600" dirty="0">
                <a:latin typeface="Arial" panose="020B0604020202020204" pitchFamily="34" charset="0"/>
                <a:cs typeface="Arial" panose="020B0604020202020204" pitchFamily="34" charset="0"/>
              </a:rPr>
              <a:t> and </a:t>
            </a:r>
            <a:r>
              <a:rPr lang="it-IT" sz="1600" i="1" dirty="0" err="1">
                <a:latin typeface="Arial" panose="020B0604020202020204" pitchFamily="34" charset="0"/>
                <a:cs typeface="Arial" panose="020B0604020202020204" pitchFamily="34" charset="0"/>
              </a:rPr>
              <a:t>Ausbausprache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only</a:t>
            </a:r>
            <a:r>
              <a:rPr lang="it-IT" sz="1600" dirty="0">
                <a:latin typeface="Arial" panose="020B0604020202020204" pitchFamily="34" charset="0"/>
                <a:cs typeface="Arial" panose="020B0604020202020204" pitchFamily="34" charset="0"/>
              </a:rPr>
              <a:t> A </a:t>
            </a:r>
            <a:r>
              <a:rPr lang="it-IT" sz="1600" dirty="0" err="1">
                <a:latin typeface="Arial" panose="020B0604020202020204" pitchFamily="34" charset="0"/>
                <a:cs typeface="Arial" panose="020B0604020202020204" pitchFamily="34" charset="0"/>
              </a:rPr>
              <a:t>is</a:t>
            </a:r>
            <a:r>
              <a:rPr lang="it-IT" sz="1600" dirty="0">
                <a:latin typeface="Arial" panose="020B0604020202020204" pitchFamily="34" charset="0"/>
                <a:cs typeface="Arial" panose="020B0604020202020204" pitchFamily="34" charset="0"/>
              </a:rPr>
              <a:t> an </a:t>
            </a:r>
            <a:r>
              <a:rPr lang="it-IT" sz="1600" dirty="0" err="1">
                <a:latin typeface="Arial" panose="020B0604020202020204" pitchFamily="34" charset="0"/>
                <a:cs typeface="Arial" panose="020B0604020202020204" pitchFamily="34" charset="0"/>
              </a:rPr>
              <a:t>Ausbausprache</a:t>
            </a:r>
            <a:r>
              <a:rPr lang="it-IT" sz="1600" dirty="0">
                <a:latin typeface="Arial" panose="020B0604020202020204" pitchFamily="34" charset="0"/>
                <a:cs typeface="Arial" panose="020B0604020202020204" pitchFamily="34" charset="0"/>
              </a:rPr>
              <a:t>), and </a:t>
            </a:r>
            <a:r>
              <a:rPr lang="it-IT" sz="1600" dirty="0" err="1">
                <a:latin typeface="Arial" panose="020B0604020202020204" pitchFamily="34" charset="0"/>
                <a:cs typeface="Arial" panose="020B0604020202020204" pitchFamily="34" charset="0"/>
              </a:rPr>
              <a:t>there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is</a:t>
            </a:r>
            <a:r>
              <a:rPr lang="it-IT" sz="1600" dirty="0">
                <a:latin typeface="Arial" panose="020B0604020202020204" pitchFamily="34" charset="0"/>
                <a:cs typeface="Arial" panose="020B0604020202020204" pitchFamily="34" charset="0"/>
              </a:rPr>
              <a:t> a clear </a:t>
            </a:r>
            <a:r>
              <a:rPr lang="it-IT" sz="1600" dirty="0" err="1">
                <a:latin typeface="Arial" panose="020B0604020202020204" pitchFamily="34" charset="0"/>
                <a:cs typeface="Arial" panose="020B0604020202020204" pitchFamily="34" charset="0"/>
              </a:rPr>
              <a:t>functional</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differentiation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between</a:t>
            </a:r>
            <a:r>
              <a:rPr lang="it-IT" sz="1600" dirty="0">
                <a:latin typeface="Arial" panose="020B0604020202020204" pitchFamily="34" charset="0"/>
                <a:cs typeface="Arial" panose="020B0604020202020204" pitchFamily="34" charset="0"/>
              </a:rPr>
              <a:t> A, </a:t>
            </a:r>
            <a:r>
              <a:rPr lang="it-IT" sz="1600" dirty="0" err="1">
                <a:latin typeface="Arial" panose="020B0604020202020204" pitchFamily="34" charset="0"/>
                <a:cs typeface="Arial" panose="020B0604020202020204" pitchFamily="34" charset="0"/>
              </a:rPr>
              <a:t>employed</a:t>
            </a:r>
            <a:r>
              <a:rPr lang="it-IT" sz="1600" dirty="0">
                <a:latin typeface="Arial" panose="020B0604020202020204" pitchFamily="34" charset="0"/>
                <a:cs typeface="Arial" panose="020B0604020202020204" pitchFamily="34" charset="0"/>
              </a:rPr>
              <a:t> in ‘high’ </a:t>
            </a:r>
            <a:r>
              <a:rPr lang="it-IT" sz="1600" dirty="0" err="1">
                <a:latin typeface="Arial" panose="020B0604020202020204" pitchFamily="34" charset="0"/>
                <a:cs typeface="Arial" panose="020B0604020202020204" pitchFamily="34" charset="0"/>
              </a:rPr>
              <a:t>contexts</a:t>
            </a:r>
            <a:r>
              <a:rPr lang="it-IT" sz="1600" dirty="0">
                <a:latin typeface="Arial" panose="020B0604020202020204" pitchFamily="34" charset="0"/>
                <a:cs typeface="Arial" panose="020B0604020202020204" pitchFamily="34" charset="0"/>
              </a:rPr>
              <a:t>, and B, </a:t>
            </a:r>
            <a:r>
              <a:rPr lang="it-IT" sz="1600" dirty="0" err="1">
                <a:latin typeface="Arial" panose="020B0604020202020204" pitchFamily="34" charset="0"/>
                <a:cs typeface="Arial" panose="020B0604020202020204" pitchFamily="34" charset="0"/>
              </a:rPr>
              <a:t>employed</a:t>
            </a:r>
            <a:r>
              <a:rPr lang="it-IT" sz="1600" dirty="0">
                <a:latin typeface="Arial" panose="020B0604020202020204" pitchFamily="34" charset="0"/>
                <a:cs typeface="Arial" panose="020B0604020202020204" pitchFamily="34" charset="0"/>
              </a:rPr>
              <a:t> for ‘low’ </a:t>
            </a:r>
            <a:r>
              <a:rPr lang="it-IT" sz="1600" dirty="0" err="1">
                <a:latin typeface="Arial" panose="020B0604020202020204" pitchFamily="34" charset="0"/>
                <a:cs typeface="Arial" panose="020B0604020202020204" pitchFamily="34" charset="0"/>
              </a:rPr>
              <a:t>ones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Contrary</a:t>
            </a:r>
            <a:r>
              <a:rPr lang="it-IT" sz="1600" dirty="0">
                <a:latin typeface="Arial" panose="020B0604020202020204" pitchFamily="34" charset="0"/>
                <a:cs typeface="Arial" panose="020B0604020202020204" pitchFamily="34" charset="0"/>
              </a:rPr>
              <a:t> to diglossia, </a:t>
            </a:r>
            <a:r>
              <a:rPr lang="it-IT" sz="1600" dirty="0" err="1">
                <a:latin typeface="Arial" panose="020B0604020202020204" pitchFamily="34" charset="0"/>
                <a:cs typeface="Arial" panose="020B0604020202020204" pitchFamily="34" charset="0"/>
              </a:rPr>
              <a:t>however</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functional</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differentiation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between</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two</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languages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does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not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bring</a:t>
            </a:r>
            <a:r>
              <a:rPr lang="it-IT" sz="1600" dirty="0">
                <a:latin typeface="Arial" panose="020B0604020202020204" pitchFamily="34" charset="0"/>
                <a:cs typeface="Arial" panose="020B0604020202020204" pitchFamily="34" charset="0"/>
              </a:rPr>
              <a:t> to a </a:t>
            </a:r>
            <a:r>
              <a:rPr lang="it-IT" sz="1600" dirty="0" err="1">
                <a:latin typeface="Arial" panose="020B0604020202020204" pitchFamily="34" charset="0"/>
                <a:cs typeface="Arial" panose="020B0604020202020204" pitchFamily="34" charset="0"/>
              </a:rPr>
              <a:t>rigid</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compartimentation</a:t>
            </a:r>
            <a:r>
              <a:rPr lang="it-IT" sz="1600" dirty="0">
                <a:latin typeface="Arial" panose="020B0604020202020204" pitchFamily="34" charset="0"/>
                <a:cs typeface="Arial" panose="020B0604020202020204" pitchFamily="34" charset="0"/>
              </a:rPr>
              <a:t>; in </a:t>
            </a:r>
            <a:r>
              <a:rPr lang="it-IT" sz="1600" dirty="0" err="1">
                <a:latin typeface="Arial" panose="020B0604020202020204" pitchFamily="34" charset="0"/>
                <a:cs typeface="Arial" panose="020B0604020202020204" pitchFamily="34" charset="0"/>
              </a:rPr>
              <a:t>particular</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both</a:t>
            </a:r>
            <a:r>
              <a:rPr lang="it-IT" sz="1600" dirty="0">
                <a:latin typeface="Arial" panose="020B0604020202020204" pitchFamily="34" charset="0"/>
                <a:cs typeface="Arial" panose="020B0604020202020204" pitchFamily="34" charset="0"/>
              </a:rPr>
              <a:t> A and B are </a:t>
            </a:r>
            <a:r>
              <a:rPr lang="it-IT" sz="1600" dirty="0" err="1">
                <a:latin typeface="Arial" panose="020B0604020202020204" pitchFamily="34" charset="0"/>
                <a:cs typeface="Arial" panose="020B0604020202020204" pitchFamily="34" charset="0"/>
              </a:rPr>
              <a:t>used</a:t>
            </a:r>
            <a:r>
              <a:rPr lang="it-IT" sz="1600" dirty="0">
                <a:latin typeface="Arial" panose="020B0604020202020204" pitchFamily="34" charset="0"/>
                <a:cs typeface="Arial" panose="020B0604020202020204" pitchFamily="34" charset="0"/>
              </a:rPr>
              <a:t> in </a:t>
            </a:r>
            <a:r>
              <a:rPr lang="it-IT" sz="1600" dirty="0" err="1">
                <a:latin typeface="Arial" panose="020B0604020202020204" pitchFamily="34" charset="0"/>
                <a:cs typeface="Arial" panose="020B0604020202020204" pitchFamily="34" charset="0"/>
              </a:rPr>
              <a:t>everyday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conversation</a:t>
            </a:r>
            <a:r>
              <a:rPr lang="it-IT" sz="1600" dirty="0">
                <a:latin typeface="Arial" panose="020B0604020202020204" pitchFamily="34" charset="0"/>
                <a:cs typeface="Arial" panose="020B0604020202020204" pitchFamily="34" charset="0"/>
              </a:rPr>
              <a:t>] </a:t>
            </a:r>
          </a:p>
          <a:p>
            <a:pPr algn="just"/>
            <a:endParaRPr lang="it-IT" sz="1600" dirty="0">
              <a:latin typeface="Arial" panose="020B0604020202020204" pitchFamily="34" charset="0"/>
              <a:cs typeface="Arial" panose="020B0604020202020204" pitchFamily="34" charset="0"/>
            </a:endParaRPr>
          </a:p>
          <a:p>
            <a:pPr algn="just"/>
            <a:r>
              <a:rPr lang="it-IT" sz="1600" dirty="0">
                <a:latin typeface="Arial" panose="020B0604020202020204" pitchFamily="34" charset="0"/>
                <a:cs typeface="Arial" panose="020B0604020202020204" pitchFamily="34" charset="0"/>
              </a:rPr>
              <a:t>(Berruto/Cerruti 2015: 89).</a:t>
            </a:r>
          </a:p>
        </p:txBody>
      </p:sp>
    </p:spTree>
    <p:extLst>
      <p:ext uri="{BB962C8B-B14F-4D97-AF65-F5344CB8AC3E}">
        <p14:creationId xmlns:p14="http://schemas.microsoft.com/office/powerpoint/2010/main" val="3317460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26551-05A0-FD96-AC01-C944E6ED339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FA4A230-91A9-6B02-EEB1-EBEB50671C99}"/>
              </a:ext>
            </a:extLst>
          </p:cNvPr>
          <p:cNvSpPr>
            <a:spLocks noGrp="1"/>
          </p:cNvSpPr>
          <p:nvPr>
            <p:ph type="ctrTitle"/>
          </p:nvPr>
        </p:nvSpPr>
        <p:spPr>
          <a:xfrm>
            <a:off x="743712" y="420623"/>
            <a:ext cx="9144000" cy="455867"/>
          </a:xfrm>
        </p:spPr>
        <p:txBody>
          <a:bodyPr>
            <a:normAutofit/>
          </a:bodyPr>
          <a:lstStyle/>
          <a:p>
            <a:pPr algn="just"/>
            <a:r>
              <a:rPr lang="it-IT" sz="2000" b="1" dirty="0">
                <a:solidFill>
                  <a:schemeClr val="accent3"/>
                </a:solidFill>
                <a:latin typeface="Arial" panose="020B0604020202020204" pitchFamily="34" charset="0"/>
                <a:cs typeface="Arial" panose="020B0604020202020204" pitchFamily="34" charset="0"/>
              </a:rPr>
              <a:t>1.1. «</a:t>
            </a:r>
            <a:r>
              <a:rPr lang="it-IT" sz="2000" b="1" dirty="0" err="1">
                <a:solidFill>
                  <a:schemeClr val="accent3"/>
                </a:solidFill>
                <a:latin typeface="Arial" panose="020B0604020202020204" pitchFamily="34" charset="0"/>
                <a:cs typeface="Arial" panose="020B0604020202020204" pitchFamily="34" charset="0"/>
              </a:rPr>
              <a:t>Horizontal</a:t>
            </a:r>
            <a:r>
              <a:rPr lang="it-IT" sz="2000" b="1" dirty="0">
                <a:solidFill>
                  <a:schemeClr val="accent3"/>
                </a:solidFill>
                <a:latin typeface="Arial" panose="020B0604020202020204" pitchFamily="34" charset="0"/>
                <a:cs typeface="Arial" panose="020B0604020202020204" pitchFamily="34" charset="0"/>
              </a:rPr>
              <a:t>» and «</a:t>
            </a:r>
            <a:r>
              <a:rPr lang="it-IT" sz="2000" b="1" dirty="0" err="1">
                <a:solidFill>
                  <a:schemeClr val="accent3"/>
                </a:solidFill>
                <a:latin typeface="Arial" panose="020B0604020202020204" pitchFamily="34" charset="0"/>
                <a:cs typeface="Arial" panose="020B0604020202020204" pitchFamily="34" charset="0"/>
              </a:rPr>
              <a:t>vertical</a:t>
            </a:r>
            <a:r>
              <a:rPr lang="it-IT" sz="2000" b="1" dirty="0">
                <a:solidFill>
                  <a:schemeClr val="accent3"/>
                </a:solidFill>
                <a:latin typeface="Arial" panose="020B0604020202020204" pitchFamily="34" charset="0"/>
                <a:cs typeface="Arial" panose="020B0604020202020204" pitchFamily="34" charset="0"/>
              </a:rPr>
              <a:t>» contact</a:t>
            </a:r>
          </a:p>
        </p:txBody>
      </p:sp>
      <p:sp>
        <p:nvSpPr>
          <p:cNvPr id="4" name="Rettangolo 3">
            <a:extLst>
              <a:ext uri="{FF2B5EF4-FFF2-40B4-BE49-F238E27FC236}">
                <a16:creationId xmlns:a16="http://schemas.microsoft.com/office/drawing/2014/main" id="{5CB9DD89-F482-D16C-81EF-4225596917E7}"/>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 name="Immagine 2" descr="Immagine che contiene testo, schermata, linea, Parallelo&#10;&#10;Il contenuto generato dall'IA potrebbe non essere corretto.">
            <a:extLst>
              <a:ext uri="{FF2B5EF4-FFF2-40B4-BE49-F238E27FC236}">
                <a16:creationId xmlns:a16="http://schemas.microsoft.com/office/drawing/2014/main" id="{575848CF-9545-56DF-CE17-DDE96F6316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9840" y="2524839"/>
            <a:ext cx="6381750" cy="1130300"/>
          </a:xfrm>
          <a:prstGeom prst="rect">
            <a:avLst/>
          </a:prstGeom>
        </p:spPr>
      </p:pic>
      <p:sp>
        <p:nvSpPr>
          <p:cNvPr id="5" name="CasellaDiTesto 4">
            <a:extLst>
              <a:ext uri="{FF2B5EF4-FFF2-40B4-BE49-F238E27FC236}">
                <a16:creationId xmlns:a16="http://schemas.microsoft.com/office/drawing/2014/main" id="{DD0346C2-D022-5A52-F710-DE4674794122}"/>
              </a:ext>
            </a:extLst>
          </p:cNvPr>
          <p:cNvSpPr txBox="1"/>
          <p:nvPr/>
        </p:nvSpPr>
        <p:spPr>
          <a:xfrm>
            <a:off x="2617163" y="3655139"/>
            <a:ext cx="3478837" cy="246221"/>
          </a:xfrm>
          <a:prstGeom prst="rect">
            <a:avLst/>
          </a:prstGeom>
          <a:noFill/>
        </p:spPr>
        <p:txBody>
          <a:bodyPr wrap="none" rtlCol="0">
            <a:spAutoFit/>
          </a:bodyPr>
          <a:lstStyle/>
          <a:p>
            <a:r>
              <a:rPr lang="it-IT" sz="1000" dirty="0" err="1"/>
              <a:t>Piedmontese</a:t>
            </a:r>
            <a:r>
              <a:rPr lang="it-IT" sz="1000" dirty="0"/>
              <a:t> </a:t>
            </a:r>
            <a:r>
              <a:rPr lang="it-IT" sz="1000" dirty="0" err="1"/>
              <a:t>linguistic</a:t>
            </a:r>
            <a:r>
              <a:rPr lang="it-IT" sz="1000" dirty="0"/>
              <a:t> </a:t>
            </a:r>
            <a:r>
              <a:rPr lang="it-IT" sz="1000" dirty="0" err="1"/>
              <a:t>repertoire</a:t>
            </a:r>
            <a:r>
              <a:rPr lang="it-IT" sz="1000" dirty="0"/>
              <a:t> (</a:t>
            </a:r>
            <a:r>
              <a:rPr lang="it-IT" sz="1000" dirty="0" err="1"/>
              <a:t>adapted</a:t>
            </a:r>
            <a:r>
              <a:rPr lang="it-IT" sz="1000" dirty="0"/>
              <a:t> from Regis 2019)</a:t>
            </a:r>
          </a:p>
        </p:txBody>
      </p:sp>
    </p:spTree>
    <p:extLst>
      <p:ext uri="{BB962C8B-B14F-4D97-AF65-F5344CB8AC3E}">
        <p14:creationId xmlns:p14="http://schemas.microsoft.com/office/powerpoint/2010/main" val="3180333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1">
            <a:extLst>
              <a:ext uri="{FF2B5EF4-FFF2-40B4-BE49-F238E27FC236}">
                <a16:creationId xmlns:a16="http://schemas.microsoft.com/office/drawing/2014/main" id="{CBFD9633-5429-ACC4-A951-943280C1C791}"/>
              </a:ext>
            </a:extLst>
          </p:cNvPr>
          <p:cNvSpPr txBox="1"/>
          <p:nvPr/>
        </p:nvSpPr>
        <p:spPr>
          <a:xfrm>
            <a:off x="5643713" y="1701606"/>
            <a:ext cx="5171764" cy="2862318"/>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Times New Roman" pitchFamily="18"/>
                <a:cs typeface="Times New Roman" pitchFamily="18"/>
              </a:rPr>
              <a:t>«The continuum of intermediate varieties between the base dialects and the standard is actually composed of two separate (sub)continua: the dialect continuum and the Italian continuum, each displaying intermediate varieties. For example, in the dialect continuum we can single out the so-called dialetto italianizzato ‘Italianized dialect,’ resulting from a long-term process of “Italianization of the dialects” […] from a process of “dialectization of (varieties of) Italian”».</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Times New Roman" pitchFamily="18"/>
                <a:cs typeface="Times New Roman" pitchFamily="18"/>
              </a:rPr>
              <a:t>(Cerruti/Regis 2014: 90-91).</a:t>
            </a:r>
            <a:endParaRPr lang="en-US" sz="1800" b="0" i="0" u="none" strike="noStrike" kern="1200" cap="none" spc="0" baseline="0">
              <a:solidFill>
                <a:srgbClr val="000000"/>
              </a:solidFill>
              <a:uFillTx/>
              <a:latin typeface="Times New Roman" pitchFamily="18"/>
              <a:cs typeface="Times New Roman" pitchFamily="18"/>
            </a:endParaRPr>
          </a:p>
        </p:txBody>
      </p:sp>
      <p:pic>
        <p:nvPicPr>
          <p:cNvPr id="3" name="Immagine 2" descr="Immagine che contiene albero di Natale, diagramma, linea&#10;&#10;Il contenuto generato dall'IA potrebbe non essere corretto.">
            <a:extLst>
              <a:ext uri="{FF2B5EF4-FFF2-40B4-BE49-F238E27FC236}">
                <a16:creationId xmlns:a16="http://schemas.microsoft.com/office/drawing/2014/main" id="{24B261BF-262F-0DCC-14D3-B9684792B40F}"/>
              </a:ext>
            </a:extLst>
          </p:cNvPr>
          <p:cNvPicPr>
            <a:picLocks noChangeAspect="1"/>
          </p:cNvPicPr>
          <p:nvPr/>
        </p:nvPicPr>
        <p:blipFill>
          <a:blip r:embed="rId2"/>
          <a:stretch>
            <a:fillRect/>
          </a:stretch>
        </p:blipFill>
        <p:spPr>
          <a:xfrm>
            <a:off x="894731" y="898964"/>
            <a:ext cx="4748982" cy="4721687"/>
          </a:xfrm>
          <a:prstGeom prst="rect">
            <a:avLst/>
          </a:prstGeom>
          <a:noFill/>
          <a:ln cap="flat">
            <a:noFill/>
          </a:ln>
        </p:spPr>
      </p:pic>
      <p:sp>
        <p:nvSpPr>
          <p:cNvPr id="4" name="CasellaDiTesto 3">
            <a:extLst>
              <a:ext uri="{FF2B5EF4-FFF2-40B4-BE49-F238E27FC236}">
                <a16:creationId xmlns:a16="http://schemas.microsoft.com/office/drawing/2014/main" id="{B195732B-1AB3-FFFA-1AE6-C50764D076C1}"/>
              </a:ext>
            </a:extLst>
          </p:cNvPr>
          <p:cNvSpPr txBox="1"/>
          <p:nvPr/>
        </p:nvSpPr>
        <p:spPr>
          <a:xfrm>
            <a:off x="1229026" y="5820540"/>
            <a:ext cx="4237704"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200" b="0" i="0" u="none" strike="noStrike" kern="1200" cap="none" spc="0" baseline="0">
                <a:solidFill>
                  <a:srgbClr val="000000"/>
                </a:solidFill>
                <a:uFillTx/>
                <a:latin typeface="Times New Roman" pitchFamily="18"/>
                <a:cs typeface="Times New Roman" pitchFamily="18"/>
              </a:rPr>
              <a:t>Cerruti/Regis (2014: 92).</a:t>
            </a:r>
          </a:p>
        </p:txBody>
      </p:sp>
      <p:sp>
        <p:nvSpPr>
          <p:cNvPr id="5" name="Rettangolo 4">
            <a:extLst>
              <a:ext uri="{FF2B5EF4-FFF2-40B4-BE49-F238E27FC236}">
                <a16:creationId xmlns:a16="http://schemas.microsoft.com/office/drawing/2014/main" id="{2D85D7C5-5354-AAA8-849E-BDA4E9A7566D}"/>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AE720-7A26-57A8-CA8D-E783DE58AA84}"/>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E648E882-1949-C4C9-89F7-9AE72202DF2C}"/>
              </a:ext>
            </a:extLst>
          </p:cNvPr>
          <p:cNvSpPr>
            <a:spLocks noGrp="1"/>
          </p:cNvSpPr>
          <p:nvPr>
            <p:ph type="subTitle" idx="1"/>
          </p:nvPr>
        </p:nvSpPr>
        <p:spPr>
          <a:xfrm>
            <a:off x="5148072" y="1252383"/>
            <a:ext cx="6483095" cy="3676234"/>
          </a:xfrm>
        </p:spPr>
        <p:txBody>
          <a:bodyPr>
            <a:normAutofit/>
          </a:bodyPr>
          <a:lstStyle/>
          <a:p>
            <a:pPr marL="285750" indent="-285750" algn="just">
              <a:buFont typeface="Arial" panose="020B0604020202020204" pitchFamily="34" charset="0"/>
              <a:buChar char="•"/>
            </a:pPr>
            <a:r>
              <a:rPr lang="it-IT" sz="1800" dirty="0">
                <a:latin typeface="Times New Roman" panose="02020603050405020304" pitchFamily="18" charset="0"/>
                <a:cs typeface="Times New Roman" panose="02020603050405020304" pitchFamily="18" charset="0"/>
              </a:rPr>
              <a:t>Berruto (1974): </a:t>
            </a:r>
            <a:r>
              <a:rPr lang="it-IT" sz="1800" dirty="0" err="1">
                <a:latin typeface="Times New Roman" panose="02020603050405020304" pitchFamily="18" charset="0"/>
                <a:cs typeface="Times New Roman" panose="02020603050405020304" pitchFamily="18" charset="0"/>
              </a:rPr>
              <a:t>Turinese</a:t>
            </a:r>
            <a:r>
              <a:rPr lang="it-IT" sz="1800" dirty="0">
                <a:latin typeface="Times New Roman" panose="02020603050405020304" pitchFamily="18" charset="0"/>
                <a:cs typeface="Times New Roman" panose="02020603050405020304" pitchFamily="18" charset="0"/>
              </a:rPr>
              <a:t>, 4 «</a:t>
            </a:r>
            <a:r>
              <a:rPr lang="it-IT" sz="1800" dirty="0" err="1">
                <a:latin typeface="Times New Roman" panose="02020603050405020304" pitchFamily="18" charset="0"/>
                <a:cs typeface="Times New Roman" panose="02020603050405020304" pitchFamily="18" charset="0"/>
              </a:rPr>
              <a:t>varieties</a:t>
            </a:r>
            <a:r>
              <a:rPr lang="it-IT" sz="1800" dirty="0">
                <a:latin typeface="Times New Roman" panose="02020603050405020304" pitchFamily="18" charset="0"/>
                <a:cs typeface="Times New Roman" panose="02020603050405020304" pitchFamily="18" charset="0"/>
              </a:rPr>
              <a:t> of </a:t>
            </a:r>
            <a:r>
              <a:rPr lang="it-IT" sz="1800" dirty="0" err="1">
                <a:latin typeface="Times New Roman" panose="02020603050405020304" pitchFamily="18" charset="0"/>
                <a:cs typeface="Times New Roman" panose="02020603050405020304" pitchFamily="18" charset="0"/>
              </a:rPr>
              <a:t>Piedmontese</a:t>
            </a:r>
            <a:r>
              <a:rPr lang="it-IT" sz="1800" dirty="0">
                <a:latin typeface="Times New Roman" panose="02020603050405020304" pitchFamily="18" charset="0"/>
                <a:cs typeface="Times New Roman" panose="02020603050405020304" pitchFamily="18" charset="0"/>
              </a:rPr>
              <a:t>» (canavese, biellese, langarolo-monferrino and alto-piemontese) and 2 intermediate </a:t>
            </a:r>
            <a:r>
              <a:rPr lang="it-IT" sz="1800" dirty="0" err="1">
                <a:latin typeface="Times New Roman" panose="02020603050405020304" pitchFamily="18" charset="0"/>
                <a:cs typeface="Times New Roman" panose="02020603050405020304" pitchFamily="18" charset="0"/>
              </a:rPr>
              <a:t>areas</a:t>
            </a:r>
            <a:r>
              <a:rPr lang="it-IT" sz="1800" dirty="0">
                <a:latin typeface="Times New Roman" panose="02020603050405020304" pitchFamily="18" charset="0"/>
                <a:cs typeface="Times New Roman" panose="02020603050405020304" pitchFamily="18" charset="0"/>
              </a:rPr>
              <a:t> (vercellese and alessandrino).</a:t>
            </a:r>
          </a:p>
          <a:p>
            <a:pPr marL="285750" indent="-285750" algn="just">
              <a:buFont typeface="Arial" panose="020B0604020202020204" pitchFamily="34" charset="0"/>
              <a:buChar char="•"/>
            </a:pPr>
            <a:endParaRPr lang="it-IT" sz="18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it-IT" sz="1800" dirty="0">
                <a:latin typeface="Times New Roman" panose="02020603050405020304" pitchFamily="18" charset="0"/>
                <a:cs typeface="Times New Roman" panose="02020603050405020304" pitchFamily="18" charset="0"/>
              </a:rPr>
              <a:t>Telmon (2001), Regis/Rivoira (2023): </a:t>
            </a:r>
            <a:r>
              <a:rPr lang="it-IT" sz="1800" b="1" dirty="0">
                <a:latin typeface="Times New Roman" panose="02020603050405020304" pitchFamily="18" charset="0"/>
                <a:cs typeface="Times New Roman" panose="02020603050405020304" pitchFamily="18" charset="0"/>
              </a:rPr>
              <a:t>9 </a:t>
            </a:r>
            <a:r>
              <a:rPr lang="it-IT" sz="1800" b="1" dirty="0" err="1">
                <a:latin typeface="Times New Roman" panose="02020603050405020304" pitchFamily="18" charset="0"/>
                <a:cs typeface="Times New Roman" panose="02020603050405020304" pitchFamily="18" charset="0"/>
              </a:rPr>
              <a:t>subgroups</a:t>
            </a:r>
            <a:r>
              <a:rPr lang="it-IT" sz="1800" dirty="0">
                <a:latin typeface="Times New Roman" panose="02020603050405020304" pitchFamily="18" charset="0"/>
                <a:cs typeface="Times New Roman" panose="02020603050405020304" pitchFamily="18" charset="0"/>
              </a:rPr>
              <a:t> (torinese, alto-piemontese, canavesano, biellese, vercellese, valsesiano, alessandrino, monferrino e langarolo).</a:t>
            </a:r>
          </a:p>
          <a:p>
            <a:pPr marL="285750" indent="-285750" algn="just">
              <a:buFont typeface="Arial" panose="020B0604020202020204" pitchFamily="34" charset="0"/>
              <a:buChar char="•"/>
            </a:pPr>
            <a:endParaRPr lang="it-IT" sz="18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it-IT" sz="1800" dirty="0">
                <a:latin typeface="Times New Roman" panose="02020603050405020304" pitchFamily="18" charset="0"/>
                <a:cs typeface="Times New Roman" panose="02020603050405020304" pitchFamily="18" charset="0"/>
              </a:rPr>
              <a:t>Tosco/Miola/</a:t>
            </a:r>
            <a:r>
              <a:rPr lang="it-IT" sz="1800" dirty="0" err="1">
                <a:latin typeface="Times New Roman" panose="02020603050405020304" pitchFamily="18" charset="0"/>
                <a:cs typeface="Times New Roman" panose="02020603050405020304" pitchFamily="18" charset="0"/>
              </a:rPr>
              <a:t>Duberti</a:t>
            </a:r>
            <a:r>
              <a:rPr lang="it-IT" sz="1800" dirty="0">
                <a:latin typeface="Times New Roman" panose="02020603050405020304" pitchFamily="18" charset="0"/>
                <a:cs typeface="Times New Roman" panose="02020603050405020304" pitchFamily="18" charset="0"/>
              </a:rPr>
              <a:t> (2023): 15 sub-</a:t>
            </a:r>
            <a:r>
              <a:rPr lang="it-IT" sz="1800" dirty="0" err="1">
                <a:latin typeface="Times New Roman" panose="02020603050405020304" pitchFamily="18" charset="0"/>
                <a:cs typeface="Times New Roman" panose="02020603050405020304" pitchFamily="18" charset="0"/>
              </a:rPr>
              <a:t>varieties</a:t>
            </a:r>
            <a:r>
              <a:rPr lang="it-IT" sz="1800" dirty="0">
                <a:latin typeface="Times New Roman" panose="02020603050405020304" pitchFamily="18" charset="0"/>
                <a:cs typeface="Times New Roman" panose="02020603050405020304" pitchFamily="18" charset="0"/>
              </a:rPr>
              <a:t> </a:t>
            </a:r>
            <a:r>
              <a:rPr lang="it-IT" sz="1800" dirty="0" err="1">
                <a:latin typeface="Times New Roman" panose="02020603050405020304" pitchFamily="18" charset="0"/>
                <a:cs typeface="Times New Roman" panose="02020603050405020304" pitchFamily="18" charset="0"/>
              </a:rPr>
              <a:t>belonging</a:t>
            </a:r>
            <a:r>
              <a:rPr lang="it-IT" sz="1800" dirty="0">
                <a:latin typeface="Times New Roman" panose="02020603050405020304" pitchFamily="18" charset="0"/>
                <a:cs typeface="Times New Roman" panose="02020603050405020304" pitchFamily="18" charset="0"/>
              </a:rPr>
              <a:t> to 3 </a:t>
            </a:r>
            <a:r>
              <a:rPr lang="it-IT" sz="1800" dirty="0" err="1">
                <a:latin typeface="Times New Roman" panose="02020603050405020304" pitchFamily="18" charset="0"/>
                <a:cs typeface="Times New Roman" panose="02020603050405020304" pitchFamily="18" charset="0"/>
              </a:rPr>
              <a:t>bigger</a:t>
            </a:r>
            <a:r>
              <a:rPr lang="it-IT" sz="1800" dirty="0">
                <a:latin typeface="Times New Roman" panose="02020603050405020304" pitchFamily="18" charset="0"/>
                <a:cs typeface="Times New Roman" panose="02020603050405020304" pitchFamily="18" charset="0"/>
              </a:rPr>
              <a:t> groups, and 9 «</a:t>
            </a:r>
            <a:r>
              <a:rPr lang="it-IT" sz="1800" dirty="0" err="1">
                <a:latin typeface="Times New Roman" panose="02020603050405020304" pitchFamily="18" charset="0"/>
                <a:cs typeface="Times New Roman" panose="02020603050405020304" pitchFamily="18" charset="0"/>
              </a:rPr>
              <a:t>transitional</a:t>
            </a:r>
            <a:r>
              <a:rPr lang="it-IT" sz="1800" dirty="0">
                <a:latin typeface="Times New Roman" panose="02020603050405020304" pitchFamily="18" charset="0"/>
                <a:cs typeface="Times New Roman" panose="02020603050405020304" pitchFamily="18" charset="0"/>
              </a:rPr>
              <a:t> </a:t>
            </a:r>
            <a:r>
              <a:rPr lang="it-IT" sz="1800" dirty="0" err="1">
                <a:latin typeface="Times New Roman" panose="02020603050405020304" pitchFamily="18" charset="0"/>
                <a:cs typeface="Times New Roman" panose="02020603050405020304" pitchFamily="18" charset="0"/>
              </a:rPr>
              <a:t>varieties</a:t>
            </a:r>
            <a:r>
              <a:rPr lang="it-IT" sz="1800" dirty="0">
                <a:latin typeface="Times New Roman" panose="02020603050405020304" pitchFamily="18" charset="0"/>
                <a:cs typeface="Times New Roman" panose="02020603050405020304" pitchFamily="18" charset="0"/>
              </a:rPr>
              <a:t>» with Lombard, </a:t>
            </a:r>
            <a:r>
              <a:rPr lang="it-IT" sz="1800" dirty="0" err="1">
                <a:latin typeface="Times New Roman" panose="02020603050405020304" pitchFamily="18" charset="0"/>
                <a:cs typeface="Times New Roman" panose="02020603050405020304" pitchFamily="18" charset="0"/>
              </a:rPr>
              <a:t>Ligurian</a:t>
            </a:r>
            <a:r>
              <a:rPr lang="it-IT" sz="1800" dirty="0">
                <a:latin typeface="Times New Roman" panose="02020603050405020304" pitchFamily="18" charset="0"/>
                <a:cs typeface="Times New Roman" panose="02020603050405020304" pitchFamily="18" charset="0"/>
              </a:rPr>
              <a:t> and Emilian.</a:t>
            </a:r>
          </a:p>
          <a:p>
            <a:pPr marL="285750" indent="-285750" algn="just">
              <a:buFont typeface="Arial" panose="020B0604020202020204" pitchFamily="34" charset="0"/>
              <a:buChar char="•"/>
            </a:pPr>
            <a:endParaRPr lang="it-IT" sz="1800" dirty="0">
              <a:latin typeface="Times New Roman" panose="02020603050405020304" pitchFamily="18" charset="0"/>
              <a:cs typeface="Times New Roman" panose="02020603050405020304" pitchFamily="18" charset="0"/>
            </a:endParaRPr>
          </a:p>
        </p:txBody>
      </p:sp>
      <p:sp>
        <p:nvSpPr>
          <p:cNvPr id="4" name="Rettangolo 3">
            <a:extLst>
              <a:ext uri="{FF2B5EF4-FFF2-40B4-BE49-F238E27FC236}">
                <a16:creationId xmlns:a16="http://schemas.microsoft.com/office/drawing/2014/main" id="{FA7C1CF3-2FD3-27FC-06C8-4932F8B345E3}"/>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ctangle 1">
            <a:extLst>
              <a:ext uri="{FF2B5EF4-FFF2-40B4-BE49-F238E27FC236}">
                <a16:creationId xmlns:a16="http://schemas.microsoft.com/office/drawing/2014/main" id="{CCD7BC33-37DD-301B-50FB-3294C4A82C3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8" name="CasellaDiTesto 7">
            <a:extLst>
              <a:ext uri="{FF2B5EF4-FFF2-40B4-BE49-F238E27FC236}">
                <a16:creationId xmlns:a16="http://schemas.microsoft.com/office/drawing/2014/main" id="{99C58B4F-CF24-4C6A-62DE-A06CDBE298BF}"/>
              </a:ext>
            </a:extLst>
          </p:cNvPr>
          <p:cNvSpPr txBox="1"/>
          <p:nvPr/>
        </p:nvSpPr>
        <p:spPr>
          <a:xfrm>
            <a:off x="5038343" y="5998458"/>
            <a:ext cx="6592824" cy="246221"/>
          </a:xfrm>
          <a:prstGeom prst="rect">
            <a:avLst/>
          </a:prstGeom>
          <a:noFill/>
        </p:spPr>
        <p:txBody>
          <a:bodyPr wrap="square" rtlCol="0">
            <a:spAutoFit/>
          </a:bodyPr>
          <a:lstStyle/>
          <a:p>
            <a:r>
              <a:rPr lang="it-IT" sz="1000" dirty="0">
                <a:latin typeface="Times New Roman" panose="02020603050405020304" pitchFamily="18" charset="0"/>
                <a:cs typeface="Times New Roman" panose="02020603050405020304" pitchFamily="18" charset="0"/>
              </a:rPr>
              <a:t>Regis/Rivoira (2023: 12)</a:t>
            </a:r>
          </a:p>
        </p:txBody>
      </p:sp>
      <p:pic>
        <p:nvPicPr>
          <p:cNvPr id="9" name="Immagine 8" descr="Immagine che contiene testo, mappa, atlante, diagramma&#10;&#10;Il contenuto generato dall'IA potrebbe non essere corretto.">
            <a:extLst>
              <a:ext uri="{FF2B5EF4-FFF2-40B4-BE49-F238E27FC236}">
                <a16:creationId xmlns:a16="http://schemas.microsoft.com/office/drawing/2014/main" id="{436C86C9-DE42-6095-B9B3-2F688E5059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287" y="876490"/>
            <a:ext cx="3701060" cy="5981510"/>
          </a:xfrm>
          <a:prstGeom prst="rect">
            <a:avLst/>
          </a:prstGeom>
        </p:spPr>
      </p:pic>
      <p:sp>
        <p:nvSpPr>
          <p:cNvPr id="10" name="Titolo 1">
            <a:extLst>
              <a:ext uri="{FF2B5EF4-FFF2-40B4-BE49-F238E27FC236}">
                <a16:creationId xmlns:a16="http://schemas.microsoft.com/office/drawing/2014/main" id="{D50F3890-11E9-D134-97E4-19EB7B60AB1B}"/>
              </a:ext>
            </a:extLst>
          </p:cNvPr>
          <p:cNvSpPr>
            <a:spLocks noGrp="1"/>
          </p:cNvSpPr>
          <p:nvPr>
            <p:ph type="ctrTitle"/>
          </p:nvPr>
        </p:nvSpPr>
        <p:spPr>
          <a:xfrm>
            <a:off x="743712" y="420623"/>
            <a:ext cx="9144000" cy="455867"/>
          </a:xfrm>
        </p:spPr>
        <p:txBody>
          <a:bodyPr>
            <a:normAutofit/>
          </a:bodyPr>
          <a:lstStyle/>
          <a:p>
            <a:pPr algn="just"/>
            <a:r>
              <a:rPr lang="it-IT" sz="2000" b="1" dirty="0">
                <a:solidFill>
                  <a:schemeClr val="accent3"/>
                </a:solidFill>
                <a:latin typeface="Arial" panose="020B0604020202020204" pitchFamily="34" charset="0"/>
                <a:cs typeface="Arial" panose="020B0604020202020204" pitchFamily="34" charset="0"/>
              </a:rPr>
              <a:t>1.2. Survey points and </a:t>
            </a:r>
            <a:r>
              <a:rPr lang="it-IT" sz="2000" b="1" dirty="0" err="1">
                <a:solidFill>
                  <a:schemeClr val="accent3"/>
                </a:solidFill>
                <a:latin typeface="Arial" panose="020B0604020202020204" pitchFamily="34" charset="0"/>
                <a:cs typeface="Arial" panose="020B0604020202020204" pitchFamily="34" charset="0"/>
              </a:rPr>
              <a:t>Piedmontese</a:t>
            </a:r>
            <a:r>
              <a:rPr lang="it-IT" sz="2000" b="1" dirty="0">
                <a:solidFill>
                  <a:schemeClr val="accent3"/>
                </a:solidFill>
                <a:latin typeface="Arial" panose="020B0604020202020204" pitchFamily="34" charset="0"/>
                <a:cs typeface="Arial" panose="020B0604020202020204" pitchFamily="34" charset="0"/>
              </a:rPr>
              <a:t> </a:t>
            </a:r>
            <a:r>
              <a:rPr lang="it-IT" sz="2000" b="1" dirty="0" err="1">
                <a:solidFill>
                  <a:schemeClr val="accent3"/>
                </a:solidFill>
                <a:latin typeface="Arial" panose="020B0604020202020204" pitchFamily="34" charset="0"/>
                <a:cs typeface="Arial" panose="020B0604020202020204" pitchFamily="34" charset="0"/>
              </a:rPr>
              <a:t>dialectal</a:t>
            </a:r>
            <a:r>
              <a:rPr lang="it-IT" sz="2000" b="1" dirty="0">
                <a:solidFill>
                  <a:schemeClr val="accent3"/>
                </a:solidFill>
                <a:latin typeface="Arial" panose="020B0604020202020204" pitchFamily="34" charset="0"/>
                <a:cs typeface="Arial" panose="020B0604020202020204" pitchFamily="34" charset="0"/>
              </a:rPr>
              <a:t> </a:t>
            </a:r>
            <a:r>
              <a:rPr lang="it-IT" sz="2000" b="1" dirty="0" err="1">
                <a:solidFill>
                  <a:schemeClr val="accent3"/>
                </a:solidFill>
                <a:latin typeface="Arial" panose="020B0604020202020204" pitchFamily="34" charset="0"/>
                <a:cs typeface="Arial" panose="020B0604020202020204" pitchFamily="34" charset="0"/>
              </a:rPr>
              <a:t>subgroups</a:t>
            </a:r>
            <a:endParaRPr lang="it-IT" sz="2000" b="1"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4069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D2AD6-5D87-F75D-B1F7-5896298DB753}"/>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F4A5D263-07FE-4C25-AB82-8950C5AC535C}"/>
              </a:ext>
            </a:extLst>
          </p:cNvPr>
          <p:cNvSpPr>
            <a:spLocks noGrp="1"/>
          </p:cNvSpPr>
          <p:nvPr>
            <p:ph type="subTitle" idx="1"/>
          </p:nvPr>
        </p:nvSpPr>
        <p:spPr>
          <a:xfrm>
            <a:off x="5876543" y="1079524"/>
            <a:ext cx="5535168" cy="3146870"/>
          </a:xfrm>
        </p:spPr>
        <p:txBody>
          <a:bodyPr>
            <a:normAutofit lnSpcReduction="10000"/>
          </a:bodyPr>
          <a:lstStyle/>
          <a:p>
            <a:pPr marL="285750" indent="-285750" algn="just">
              <a:lnSpc>
                <a:spcPct val="100000"/>
              </a:lnSpc>
              <a:buFont typeface="Arial" panose="020B0604020202020204" pitchFamily="34" charset="0"/>
              <a:buChar char="•"/>
            </a:pPr>
            <a:r>
              <a:rPr lang="it-IT" sz="1400" b="1" i="0" dirty="0">
                <a:solidFill>
                  <a:srgbClr val="000000"/>
                </a:solidFill>
                <a:effectLst/>
                <a:latin typeface="Arial" panose="020B0604020202020204" pitchFamily="34" charset="0"/>
                <a:cs typeface="Arial" panose="020B0604020202020204" pitchFamily="34" charset="0"/>
              </a:rPr>
              <a:t>Biellese</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5271FF"/>
                </a:solidFill>
                <a:effectLst/>
                <a:latin typeface="Arial" panose="020B0604020202020204" pitchFamily="34" charset="0"/>
                <a:cs typeface="Arial" panose="020B0604020202020204" pitchFamily="34" charset="0"/>
              </a:rPr>
              <a:t>Campiglia Cervo</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Coggiola</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Sordevolo</a:t>
            </a:r>
            <a:r>
              <a:rPr lang="it-IT" sz="1400" b="0" i="0" dirty="0">
                <a:solidFill>
                  <a:srgbClr val="000000"/>
                </a:solidFill>
                <a:effectLst/>
                <a:latin typeface="Arial" panose="020B0604020202020204" pitchFamily="34" charset="0"/>
                <a:cs typeface="Arial" panose="020B0604020202020204" pitchFamily="34" charset="0"/>
              </a:rPr>
              <a:t>;</a:t>
            </a:r>
          </a:p>
          <a:p>
            <a:pPr marL="285750" indent="-285750" algn="just">
              <a:lnSpc>
                <a:spcPct val="100000"/>
              </a:lnSpc>
              <a:buFont typeface="Arial" panose="020B0604020202020204" pitchFamily="34" charset="0"/>
              <a:buChar char="•"/>
            </a:pPr>
            <a:r>
              <a:rPr lang="it-IT" sz="1400" b="1" i="0" dirty="0">
                <a:solidFill>
                  <a:srgbClr val="000000"/>
                </a:solidFill>
                <a:effectLst/>
                <a:latin typeface="Arial" panose="020B0604020202020204" pitchFamily="34" charset="0"/>
                <a:cs typeface="Arial" panose="020B0604020202020204" pitchFamily="34" charset="0"/>
              </a:rPr>
              <a:t>Vercellese</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Balocco</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Crescentino</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Vercelli</a:t>
            </a:r>
            <a:r>
              <a:rPr lang="it-IT" sz="1400" b="0" i="0" dirty="0">
                <a:solidFill>
                  <a:srgbClr val="000000"/>
                </a:solidFill>
                <a:effectLst/>
                <a:latin typeface="Arial" panose="020B0604020202020204" pitchFamily="34" charset="0"/>
                <a:cs typeface="Arial" panose="020B0604020202020204" pitchFamily="34" charset="0"/>
              </a:rPr>
              <a:t>;</a:t>
            </a:r>
          </a:p>
          <a:p>
            <a:pPr marL="285750" indent="-285750" algn="just">
              <a:lnSpc>
                <a:spcPct val="100000"/>
              </a:lnSpc>
              <a:buFont typeface="Arial" panose="020B0604020202020204" pitchFamily="34" charset="0"/>
              <a:buChar char="•"/>
            </a:pPr>
            <a:r>
              <a:rPr lang="it-IT" sz="1400" b="1" i="0" dirty="0">
                <a:solidFill>
                  <a:srgbClr val="000000"/>
                </a:solidFill>
                <a:effectLst/>
                <a:latin typeface="Arial" panose="020B0604020202020204" pitchFamily="34" charset="0"/>
                <a:cs typeface="Arial" panose="020B0604020202020204" pitchFamily="34" charset="0"/>
              </a:rPr>
              <a:t>Valsesiano</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Fobello</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Mollia</a:t>
            </a:r>
            <a:r>
              <a:rPr lang="it-IT" sz="1400" b="0" i="0" dirty="0">
                <a:solidFill>
                  <a:srgbClr val="000000"/>
                </a:solidFill>
                <a:effectLst/>
                <a:latin typeface="Arial" panose="020B0604020202020204" pitchFamily="34" charset="0"/>
                <a:cs typeface="Arial" panose="020B0604020202020204" pitchFamily="34" charset="0"/>
              </a:rPr>
              <a:t>;</a:t>
            </a:r>
          </a:p>
          <a:p>
            <a:pPr marL="285750" indent="-285750" algn="just">
              <a:lnSpc>
                <a:spcPct val="100000"/>
              </a:lnSpc>
              <a:buFont typeface="Arial" panose="020B0604020202020204" pitchFamily="34" charset="0"/>
              <a:buChar char="•"/>
            </a:pPr>
            <a:r>
              <a:rPr lang="it-IT" sz="1400" b="1" i="0" dirty="0">
                <a:solidFill>
                  <a:srgbClr val="000000"/>
                </a:solidFill>
                <a:effectLst/>
                <a:latin typeface="Arial" panose="020B0604020202020204" pitchFamily="34" charset="0"/>
                <a:cs typeface="Arial" panose="020B0604020202020204" pitchFamily="34" charset="0"/>
              </a:rPr>
              <a:t>Canavese</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Ivrea</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Lanzo Torinese</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Rueglio</a:t>
            </a:r>
            <a:r>
              <a:rPr lang="it-IT" sz="1400" b="0" i="0" dirty="0">
                <a:solidFill>
                  <a:srgbClr val="000000"/>
                </a:solidFill>
                <a:effectLst/>
                <a:latin typeface="Arial" panose="020B0604020202020204" pitchFamily="34" charset="0"/>
                <a:cs typeface="Arial" panose="020B0604020202020204" pitchFamily="34" charset="0"/>
              </a:rPr>
              <a:t>;</a:t>
            </a:r>
          </a:p>
          <a:p>
            <a:pPr marL="285750" indent="-285750" algn="just">
              <a:lnSpc>
                <a:spcPct val="100000"/>
              </a:lnSpc>
              <a:buFont typeface="Arial" panose="020B0604020202020204" pitchFamily="34" charset="0"/>
              <a:buChar char="•"/>
            </a:pPr>
            <a:r>
              <a:rPr lang="it-IT" sz="1400" b="1" i="0" dirty="0" err="1">
                <a:solidFill>
                  <a:srgbClr val="000000"/>
                </a:solidFill>
                <a:effectLst/>
                <a:latin typeface="Arial" panose="020B0604020202020204" pitchFamily="34" charset="0"/>
                <a:cs typeface="Arial" panose="020B0604020202020204" pitchFamily="34" charset="0"/>
              </a:rPr>
              <a:t>Turinese</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Moncalieri</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Susa</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Tor</a:t>
            </a:r>
            <a:r>
              <a:rPr lang="it-IT" sz="1400" b="0" i="0" dirty="0">
                <a:solidFill>
                  <a:srgbClr val="FF914D"/>
                </a:solidFill>
                <a:effectLst/>
                <a:latin typeface="Arial" panose="020B0604020202020204" pitchFamily="34" charset="0"/>
                <a:cs typeface="Arial" panose="020B0604020202020204" pitchFamily="34" charset="0"/>
              </a:rPr>
              <a:t>ino</a:t>
            </a:r>
            <a:r>
              <a:rPr lang="it-IT" sz="1400" b="0" i="0" dirty="0">
                <a:solidFill>
                  <a:srgbClr val="000000"/>
                </a:solidFill>
                <a:effectLst/>
                <a:latin typeface="Arial" panose="020B0604020202020204" pitchFamily="34" charset="0"/>
                <a:cs typeface="Arial" panose="020B0604020202020204" pitchFamily="34" charset="0"/>
              </a:rPr>
              <a:t>;</a:t>
            </a:r>
          </a:p>
          <a:p>
            <a:pPr marL="285750" indent="-285750" algn="just">
              <a:lnSpc>
                <a:spcPct val="100000"/>
              </a:lnSpc>
              <a:buFont typeface="Arial" panose="020B0604020202020204" pitchFamily="34" charset="0"/>
              <a:buChar char="•"/>
            </a:pPr>
            <a:r>
              <a:rPr lang="it-IT" sz="1400" b="1" i="0" dirty="0">
                <a:solidFill>
                  <a:srgbClr val="000000"/>
                </a:solidFill>
                <a:effectLst/>
                <a:latin typeface="Arial" panose="020B0604020202020204" pitchFamily="34" charset="0"/>
                <a:cs typeface="Arial" panose="020B0604020202020204" pitchFamily="34" charset="0"/>
              </a:rPr>
              <a:t>Monferrino</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As</a:t>
            </a:r>
            <a:r>
              <a:rPr lang="it-IT" sz="1400" b="0" i="0" dirty="0">
                <a:solidFill>
                  <a:srgbClr val="FF914D"/>
                </a:solidFill>
                <a:effectLst/>
                <a:latin typeface="Arial" panose="020B0604020202020204" pitchFamily="34" charset="0"/>
                <a:cs typeface="Arial" panose="020B0604020202020204" pitchFamily="34" charset="0"/>
              </a:rPr>
              <a:t>ti</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Casale Monferrato</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Montiglio</a:t>
            </a:r>
            <a:r>
              <a:rPr lang="it-IT" sz="1400" b="0" i="0" dirty="0">
                <a:solidFill>
                  <a:srgbClr val="000000"/>
                </a:solidFill>
                <a:effectLst/>
                <a:latin typeface="Arial" panose="020B0604020202020204" pitchFamily="34" charset="0"/>
                <a:cs typeface="Arial" panose="020B0604020202020204" pitchFamily="34" charset="0"/>
              </a:rPr>
              <a:t>;</a:t>
            </a:r>
          </a:p>
          <a:p>
            <a:pPr marL="285750" indent="-285750" algn="just">
              <a:lnSpc>
                <a:spcPct val="100000"/>
              </a:lnSpc>
              <a:buFont typeface="Arial" panose="020B0604020202020204" pitchFamily="34" charset="0"/>
              <a:buChar char="•"/>
            </a:pPr>
            <a:r>
              <a:rPr lang="it-IT" sz="1400" b="1" i="0" dirty="0">
                <a:solidFill>
                  <a:srgbClr val="000000"/>
                </a:solidFill>
                <a:effectLst/>
                <a:latin typeface="Arial" panose="020B0604020202020204" pitchFamily="34" charset="0"/>
                <a:cs typeface="Arial" panose="020B0604020202020204" pitchFamily="34" charset="0"/>
              </a:rPr>
              <a:t>Langarolo</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Cortemilia</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Mondovì</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Roddi</a:t>
            </a:r>
            <a:r>
              <a:rPr lang="it-IT" sz="1400" b="0" i="0" dirty="0">
                <a:solidFill>
                  <a:srgbClr val="000000"/>
                </a:solidFill>
                <a:effectLst/>
                <a:latin typeface="Arial" panose="020B0604020202020204" pitchFamily="34" charset="0"/>
                <a:cs typeface="Arial" panose="020B0604020202020204" pitchFamily="34" charset="0"/>
              </a:rPr>
              <a:t>;</a:t>
            </a:r>
          </a:p>
          <a:p>
            <a:pPr marL="285750" indent="-285750" algn="just">
              <a:lnSpc>
                <a:spcPct val="100000"/>
              </a:lnSpc>
              <a:buFont typeface="Arial" panose="020B0604020202020204" pitchFamily="34" charset="0"/>
              <a:buChar char="•"/>
            </a:pPr>
            <a:r>
              <a:rPr lang="it-IT" sz="1400" b="1" i="0" dirty="0">
                <a:solidFill>
                  <a:srgbClr val="000000"/>
                </a:solidFill>
                <a:effectLst/>
                <a:latin typeface="Arial" panose="020B0604020202020204" pitchFamily="34" charset="0"/>
                <a:cs typeface="Arial" panose="020B0604020202020204" pitchFamily="34" charset="0"/>
              </a:rPr>
              <a:t>Alessandrino</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Alessandria</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FF914D"/>
                </a:solidFill>
                <a:effectLst/>
                <a:latin typeface="Arial" panose="020B0604020202020204" pitchFamily="34" charset="0"/>
                <a:cs typeface="Arial" panose="020B0604020202020204" pitchFamily="34" charset="0"/>
              </a:rPr>
              <a:t>Isola Sant’Antonio</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Strevi</a:t>
            </a:r>
            <a:r>
              <a:rPr lang="it-IT" sz="1400" b="0" i="0" dirty="0">
                <a:solidFill>
                  <a:srgbClr val="000000"/>
                </a:solidFill>
                <a:effectLst/>
                <a:latin typeface="Arial" panose="020B0604020202020204" pitchFamily="34" charset="0"/>
                <a:cs typeface="Arial" panose="020B0604020202020204" pitchFamily="34" charset="0"/>
              </a:rPr>
              <a:t>;</a:t>
            </a:r>
          </a:p>
          <a:p>
            <a:pPr marL="285750" indent="-285750" algn="just">
              <a:lnSpc>
                <a:spcPct val="100000"/>
              </a:lnSpc>
              <a:buFont typeface="Arial" panose="020B0604020202020204" pitchFamily="34" charset="0"/>
              <a:buChar char="•"/>
            </a:pPr>
            <a:r>
              <a:rPr lang="it-IT" sz="1400" b="1" dirty="0">
                <a:solidFill>
                  <a:srgbClr val="000000"/>
                </a:solidFill>
                <a:latin typeface="Arial" panose="020B0604020202020204" pitchFamily="34" charset="0"/>
                <a:cs typeface="Arial" panose="020B0604020202020204" pitchFamily="34" charset="0"/>
              </a:rPr>
              <a:t>High-</a:t>
            </a:r>
            <a:r>
              <a:rPr lang="it-IT" sz="1400" b="1" i="0" dirty="0" err="1">
                <a:solidFill>
                  <a:srgbClr val="000000"/>
                </a:solidFill>
                <a:effectLst/>
                <a:latin typeface="Arial" panose="020B0604020202020204" pitchFamily="34" charset="0"/>
                <a:cs typeface="Arial" panose="020B0604020202020204" pitchFamily="34" charset="0"/>
              </a:rPr>
              <a:t>Piedmontese</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00883A"/>
                </a:solidFill>
                <a:effectLst/>
                <a:latin typeface="Arial" panose="020B0604020202020204" pitchFamily="34" charset="0"/>
                <a:cs typeface="Arial" panose="020B0604020202020204" pitchFamily="34" charset="0"/>
              </a:rPr>
              <a:t>Barge</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5271FF"/>
                </a:solidFill>
                <a:effectLst/>
                <a:latin typeface="Arial" panose="020B0604020202020204" pitchFamily="34" charset="0"/>
                <a:cs typeface="Arial" panose="020B0604020202020204" pitchFamily="34" charset="0"/>
              </a:rPr>
              <a:t>Bibiana</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5271FF"/>
                </a:solidFill>
                <a:effectLst/>
                <a:latin typeface="Arial" panose="020B0604020202020204" pitchFamily="34" charset="0"/>
                <a:cs typeface="Arial" panose="020B0604020202020204" pitchFamily="34" charset="0"/>
              </a:rPr>
              <a:t>Boves</a:t>
            </a:r>
            <a:r>
              <a:rPr lang="it-IT" sz="1400" b="0" i="0" dirty="0">
                <a:solidFill>
                  <a:srgbClr val="000000"/>
                </a:solidFill>
                <a:effectLst/>
                <a:latin typeface="Arial" panose="020B0604020202020204" pitchFamily="34" charset="0"/>
                <a:cs typeface="Arial" panose="020B0604020202020204" pitchFamily="34" charset="0"/>
              </a:rPr>
              <a:t>, </a:t>
            </a:r>
            <a:r>
              <a:rPr lang="it-IT" sz="1400" b="0" i="0" dirty="0">
                <a:solidFill>
                  <a:srgbClr val="5271FF"/>
                </a:solidFill>
                <a:effectLst/>
                <a:latin typeface="Arial" panose="020B0604020202020204" pitchFamily="34" charset="0"/>
                <a:cs typeface="Arial" panose="020B0604020202020204" pitchFamily="34" charset="0"/>
              </a:rPr>
              <a:t>Piasco</a:t>
            </a:r>
            <a:r>
              <a:rPr lang="it-IT" sz="1400" b="0" i="0" dirty="0">
                <a:solidFill>
                  <a:srgbClr val="000000"/>
                </a:solidFill>
                <a:effectLst/>
                <a:latin typeface="Arial" panose="020B0604020202020204" pitchFamily="34" charset="0"/>
                <a:cs typeface="Arial" panose="020B0604020202020204" pitchFamily="34" charset="0"/>
              </a:rPr>
              <a:t>, Vignolo, Vigone, </a:t>
            </a:r>
            <a:r>
              <a:rPr lang="it-IT" sz="1400" b="0" i="0" dirty="0">
                <a:solidFill>
                  <a:srgbClr val="FF914D"/>
                </a:solidFill>
                <a:effectLst/>
                <a:latin typeface="Arial" panose="020B0604020202020204" pitchFamily="34" charset="0"/>
                <a:cs typeface="Arial" panose="020B0604020202020204" pitchFamily="34" charset="0"/>
              </a:rPr>
              <a:t>Villafalletto</a:t>
            </a:r>
            <a:r>
              <a:rPr lang="it-IT" sz="1400" b="0" i="0" dirty="0">
                <a:solidFill>
                  <a:srgbClr val="000000"/>
                </a:solidFill>
                <a:effectLst/>
                <a:latin typeface="Arial" panose="020B0604020202020204" pitchFamily="34" charset="0"/>
                <a:cs typeface="Arial" panose="020B0604020202020204" pitchFamily="34" charset="0"/>
              </a:rPr>
              <a:t>.</a:t>
            </a:r>
            <a:endParaRPr lang="it-IT" sz="1400" dirty="0">
              <a:latin typeface="Arial" panose="020B0604020202020204" pitchFamily="34" charset="0"/>
              <a:cs typeface="Arial" panose="020B0604020202020204" pitchFamily="34" charset="0"/>
            </a:endParaRPr>
          </a:p>
          <a:p>
            <a:pPr algn="just">
              <a:lnSpc>
                <a:spcPct val="100000"/>
              </a:lnSpc>
            </a:pPr>
            <a:endParaRPr lang="it-IT" sz="1400" dirty="0">
              <a:latin typeface="Arial" panose="020B0604020202020204" pitchFamily="34" charset="0"/>
              <a:cs typeface="Arial" panose="020B0604020202020204" pitchFamily="34" charset="0"/>
            </a:endParaRPr>
          </a:p>
        </p:txBody>
      </p:sp>
      <p:sp>
        <p:nvSpPr>
          <p:cNvPr id="4" name="Rettangolo 3">
            <a:extLst>
              <a:ext uri="{FF2B5EF4-FFF2-40B4-BE49-F238E27FC236}">
                <a16:creationId xmlns:a16="http://schemas.microsoft.com/office/drawing/2014/main" id="{CB7875CF-9D87-5A9B-1B9D-4ACCFBC8BBF1}"/>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8" name="Immagine 7" descr="Immagine che contiene mappa, testo, diagramma&#10;&#10;Il contenuto generato dall'IA potrebbe non essere corretto.">
            <a:extLst>
              <a:ext uri="{FF2B5EF4-FFF2-40B4-BE49-F238E27FC236}">
                <a16:creationId xmlns:a16="http://schemas.microsoft.com/office/drawing/2014/main" id="{1FB00570-FFF8-D477-B7CB-FC14B2FF5C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047" y="355282"/>
            <a:ext cx="4547915" cy="5821059"/>
          </a:xfrm>
          <a:prstGeom prst="rect">
            <a:avLst/>
          </a:prstGeom>
        </p:spPr>
      </p:pic>
      <p:sp>
        <p:nvSpPr>
          <p:cNvPr id="9" name="CasellaDiTesto 8">
            <a:extLst>
              <a:ext uri="{FF2B5EF4-FFF2-40B4-BE49-F238E27FC236}">
                <a16:creationId xmlns:a16="http://schemas.microsoft.com/office/drawing/2014/main" id="{9889478B-0D40-348C-8ED7-638D0EA9EC8B}"/>
              </a:ext>
            </a:extLst>
          </p:cNvPr>
          <p:cNvSpPr txBox="1"/>
          <p:nvPr/>
        </p:nvSpPr>
        <p:spPr>
          <a:xfrm>
            <a:off x="8577072" y="4546669"/>
            <a:ext cx="3758184" cy="954107"/>
          </a:xfrm>
          <a:prstGeom prst="rect">
            <a:avLst/>
          </a:prstGeom>
          <a:noFill/>
        </p:spPr>
        <p:txBody>
          <a:bodyPr wrap="square" rtlCol="0">
            <a:spAutoFit/>
          </a:bodyPr>
          <a:lstStyle/>
          <a:p>
            <a:r>
              <a:rPr lang="it-IT" sz="1400" dirty="0">
                <a:solidFill>
                  <a:srgbClr val="FF914D"/>
                </a:solidFill>
                <a:latin typeface="Arial" panose="020B0604020202020204" pitchFamily="34" charset="0"/>
                <a:cs typeface="Arial" panose="020B0604020202020204" pitchFamily="34" charset="0"/>
              </a:rPr>
              <a:t>AIS points</a:t>
            </a:r>
          </a:p>
          <a:p>
            <a:r>
              <a:rPr lang="it-IT" sz="1400" dirty="0">
                <a:solidFill>
                  <a:srgbClr val="1B954F"/>
                </a:solidFill>
                <a:latin typeface="Arial" panose="020B0604020202020204" pitchFamily="34" charset="0"/>
                <a:cs typeface="Arial" panose="020B0604020202020204" pitchFamily="34" charset="0"/>
              </a:rPr>
              <a:t>ALI points</a:t>
            </a:r>
          </a:p>
          <a:p>
            <a:r>
              <a:rPr lang="it-IT" sz="1400" dirty="0">
                <a:solidFill>
                  <a:srgbClr val="6883FF"/>
                </a:solidFill>
                <a:latin typeface="Arial" panose="020B0604020202020204" pitchFamily="34" charset="0"/>
                <a:cs typeface="Arial" panose="020B0604020202020204" pitchFamily="34" charset="0"/>
              </a:rPr>
              <a:t>ALEPO points</a:t>
            </a:r>
          </a:p>
          <a:p>
            <a:r>
              <a:rPr lang="it-IT" sz="1400" dirty="0">
                <a:latin typeface="Arial" panose="020B0604020202020204" pitchFamily="34" charset="0"/>
                <a:cs typeface="Arial" panose="020B0604020202020204" pitchFamily="34" charset="0"/>
              </a:rPr>
              <a:t>Points with no </a:t>
            </a:r>
            <a:r>
              <a:rPr lang="it-IT" sz="1400" dirty="0" err="1">
                <a:latin typeface="Arial" panose="020B0604020202020204" pitchFamily="34" charset="0"/>
                <a:cs typeface="Arial" panose="020B0604020202020204" pitchFamily="34" charset="0"/>
              </a:rPr>
              <a:t>preceding</a:t>
            </a:r>
            <a:r>
              <a:rPr lang="it-IT" sz="1400" dirty="0">
                <a:latin typeface="Arial" panose="020B0604020202020204" pitchFamily="34" charset="0"/>
                <a:cs typeface="Arial" panose="020B0604020202020204" pitchFamily="34" charset="0"/>
              </a:rPr>
              <a:t> surveys</a:t>
            </a:r>
          </a:p>
        </p:txBody>
      </p:sp>
      <p:sp>
        <p:nvSpPr>
          <p:cNvPr id="14" name="Ovale 13">
            <a:extLst>
              <a:ext uri="{FF2B5EF4-FFF2-40B4-BE49-F238E27FC236}">
                <a16:creationId xmlns:a16="http://schemas.microsoft.com/office/drawing/2014/main" id="{B14ADF4C-423E-56CF-7723-5F8E03E92F5F}"/>
              </a:ext>
            </a:extLst>
          </p:cNvPr>
          <p:cNvSpPr/>
          <p:nvPr/>
        </p:nvSpPr>
        <p:spPr>
          <a:xfrm>
            <a:off x="8296043" y="4189049"/>
            <a:ext cx="3241249" cy="1669348"/>
          </a:xfrm>
          <a:prstGeom prst="ellipse">
            <a:avLst/>
          </a:prstGeom>
          <a:solidFill>
            <a:schemeClr val="tx2">
              <a:lumMod val="25000"/>
              <a:lumOff val="7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it-IT" dirty="0">
              <a:latin typeface="Arial" panose="020B0604020202020204" pitchFamily="34" charset="0"/>
              <a:cs typeface="Arial" panose="020B0604020202020204" pitchFamily="34" charset="0"/>
            </a:endParaRPr>
          </a:p>
        </p:txBody>
      </p:sp>
      <p:cxnSp>
        <p:nvCxnSpPr>
          <p:cNvPr id="10" name="Connettore curvo 9">
            <a:extLst>
              <a:ext uri="{FF2B5EF4-FFF2-40B4-BE49-F238E27FC236}">
                <a16:creationId xmlns:a16="http://schemas.microsoft.com/office/drawing/2014/main" id="{C6078CB7-7D6A-C4F4-7AF4-7EB9858BC5C9}"/>
              </a:ext>
            </a:extLst>
          </p:cNvPr>
          <p:cNvCxnSpPr/>
          <p:nvPr/>
        </p:nvCxnSpPr>
        <p:spPr>
          <a:xfrm rot="10800000" flipV="1">
            <a:off x="7077457" y="5212080"/>
            <a:ext cx="1218587" cy="530352"/>
          </a:xfrm>
          <a:prstGeom prst="curvedConnector3">
            <a:avLst>
              <a:gd name="adj1" fmla="val 39495"/>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CasellaDiTesto 11">
            <a:extLst>
              <a:ext uri="{FF2B5EF4-FFF2-40B4-BE49-F238E27FC236}">
                <a16:creationId xmlns:a16="http://schemas.microsoft.com/office/drawing/2014/main" id="{CC2AB4EF-51F9-B557-ECFC-98BD99122549}"/>
              </a:ext>
            </a:extLst>
          </p:cNvPr>
          <p:cNvSpPr txBox="1"/>
          <p:nvPr/>
        </p:nvSpPr>
        <p:spPr>
          <a:xfrm>
            <a:off x="4480560" y="5477256"/>
            <a:ext cx="2596896" cy="830997"/>
          </a:xfrm>
          <a:prstGeom prst="rect">
            <a:avLst/>
          </a:prstGeom>
          <a:noFill/>
        </p:spPr>
        <p:txBody>
          <a:bodyPr wrap="square" rtlCol="0">
            <a:spAutoFit/>
          </a:bodyPr>
          <a:lstStyle/>
          <a:p>
            <a:r>
              <a:rPr lang="it-IT" sz="1600" dirty="0" err="1">
                <a:latin typeface="Arial" panose="020B0604020202020204" pitchFamily="34" charset="0"/>
                <a:cs typeface="Arial" panose="020B0604020202020204" pitchFamily="34" charset="0"/>
              </a:rPr>
              <a:t>This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assures</a:t>
            </a:r>
            <a:r>
              <a:rPr lang="it-IT" sz="1600" dirty="0">
                <a:latin typeface="Arial" panose="020B0604020202020204" pitchFamily="34" charset="0"/>
                <a:cs typeface="Arial" panose="020B0604020202020204" pitchFamily="34" charset="0"/>
              </a:rPr>
              <a:t> a </a:t>
            </a:r>
            <a:r>
              <a:rPr lang="it-IT" sz="1600" dirty="0" err="1">
                <a:latin typeface="Arial" panose="020B0604020202020204" pitchFamily="34" charset="0"/>
                <a:cs typeface="Arial" panose="020B0604020202020204" pitchFamily="34" charset="0"/>
              </a:rPr>
              <a:t>diachronic</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comparison</a:t>
            </a:r>
            <a:r>
              <a:rPr lang="it-IT" sz="1600" dirty="0">
                <a:latin typeface="Arial" panose="020B0604020202020204" pitchFamily="34" charset="0"/>
                <a:cs typeface="Arial" panose="020B0604020202020204" pitchFamily="34" charset="0"/>
              </a:rPr>
              <a:t>, in </a:t>
            </a:r>
            <a:r>
              <a:rPr lang="it-IT" sz="1600" dirty="0" err="1">
                <a:latin typeface="Arial" panose="020B0604020202020204" pitchFamily="34" charset="0"/>
                <a:cs typeface="Arial" panose="020B0604020202020204" pitchFamily="34" charset="0"/>
              </a:rPr>
              <a:t>order</a:t>
            </a:r>
            <a:r>
              <a:rPr lang="it-IT" sz="1600" dirty="0">
                <a:latin typeface="Arial" panose="020B0604020202020204" pitchFamily="34" charset="0"/>
                <a:cs typeface="Arial" panose="020B0604020202020204" pitchFamily="34" charset="0"/>
              </a:rPr>
              <a:t> to study </a:t>
            </a:r>
            <a:r>
              <a:rPr lang="it-IT" sz="1600" b="1" dirty="0" err="1">
                <a:latin typeface="Arial" panose="020B0604020202020204" pitchFamily="34" charset="0"/>
                <a:cs typeface="Arial" panose="020B0604020202020204" pitchFamily="34" charset="0"/>
              </a:rPr>
              <a:t>language</a:t>
            </a:r>
            <a:r>
              <a:rPr lang="it-IT" sz="1600" b="1"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change</a:t>
            </a:r>
            <a:endParaRPr lang="it-IT"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8546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4A4B2-E7B1-056C-704A-8688F12D2B4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F920627-901C-D69F-225E-0068B4250800}"/>
              </a:ext>
            </a:extLst>
          </p:cNvPr>
          <p:cNvSpPr>
            <a:spLocks noGrp="1"/>
          </p:cNvSpPr>
          <p:nvPr>
            <p:ph type="ctrTitle"/>
          </p:nvPr>
        </p:nvSpPr>
        <p:spPr>
          <a:xfrm>
            <a:off x="728472" y="640079"/>
            <a:ext cx="9144000" cy="483299"/>
          </a:xfrm>
        </p:spPr>
        <p:txBody>
          <a:bodyPr>
            <a:normAutofit/>
          </a:bodyPr>
          <a:lstStyle/>
          <a:p>
            <a:pPr algn="just"/>
            <a:r>
              <a:rPr lang="it-IT" sz="2000" b="1" dirty="0">
                <a:solidFill>
                  <a:schemeClr val="accent3"/>
                </a:solidFill>
                <a:latin typeface="Arial" panose="020B0604020202020204" pitchFamily="34" charset="0"/>
                <a:cs typeface="Arial" panose="020B0604020202020204" pitchFamily="34" charset="0"/>
              </a:rPr>
              <a:t>1.3. Data </a:t>
            </a:r>
            <a:r>
              <a:rPr lang="it-IT" sz="2000" b="1" dirty="0" err="1">
                <a:solidFill>
                  <a:schemeClr val="accent3"/>
                </a:solidFill>
                <a:latin typeface="Arial" panose="020B0604020202020204" pitchFamily="34" charset="0"/>
                <a:cs typeface="Arial" panose="020B0604020202020204" pitchFamily="34" charset="0"/>
              </a:rPr>
              <a:t>collection</a:t>
            </a:r>
            <a:endParaRPr lang="it-IT" sz="2000" b="1" dirty="0">
              <a:solidFill>
                <a:schemeClr val="accent3"/>
              </a:solidFill>
              <a:latin typeface="Arial" panose="020B0604020202020204" pitchFamily="34" charset="0"/>
              <a:cs typeface="Arial" panose="020B0604020202020204" pitchFamily="34" charset="0"/>
            </a:endParaRPr>
          </a:p>
        </p:txBody>
      </p:sp>
      <p:sp>
        <p:nvSpPr>
          <p:cNvPr id="3" name="Sottotitolo 2">
            <a:extLst>
              <a:ext uri="{FF2B5EF4-FFF2-40B4-BE49-F238E27FC236}">
                <a16:creationId xmlns:a16="http://schemas.microsoft.com/office/drawing/2014/main" id="{76E21D5E-7454-F4FC-4C5B-1D355FD5ECF8}"/>
              </a:ext>
            </a:extLst>
          </p:cNvPr>
          <p:cNvSpPr>
            <a:spLocks noGrp="1"/>
          </p:cNvSpPr>
          <p:nvPr>
            <p:ph type="subTitle" idx="1"/>
          </p:nvPr>
        </p:nvSpPr>
        <p:spPr>
          <a:xfrm>
            <a:off x="728472" y="1773761"/>
            <a:ext cx="10399776" cy="2834989"/>
          </a:xfrm>
        </p:spPr>
        <p:txBody>
          <a:bodyPr>
            <a:normAutofit/>
          </a:bodyPr>
          <a:lstStyle/>
          <a:p>
            <a:pPr marL="285750" indent="-285750" algn="just">
              <a:buFont typeface="Arial" panose="020B0604020202020204" pitchFamily="34" charset="0"/>
              <a:buChar char="•"/>
            </a:pPr>
            <a:r>
              <a:rPr lang="it-IT" sz="1600" b="1" dirty="0">
                <a:latin typeface="Arial" panose="020B0604020202020204" pitchFamily="34" charset="0"/>
                <a:cs typeface="Arial" panose="020B0604020202020204" pitchFamily="34" charset="0"/>
              </a:rPr>
              <a:t>4 </a:t>
            </a:r>
            <a:r>
              <a:rPr lang="it-IT" sz="1600" b="1" dirty="0" err="1">
                <a:latin typeface="Arial" panose="020B0604020202020204" pitchFamily="34" charset="0"/>
                <a:cs typeface="Arial" panose="020B0604020202020204" pitchFamily="34" charset="0"/>
              </a:rPr>
              <a:t>informants</a:t>
            </a:r>
            <a:r>
              <a:rPr lang="it-IT" sz="1600" dirty="0">
                <a:latin typeface="Arial" panose="020B0604020202020204" pitchFamily="34" charset="0"/>
                <a:cs typeface="Arial" panose="020B0604020202020204" pitchFamily="34" charset="0"/>
              </a:rPr>
              <a:t> for </a:t>
            </a:r>
            <a:r>
              <a:rPr lang="it-IT" sz="1600" dirty="0" err="1">
                <a:latin typeface="Arial" panose="020B0604020202020204" pitchFamily="34" charset="0"/>
                <a:cs typeface="Arial" panose="020B0604020202020204" pitchFamily="34" charset="0"/>
              </a:rPr>
              <a:t>each</a:t>
            </a:r>
            <a:r>
              <a:rPr lang="it-IT" sz="1600" dirty="0">
                <a:latin typeface="Arial" panose="020B0604020202020204" pitchFamily="34" charset="0"/>
                <a:cs typeface="Arial" panose="020B0604020202020204" pitchFamily="34" charset="0"/>
              </a:rPr>
              <a:t> point, </a:t>
            </a:r>
            <a:r>
              <a:rPr lang="it-IT" sz="1600" dirty="0" err="1">
                <a:latin typeface="Arial" panose="020B0604020202020204" pitchFamily="34" charset="0"/>
                <a:cs typeface="Arial" panose="020B0604020202020204" pitchFamily="34" charset="0"/>
              </a:rPr>
              <a:t>polarized</a:t>
            </a:r>
            <a:r>
              <a:rPr lang="it-IT" sz="1600" dirty="0">
                <a:latin typeface="Arial" panose="020B0604020202020204" pitchFamily="34" charset="0"/>
                <a:cs typeface="Arial" panose="020B0604020202020204" pitchFamily="34" charset="0"/>
              </a:rPr>
              <a:t> for age and sex (under 45 and over 70).</a:t>
            </a:r>
          </a:p>
          <a:p>
            <a:pPr marL="285750" indent="-285750" algn="just">
              <a:buFont typeface="Arial" panose="020B0604020202020204" pitchFamily="34" charset="0"/>
              <a:buChar char="•"/>
            </a:pPr>
            <a:r>
              <a:rPr lang="it-IT" sz="1600" dirty="0" err="1">
                <a:latin typeface="Arial" panose="020B0604020202020204" pitchFamily="34" charset="0"/>
                <a:cs typeface="Arial" panose="020B0604020202020204" pitchFamily="34" charset="0"/>
              </a:rPr>
              <a:t>This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has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not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always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been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possible</a:t>
            </a:r>
            <a:r>
              <a:rPr lang="it-IT" sz="1600" dirty="0">
                <a:latin typeface="Arial" panose="020B0604020202020204" pitchFamily="34" charset="0"/>
                <a:cs typeface="Arial" panose="020B0604020202020204" pitchFamily="34" charset="0"/>
              </a:rPr>
              <a:t> in the cities.</a:t>
            </a:r>
          </a:p>
          <a:p>
            <a:pPr marL="285750" indent="-285750" algn="just">
              <a:buFont typeface="Arial" panose="020B0604020202020204" pitchFamily="34" charset="0"/>
              <a:buChar char="•"/>
            </a:pPr>
            <a:endParaRPr lang="it-IT"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it-IT"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it-IT" sz="1600" dirty="0">
                <a:latin typeface="Arial" panose="020B0604020202020204" pitchFamily="34" charset="0"/>
                <a:cs typeface="Arial" panose="020B0604020202020204" pitchFamily="34" charset="0"/>
              </a:rPr>
              <a:t>A </a:t>
            </a:r>
            <a:r>
              <a:rPr lang="it-IT" sz="1600" dirty="0" err="1">
                <a:latin typeface="Arial" panose="020B0604020202020204" pitchFamily="34" charset="0"/>
                <a:cs typeface="Arial" panose="020B0604020202020204" pitchFamily="34" charset="0"/>
              </a:rPr>
              <a:t>sociolinguistic</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questionnaire</a:t>
            </a:r>
            <a:endParaRPr lang="it-IT" sz="1600" b="1"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it-IT" sz="1600" dirty="0">
                <a:latin typeface="Arial" panose="020B0604020202020204" pitchFamily="34" charset="0"/>
                <a:cs typeface="Arial" panose="020B0604020202020204" pitchFamily="34" charset="0"/>
              </a:rPr>
              <a:t>A </a:t>
            </a:r>
            <a:r>
              <a:rPr lang="it-IT" sz="1600" dirty="0" err="1">
                <a:latin typeface="Arial" panose="020B0604020202020204" pitchFamily="34" charset="0"/>
                <a:cs typeface="Arial" panose="020B0604020202020204" pitchFamily="34" charset="0"/>
              </a:rPr>
              <a:t>translation</a:t>
            </a:r>
            <a:r>
              <a:rPr lang="it-IT" sz="1600" dirty="0">
                <a:latin typeface="Arial" panose="020B0604020202020204" pitchFamily="34" charset="0"/>
                <a:cs typeface="Arial" panose="020B0604020202020204" pitchFamily="34" charset="0"/>
              </a:rPr>
              <a:t> task made up of 40 </a:t>
            </a:r>
            <a:r>
              <a:rPr lang="it-IT" sz="1600" dirty="0" err="1">
                <a:latin typeface="Arial" panose="020B0604020202020204" pitchFamily="34" charset="0"/>
                <a:cs typeface="Arial" panose="020B0604020202020204" pitchFamily="34" charset="0"/>
              </a:rPr>
              <a:t>sentences</a:t>
            </a:r>
            <a:r>
              <a:rPr lang="it-IT" sz="1600" dirty="0">
                <a:latin typeface="Arial" panose="020B0604020202020204" pitchFamily="34" charset="0"/>
                <a:cs typeface="Arial" panose="020B0604020202020204" pitchFamily="34" charset="0"/>
              </a:rPr>
              <a:t> of </a:t>
            </a:r>
            <a:r>
              <a:rPr lang="it-IT" sz="1600" dirty="0" err="1">
                <a:latin typeface="Arial" panose="020B0604020202020204" pitchFamily="34" charset="0"/>
                <a:cs typeface="Arial" panose="020B0604020202020204" pitchFamily="34" charset="0"/>
              </a:rPr>
              <a:t>morphological</a:t>
            </a:r>
            <a:r>
              <a:rPr lang="it-IT" sz="1600" dirty="0">
                <a:latin typeface="Arial" panose="020B0604020202020204" pitchFamily="34" charset="0"/>
                <a:cs typeface="Arial" panose="020B0604020202020204" pitchFamily="34" charset="0"/>
              </a:rPr>
              <a:t> and </a:t>
            </a:r>
            <a:r>
              <a:rPr lang="it-IT" sz="1600" dirty="0" err="1">
                <a:latin typeface="Arial" panose="020B0604020202020204" pitchFamily="34" charset="0"/>
                <a:cs typeface="Arial" panose="020B0604020202020204" pitchFamily="34" charset="0"/>
              </a:rPr>
              <a:t>syntactic</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interest</a:t>
            </a:r>
            <a:r>
              <a:rPr lang="it-IT" sz="1600" dirty="0">
                <a:latin typeface="Arial" panose="020B0604020202020204" pitchFamily="34" charset="0"/>
                <a:cs typeface="Arial" panose="020B0604020202020204" pitchFamily="34" charset="0"/>
              </a:rPr>
              <a:t>.</a:t>
            </a:r>
          </a:p>
          <a:p>
            <a:pPr marL="285750" indent="-285750" algn="just">
              <a:buFont typeface="Arial" panose="020B0604020202020204" pitchFamily="34" charset="0"/>
              <a:buChar char="•"/>
            </a:pPr>
            <a:r>
              <a:rPr lang="it-IT" sz="1600" dirty="0">
                <a:latin typeface="Arial" panose="020B0604020202020204" pitchFamily="34" charset="0"/>
                <a:cs typeface="Arial" panose="020B0604020202020204" pitchFamily="34" charset="0"/>
              </a:rPr>
              <a:t>A semi-</a:t>
            </a:r>
            <a:r>
              <a:rPr lang="it-IT" sz="1600" dirty="0" err="1">
                <a:latin typeface="Arial" panose="020B0604020202020204" pitchFamily="34" charset="0"/>
                <a:cs typeface="Arial" panose="020B0604020202020204" pitchFamily="34" charset="0"/>
              </a:rPr>
              <a:t>structured</a:t>
            </a:r>
            <a:r>
              <a:rPr lang="it-IT" sz="1600" dirty="0">
                <a:latin typeface="Arial" panose="020B0604020202020204" pitchFamily="34" charset="0"/>
                <a:cs typeface="Arial" panose="020B0604020202020204" pitchFamily="34" charset="0"/>
              </a:rPr>
              <a:t> interview. </a:t>
            </a:r>
            <a:r>
              <a:rPr lang="it-IT" sz="1600" dirty="0" err="1">
                <a:latin typeface="Arial" panose="020B0604020202020204" pitchFamily="34" charset="0"/>
                <a:cs typeface="Arial" panose="020B0604020202020204" pitchFamily="34" charset="0"/>
              </a:rPr>
              <a:t>Quite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often</a:t>
            </a:r>
            <a:r>
              <a:rPr lang="it-IT" sz="1600" dirty="0">
                <a:latin typeface="Arial" panose="020B0604020202020204" pitchFamily="34" charset="0"/>
                <a:cs typeface="Arial" panose="020B0604020202020204" pitchFamily="34" charset="0"/>
              </a:rPr>
              <a:t> the interviews </a:t>
            </a:r>
            <a:r>
              <a:rPr lang="it-IT" sz="1600" dirty="0" err="1">
                <a:latin typeface="Arial" panose="020B0604020202020204" pitchFamily="34" charset="0"/>
                <a:cs typeface="Arial" panose="020B0604020202020204" pitchFamily="34" charset="0"/>
              </a:rPr>
              <a:t>were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conducted</a:t>
            </a:r>
            <a:r>
              <a:rPr lang="it-IT" sz="1600" dirty="0">
                <a:latin typeface="Arial" panose="020B0604020202020204" pitchFamily="34" charset="0"/>
                <a:cs typeface="Arial" panose="020B0604020202020204" pitchFamily="34" charset="0"/>
              </a:rPr>
              <a:t> with more </a:t>
            </a:r>
            <a:r>
              <a:rPr lang="it-IT" sz="1600" dirty="0" err="1">
                <a:latin typeface="Arial" panose="020B0604020202020204" pitchFamily="34" charset="0"/>
                <a:cs typeface="Arial" panose="020B0604020202020204" pitchFamily="34" charset="0"/>
              </a:rPr>
              <a:t>than</a:t>
            </a:r>
            <a:r>
              <a:rPr lang="it-IT" sz="1600" dirty="0">
                <a:latin typeface="Arial" panose="020B0604020202020204" pitchFamily="34" charset="0"/>
                <a:cs typeface="Arial" panose="020B0604020202020204" pitchFamily="34" charset="0"/>
              </a:rPr>
              <a:t> one people, making </a:t>
            </a:r>
            <a:r>
              <a:rPr lang="it-IT" sz="1600" dirty="0" err="1">
                <a:latin typeface="Arial" panose="020B0604020202020204" pitchFamily="34" charset="0"/>
                <a:cs typeface="Arial" panose="020B0604020202020204" pitchFamily="34" charset="0"/>
              </a:rPr>
              <a:t>them</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even</a:t>
            </a:r>
            <a:r>
              <a:rPr lang="it-IT" sz="1600" dirty="0">
                <a:latin typeface="Arial" panose="020B0604020202020204" pitchFamily="34" charset="0"/>
                <a:cs typeface="Arial" panose="020B0604020202020204" pitchFamily="34" charset="0"/>
              </a:rPr>
              <a:t> more </a:t>
            </a:r>
            <a:r>
              <a:rPr lang="it-IT" sz="1600" dirty="0" err="1">
                <a:latin typeface="Arial" panose="020B0604020202020204" pitchFamily="34" charset="0"/>
                <a:cs typeface="Arial" panose="020B0604020202020204" pitchFamily="34" charset="0"/>
              </a:rPr>
              <a:t>interesting</a:t>
            </a:r>
            <a:r>
              <a:rPr lang="it-IT" sz="1600" dirty="0">
                <a:latin typeface="Arial" panose="020B0604020202020204" pitchFamily="34" charset="0"/>
                <a:cs typeface="Arial" panose="020B0604020202020204" pitchFamily="34" charset="0"/>
              </a:rPr>
              <a:t>.</a:t>
            </a:r>
          </a:p>
          <a:p>
            <a:pPr algn="just"/>
            <a:endParaRPr lang="it-IT" sz="1600" dirty="0">
              <a:latin typeface="Arial" panose="020B0604020202020204" pitchFamily="34" charset="0"/>
              <a:cs typeface="Arial" panose="020B0604020202020204" pitchFamily="34" charset="0"/>
            </a:endParaRPr>
          </a:p>
        </p:txBody>
      </p:sp>
      <p:sp>
        <p:nvSpPr>
          <p:cNvPr id="4" name="Rettangolo 3">
            <a:extLst>
              <a:ext uri="{FF2B5EF4-FFF2-40B4-BE49-F238E27FC236}">
                <a16:creationId xmlns:a16="http://schemas.microsoft.com/office/drawing/2014/main" id="{F06500E0-847D-9333-9F67-A553466A1912}"/>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 name="Cortemilia">
            <a:hlinkClick r:id="" action="ppaction://media"/>
            <a:extLst>
              <a:ext uri="{FF2B5EF4-FFF2-40B4-BE49-F238E27FC236}">
                <a16:creationId xmlns:a16="http://schemas.microsoft.com/office/drawing/2014/main" id="{552C7762-91E5-B885-4431-157A6B25C45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446393" y="4856671"/>
            <a:ext cx="609600" cy="609600"/>
          </a:xfrm>
          <a:prstGeom prst="rect">
            <a:avLst/>
          </a:prstGeom>
        </p:spPr>
      </p:pic>
      <p:sp>
        <p:nvSpPr>
          <p:cNvPr id="6" name="CasellaDiTesto 5">
            <a:extLst>
              <a:ext uri="{FF2B5EF4-FFF2-40B4-BE49-F238E27FC236}">
                <a16:creationId xmlns:a16="http://schemas.microsoft.com/office/drawing/2014/main" id="{B934B158-8A5C-15BF-F15F-125F043F1819}"/>
              </a:ext>
            </a:extLst>
          </p:cNvPr>
          <p:cNvSpPr txBox="1"/>
          <p:nvPr/>
        </p:nvSpPr>
        <p:spPr>
          <a:xfrm>
            <a:off x="4654169" y="4979021"/>
            <a:ext cx="1792224" cy="338554"/>
          </a:xfrm>
          <a:prstGeom prst="rect">
            <a:avLst/>
          </a:prstGeom>
          <a:noFill/>
        </p:spPr>
        <p:txBody>
          <a:bodyPr wrap="square" rtlCol="0">
            <a:spAutoFit/>
          </a:bodyPr>
          <a:lstStyle/>
          <a:p>
            <a:r>
              <a:rPr lang="it-IT" sz="1600" b="1" dirty="0">
                <a:latin typeface="Arial" panose="020B0604020202020204" pitchFamily="34" charset="0"/>
                <a:cs typeface="Arial" panose="020B0604020202020204" pitchFamily="34" charset="0"/>
              </a:rPr>
              <a:t>Cortemilia (CN)</a:t>
            </a:r>
          </a:p>
        </p:txBody>
      </p:sp>
    </p:spTree>
    <p:extLst>
      <p:ext uri="{BB962C8B-B14F-4D97-AF65-F5344CB8AC3E}">
        <p14:creationId xmlns:p14="http://schemas.microsoft.com/office/powerpoint/2010/main" val="3831882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10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64166-0642-BC34-9DB1-D35C7FE7020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4311D51-F00B-C87F-F993-5DB1FFA8741E}"/>
              </a:ext>
            </a:extLst>
          </p:cNvPr>
          <p:cNvSpPr>
            <a:spLocks noGrp="1"/>
          </p:cNvSpPr>
          <p:nvPr>
            <p:ph type="title"/>
          </p:nvPr>
        </p:nvSpPr>
        <p:spPr>
          <a:xfrm>
            <a:off x="838200" y="598741"/>
            <a:ext cx="10515600" cy="1083755"/>
          </a:xfrm>
        </p:spPr>
        <p:txBody>
          <a:bodyPr>
            <a:normAutofit/>
          </a:bodyPr>
          <a:lstStyle/>
          <a:p>
            <a:r>
              <a:rPr lang="it-IT" sz="2400" b="1" dirty="0">
                <a:solidFill>
                  <a:schemeClr val="accent3"/>
                </a:solidFill>
                <a:latin typeface="Arial" panose="020B0604020202020204" pitchFamily="34" charset="0"/>
                <a:cs typeface="Arial" panose="020B0604020202020204" pitchFamily="34" charset="0"/>
              </a:rPr>
              <a:t>2. </a:t>
            </a:r>
            <a:r>
              <a:rPr lang="en-US" sz="2400" b="1" dirty="0">
                <a:solidFill>
                  <a:schemeClr val="accent3"/>
                </a:solidFill>
                <a:latin typeface="Arial" panose="020B0604020202020204" pitchFamily="34" charset="0"/>
                <a:cs typeface="Arial" panose="020B0604020202020204" pitchFamily="34" charset="0"/>
              </a:rPr>
              <a:t>Qualitative analysis: dialect leveling and Italianization of the dialects</a:t>
            </a:r>
            <a:br>
              <a:rPr lang="en-US" sz="2400" b="1" dirty="0">
                <a:solidFill>
                  <a:schemeClr val="accent3"/>
                </a:solidFill>
                <a:latin typeface="Arial" panose="020B0604020202020204" pitchFamily="34" charset="0"/>
                <a:cs typeface="Arial" panose="020B0604020202020204" pitchFamily="34" charset="0"/>
              </a:rPr>
            </a:br>
            <a:br>
              <a:rPr lang="en-US" sz="2400" b="1" dirty="0">
                <a:solidFill>
                  <a:schemeClr val="accent3"/>
                </a:solidFill>
                <a:latin typeface="Arial" panose="020B0604020202020204" pitchFamily="34" charset="0"/>
                <a:cs typeface="Arial" panose="020B0604020202020204" pitchFamily="34" charset="0"/>
              </a:rPr>
            </a:br>
            <a:endParaRPr lang="it-IT" sz="2400" b="1" dirty="0">
              <a:solidFill>
                <a:schemeClr val="accent3"/>
              </a:solidFill>
              <a:latin typeface="Arial" panose="020B0604020202020204" pitchFamily="34" charset="0"/>
              <a:cs typeface="Arial" panose="020B0604020202020204" pitchFamily="34" charset="0"/>
            </a:endParaRPr>
          </a:p>
        </p:txBody>
      </p:sp>
      <p:sp>
        <p:nvSpPr>
          <p:cNvPr id="3" name="Segnaposto contenuto 2">
            <a:extLst>
              <a:ext uri="{FF2B5EF4-FFF2-40B4-BE49-F238E27FC236}">
                <a16:creationId xmlns:a16="http://schemas.microsoft.com/office/drawing/2014/main" id="{784EC046-6715-3D72-A3A7-E0EC50B2A46F}"/>
              </a:ext>
            </a:extLst>
          </p:cNvPr>
          <p:cNvSpPr>
            <a:spLocks noGrp="1"/>
          </p:cNvSpPr>
          <p:nvPr>
            <p:ph idx="1"/>
          </p:nvPr>
        </p:nvSpPr>
        <p:spPr>
          <a:xfrm>
            <a:off x="838200" y="1533017"/>
            <a:ext cx="10515600" cy="4351338"/>
          </a:xfrm>
        </p:spPr>
        <p:txBody>
          <a:bodyPr>
            <a:normAutofit/>
          </a:bodyPr>
          <a:lstStyle/>
          <a:p>
            <a:pPr>
              <a:lnSpc>
                <a:spcPct val="150000"/>
              </a:lnSpc>
            </a:pPr>
            <a:r>
              <a:rPr lang="it-IT" sz="1600" b="1" dirty="0" err="1">
                <a:latin typeface="Arial" panose="020B0604020202020204" pitchFamily="34" charset="0"/>
                <a:cs typeface="Arial" panose="020B0604020202020204" pitchFamily="34" charset="0"/>
              </a:rPr>
              <a:t>Dialect</a:t>
            </a:r>
            <a:r>
              <a:rPr lang="it-IT" sz="1600" b="1"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leveling</a:t>
            </a:r>
            <a:r>
              <a:rPr lang="it-IT"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«the eradication of marked linguistic features, marked (a) in the sense of being in a minority in the ambient feature pool after the contact “event,” (b) in the sense of being over(t)</a:t>
            </a:r>
            <a:r>
              <a:rPr lang="en-US" sz="1600" dirty="0" err="1">
                <a:latin typeface="Arial" panose="020B0604020202020204" pitchFamily="34" charset="0"/>
                <a:cs typeface="Arial" panose="020B0604020202020204" pitchFamily="34" charset="0"/>
              </a:rPr>
              <a:t>ly</a:t>
            </a:r>
            <a:r>
              <a:rPr lang="en-US" sz="1600" dirty="0">
                <a:latin typeface="Arial" panose="020B0604020202020204" pitchFamily="34" charset="0"/>
                <a:cs typeface="Arial" panose="020B0604020202020204" pitchFamily="34" charset="0"/>
              </a:rPr>
              <a:t> stereotyped, or (c) marked in the sense of being found rarely in the world’s languages and/or learned late in child language acquisition» (Britain 2018: 149; also see Britain 2013, Kerswill and Williams 2000)</a:t>
            </a:r>
            <a:r>
              <a:rPr lang="it-IT" sz="1600" dirty="0">
                <a:latin typeface="Arial" panose="020B0604020202020204" pitchFamily="34" charset="0"/>
                <a:cs typeface="Arial" panose="020B0604020202020204" pitchFamily="34" charset="0"/>
              </a:rPr>
              <a:t>.</a:t>
            </a:r>
          </a:p>
          <a:p>
            <a:pPr>
              <a:lnSpc>
                <a:spcPct val="150000"/>
              </a:lnSpc>
            </a:pPr>
            <a:endParaRPr lang="it-IT" sz="1600" b="1" dirty="0">
              <a:latin typeface="Arial" panose="020B0604020202020204" pitchFamily="34" charset="0"/>
              <a:cs typeface="Arial" panose="020B0604020202020204" pitchFamily="34" charset="0"/>
            </a:endParaRPr>
          </a:p>
          <a:p>
            <a:pPr>
              <a:lnSpc>
                <a:spcPct val="150000"/>
              </a:lnSpc>
            </a:pPr>
            <a:r>
              <a:rPr lang="it-IT" sz="1600" dirty="0">
                <a:latin typeface="Arial" panose="020B0604020202020204" pitchFamily="34" charset="0"/>
                <a:cs typeface="Arial" panose="020B0604020202020204" pitchFamily="34" charset="0"/>
              </a:rPr>
              <a:t>The case of </a:t>
            </a:r>
            <a:r>
              <a:rPr lang="it-IT" sz="1600" dirty="0" err="1">
                <a:latin typeface="Arial" panose="020B0604020202020204" pitchFamily="34" charset="0"/>
                <a:cs typeface="Arial" panose="020B0604020202020204" pitchFamily="34" charset="0"/>
              </a:rPr>
              <a:t>Piedmontese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dialects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peculiar</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because</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dialects</a:t>
            </a:r>
            <a:r>
              <a:rPr lang="it-IT" sz="1600" dirty="0">
                <a:latin typeface="Arial" panose="020B0604020202020204" pitchFamily="34" charset="0"/>
                <a:cs typeface="Arial" panose="020B0604020202020204" pitchFamily="34" charset="0"/>
              </a:rPr>
              <a:t> in contact </a:t>
            </a:r>
            <a:r>
              <a:rPr lang="it-IT" sz="1600" dirty="0" err="1">
                <a:latin typeface="Arial" panose="020B0604020202020204" pitchFamily="34" charset="0"/>
                <a:cs typeface="Arial" panose="020B0604020202020204" pitchFamily="34" charset="0"/>
              </a:rPr>
              <a:t>belong</a:t>
            </a:r>
            <a:r>
              <a:rPr lang="it-IT" sz="1600" dirty="0">
                <a:latin typeface="Arial" panose="020B0604020202020204" pitchFamily="34" charset="0"/>
                <a:cs typeface="Arial" panose="020B0604020202020204" pitchFamily="34" charset="0"/>
              </a:rPr>
              <a:t> to the </a:t>
            </a:r>
            <a:r>
              <a:rPr lang="it-IT" sz="1600" dirty="0" err="1">
                <a:latin typeface="Arial" panose="020B0604020202020204" pitchFamily="34" charset="0"/>
                <a:cs typeface="Arial" panose="020B0604020202020204" pitchFamily="34" charset="0"/>
              </a:rPr>
              <a:t>same</a:t>
            </a:r>
            <a:r>
              <a:rPr lang="it-IT" sz="1600" dirty="0">
                <a:latin typeface="Arial" panose="020B0604020202020204" pitchFamily="34" charset="0"/>
                <a:cs typeface="Arial" panose="020B0604020202020204" pitchFamily="34" charset="0"/>
              </a:rPr>
              <a:t> sub-group and are </a:t>
            </a:r>
            <a:r>
              <a:rPr lang="it-IT" sz="1600" dirty="0" err="1">
                <a:latin typeface="Arial" panose="020B0604020202020204" pitchFamily="34" charset="0"/>
                <a:cs typeface="Arial" panose="020B0604020202020204" pitchFamily="34" charset="0"/>
              </a:rPr>
              <a:t>very</a:t>
            </a:r>
            <a:r>
              <a:rPr lang="it-IT" sz="1600" dirty="0">
                <a:latin typeface="Arial" panose="020B0604020202020204" pitchFamily="34" charset="0"/>
                <a:cs typeface="Arial" panose="020B0604020202020204" pitchFamily="34" charset="0"/>
              </a:rPr>
              <a:t> close to </a:t>
            </a:r>
            <a:r>
              <a:rPr lang="it-IT" sz="1600" dirty="0" err="1">
                <a:latin typeface="Arial" panose="020B0604020202020204" pitchFamily="34" charset="0"/>
                <a:cs typeface="Arial" panose="020B0604020202020204" pitchFamily="34" charset="0"/>
              </a:rPr>
              <a:t>each</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others</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result</a:t>
            </a:r>
            <a:r>
              <a:rPr lang="it-IT" sz="1600" dirty="0">
                <a:latin typeface="Arial" panose="020B0604020202020204" pitchFamily="34" charset="0"/>
                <a:cs typeface="Arial" panose="020B0604020202020204" pitchFamily="34" charset="0"/>
              </a:rPr>
              <a:t> of ‘</a:t>
            </a:r>
            <a:r>
              <a:rPr lang="it-IT" sz="1600" dirty="0" err="1">
                <a:latin typeface="Arial" panose="020B0604020202020204" pitchFamily="34" charset="0"/>
                <a:cs typeface="Arial" panose="020B0604020202020204" pitchFamily="34" charset="0"/>
              </a:rPr>
              <a:t>canonical</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leveling</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is</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birth</a:t>
            </a:r>
            <a:r>
              <a:rPr lang="it-IT" sz="1600" dirty="0">
                <a:latin typeface="Arial" panose="020B0604020202020204" pitchFamily="34" charset="0"/>
                <a:cs typeface="Arial" panose="020B0604020202020204" pitchFamily="34" charset="0"/>
              </a:rPr>
              <a:t> of a new </a:t>
            </a:r>
            <a:r>
              <a:rPr lang="it-IT" sz="1600" dirty="0" err="1">
                <a:latin typeface="Arial" panose="020B0604020202020204" pitchFamily="34" charset="0"/>
                <a:cs typeface="Arial" panose="020B0604020202020204" pitchFamily="34" charset="0"/>
              </a:rPr>
              <a:t>variety</a:t>
            </a:r>
            <a:r>
              <a:rPr lang="it-IT" sz="1600" dirty="0">
                <a:latin typeface="Arial" panose="020B0604020202020204" pitchFamily="34" charset="0"/>
                <a:cs typeface="Arial" panose="020B0604020202020204" pitchFamily="34" charset="0"/>
              </a:rPr>
              <a:t> (cf. </a:t>
            </a:r>
            <a:r>
              <a:rPr lang="it-IT" sz="1600" dirty="0" err="1">
                <a:latin typeface="Arial" panose="020B0604020202020204" pitchFamily="34" charset="0"/>
                <a:cs typeface="Arial" panose="020B0604020202020204" pitchFamily="34" charset="0"/>
              </a:rPr>
              <a:t>Trudgill</a:t>
            </a:r>
            <a:r>
              <a:rPr lang="it-IT" sz="1600" dirty="0">
                <a:latin typeface="Arial" panose="020B0604020202020204" pitchFamily="34" charset="0"/>
                <a:cs typeface="Arial" panose="020B0604020202020204" pitchFamily="34" charset="0"/>
              </a:rPr>
              <a:t> 2004): in the case of </a:t>
            </a:r>
            <a:r>
              <a:rPr lang="it-IT" sz="1600" dirty="0" err="1">
                <a:latin typeface="Arial" panose="020B0604020202020204" pitchFamily="34" charset="0"/>
                <a:cs typeface="Arial" panose="020B0604020202020204" pitchFamily="34" charset="0"/>
              </a:rPr>
              <a:t>Piedmont</a:t>
            </a:r>
            <a:r>
              <a:rPr lang="it-IT" sz="1600" dirty="0">
                <a:latin typeface="Arial" panose="020B0604020202020204" pitchFamily="34" charset="0"/>
                <a:cs typeface="Arial" panose="020B0604020202020204" pitchFamily="34" charset="0"/>
              </a:rPr>
              <a:t>, for </a:t>
            </a:r>
            <a:r>
              <a:rPr lang="it-IT" sz="1600" dirty="0" err="1">
                <a:latin typeface="Arial" panose="020B0604020202020204" pitchFamily="34" charset="0"/>
                <a:cs typeface="Arial" panose="020B0604020202020204" pitchFamily="34" charset="0"/>
              </a:rPr>
              <a:t>now</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what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we</a:t>
            </a:r>
            <a:r>
              <a:rPr lang="it-IT" sz="1600" dirty="0">
                <a:latin typeface="Arial" panose="020B0604020202020204" pitchFamily="34" charset="0"/>
                <a:cs typeface="Arial" panose="020B0604020202020204" pitchFamily="34" charset="0"/>
              </a:rPr>
              <a:t> can </a:t>
            </a:r>
            <a:r>
              <a:rPr lang="it-IT" sz="1600" dirty="0" err="1">
                <a:latin typeface="Arial" panose="020B0604020202020204" pitchFamily="34" charset="0"/>
                <a:cs typeface="Arial" panose="020B0604020202020204" pitchFamily="34" charset="0"/>
              </a:rPr>
              <a:t>observe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is</a:t>
            </a:r>
            <a:r>
              <a:rPr lang="it-IT" sz="1600" dirty="0">
                <a:latin typeface="Arial" panose="020B0604020202020204" pitchFamily="34" charset="0"/>
                <a:cs typeface="Arial" panose="020B0604020202020204" pitchFamily="34" charset="0"/>
              </a:rPr>
              <a:t> a </a:t>
            </a:r>
            <a:r>
              <a:rPr lang="it-IT" sz="1600" b="1" dirty="0" err="1">
                <a:latin typeface="Arial" panose="020B0604020202020204" pitchFamily="34" charset="0"/>
                <a:cs typeface="Arial" panose="020B0604020202020204" pitchFamily="34" charset="0"/>
              </a:rPr>
              <a:t>reduction</a:t>
            </a:r>
            <a:r>
              <a:rPr lang="it-IT" sz="1600" b="1" dirty="0">
                <a:latin typeface="Arial" panose="020B0604020202020204" pitchFamily="34" charset="0"/>
                <a:cs typeface="Arial" panose="020B0604020202020204" pitchFamily="34" charset="0"/>
              </a:rPr>
              <a:t> of </a:t>
            </a:r>
            <a:r>
              <a:rPr lang="it-IT" sz="1600" b="1" dirty="0" err="1">
                <a:latin typeface="Arial" panose="020B0604020202020204" pitchFamily="34" charset="0"/>
                <a:cs typeface="Arial" panose="020B0604020202020204" pitchFamily="34" charset="0"/>
              </a:rPr>
              <a:t>internal</a:t>
            </a:r>
            <a:r>
              <a:rPr lang="it-IT" sz="1600" b="1"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differentiations</a:t>
            </a:r>
            <a:r>
              <a:rPr lang="it-IT" sz="1600" b="1"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due to the </a:t>
            </a:r>
            <a:r>
              <a:rPr lang="it-IT" sz="1600" b="1" dirty="0" err="1">
                <a:latin typeface="Arial" panose="020B0604020202020204" pitchFamily="34" charset="0"/>
                <a:cs typeface="Arial" panose="020B0604020202020204" pitchFamily="34" charset="0"/>
              </a:rPr>
              <a:t>loss</a:t>
            </a:r>
            <a:r>
              <a:rPr lang="it-IT" sz="1600" b="1" dirty="0">
                <a:latin typeface="Arial" panose="020B0604020202020204" pitchFamily="34" charset="0"/>
                <a:cs typeface="Arial" panose="020B0604020202020204" pitchFamily="34" charset="0"/>
              </a:rPr>
              <a:t> of </a:t>
            </a:r>
            <a:r>
              <a:rPr lang="it-IT" sz="1600" b="1" dirty="0" err="1">
                <a:latin typeface="Arial" panose="020B0604020202020204" pitchFamily="34" charset="0"/>
                <a:cs typeface="Arial" panose="020B0604020202020204" pitchFamily="34" charset="0"/>
              </a:rPr>
              <a:t>locally</a:t>
            </a:r>
            <a:r>
              <a:rPr lang="it-IT" sz="1600" b="1"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marked</a:t>
            </a:r>
            <a:r>
              <a:rPr lang="it-IT" sz="1600" b="1" dirty="0">
                <a:latin typeface="Arial" panose="020B0604020202020204" pitchFamily="34" charset="0"/>
                <a:cs typeface="Arial" panose="020B0604020202020204" pitchFamily="34" charset="0"/>
              </a:rPr>
              <a:t> features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see</a:t>
            </a:r>
            <a:r>
              <a:rPr lang="it-IT" sz="1600" dirty="0">
                <a:latin typeface="Arial" panose="020B0604020202020204" pitchFamily="34" charset="0"/>
                <a:cs typeface="Arial" panose="020B0604020202020204" pitchFamily="34" charset="0"/>
              </a:rPr>
              <a:t> Ferrarotti/Flecchia </a:t>
            </a:r>
            <a:r>
              <a:rPr lang="it-IT" sz="1600" i="1" dirty="0" err="1">
                <a:latin typeface="Arial" panose="020B0604020202020204" pitchFamily="34" charset="0"/>
                <a:cs typeface="Arial" panose="020B0604020202020204" pitchFamily="34" charset="0"/>
              </a:rPr>
              <a:t>forth</a:t>
            </a:r>
            <a:r>
              <a:rPr lang="it-IT" sz="1600" i="1" dirty="0">
                <a:latin typeface="Arial" panose="020B0604020202020204" pitchFamily="34" charset="0"/>
                <a:cs typeface="Arial" panose="020B0604020202020204" pitchFamily="34" charset="0"/>
              </a:rPr>
              <a:t>.</a:t>
            </a:r>
            <a:r>
              <a:rPr lang="it-IT" sz="1600" dirty="0">
                <a:latin typeface="Arial" panose="020B0604020202020204" pitchFamily="34" charset="0"/>
                <a:cs typeface="Arial" panose="020B0604020202020204" pitchFamily="34" charset="0"/>
              </a:rPr>
              <a:t>).</a:t>
            </a:r>
          </a:p>
        </p:txBody>
      </p:sp>
      <p:sp>
        <p:nvSpPr>
          <p:cNvPr id="4" name="Rettangolo 3">
            <a:extLst>
              <a:ext uri="{FF2B5EF4-FFF2-40B4-BE49-F238E27FC236}">
                <a16:creationId xmlns:a16="http://schemas.microsoft.com/office/drawing/2014/main" id="{58E2779C-B5E5-9963-A332-04784B7036A3}"/>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866847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BB0F1-D477-28C7-07EE-CCA409EF786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17CB329-FFF4-D090-21C6-63576B74A654}"/>
              </a:ext>
            </a:extLst>
          </p:cNvPr>
          <p:cNvSpPr>
            <a:spLocks noGrp="1"/>
          </p:cNvSpPr>
          <p:nvPr>
            <p:ph type="title"/>
          </p:nvPr>
        </p:nvSpPr>
        <p:spPr>
          <a:xfrm>
            <a:off x="838200" y="598741"/>
            <a:ext cx="10515600" cy="686435"/>
          </a:xfrm>
        </p:spPr>
        <p:txBody>
          <a:bodyPr>
            <a:normAutofit/>
          </a:bodyPr>
          <a:lstStyle/>
          <a:p>
            <a:r>
              <a:rPr lang="it-IT" sz="2000" b="1" dirty="0">
                <a:solidFill>
                  <a:schemeClr val="accent3"/>
                </a:solidFill>
                <a:latin typeface="Arial" panose="020B0604020202020204" pitchFamily="34" charset="0"/>
                <a:cs typeface="Arial" panose="020B0604020202020204" pitchFamily="34" charset="0"/>
              </a:rPr>
              <a:t>2.1. </a:t>
            </a:r>
            <a:r>
              <a:rPr lang="it-IT" sz="2000" b="1" dirty="0" err="1">
                <a:solidFill>
                  <a:schemeClr val="accent3"/>
                </a:solidFill>
                <a:latin typeface="Arial" panose="020B0604020202020204" pitchFamily="34" charset="0"/>
                <a:cs typeface="Arial" panose="020B0604020202020204" pitchFamily="34" charset="0"/>
              </a:rPr>
              <a:t>Phonetic</a:t>
            </a:r>
            <a:r>
              <a:rPr lang="it-IT" sz="2000" b="1" dirty="0">
                <a:solidFill>
                  <a:schemeClr val="accent3"/>
                </a:solidFill>
                <a:latin typeface="Arial" panose="020B0604020202020204" pitchFamily="34" charset="0"/>
                <a:cs typeface="Arial" panose="020B0604020202020204" pitchFamily="34" charset="0"/>
              </a:rPr>
              <a:t> </a:t>
            </a:r>
            <a:r>
              <a:rPr lang="it-IT" sz="2000" b="1" dirty="0" err="1">
                <a:solidFill>
                  <a:schemeClr val="accent3"/>
                </a:solidFill>
                <a:latin typeface="Arial" panose="020B0604020202020204" pitchFamily="34" charset="0"/>
                <a:cs typeface="Arial" panose="020B0604020202020204" pitchFamily="34" charset="0"/>
              </a:rPr>
              <a:t>leveling</a:t>
            </a:r>
            <a:r>
              <a:rPr lang="it-IT" sz="2000" b="1" dirty="0">
                <a:solidFill>
                  <a:schemeClr val="accent3"/>
                </a:solidFill>
                <a:latin typeface="Arial" panose="020B0604020202020204" pitchFamily="34" charset="0"/>
                <a:cs typeface="Arial" panose="020B0604020202020204" pitchFamily="34" charset="0"/>
              </a:rPr>
              <a:t> </a:t>
            </a:r>
            <a:r>
              <a:rPr lang="en-US" sz="2000" b="1" dirty="0">
                <a:solidFill>
                  <a:schemeClr val="accent3"/>
                </a:solidFill>
                <a:latin typeface="Arial" panose="020B0604020202020204" pitchFamily="34" charset="0"/>
                <a:cs typeface="Arial" panose="020B0604020202020204" pitchFamily="34" charset="0"/>
              </a:rPr>
              <a:t>through dialect contact</a:t>
            </a:r>
            <a:endParaRPr lang="it-IT" sz="2000" b="1" dirty="0">
              <a:solidFill>
                <a:schemeClr val="accent3"/>
              </a:solidFill>
              <a:latin typeface="Arial" panose="020B0604020202020204" pitchFamily="34" charset="0"/>
              <a:cs typeface="Arial" panose="020B0604020202020204" pitchFamily="34" charset="0"/>
            </a:endParaRPr>
          </a:p>
        </p:txBody>
      </p:sp>
      <p:sp>
        <p:nvSpPr>
          <p:cNvPr id="3" name="Segnaposto contenuto 2">
            <a:extLst>
              <a:ext uri="{FF2B5EF4-FFF2-40B4-BE49-F238E27FC236}">
                <a16:creationId xmlns:a16="http://schemas.microsoft.com/office/drawing/2014/main" id="{6A5F256B-87EA-5913-1FAB-47FF3C3FBAA5}"/>
              </a:ext>
            </a:extLst>
          </p:cNvPr>
          <p:cNvSpPr>
            <a:spLocks noGrp="1"/>
          </p:cNvSpPr>
          <p:nvPr>
            <p:ph idx="1"/>
          </p:nvPr>
        </p:nvSpPr>
        <p:spPr>
          <a:xfrm>
            <a:off x="838200" y="1862201"/>
            <a:ext cx="10515600" cy="3797935"/>
          </a:xfrm>
        </p:spPr>
        <p:txBody>
          <a:bodyPr>
            <a:normAutofit/>
          </a:bodyPr>
          <a:lstStyle/>
          <a:p>
            <a:pPr algn="just"/>
            <a:r>
              <a:rPr lang="it-IT" sz="1600" dirty="0" err="1">
                <a:latin typeface="Arial" panose="020B0604020202020204" pitchFamily="34" charset="0"/>
                <a:cs typeface="Arial" panose="020B0604020202020204" pitchFamily="34" charset="0"/>
              </a:rPr>
              <a:t>It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often</a:t>
            </a:r>
            <a:r>
              <a:rPr lang="it-IT" sz="1600" dirty="0">
                <a:latin typeface="Arial" panose="020B0604020202020204" pitchFamily="34" charset="0"/>
                <a:cs typeface="Arial" panose="020B0604020202020204" pitchFamily="34" charset="0"/>
              </a:rPr>
              <a:t> the case </a:t>
            </a:r>
            <a:r>
              <a:rPr lang="it-IT" sz="1600" dirty="0" err="1">
                <a:latin typeface="Arial" panose="020B0604020202020204" pitchFamily="34" charset="0"/>
                <a:cs typeface="Arial" panose="020B0604020202020204" pitchFamily="34" charset="0"/>
              </a:rPr>
              <a:t>that</a:t>
            </a:r>
            <a:r>
              <a:rPr lang="it-IT" sz="1600" dirty="0">
                <a:latin typeface="Arial" panose="020B0604020202020204" pitchFamily="34" charset="0"/>
                <a:cs typeface="Arial" panose="020B0604020202020204" pitchFamily="34" charset="0"/>
              </a:rPr>
              <a:t> a rural </a:t>
            </a:r>
            <a:r>
              <a:rPr lang="it-IT" sz="1600" dirty="0" err="1">
                <a:latin typeface="Arial" panose="020B0604020202020204" pitchFamily="34" charset="0"/>
                <a:cs typeface="Arial" panose="020B0604020202020204" pitchFamily="34" charset="0"/>
              </a:rPr>
              <a:t>dialect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lost</a:t>
            </a:r>
            <a:r>
              <a:rPr lang="it-IT" sz="1600" dirty="0">
                <a:latin typeface="Arial" panose="020B0604020202020204" pitchFamily="34" charset="0"/>
                <a:cs typeface="Arial" panose="020B0604020202020204" pitchFamily="34" charset="0"/>
              </a:rPr>
              <a:t> some of </a:t>
            </a:r>
            <a:r>
              <a:rPr lang="it-IT" sz="1600" dirty="0" err="1">
                <a:latin typeface="Arial" panose="020B0604020202020204" pitchFamily="34" charset="0"/>
                <a:cs typeface="Arial" panose="020B0604020202020204" pitchFamily="34" charset="0"/>
              </a:rPr>
              <a:t>its</a:t>
            </a:r>
            <a:r>
              <a:rPr lang="it-IT" sz="1600" dirty="0">
                <a:latin typeface="Arial" panose="020B0604020202020204" pitchFamily="34" charset="0"/>
                <a:cs typeface="Arial" panose="020B0604020202020204" pitchFamily="34" charset="0"/>
              </a:rPr>
              <a:t> features, </a:t>
            </a:r>
            <a:r>
              <a:rPr lang="it-IT" sz="1600" dirty="0" err="1">
                <a:latin typeface="Arial" panose="020B0604020202020204" pitchFamily="34" charset="0"/>
                <a:cs typeface="Arial" panose="020B0604020202020204" pitchFamily="34" charset="0"/>
              </a:rPr>
              <a:t>substituting</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them</a:t>
            </a:r>
            <a:r>
              <a:rPr lang="it-IT" sz="1600" dirty="0">
                <a:latin typeface="Arial" panose="020B0604020202020204" pitchFamily="34" charset="0"/>
                <a:cs typeface="Arial" panose="020B0604020202020204" pitchFamily="34" charset="0"/>
              </a:rPr>
              <a:t> with the </a:t>
            </a:r>
            <a:r>
              <a:rPr lang="it-IT" sz="1600" b="1" dirty="0" err="1">
                <a:latin typeface="Arial" panose="020B0604020202020204" pitchFamily="34" charset="0"/>
                <a:cs typeface="Arial" panose="020B0604020202020204" pitchFamily="34" charset="0"/>
              </a:rPr>
              <a:t>corrispondent</a:t>
            </a:r>
            <a:r>
              <a:rPr lang="it-IT" sz="1600" b="1"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variants</a:t>
            </a:r>
            <a:r>
              <a:rPr lang="it-IT" sz="1600" b="1" dirty="0">
                <a:latin typeface="Arial" panose="020B0604020202020204" pitchFamily="34" charset="0"/>
                <a:cs typeface="Arial" panose="020B0604020202020204" pitchFamily="34" charset="0"/>
              </a:rPr>
              <a:t> from urban centres</a:t>
            </a:r>
            <a:r>
              <a:rPr lang="it-IT" sz="1600" dirty="0">
                <a:latin typeface="Arial" panose="020B0604020202020204" pitchFamily="34" charset="0"/>
                <a:cs typeface="Arial" panose="020B0604020202020204" pitchFamily="34" charset="0"/>
              </a:rPr>
              <a:t>:</a:t>
            </a:r>
          </a:p>
          <a:p>
            <a:pPr marL="0" indent="0" algn="just">
              <a:buNone/>
            </a:pPr>
            <a:endParaRPr lang="it-IT" sz="1600" dirty="0">
              <a:latin typeface="Arial" panose="020B0604020202020204" pitchFamily="34" charset="0"/>
              <a:cs typeface="Arial" panose="020B0604020202020204" pitchFamily="34" charset="0"/>
            </a:endParaRPr>
          </a:p>
          <a:p>
            <a:pPr marL="0" indent="0" algn="just">
              <a:buNone/>
            </a:pPr>
            <a:r>
              <a:rPr lang="it-IT" sz="1600" dirty="0" err="1">
                <a:latin typeface="Arial" panose="020B0604020202020204" pitchFamily="34" charset="0"/>
                <a:cs typeface="Arial" panose="020B0604020202020204" pitchFamily="34" charset="0"/>
              </a:rPr>
              <a:t>Lat</a:t>
            </a:r>
            <a:r>
              <a:rPr lang="it-IT" sz="1600" dirty="0">
                <a:latin typeface="Arial" panose="020B0604020202020204" pitchFamily="34" charset="0"/>
                <a:cs typeface="Arial" panose="020B0604020202020204" pitchFamily="34" charset="0"/>
              </a:rPr>
              <a:t>. </a:t>
            </a:r>
            <a:r>
              <a:rPr lang="it-IT" sz="1600" cap="small" dirty="0">
                <a:latin typeface="Times New Roman" panose="02020603050405020304" pitchFamily="18" charset="0"/>
                <a:cs typeface="Times New Roman" panose="02020603050405020304" pitchFamily="18" charset="0"/>
              </a:rPr>
              <a:t>ŏ</a:t>
            </a:r>
            <a:r>
              <a:rPr lang="it-IT" sz="1600" dirty="0">
                <a:latin typeface="Arial" panose="020B0604020202020204" pitchFamily="34" charset="0"/>
                <a:cs typeface="Arial" panose="020B0604020202020204" pitchFamily="34" charset="0"/>
              </a:rPr>
              <a:t> &gt; [</a:t>
            </a:r>
            <a:r>
              <a:rPr lang="it-IT" sz="1600" dirty="0" err="1">
                <a:latin typeface="Arial" panose="020B0604020202020204" pitchFamily="34" charset="0"/>
                <a:cs typeface="Arial" panose="020B0604020202020204" pitchFamily="34" charset="0"/>
              </a:rPr>
              <a:t>ye</a:t>
            </a:r>
            <a:r>
              <a:rPr lang="it-IT" sz="1600" dirty="0">
                <a:latin typeface="Arial" panose="020B0604020202020204" pitchFamily="34" charset="0"/>
                <a:cs typeface="Arial" panose="020B0604020202020204" pitchFamily="34" charset="0"/>
              </a:rPr>
              <a:t>], [e] &gt; [ø]: 	[</a:t>
            </a:r>
            <a:r>
              <a:rPr lang="it-IT" sz="1600" dirty="0" err="1">
                <a:latin typeface="Arial" panose="020B0604020202020204" pitchFamily="34" charset="0"/>
                <a:cs typeface="Arial" panose="020B0604020202020204" pitchFamily="34" charset="0"/>
              </a:rPr>
              <a:t>fyˈek</a:t>
            </a:r>
            <a:r>
              <a:rPr lang="it-IT" sz="1600" dirty="0">
                <a:latin typeface="Arial" panose="020B0604020202020204" pitchFamily="34" charset="0"/>
                <a:cs typeface="Arial" panose="020B0604020202020204" pitchFamily="34" charset="0"/>
              </a:rPr>
              <a:t>] &gt; [</a:t>
            </a:r>
            <a:r>
              <a:rPr lang="it-IT" sz="1600" dirty="0" err="1">
                <a:latin typeface="Arial" panose="020B0604020202020204" pitchFamily="34" charset="0"/>
                <a:cs typeface="Arial" panose="020B0604020202020204" pitchFamily="34" charset="0"/>
              </a:rPr>
              <a:t>føk</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fire</a:t>
            </a:r>
            <a:r>
              <a:rPr lang="it-IT" sz="1600" dirty="0">
                <a:latin typeface="Arial" panose="020B0604020202020204" pitchFamily="34" charset="0"/>
                <a:cs typeface="Arial" panose="020B0604020202020204" pitchFamily="34" charset="0"/>
              </a:rPr>
              <a:t>’ 	(Fobello, Valsesia, VC)</a:t>
            </a:r>
          </a:p>
          <a:p>
            <a:pPr marL="0" indent="0" algn="just">
              <a:buNone/>
            </a:pPr>
            <a:r>
              <a:rPr lang="it-IT" sz="1600" dirty="0">
                <a:latin typeface="Arial" panose="020B0604020202020204" pitchFamily="34" charset="0"/>
                <a:cs typeface="Arial" panose="020B0604020202020204" pitchFamily="34" charset="0"/>
              </a:rPr>
              <a:t>			[fe] &gt; [</a:t>
            </a:r>
            <a:r>
              <a:rPr lang="it-IT" sz="1600" dirty="0" err="1">
                <a:latin typeface="Arial" panose="020B0604020202020204" pitchFamily="34" charset="0"/>
                <a:cs typeface="Arial" panose="020B0604020202020204" pitchFamily="34" charset="0"/>
              </a:rPr>
              <a:t>fø</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fire</a:t>
            </a:r>
            <a:r>
              <a:rPr lang="it-IT" sz="1600" dirty="0">
                <a:latin typeface="Arial" panose="020B0604020202020204" pitchFamily="34" charset="0"/>
                <a:cs typeface="Arial" panose="020B0604020202020204" pitchFamily="34" charset="0"/>
              </a:rPr>
              <a:t>’	(Campiglia Cervo, BI)</a:t>
            </a:r>
          </a:p>
          <a:p>
            <a:pPr marL="0" indent="0" algn="just">
              <a:buNone/>
            </a:pPr>
            <a:r>
              <a:rPr lang="it-IT" sz="1600" dirty="0">
                <a:latin typeface="Arial" panose="020B0604020202020204" pitchFamily="34" charset="0"/>
                <a:cs typeface="Arial" panose="020B0604020202020204" pitchFamily="34" charset="0"/>
              </a:rPr>
              <a:t>			[be] &gt; [</a:t>
            </a:r>
            <a:r>
              <a:rPr lang="it-IT" sz="1600" dirty="0" err="1">
                <a:latin typeface="Arial" panose="020B0604020202020204" pitchFamily="34" charset="0"/>
                <a:cs typeface="Arial" panose="020B0604020202020204" pitchFamily="34" charset="0"/>
              </a:rPr>
              <a:t>bø</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ox</a:t>
            </a:r>
            <a:r>
              <a:rPr lang="it-IT" sz="1600" dirty="0">
                <a:latin typeface="Arial" panose="020B0604020202020204" pitchFamily="34" charset="0"/>
                <a:cs typeface="Arial" panose="020B0604020202020204" pitchFamily="34" charset="0"/>
              </a:rPr>
              <a:t>’	(Campiglia Cervo, BI)</a:t>
            </a:r>
          </a:p>
          <a:p>
            <a:pPr marL="0" indent="0" algn="just">
              <a:buNone/>
            </a:pP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edʒːo</a:t>
            </a:r>
            <a:r>
              <a:rPr lang="it-IT" sz="1600" dirty="0">
                <a:latin typeface="Arial" panose="020B0604020202020204" pitchFamily="34" charset="0"/>
                <a:cs typeface="Arial" panose="020B0604020202020204" pitchFamily="34" charset="0"/>
              </a:rPr>
              <a:t>] &gt; [</a:t>
            </a:r>
            <a:r>
              <a:rPr lang="it-IT" sz="1600" dirty="0" err="1">
                <a:latin typeface="Arial" panose="020B0604020202020204" pitchFamily="34" charset="0"/>
                <a:cs typeface="Arial" panose="020B0604020202020204" pitchFamily="34" charset="0"/>
              </a:rPr>
              <a:t>øtʃ</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eye</a:t>
            </a:r>
            <a:r>
              <a:rPr lang="it-IT" sz="1600" dirty="0">
                <a:latin typeface="Arial" panose="020B0604020202020204" pitchFamily="34" charset="0"/>
                <a:cs typeface="Arial" panose="020B0604020202020204" pitchFamily="34" charset="0"/>
              </a:rPr>
              <a:t>’	(Campiglia Cervo, BI)		</a:t>
            </a:r>
          </a:p>
          <a:p>
            <a:pPr algn="just"/>
            <a:endParaRPr lang="it-IT" sz="1600" dirty="0">
              <a:latin typeface="Arial" panose="020B0604020202020204" pitchFamily="34" charset="0"/>
              <a:cs typeface="Arial" panose="020B0604020202020204" pitchFamily="34" charset="0"/>
            </a:endParaRPr>
          </a:p>
          <a:p>
            <a:pPr algn="just"/>
            <a:r>
              <a:rPr lang="it-IT" sz="1600" dirty="0">
                <a:latin typeface="Arial" panose="020B0604020202020204" pitchFamily="34" charset="0"/>
                <a:cs typeface="Arial" panose="020B0604020202020204" pitchFamily="34" charset="0"/>
              </a:rPr>
              <a:t>The </a:t>
            </a:r>
            <a:r>
              <a:rPr lang="it-IT" sz="1600" dirty="0" err="1">
                <a:latin typeface="Arial" panose="020B0604020202020204" pitchFamily="34" charset="0"/>
                <a:cs typeface="Arial" panose="020B0604020202020204" pitchFamily="34" charset="0"/>
              </a:rPr>
              <a:t>examples</a:t>
            </a:r>
            <a:r>
              <a:rPr lang="it-IT" sz="1600" dirty="0">
                <a:latin typeface="Arial" panose="020B0604020202020204" pitchFamily="34" charset="0"/>
                <a:cs typeface="Arial" panose="020B0604020202020204" pitchFamily="34" charset="0"/>
              </a:rPr>
              <a:t> show a re-</a:t>
            </a:r>
            <a:r>
              <a:rPr lang="it-IT" sz="1600" dirty="0" err="1">
                <a:latin typeface="Arial" panose="020B0604020202020204" pitchFamily="34" charset="0"/>
                <a:cs typeface="Arial" panose="020B0604020202020204" pitchFamily="34" charset="0"/>
              </a:rPr>
              <a:t>orientation</a:t>
            </a:r>
            <a:r>
              <a:rPr lang="it-IT" sz="1600" dirty="0">
                <a:latin typeface="Arial" panose="020B0604020202020204" pitchFamily="34" charset="0"/>
                <a:cs typeface="Arial" panose="020B0604020202020204" pitchFamily="34" charset="0"/>
              </a:rPr>
              <a:t> of </a:t>
            </a:r>
            <a:r>
              <a:rPr lang="it-IT" sz="1600" dirty="0" err="1">
                <a:latin typeface="Arial" panose="020B0604020202020204" pitchFamily="34" charset="0"/>
                <a:cs typeface="Arial" panose="020B0604020202020204" pitchFamily="34" charset="0"/>
              </a:rPr>
              <a:t>these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varieties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toward</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phonetic</a:t>
            </a:r>
            <a:r>
              <a:rPr lang="it-IT" sz="1600" dirty="0">
                <a:latin typeface="Arial" panose="020B0604020202020204" pitchFamily="34" charset="0"/>
                <a:cs typeface="Arial" panose="020B0604020202020204" pitchFamily="34" charset="0"/>
              </a:rPr>
              <a:t> of urban centres. </a:t>
            </a:r>
            <a:r>
              <a:rPr lang="it-IT" sz="1600" dirty="0" err="1">
                <a:latin typeface="Arial" panose="020B0604020202020204" pitchFamily="34" charset="0"/>
                <a:cs typeface="Arial" panose="020B0604020202020204" pitchFamily="34" charset="0"/>
              </a:rPr>
              <a:t>It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was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often</a:t>
            </a:r>
            <a:r>
              <a:rPr lang="it-IT" sz="1600" dirty="0">
                <a:latin typeface="Arial" panose="020B0604020202020204" pitchFamily="34" charset="0"/>
                <a:cs typeface="Arial" panose="020B0604020202020204" pitchFamily="34" charset="0"/>
              </a:rPr>
              <a:t> the case </a:t>
            </a:r>
            <a:r>
              <a:rPr lang="it-IT" sz="1600" dirty="0" err="1">
                <a:latin typeface="Arial" panose="020B0604020202020204" pitchFamily="34" charset="0"/>
                <a:cs typeface="Arial" panose="020B0604020202020204" pitchFamily="34" charset="0"/>
              </a:rPr>
              <a:t>that</a:t>
            </a:r>
            <a:r>
              <a:rPr lang="it-IT" sz="1600" dirty="0">
                <a:latin typeface="Arial" panose="020B0604020202020204" pitchFamily="34" charset="0"/>
                <a:cs typeface="Arial" panose="020B0604020202020204" pitchFamily="34" charset="0"/>
              </a:rPr>
              <a:t> a </a:t>
            </a:r>
            <a:r>
              <a:rPr lang="it-IT" sz="1600" dirty="0" err="1">
                <a:latin typeface="Arial" panose="020B0604020202020204" pitchFamily="34" charset="0"/>
                <a:cs typeface="Arial" panose="020B0604020202020204" pitchFamily="34" charset="0"/>
              </a:rPr>
              <a:t>variant</a:t>
            </a:r>
            <a:r>
              <a:rPr lang="it-IT" sz="1600" dirty="0">
                <a:latin typeface="Arial" panose="020B0604020202020204" pitchFamily="34" charset="0"/>
                <a:cs typeface="Arial" panose="020B0604020202020204" pitchFamily="34" charset="0"/>
              </a:rPr>
              <a:t> spread in the </a:t>
            </a:r>
            <a:r>
              <a:rPr lang="it-IT" sz="1600" dirty="0" err="1">
                <a:latin typeface="Arial" panose="020B0604020202020204" pitchFamily="34" charset="0"/>
                <a:cs typeface="Arial" panose="020B0604020202020204" pitchFamily="34" charset="0"/>
              </a:rPr>
              <a:t>local</a:t>
            </a:r>
            <a:r>
              <a:rPr lang="it-IT" sz="1600" dirty="0">
                <a:latin typeface="Arial" panose="020B0604020202020204" pitchFamily="34" charset="0"/>
                <a:cs typeface="Arial" panose="020B0604020202020204" pitchFamily="34" charset="0"/>
              </a:rPr>
              <a:t> system following </a:t>
            </a:r>
            <a:r>
              <a:rPr lang="it-IT" sz="1600" b="1" dirty="0">
                <a:latin typeface="Arial" panose="020B0604020202020204" pitchFamily="34" charset="0"/>
                <a:cs typeface="Arial" panose="020B0604020202020204" pitchFamily="34" charset="0"/>
              </a:rPr>
              <a:t>the </a:t>
            </a:r>
            <a:r>
              <a:rPr lang="it-IT" sz="1600" b="1" dirty="0" err="1">
                <a:latin typeface="Arial" panose="020B0604020202020204" pitchFamily="34" charset="0"/>
                <a:cs typeface="Arial" panose="020B0604020202020204" pitchFamily="34" charset="0"/>
              </a:rPr>
              <a:t>gravitational</a:t>
            </a:r>
            <a:r>
              <a:rPr lang="it-IT" sz="1600" b="1" dirty="0">
                <a:latin typeface="Arial" panose="020B0604020202020204" pitchFamily="34" charset="0"/>
                <a:cs typeface="Arial" panose="020B0604020202020204" pitchFamily="34" charset="0"/>
              </a:rPr>
              <a:t> model</a:t>
            </a:r>
            <a:r>
              <a:rPr lang="it-IT" sz="1600" dirty="0">
                <a:latin typeface="Arial" panose="020B0604020202020204" pitchFamily="34" charset="0"/>
                <a:cs typeface="Arial" panose="020B0604020202020204" pitchFamily="34" charset="0"/>
              </a:rPr>
              <a:t> in Chambers/</a:t>
            </a:r>
            <a:r>
              <a:rPr lang="it-IT" sz="1600" dirty="0" err="1">
                <a:latin typeface="Arial" panose="020B0604020202020204" pitchFamily="34" charset="0"/>
                <a:cs typeface="Arial" panose="020B0604020202020204" pitchFamily="34" charset="0"/>
              </a:rPr>
              <a:t>Trudgill</a:t>
            </a:r>
            <a:r>
              <a:rPr lang="it-IT" sz="1600" dirty="0">
                <a:latin typeface="Arial" panose="020B0604020202020204" pitchFamily="34" charset="0"/>
                <a:cs typeface="Arial" panose="020B0604020202020204" pitchFamily="34" charset="0"/>
              </a:rPr>
              <a:t> (1998): from the </a:t>
            </a:r>
            <a:r>
              <a:rPr lang="it-IT" sz="1600" dirty="0" err="1">
                <a:latin typeface="Arial" panose="020B0604020202020204" pitchFamily="34" charset="0"/>
                <a:cs typeface="Arial" panose="020B0604020202020204" pitchFamily="34" charset="0"/>
              </a:rPr>
              <a:t>biggest</a:t>
            </a:r>
            <a:r>
              <a:rPr lang="it-IT" sz="1600" dirty="0">
                <a:latin typeface="Arial" panose="020B0604020202020204" pitchFamily="34" charset="0"/>
                <a:cs typeface="Arial" panose="020B0604020202020204" pitchFamily="34" charset="0"/>
              </a:rPr>
              <a:t> urban centres (e.g., Turin) to </a:t>
            </a:r>
            <a:r>
              <a:rPr lang="it-IT" sz="1600" dirty="0" err="1">
                <a:latin typeface="Arial" panose="020B0604020202020204" pitchFamily="34" charset="0"/>
                <a:cs typeface="Arial" panose="020B0604020202020204" pitchFamily="34" charset="0"/>
              </a:rPr>
              <a:t>smaller</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ones</a:t>
            </a:r>
            <a:r>
              <a:rPr lang="it-IT" sz="1600" dirty="0">
                <a:latin typeface="Arial" panose="020B0604020202020204" pitchFamily="34" charset="0"/>
                <a:cs typeface="Arial" panose="020B0604020202020204" pitchFamily="34" charset="0"/>
              </a:rPr>
              <a:t> (e.g., Biella and Borgosesia), and </a:t>
            </a:r>
            <a:r>
              <a:rPr lang="it-IT" sz="1600" dirty="0" err="1">
                <a:latin typeface="Arial" panose="020B0604020202020204" pitchFamily="34" charset="0"/>
                <a:cs typeface="Arial" panose="020B0604020202020204" pitchFamily="34" charset="0"/>
              </a:rPr>
              <a:t>finally</a:t>
            </a:r>
            <a:r>
              <a:rPr lang="it-IT" sz="1600" dirty="0">
                <a:latin typeface="Arial" panose="020B0604020202020204" pitchFamily="34" charset="0"/>
                <a:cs typeface="Arial" panose="020B0604020202020204" pitchFamily="34" charset="0"/>
              </a:rPr>
              <a:t> from </a:t>
            </a:r>
            <a:r>
              <a:rPr lang="it-IT" sz="1600" dirty="0" err="1">
                <a:latin typeface="Arial" panose="020B0604020202020204" pitchFamily="34" charset="0"/>
                <a:cs typeface="Arial" panose="020B0604020202020204" pitchFamily="34" charset="0"/>
              </a:rPr>
              <a:t>them</a:t>
            </a:r>
            <a:r>
              <a:rPr lang="it-IT" sz="1600" dirty="0">
                <a:latin typeface="Arial" panose="020B0604020202020204" pitchFamily="34" charset="0"/>
                <a:cs typeface="Arial" panose="020B0604020202020204" pitchFamily="34" charset="0"/>
              </a:rPr>
              <a:t> to the rural </a:t>
            </a:r>
            <a:r>
              <a:rPr lang="it-IT" sz="1600" dirty="0" err="1">
                <a:latin typeface="Arial" panose="020B0604020202020204" pitchFamily="34" charset="0"/>
                <a:cs typeface="Arial" panose="020B0604020202020204" pitchFamily="34" charset="0"/>
              </a:rPr>
              <a:t>villages</a:t>
            </a:r>
            <a:r>
              <a:rPr lang="it-IT" sz="1600" dirty="0">
                <a:latin typeface="Arial" panose="020B0604020202020204" pitchFamily="34" charset="0"/>
                <a:cs typeface="Arial" panose="020B0604020202020204" pitchFamily="34" charset="0"/>
              </a:rPr>
              <a:t>.</a:t>
            </a:r>
          </a:p>
        </p:txBody>
      </p:sp>
      <p:sp>
        <p:nvSpPr>
          <p:cNvPr id="4" name="Rettangolo 3">
            <a:extLst>
              <a:ext uri="{FF2B5EF4-FFF2-40B4-BE49-F238E27FC236}">
                <a16:creationId xmlns:a16="http://schemas.microsoft.com/office/drawing/2014/main" id="{2F0FFD39-7307-2D52-D175-FA4960608432}"/>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296139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08A6A-AD6F-08DE-AC01-21974AB9E1C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0846AA4-FB53-952B-F799-1BD770643FC7}"/>
              </a:ext>
            </a:extLst>
          </p:cNvPr>
          <p:cNvSpPr>
            <a:spLocks noGrp="1"/>
          </p:cNvSpPr>
          <p:nvPr>
            <p:ph type="title"/>
          </p:nvPr>
        </p:nvSpPr>
        <p:spPr>
          <a:xfrm>
            <a:off x="838200" y="598741"/>
            <a:ext cx="10515600" cy="1028891"/>
          </a:xfrm>
        </p:spPr>
        <p:txBody>
          <a:bodyPr>
            <a:normAutofit/>
          </a:bodyPr>
          <a:lstStyle/>
          <a:p>
            <a:r>
              <a:rPr lang="it-IT" sz="2000" b="1" dirty="0">
                <a:solidFill>
                  <a:schemeClr val="accent3"/>
                </a:solidFill>
                <a:latin typeface="Arial" panose="020B0604020202020204" pitchFamily="34" charset="0"/>
                <a:cs typeface="Arial" panose="020B0604020202020204" pitchFamily="34" charset="0"/>
              </a:rPr>
              <a:t>2.1. </a:t>
            </a:r>
            <a:r>
              <a:rPr lang="en-US" sz="2000" b="1" dirty="0">
                <a:solidFill>
                  <a:schemeClr val="accent3"/>
                </a:solidFill>
                <a:latin typeface="Arial" panose="020B0604020202020204" pitchFamily="34" charset="0"/>
                <a:cs typeface="Arial" panose="020B0604020202020204" pitchFamily="34" charset="0"/>
              </a:rPr>
              <a:t>Phonetic leveling through dialect contact</a:t>
            </a:r>
            <a:br>
              <a:rPr lang="en-US" sz="2000" b="1" dirty="0">
                <a:solidFill>
                  <a:schemeClr val="accent3"/>
                </a:solidFill>
                <a:latin typeface="Arial" panose="020B0604020202020204" pitchFamily="34" charset="0"/>
                <a:cs typeface="Arial" panose="020B0604020202020204" pitchFamily="34" charset="0"/>
              </a:rPr>
            </a:br>
            <a:br>
              <a:rPr lang="en-US" sz="2000" b="1" dirty="0">
                <a:solidFill>
                  <a:schemeClr val="accent3"/>
                </a:solidFill>
                <a:latin typeface="Arial" panose="020B0604020202020204" pitchFamily="34" charset="0"/>
                <a:cs typeface="Arial" panose="020B0604020202020204" pitchFamily="34" charset="0"/>
              </a:rPr>
            </a:br>
            <a:endParaRPr lang="it-IT" sz="2000" b="1" dirty="0">
              <a:solidFill>
                <a:schemeClr val="accent3"/>
              </a:solidFill>
              <a:latin typeface="Arial" panose="020B0604020202020204" pitchFamily="34" charset="0"/>
              <a:cs typeface="Arial" panose="020B0604020202020204" pitchFamily="34" charset="0"/>
            </a:endParaRPr>
          </a:p>
        </p:txBody>
      </p:sp>
      <p:sp>
        <p:nvSpPr>
          <p:cNvPr id="3" name="Segnaposto contenuto 2">
            <a:extLst>
              <a:ext uri="{FF2B5EF4-FFF2-40B4-BE49-F238E27FC236}">
                <a16:creationId xmlns:a16="http://schemas.microsoft.com/office/drawing/2014/main" id="{31DED667-F389-AC36-04A0-4A823DD402A7}"/>
              </a:ext>
            </a:extLst>
          </p:cNvPr>
          <p:cNvSpPr>
            <a:spLocks noGrp="1"/>
          </p:cNvSpPr>
          <p:nvPr>
            <p:ph idx="1"/>
          </p:nvPr>
        </p:nvSpPr>
        <p:spPr>
          <a:xfrm>
            <a:off x="838200" y="1533017"/>
            <a:ext cx="10515600" cy="4351338"/>
          </a:xfrm>
        </p:spPr>
        <p:txBody>
          <a:bodyPr>
            <a:normAutofit/>
          </a:bodyPr>
          <a:lstStyle/>
          <a:p>
            <a:pPr>
              <a:lnSpc>
                <a:spcPct val="150000"/>
              </a:lnSpc>
            </a:pPr>
            <a:r>
              <a:rPr lang="it-IT" sz="1600" dirty="0">
                <a:latin typeface="Arial" panose="020B0604020202020204" pitchFamily="34" charset="0"/>
                <a:cs typeface="Arial" panose="020B0604020202020204" pitchFamily="34" charset="0"/>
              </a:rPr>
              <a:t>Strevi (AL), in the South of the </a:t>
            </a:r>
            <a:r>
              <a:rPr lang="it-IT" sz="1600" dirty="0" err="1">
                <a:latin typeface="Arial" panose="020B0604020202020204" pitchFamily="34" charset="0"/>
                <a:cs typeface="Arial" panose="020B0604020202020204" pitchFamily="34" charset="0"/>
              </a:rPr>
              <a:t>region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followed</a:t>
            </a:r>
            <a:r>
              <a:rPr lang="it-IT" sz="1600" dirty="0">
                <a:latin typeface="Arial" panose="020B0604020202020204" pitchFamily="34" charset="0"/>
                <a:cs typeface="Arial" panose="020B0604020202020204" pitchFamily="34" charset="0"/>
              </a:rPr>
              <a:t> a </a:t>
            </a:r>
            <a:r>
              <a:rPr lang="it-IT" sz="1600" dirty="0" err="1">
                <a:latin typeface="Arial" panose="020B0604020202020204" pitchFamily="34" charset="0"/>
                <a:cs typeface="Arial" panose="020B0604020202020204" pitchFamily="34" charset="0"/>
              </a:rPr>
              <a:t>different</a:t>
            </a:r>
            <a:r>
              <a:rPr lang="it-IT" sz="1600" dirty="0">
                <a:latin typeface="Arial" panose="020B0604020202020204" pitchFamily="34" charset="0"/>
                <a:cs typeface="Arial" panose="020B0604020202020204" pitchFamily="34" charset="0"/>
              </a:rPr>
              <a:t> pathway. The </a:t>
            </a:r>
            <a:r>
              <a:rPr lang="it-IT" sz="1600" dirty="0" err="1">
                <a:latin typeface="Arial" panose="020B0604020202020204" pitchFamily="34" charset="0"/>
                <a:cs typeface="Arial" panose="020B0604020202020204" pitchFamily="34" charset="0"/>
              </a:rPr>
              <a:t>original</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outcome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was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here</a:t>
            </a:r>
            <a:r>
              <a:rPr lang="it-IT" sz="1600" dirty="0">
                <a:latin typeface="Arial" panose="020B0604020202020204" pitchFamily="34" charset="0"/>
                <a:cs typeface="Arial" panose="020B0604020202020204" pitchFamily="34" charset="0"/>
              </a:rPr>
              <a:t> [ø], like in Turin and in Acqui Terme, </a:t>
            </a:r>
            <a:r>
              <a:rPr lang="it-IT" sz="1600" dirty="0" err="1">
                <a:latin typeface="Arial" panose="020B0604020202020204" pitchFamily="34" charset="0"/>
                <a:cs typeface="Arial" panose="020B0604020202020204" pitchFamily="34" charset="0"/>
              </a:rPr>
              <a:t>which</a:t>
            </a:r>
            <a:r>
              <a:rPr lang="it-IT" sz="1600" dirty="0">
                <a:latin typeface="Arial" panose="020B0604020202020204" pitchFamily="34" charset="0"/>
                <a:cs typeface="Arial" panose="020B0604020202020204" pitchFamily="34" charset="0"/>
              </a:rPr>
              <a:t> once </a:t>
            </a:r>
            <a:r>
              <a:rPr lang="it-IT" sz="1600" dirty="0" err="1">
                <a:latin typeface="Arial" panose="020B0604020202020204" pitchFamily="34" charset="0"/>
                <a:cs typeface="Arial" panose="020B0604020202020204" pitchFamily="34" charset="0"/>
              </a:rPr>
              <a:t>represented</a:t>
            </a:r>
            <a:r>
              <a:rPr lang="it-IT" sz="1600" dirty="0">
                <a:latin typeface="Arial" panose="020B0604020202020204" pitchFamily="34" charset="0"/>
                <a:cs typeface="Arial" panose="020B0604020202020204" pitchFamily="34" charset="0"/>
              </a:rPr>
              <a:t> the urban centre </a:t>
            </a:r>
            <a:r>
              <a:rPr lang="it-IT" sz="1600" dirty="0" err="1">
                <a:latin typeface="Arial" panose="020B0604020202020204" pitchFamily="34" charset="0"/>
                <a:cs typeface="Arial" panose="020B0604020202020204" pitchFamily="34" charset="0"/>
              </a:rPr>
              <a:t>toward</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which</a:t>
            </a:r>
            <a:r>
              <a:rPr lang="it-IT" sz="1600" dirty="0">
                <a:latin typeface="Arial" panose="020B0604020202020204" pitchFamily="34" charset="0"/>
                <a:cs typeface="Arial" panose="020B0604020202020204" pitchFamily="34" charset="0"/>
              </a:rPr>
              <a:t> Strevi </a:t>
            </a:r>
            <a:r>
              <a:rPr lang="it-IT" sz="1600" dirty="0" err="1">
                <a:latin typeface="Arial" panose="020B0604020202020204" pitchFamily="34" charset="0"/>
                <a:cs typeface="Arial" panose="020B0604020202020204" pitchFamily="34" charset="0"/>
              </a:rPr>
              <a:t>was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oriented</a:t>
            </a:r>
            <a:r>
              <a:rPr lang="it-IT" sz="1600" dirty="0">
                <a:latin typeface="Arial" panose="020B0604020202020204" pitchFamily="34" charset="0"/>
                <a:cs typeface="Arial" panose="020B0604020202020204" pitchFamily="34" charset="0"/>
              </a:rPr>
              <a:t> for commercial activities (</a:t>
            </a:r>
            <a:r>
              <a:rPr lang="it-IT" sz="1600" dirty="0" err="1">
                <a:latin typeface="Arial" panose="020B0604020202020204" pitchFamily="34" charset="0"/>
                <a:cs typeface="Arial" panose="020B0604020202020204" pitchFamily="34" charset="0"/>
              </a:rPr>
              <a:t>see</a:t>
            </a:r>
            <a:r>
              <a:rPr lang="it-IT" sz="1600" dirty="0">
                <a:latin typeface="Arial" panose="020B0604020202020204" pitchFamily="34" charset="0"/>
                <a:cs typeface="Arial" panose="020B0604020202020204" pitchFamily="34" charset="0"/>
              </a:rPr>
              <a:t> Tagliacarne 1973).</a:t>
            </a:r>
          </a:p>
          <a:p>
            <a:pPr marL="0" indent="0">
              <a:lnSpc>
                <a:spcPct val="150000"/>
              </a:lnSpc>
              <a:buNone/>
            </a:pPr>
            <a:endParaRPr lang="it-IT" sz="1600" dirty="0">
              <a:latin typeface="Arial" panose="020B0604020202020204" pitchFamily="34" charset="0"/>
              <a:cs typeface="Arial" panose="020B0604020202020204" pitchFamily="34" charset="0"/>
            </a:endParaRPr>
          </a:p>
          <a:p>
            <a:pPr>
              <a:lnSpc>
                <a:spcPct val="150000"/>
              </a:lnSpc>
            </a:pPr>
            <a:r>
              <a:rPr lang="it-IT" sz="1600" dirty="0">
                <a:latin typeface="Arial" panose="020B0604020202020204" pitchFamily="34" charset="0"/>
                <a:cs typeface="Arial" panose="020B0604020202020204" pitchFamily="34" charset="0"/>
              </a:rPr>
              <a:t>The major centre of the area </a:t>
            </a:r>
            <a:r>
              <a:rPr lang="it-IT" sz="1600" dirty="0" err="1">
                <a:latin typeface="Arial" panose="020B0604020202020204" pitchFamily="34" charset="0"/>
                <a:cs typeface="Arial" panose="020B0604020202020204" pitchFamily="34" charset="0"/>
              </a:rPr>
              <a:t>is</a:t>
            </a:r>
            <a:r>
              <a:rPr lang="it-IT" sz="1600" dirty="0">
                <a:latin typeface="Arial" panose="020B0604020202020204" pitchFamily="34" charset="0"/>
                <a:cs typeface="Arial" panose="020B0604020202020204" pitchFamily="34" charset="0"/>
              </a:rPr>
              <a:t> Alessandria, </a:t>
            </a:r>
            <a:r>
              <a:rPr lang="it-IT" sz="1600" dirty="0" err="1">
                <a:latin typeface="Arial" panose="020B0604020202020204" pitchFamily="34" charset="0"/>
                <a:cs typeface="Arial" panose="020B0604020202020204" pitchFamily="34" charset="0"/>
              </a:rPr>
              <a:t>which</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growing</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importance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caused</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penetration</a:t>
            </a:r>
            <a:r>
              <a:rPr lang="it-IT" sz="1600" dirty="0">
                <a:latin typeface="Arial" panose="020B0604020202020204" pitchFamily="34" charset="0"/>
                <a:cs typeface="Arial" panose="020B0604020202020204" pitchFamily="34" charset="0"/>
              </a:rPr>
              <a:t> in the </a:t>
            </a:r>
            <a:r>
              <a:rPr lang="it-IT" sz="1600" dirty="0" err="1">
                <a:latin typeface="Arial" panose="020B0604020202020204" pitchFamily="34" charset="0"/>
                <a:cs typeface="Arial" panose="020B0604020202020204" pitchFamily="34" charset="0"/>
              </a:rPr>
              <a:t>dialect</a:t>
            </a:r>
            <a:r>
              <a:rPr lang="it-IT" sz="1600" dirty="0">
                <a:latin typeface="Arial" panose="020B0604020202020204" pitchFamily="34" charset="0"/>
                <a:cs typeface="Arial" panose="020B0604020202020204" pitchFamily="34" charset="0"/>
              </a:rPr>
              <a:t> of Strevi of the </a:t>
            </a:r>
            <a:r>
              <a:rPr lang="it-IT" sz="1600" dirty="0" err="1">
                <a:latin typeface="Arial" panose="020B0604020202020204" pitchFamily="34" charset="0"/>
                <a:cs typeface="Arial" panose="020B0604020202020204" pitchFamily="34" charset="0"/>
              </a:rPr>
              <a:t>outcome</a:t>
            </a:r>
            <a:r>
              <a:rPr lang="it-IT" sz="1600" dirty="0">
                <a:latin typeface="Arial" panose="020B0604020202020204" pitchFamily="34" charset="0"/>
                <a:cs typeface="Arial" panose="020B0604020202020204" pitchFamily="34" charset="0"/>
              </a:rPr>
              <a:t> [o]: [</a:t>
            </a:r>
            <a:r>
              <a:rPr lang="it-IT" sz="1600" dirty="0" err="1">
                <a:latin typeface="Arial" panose="020B0604020202020204" pitchFamily="34" charset="0"/>
                <a:cs typeface="Arial" panose="020B0604020202020204" pitchFamily="34" charset="0"/>
              </a:rPr>
              <a:t>fø</a:t>
            </a:r>
            <a:r>
              <a:rPr lang="it-IT" sz="1600" dirty="0">
                <a:latin typeface="Arial" panose="020B0604020202020204" pitchFamily="34" charset="0"/>
                <a:cs typeface="Arial" panose="020B0604020202020204" pitchFamily="34" charset="0"/>
              </a:rPr>
              <a:t>] &gt; [fo] ‘</a:t>
            </a:r>
            <a:r>
              <a:rPr lang="it-IT" sz="1600" dirty="0" err="1">
                <a:latin typeface="Arial" panose="020B0604020202020204" pitchFamily="34" charset="0"/>
                <a:cs typeface="Arial" panose="020B0604020202020204" pitchFamily="34" charset="0"/>
              </a:rPr>
              <a:t>fire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bø</a:t>
            </a:r>
            <a:r>
              <a:rPr lang="it-IT" sz="1600" dirty="0">
                <a:latin typeface="Arial" panose="020B0604020202020204" pitchFamily="34" charset="0"/>
                <a:cs typeface="Arial" panose="020B0604020202020204" pitchFamily="34" charset="0"/>
              </a:rPr>
              <a:t>] &gt; [bo] ‘</a:t>
            </a:r>
            <a:r>
              <a:rPr lang="it-IT" sz="1600" dirty="0" err="1">
                <a:latin typeface="Arial" panose="020B0604020202020204" pitchFamily="34" charset="0"/>
                <a:cs typeface="Arial" panose="020B0604020202020204" pitchFamily="34" charset="0"/>
              </a:rPr>
              <a:t>ox</a:t>
            </a:r>
            <a:r>
              <a:rPr lang="it-IT" sz="1600" dirty="0">
                <a:latin typeface="Arial" panose="020B0604020202020204" pitchFamily="34" charset="0"/>
                <a:cs typeface="Arial" panose="020B0604020202020204" pitchFamily="34" charset="0"/>
              </a:rPr>
              <a:t>’.</a:t>
            </a:r>
          </a:p>
          <a:p>
            <a:pPr>
              <a:lnSpc>
                <a:spcPct val="150000"/>
              </a:lnSpc>
            </a:pPr>
            <a:endParaRPr lang="it-IT" sz="1600" dirty="0">
              <a:latin typeface="Arial" panose="020B0604020202020204" pitchFamily="34" charset="0"/>
              <a:cs typeface="Arial" panose="020B0604020202020204" pitchFamily="34" charset="0"/>
            </a:endParaRPr>
          </a:p>
          <a:p>
            <a:pPr>
              <a:lnSpc>
                <a:spcPct val="150000"/>
              </a:lnSpc>
            </a:pPr>
            <a:r>
              <a:rPr lang="it-IT" sz="1600" dirty="0" err="1">
                <a:latin typeface="Arial" panose="020B0604020202020204" pitchFamily="34" charset="0"/>
                <a:cs typeface="Arial" panose="020B0604020202020204" pitchFamily="34" charset="0"/>
              </a:rPr>
              <a:t>This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claims</a:t>
            </a:r>
            <a:r>
              <a:rPr lang="it-IT" sz="1600" dirty="0">
                <a:latin typeface="Arial" panose="020B0604020202020204" pitchFamily="34" charset="0"/>
                <a:cs typeface="Arial" panose="020B0604020202020204" pitchFamily="34" charset="0"/>
              </a:rPr>
              <a:t> for a major ‘</a:t>
            </a:r>
            <a:r>
              <a:rPr lang="it-IT" sz="1600" dirty="0" err="1">
                <a:latin typeface="Arial" panose="020B0604020202020204" pitchFamily="34" charset="0"/>
                <a:cs typeface="Arial" panose="020B0604020202020204" pitchFamily="34" charset="0"/>
              </a:rPr>
              <a:t>independence</a:t>
            </a:r>
            <a:r>
              <a:rPr lang="it-IT" sz="1600" dirty="0">
                <a:latin typeface="Arial" panose="020B0604020202020204" pitchFamily="34" charset="0"/>
                <a:cs typeface="Arial" panose="020B0604020202020204" pitchFamily="34" charset="0"/>
              </a:rPr>
              <a:t>’ of </a:t>
            </a:r>
            <a:r>
              <a:rPr lang="it-IT" sz="1600" dirty="0" err="1">
                <a:latin typeface="Arial" panose="020B0604020202020204" pitchFamily="34" charset="0"/>
                <a:cs typeface="Arial" panose="020B0604020202020204" pitchFamily="34" charset="0"/>
              </a:rPr>
              <a:t>this</a:t>
            </a:r>
            <a:r>
              <a:rPr lang="it-IT" sz="1600" dirty="0">
                <a:latin typeface="Arial" panose="020B0604020202020204" pitchFamily="34" charset="0"/>
                <a:cs typeface="Arial" panose="020B0604020202020204" pitchFamily="34" charset="0"/>
              </a:rPr>
              <a:t> area from the </a:t>
            </a:r>
            <a:r>
              <a:rPr lang="it-IT" sz="1600" dirty="0" err="1">
                <a:latin typeface="Arial" panose="020B0604020202020204" pitchFamily="34" charset="0"/>
                <a:cs typeface="Arial" panose="020B0604020202020204" pitchFamily="34" charset="0"/>
              </a:rPr>
              <a:t>influence</a:t>
            </a:r>
            <a:r>
              <a:rPr lang="it-IT" sz="1600" dirty="0">
                <a:latin typeface="Arial" panose="020B0604020202020204" pitchFamily="34" charset="0"/>
                <a:cs typeface="Arial" panose="020B0604020202020204" pitchFamily="34" charset="0"/>
              </a:rPr>
              <a:t> of Turin. In </a:t>
            </a:r>
            <a:r>
              <a:rPr lang="it-IT" sz="1600" dirty="0" err="1">
                <a:latin typeface="Arial" panose="020B0604020202020204" pitchFamily="34" charset="0"/>
                <a:cs typeface="Arial" panose="020B0604020202020204" pitchFamily="34" charset="0"/>
              </a:rPr>
              <a:t>fact</a:t>
            </a:r>
            <a:r>
              <a:rPr lang="it-IT" sz="1600" dirty="0">
                <a:latin typeface="Arial" panose="020B0604020202020204" pitchFamily="34" charset="0"/>
                <a:cs typeface="Arial" panose="020B0604020202020204" pitchFamily="34" charset="0"/>
              </a:rPr>
              <a:t>, some </a:t>
            </a:r>
            <a:r>
              <a:rPr lang="it-IT" sz="1600" dirty="0" err="1">
                <a:latin typeface="Arial" panose="020B0604020202020204" pitchFamily="34" charset="0"/>
                <a:cs typeface="Arial" panose="020B0604020202020204" pitchFamily="34" charset="0"/>
              </a:rPr>
              <a:t>other</a:t>
            </a:r>
            <a:r>
              <a:rPr lang="it-IT" sz="1600" dirty="0">
                <a:latin typeface="Arial" panose="020B0604020202020204" pitchFamily="34" charset="0"/>
                <a:cs typeface="Arial" panose="020B0604020202020204" pitchFamily="34" charset="0"/>
              </a:rPr>
              <a:t> features are </a:t>
            </a:r>
            <a:r>
              <a:rPr lang="it-IT" sz="1600" dirty="0" err="1">
                <a:latin typeface="Arial" panose="020B0604020202020204" pitchFamily="34" charset="0"/>
                <a:cs typeface="Arial" panose="020B0604020202020204" pitchFamily="34" charset="0"/>
              </a:rPr>
              <a:t>retained</a:t>
            </a:r>
            <a:r>
              <a:rPr lang="it-IT" sz="1600" dirty="0">
                <a:latin typeface="Arial" panose="020B0604020202020204" pitchFamily="34" charset="0"/>
                <a:cs typeface="Arial" panose="020B0604020202020204" pitchFamily="34" charset="0"/>
              </a:rPr>
              <a:t> (cf. </a:t>
            </a:r>
            <a:r>
              <a:rPr lang="it-IT" sz="1600" i="1" dirty="0">
                <a:latin typeface="Arial" panose="020B0604020202020204" pitchFamily="34" charset="0"/>
                <a:cs typeface="Arial" panose="020B0604020202020204" pitchFamily="34" charset="0"/>
              </a:rPr>
              <a:t>infra</a:t>
            </a:r>
            <a:r>
              <a:rPr lang="it-IT" sz="1600" dirty="0">
                <a:latin typeface="Arial" panose="020B0604020202020204" pitchFamily="34" charset="0"/>
                <a:cs typeface="Arial" panose="020B0604020202020204" pitchFamily="34" charset="0"/>
              </a:rPr>
              <a:t>).</a:t>
            </a:r>
          </a:p>
        </p:txBody>
      </p:sp>
      <p:sp>
        <p:nvSpPr>
          <p:cNvPr id="4" name="Rettangolo 3">
            <a:extLst>
              <a:ext uri="{FF2B5EF4-FFF2-40B4-BE49-F238E27FC236}">
                <a16:creationId xmlns:a16="http://schemas.microsoft.com/office/drawing/2014/main" id="{A954443D-B5F2-7853-2D67-6CDEAB0FDA88}"/>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542003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1D874-407D-5839-4B99-F2705AAB877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C3B4252-C4A5-DECB-C69F-2DCEE6BE84A3}"/>
              </a:ext>
            </a:extLst>
          </p:cNvPr>
          <p:cNvSpPr>
            <a:spLocks noGrp="1"/>
          </p:cNvSpPr>
          <p:nvPr>
            <p:ph type="title"/>
          </p:nvPr>
        </p:nvSpPr>
        <p:spPr>
          <a:xfrm>
            <a:off x="838200" y="598741"/>
            <a:ext cx="10515600" cy="1028891"/>
          </a:xfrm>
        </p:spPr>
        <p:txBody>
          <a:bodyPr>
            <a:normAutofit/>
          </a:bodyPr>
          <a:lstStyle/>
          <a:p>
            <a:r>
              <a:rPr lang="it-IT" sz="2000" b="1" dirty="0">
                <a:solidFill>
                  <a:schemeClr val="accent3"/>
                </a:solidFill>
                <a:latin typeface="Arial" panose="020B0604020202020204" pitchFamily="34" charset="0"/>
                <a:cs typeface="Arial" panose="020B0604020202020204" pitchFamily="34" charset="0"/>
              </a:rPr>
              <a:t>2.1. </a:t>
            </a:r>
            <a:r>
              <a:rPr lang="en-US" sz="2000" b="1" dirty="0">
                <a:solidFill>
                  <a:schemeClr val="accent3"/>
                </a:solidFill>
                <a:latin typeface="Arial" panose="020B0604020202020204" pitchFamily="34" charset="0"/>
                <a:cs typeface="Arial" panose="020B0604020202020204" pitchFamily="34" charset="0"/>
              </a:rPr>
              <a:t>Phonetic leveling through dialect contact</a:t>
            </a:r>
            <a:br>
              <a:rPr lang="en-US" sz="2000" b="1" dirty="0">
                <a:solidFill>
                  <a:schemeClr val="accent3"/>
                </a:solidFill>
                <a:latin typeface="Arial" panose="020B0604020202020204" pitchFamily="34" charset="0"/>
                <a:cs typeface="Arial" panose="020B0604020202020204" pitchFamily="34" charset="0"/>
              </a:rPr>
            </a:br>
            <a:br>
              <a:rPr lang="en-US" sz="2000" b="1" dirty="0">
                <a:solidFill>
                  <a:schemeClr val="accent3"/>
                </a:solidFill>
                <a:latin typeface="Arial" panose="020B0604020202020204" pitchFamily="34" charset="0"/>
                <a:cs typeface="Arial" panose="020B0604020202020204" pitchFamily="34" charset="0"/>
              </a:rPr>
            </a:br>
            <a:endParaRPr lang="it-IT" sz="2000" b="1" dirty="0">
              <a:solidFill>
                <a:schemeClr val="accent3"/>
              </a:solidFill>
              <a:latin typeface="Arial" panose="020B0604020202020204" pitchFamily="34" charset="0"/>
              <a:cs typeface="Arial" panose="020B0604020202020204" pitchFamily="34" charset="0"/>
            </a:endParaRPr>
          </a:p>
        </p:txBody>
      </p:sp>
      <p:sp>
        <p:nvSpPr>
          <p:cNvPr id="3" name="Segnaposto contenuto 2">
            <a:extLst>
              <a:ext uri="{FF2B5EF4-FFF2-40B4-BE49-F238E27FC236}">
                <a16:creationId xmlns:a16="http://schemas.microsoft.com/office/drawing/2014/main" id="{DED1FBBB-2C01-97E3-95DD-9E439256BB4B}"/>
              </a:ext>
            </a:extLst>
          </p:cNvPr>
          <p:cNvSpPr>
            <a:spLocks noGrp="1"/>
          </p:cNvSpPr>
          <p:nvPr>
            <p:ph idx="1"/>
          </p:nvPr>
        </p:nvSpPr>
        <p:spPr>
          <a:xfrm>
            <a:off x="838200" y="1533017"/>
            <a:ext cx="10515600" cy="4351338"/>
          </a:xfrm>
        </p:spPr>
        <p:txBody>
          <a:bodyPr>
            <a:normAutofit/>
          </a:bodyPr>
          <a:lstStyle/>
          <a:p>
            <a:pPr algn="just">
              <a:lnSpc>
                <a:spcPct val="150000"/>
              </a:lnSpc>
            </a:pPr>
            <a:r>
              <a:rPr lang="it-IT" sz="1600" b="1" dirty="0">
                <a:latin typeface="Arial" panose="020B0604020202020204" pitchFamily="34" charset="0"/>
                <a:cs typeface="Arial" panose="020B0604020202020204" pitchFamily="34" charset="0"/>
              </a:rPr>
              <a:t>Loss of </a:t>
            </a:r>
            <a:r>
              <a:rPr lang="it-IT" sz="1600" b="1" dirty="0" err="1">
                <a:latin typeface="Arial" panose="020B0604020202020204" pitchFamily="34" charset="0"/>
                <a:cs typeface="Arial" panose="020B0604020202020204" pitchFamily="34" charset="0"/>
              </a:rPr>
              <a:t>palatal</a:t>
            </a:r>
            <a:r>
              <a:rPr lang="it-IT" sz="1600" b="1"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plosives</a:t>
            </a:r>
            <a:r>
              <a:rPr lang="it-IT" sz="1600" dirty="0">
                <a:latin typeface="Arial" panose="020B0604020202020204" pitchFamily="34" charset="0"/>
                <a:cs typeface="Arial" panose="020B0604020202020204" pitchFamily="34" charset="0"/>
              </a:rPr>
              <a:t> [c] e [ɟ] in the </a:t>
            </a:r>
            <a:r>
              <a:rPr lang="it-IT" sz="1600" dirty="0" err="1">
                <a:latin typeface="Arial" panose="020B0604020202020204" pitchFamily="34" charset="0"/>
                <a:cs typeface="Arial" panose="020B0604020202020204" pitchFamily="34" charset="0"/>
              </a:rPr>
              <a:t>dialect</a:t>
            </a:r>
            <a:r>
              <a:rPr lang="it-IT" sz="1600" dirty="0">
                <a:latin typeface="Arial" panose="020B0604020202020204" pitchFamily="34" charset="0"/>
                <a:cs typeface="Arial" panose="020B0604020202020204" pitchFamily="34" charset="0"/>
              </a:rPr>
              <a:t> of Coggiola (BI), in the North of the </a:t>
            </a:r>
            <a:r>
              <a:rPr lang="it-IT" sz="1600" dirty="0" err="1">
                <a:latin typeface="Arial" panose="020B0604020202020204" pitchFamily="34" charset="0"/>
                <a:cs typeface="Arial" panose="020B0604020202020204" pitchFamily="34" charset="0"/>
              </a:rPr>
              <a:t>region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They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were</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outcomes</a:t>
            </a:r>
            <a:r>
              <a:rPr lang="it-IT" sz="1600" dirty="0">
                <a:latin typeface="Arial" panose="020B0604020202020204" pitchFamily="34" charset="0"/>
                <a:cs typeface="Arial" panose="020B0604020202020204" pitchFamily="34" charset="0"/>
              </a:rPr>
              <a:t> of Latin -</a:t>
            </a:r>
            <a:r>
              <a:rPr lang="it-IT" sz="1600" cap="small" dirty="0" err="1">
                <a:latin typeface="Arial" panose="020B0604020202020204" pitchFamily="34" charset="0"/>
                <a:cs typeface="Arial" panose="020B0604020202020204" pitchFamily="34" charset="0"/>
              </a:rPr>
              <a:t>ct</a:t>
            </a:r>
            <a:r>
              <a:rPr lang="it-IT" sz="1600" dirty="0">
                <a:latin typeface="Arial" panose="020B0604020202020204" pitchFamily="34" charset="0"/>
                <a:cs typeface="Arial" panose="020B0604020202020204" pitchFamily="34" charset="0"/>
              </a:rPr>
              <a:t>-, </a:t>
            </a:r>
            <a:r>
              <a:rPr lang="it-IT" sz="1600" cap="small" dirty="0">
                <a:latin typeface="Arial" panose="020B0604020202020204" pitchFamily="34" charset="0"/>
                <a:cs typeface="Arial" panose="020B0604020202020204" pitchFamily="34" charset="0"/>
              </a:rPr>
              <a:t>cl</a:t>
            </a:r>
            <a:r>
              <a:rPr lang="it-IT" sz="1600" dirty="0">
                <a:latin typeface="Arial" panose="020B0604020202020204" pitchFamily="34" charset="0"/>
                <a:cs typeface="Arial" panose="020B0604020202020204" pitchFamily="34" charset="0"/>
              </a:rPr>
              <a:t>- and -</a:t>
            </a:r>
            <a:r>
              <a:rPr lang="it-IT" sz="1600" cap="small" dirty="0">
                <a:latin typeface="Arial" panose="020B0604020202020204" pitchFamily="34" charset="0"/>
                <a:cs typeface="Arial" panose="020B0604020202020204" pitchFamily="34" charset="0"/>
              </a:rPr>
              <a:t>cl</a:t>
            </a:r>
            <a:r>
              <a:rPr lang="it-IT" sz="1600" dirty="0">
                <a:latin typeface="Arial" panose="020B0604020202020204" pitchFamily="34" charset="0"/>
                <a:cs typeface="Arial" panose="020B0604020202020204" pitchFamily="34" charset="0"/>
              </a:rPr>
              <a:t>-, </a:t>
            </a:r>
            <a:r>
              <a:rPr lang="it-IT" sz="1600" cap="small" dirty="0" err="1">
                <a:latin typeface="Arial" panose="020B0604020202020204" pitchFamily="34" charset="0"/>
                <a:cs typeface="Arial" panose="020B0604020202020204" pitchFamily="34" charset="0"/>
              </a:rPr>
              <a:t>gl</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respectively</a:t>
            </a:r>
            <a:r>
              <a:rPr lang="it-IT" sz="1600" dirty="0">
                <a:latin typeface="Arial" panose="020B0604020202020204" pitchFamily="34" charset="0"/>
                <a:cs typeface="Arial" panose="020B0604020202020204" pitchFamily="34" charset="0"/>
              </a:rPr>
              <a:t>:</a:t>
            </a:r>
          </a:p>
          <a:p>
            <a:pPr marL="0" indent="0" algn="just">
              <a:lnSpc>
                <a:spcPct val="150000"/>
              </a:lnSpc>
              <a:buNone/>
            </a:pPr>
            <a:r>
              <a:rPr lang="it-IT" sz="1600" dirty="0">
                <a:latin typeface="Arial" panose="020B0604020202020204" pitchFamily="34" charset="0"/>
                <a:cs typeface="Arial" panose="020B0604020202020204" pitchFamily="34" charset="0"/>
              </a:rPr>
              <a:t>	</a:t>
            </a:r>
            <a:r>
              <a:rPr lang="it-IT" sz="1600" cap="small" dirty="0" err="1">
                <a:latin typeface="Arial" panose="020B0604020202020204" pitchFamily="34" charset="0"/>
                <a:cs typeface="Arial" panose="020B0604020202020204" pitchFamily="34" charset="0"/>
              </a:rPr>
              <a:t>lactem</a:t>
            </a:r>
            <a:r>
              <a:rPr lang="it-IT" sz="1600" dirty="0">
                <a:latin typeface="Arial" panose="020B0604020202020204" pitchFamily="34" charset="0"/>
                <a:cs typeface="Arial" panose="020B0604020202020204" pitchFamily="34" charset="0"/>
              </a:rPr>
              <a:t> &gt; [</a:t>
            </a:r>
            <a:r>
              <a:rPr lang="it-IT" sz="1600" dirty="0" err="1">
                <a:latin typeface="Arial" panose="020B0604020202020204" pitchFamily="34" charset="0"/>
                <a:cs typeface="Arial" panose="020B0604020202020204" pitchFamily="34" charset="0"/>
              </a:rPr>
              <a:t>lac</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milk</a:t>
            </a:r>
            <a:r>
              <a:rPr lang="it-IT" sz="1600" dirty="0">
                <a:latin typeface="Arial" panose="020B0604020202020204" pitchFamily="34" charset="0"/>
                <a:cs typeface="Arial" panose="020B0604020202020204" pitchFamily="34" charset="0"/>
              </a:rPr>
              <a:t>’, </a:t>
            </a:r>
            <a:r>
              <a:rPr lang="it-IT" sz="1600" cap="small" dirty="0" err="1">
                <a:latin typeface="Arial" panose="020B0604020202020204" pitchFamily="34" charset="0"/>
                <a:cs typeface="Arial" panose="020B0604020202020204" pitchFamily="34" charset="0"/>
              </a:rPr>
              <a:t>clavem</a:t>
            </a:r>
            <a:r>
              <a:rPr lang="it-IT" sz="1600" dirty="0">
                <a:latin typeface="Arial" panose="020B0604020202020204" pitchFamily="34" charset="0"/>
                <a:cs typeface="Arial" panose="020B0604020202020204" pitchFamily="34" charset="0"/>
              </a:rPr>
              <a:t> &gt; [</a:t>
            </a:r>
            <a:r>
              <a:rPr lang="it-IT" sz="1600" dirty="0" err="1">
                <a:latin typeface="Arial" panose="020B0604020202020204" pitchFamily="34" charset="0"/>
                <a:cs typeface="Arial" panose="020B0604020202020204" pitchFamily="34" charset="0"/>
              </a:rPr>
              <a:t>caf</a:t>
            </a:r>
            <a:r>
              <a:rPr lang="it-IT" sz="1600" dirty="0">
                <a:latin typeface="Arial" panose="020B0604020202020204" pitchFamily="34" charset="0"/>
                <a:cs typeface="Arial" panose="020B0604020202020204" pitchFamily="34" charset="0"/>
              </a:rPr>
              <a:t>] ‘key’</a:t>
            </a:r>
          </a:p>
          <a:p>
            <a:pPr marL="0" indent="0" algn="just">
              <a:lnSpc>
                <a:spcPct val="150000"/>
              </a:lnSpc>
              <a:buNone/>
            </a:pPr>
            <a:r>
              <a:rPr lang="it-IT" sz="1600" dirty="0">
                <a:latin typeface="Arial" panose="020B0604020202020204" pitchFamily="34" charset="0"/>
                <a:cs typeface="Arial" panose="020B0604020202020204" pitchFamily="34" charset="0"/>
              </a:rPr>
              <a:t>	</a:t>
            </a:r>
            <a:r>
              <a:rPr lang="it-IT" sz="1600" cap="small" dirty="0" err="1">
                <a:latin typeface="Arial" panose="020B0604020202020204" pitchFamily="34" charset="0"/>
                <a:cs typeface="Arial" panose="020B0604020202020204" pitchFamily="34" charset="0"/>
              </a:rPr>
              <a:t>auric</a:t>
            </a:r>
            <a:r>
              <a:rPr lang="it-IT" sz="1600" cap="small" dirty="0">
                <a:latin typeface="Arial" panose="020B0604020202020204" pitchFamily="34" charset="0"/>
                <a:cs typeface="Arial" panose="020B0604020202020204" pitchFamily="34" charset="0"/>
              </a:rPr>
              <a:t>(u)</a:t>
            </a:r>
            <a:r>
              <a:rPr lang="it-IT" sz="1600" cap="small" dirty="0" err="1">
                <a:latin typeface="Arial" panose="020B0604020202020204" pitchFamily="34" charset="0"/>
                <a:cs typeface="Arial" panose="020B0604020202020204" pitchFamily="34" charset="0"/>
              </a:rPr>
              <a:t>lam</a:t>
            </a:r>
            <a:r>
              <a:rPr lang="it-IT" sz="1600" cap="small"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&gt; [</a:t>
            </a:r>
            <a:r>
              <a:rPr lang="it-IT" sz="1600" dirty="0" err="1">
                <a:latin typeface="Arial" panose="020B0604020202020204" pitchFamily="34" charset="0"/>
                <a:cs typeface="Arial" panose="020B0604020202020204" pitchFamily="34" charset="0"/>
              </a:rPr>
              <a:t>uˈrəɟːa</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ear</a:t>
            </a:r>
            <a:r>
              <a:rPr lang="it-IT" sz="1600" dirty="0">
                <a:latin typeface="Arial" panose="020B0604020202020204" pitchFamily="34" charset="0"/>
                <a:cs typeface="Arial" panose="020B0604020202020204" pitchFamily="34" charset="0"/>
              </a:rPr>
              <a:t>’, </a:t>
            </a:r>
            <a:r>
              <a:rPr lang="it-IT" sz="1600" cap="small" dirty="0" err="1">
                <a:latin typeface="Arial" panose="020B0604020202020204" pitchFamily="34" charset="0"/>
                <a:cs typeface="Arial" panose="020B0604020202020204" pitchFamily="34" charset="0"/>
              </a:rPr>
              <a:t>glarea</a:t>
            </a:r>
            <a:r>
              <a:rPr lang="it-IT" sz="1600" dirty="0">
                <a:latin typeface="Arial" panose="020B0604020202020204" pitchFamily="34" charset="0"/>
                <a:cs typeface="Arial" panose="020B0604020202020204" pitchFamily="34" charset="0"/>
              </a:rPr>
              <a:t> &gt; [ˈ</a:t>
            </a:r>
            <a:r>
              <a:rPr lang="it-IT" sz="1600" dirty="0" err="1">
                <a:latin typeface="Arial" panose="020B0604020202020204" pitchFamily="34" charset="0"/>
                <a:cs typeface="Arial" panose="020B0604020202020204" pitchFamily="34" charset="0"/>
              </a:rPr>
              <a:t>ɟera</a:t>
            </a:r>
            <a:r>
              <a:rPr lang="it-IT" sz="1600" dirty="0">
                <a:latin typeface="Arial" panose="020B0604020202020204" pitchFamily="34" charset="0"/>
                <a:cs typeface="Arial" panose="020B0604020202020204" pitchFamily="34" charset="0"/>
              </a:rPr>
              <a:t>] ‘gravel’</a:t>
            </a:r>
          </a:p>
          <a:p>
            <a:pPr marL="0" indent="0" algn="just">
              <a:lnSpc>
                <a:spcPct val="150000"/>
              </a:lnSpc>
              <a:buNone/>
            </a:pPr>
            <a:endParaRPr lang="it-IT" sz="1600" dirty="0">
              <a:latin typeface="Arial" panose="020B0604020202020204" pitchFamily="34" charset="0"/>
              <a:cs typeface="Arial" panose="020B0604020202020204" pitchFamily="34" charset="0"/>
            </a:endParaRPr>
          </a:p>
          <a:p>
            <a:pPr algn="just">
              <a:lnSpc>
                <a:spcPct val="150000"/>
              </a:lnSpc>
            </a:pPr>
            <a:r>
              <a:rPr lang="it-IT" sz="1600" dirty="0">
                <a:latin typeface="Arial" panose="020B0604020202020204" pitchFamily="34" charset="0"/>
                <a:cs typeface="Arial" panose="020B0604020202020204" pitchFamily="34" charset="0"/>
              </a:rPr>
              <a:t>Contemporary </a:t>
            </a:r>
            <a:r>
              <a:rPr lang="it-IT" sz="1600" dirty="0" err="1">
                <a:latin typeface="Arial" panose="020B0604020202020204" pitchFamily="34" charset="0"/>
                <a:cs typeface="Arial" panose="020B0604020202020204" pitchFamily="34" charset="0"/>
              </a:rPr>
              <a:t>Coggiolese</a:t>
            </a:r>
            <a:r>
              <a:rPr lang="it-IT" sz="1600" dirty="0">
                <a:latin typeface="Arial" panose="020B0604020202020204" pitchFamily="34" charset="0"/>
                <a:cs typeface="Arial" panose="020B0604020202020204" pitchFamily="34" charset="0"/>
              </a:rPr>
              <a:t> in the </a:t>
            </a:r>
            <a:r>
              <a:rPr lang="it-IT" sz="1600" dirty="0" err="1">
                <a:latin typeface="Arial" panose="020B0604020202020204" pitchFamily="34" charset="0"/>
                <a:cs typeface="Arial" panose="020B0604020202020204" pitchFamily="34" charset="0"/>
              </a:rPr>
              <a:t>same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contexts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manifests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tʃ</a:t>
            </a:r>
            <a:r>
              <a:rPr lang="it-IT" sz="1600" dirty="0">
                <a:latin typeface="Arial" panose="020B0604020202020204" pitchFamily="34" charset="0"/>
                <a:cs typeface="Arial" panose="020B0604020202020204" pitchFamily="34" charset="0"/>
              </a:rPr>
              <a:t>] e [</a:t>
            </a:r>
            <a:r>
              <a:rPr lang="it-IT" sz="1600" dirty="0" err="1">
                <a:latin typeface="Arial" panose="020B0604020202020204" pitchFamily="34" charset="0"/>
                <a:cs typeface="Arial" panose="020B0604020202020204" pitchFamily="34" charset="0"/>
              </a:rPr>
              <a:t>dʒ</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which</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represents</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outcomes</a:t>
            </a:r>
            <a:r>
              <a:rPr lang="it-IT" sz="1600" dirty="0">
                <a:latin typeface="Arial" panose="020B0604020202020204" pitchFamily="34" charset="0"/>
                <a:cs typeface="Arial" panose="020B0604020202020204" pitchFamily="34" charset="0"/>
              </a:rPr>
              <a:t> common in the </a:t>
            </a:r>
            <a:r>
              <a:rPr lang="it-IT" sz="1600" dirty="0" err="1">
                <a:latin typeface="Arial" panose="020B0604020202020204" pitchFamily="34" charset="0"/>
                <a:cs typeface="Arial" panose="020B0604020202020204" pitchFamily="34" charset="0"/>
              </a:rPr>
              <a:t>variety</a:t>
            </a:r>
            <a:r>
              <a:rPr lang="it-IT" sz="1600" dirty="0">
                <a:latin typeface="Arial" panose="020B0604020202020204" pitchFamily="34" charset="0"/>
                <a:cs typeface="Arial" panose="020B0604020202020204" pitchFamily="34" charset="0"/>
              </a:rPr>
              <a:t> of Biella, the urban centre </a:t>
            </a:r>
            <a:r>
              <a:rPr lang="it-IT" sz="1600" dirty="0" err="1">
                <a:latin typeface="Arial" panose="020B0604020202020204" pitchFamily="34" charset="0"/>
                <a:cs typeface="Arial" panose="020B0604020202020204" pitchFamily="34" charset="0"/>
              </a:rPr>
              <a:t>toward</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which</a:t>
            </a:r>
            <a:r>
              <a:rPr lang="it-IT" sz="1600" dirty="0">
                <a:latin typeface="Arial" panose="020B0604020202020204" pitchFamily="34" charset="0"/>
                <a:cs typeface="Arial" panose="020B0604020202020204" pitchFamily="34" charset="0"/>
              </a:rPr>
              <a:t> Coggiola </a:t>
            </a:r>
            <a:r>
              <a:rPr lang="it-IT" sz="1600" dirty="0" err="1">
                <a:latin typeface="Arial" panose="020B0604020202020204" pitchFamily="34" charset="0"/>
                <a:cs typeface="Arial" panose="020B0604020202020204" pitchFamily="34" charset="0"/>
              </a:rPr>
              <a:t>now</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gravitates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latʃ</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milk</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uˈrədʒa</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ear</a:t>
            </a:r>
            <a:r>
              <a:rPr lang="it-IT" sz="1600" dirty="0">
                <a:latin typeface="Arial" panose="020B0604020202020204" pitchFamily="34" charset="0"/>
                <a:cs typeface="Arial" panose="020B0604020202020204" pitchFamily="34" charset="0"/>
              </a:rPr>
              <a:t>’ (Ferrarotti/Flecchia, </a:t>
            </a:r>
            <a:r>
              <a:rPr lang="it-IT" sz="1600" i="1" dirty="0" err="1">
                <a:latin typeface="Arial" panose="020B0604020202020204" pitchFamily="34" charset="0"/>
                <a:cs typeface="Arial" panose="020B0604020202020204" pitchFamily="34" charset="0"/>
              </a:rPr>
              <a:t>forth</a:t>
            </a:r>
            <a:r>
              <a:rPr lang="it-IT" sz="1600" dirty="0">
                <a:latin typeface="Arial" panose="020B0604020202020204" pitchFamily="34" charset="0"/>
                <a:cs typeface="Arial" panose="020B0604020202020204" pitchFamily="34" charset="0"/>
              </a:rPr>
              <a:t>.). In the </a:t>
            </a:r>
            <a:r>
              <a:rPr lang="it-IT" sz="1600" dirty="0" err="1">
                <a:latin typeface="Arial" panose="020B0604020202020204" pitchFamily="34" charset="0"/>
                <a:cs typeface="Arial" panose="020B0604020202020204" pitchFamily="34" charset="0"/>
              </a:rPr>
              <a:t>past</a:t>
            </a:r>
            <a:r>
              <a:rPr lang="it-IT" sz="1600" dirty="0">
                <a:latin typeface="Arial" panose="020B0604020202020204" pitchFamily="34" charset="0"/>
                <a:cs typeface="Arial" panose="020B0604020202020204" pitchFamily="34" charset="0"/>
              </a:rPr>
              <a:t>, Coggiola </a:t>
            </a:r>
            <a:r>
              <a:rPr lang="it-IT" sz="1600" dirty="0" err="1">
                <a:latin typeface="Arial" panose="020B0604020202020204" pitchFamily="34" charset="0"/>
                <a:cs typeface="Arial" panose="020B0604020202020204" pitchFamily="34" charset="0"/>
              </a:rPr>
              <a:t>was</a:t>
            </a:r>
            <a:r>
              <a:rPr lang="it-IT" sz="1600" dirty="0">
                <a:latin typeface="Arial" panose="020B0604020202020204" pitchFamily="34" charset="0"/>
                <a:cs typeface="Arial" panose="020B0604020202020204" pitchFamily="34" charset="0"/>
              </a:rPr>
              <a:t> more </a:t>
            </a:r>
            <a:r>
              <a:rPr lang="it-IT" sz="1600" dirty="0" err="1">
                <a:latin typeface="Arial" panose="020B0604020202020204" pitchFamily="34" charset="0"/>
                <a:cs typeface="Arial" panose="020B0604020202020204" pitchFamily="34" charset="0"/>
              </a:rPr>
              <a:t>similar</a:t>
            </a:r>
            <a:r>
              <a:rPr lang="it-IT" sz="1600" dirty="0">
                <a:latin typeface="Arial" panose="020B0604020202020204" pitchFamily="34" charset="0"/>
                <a:cs typeface="Arial" panose="020B0604020202020204" pitchFamily="34" charset="0"/>
              </a:rPr>
              <a:t> to the </a:t>
            </a:r>
            <a:r>
              <a:rPr lang="it-IT" sz="1600" dirty="0" err="1">
                <a:latin typeface="Arial" panose="020B0604020202020204" pitchFamily="34" charset="0"/>
                <a:cs typeface="Arial" panose="020B0604020202020204" pitchFamily="34" charset="0"/>
              </a:rPr>
              <a:t>dialect</a:t>
            </a:r>
            <a:r>
              <a:rPr lang="it-IT" sz="1600" dirty="0">
                <a:latin typeface="Arial" panose="020B0604020202020204" pitchFamily="34" charset="0"/>
                <a:cs typeface="Arial" panose="020B0604020202020204" pitchFamily="34" charset="0"/>
              </a:rPr>
              <a:t> of the </a:t>
            </a:r>
            <a:r>
              <a:rPr lang="it-IT" sz="1600" dirty="0" err="1">
                <a:latin typeface="Arial" panose="020B0604020202020204" pitchFamily="34" charset="0"/>
                <a:cs typeface="Arial" panose="020B0604020202020204" pitchFamily="34" charset="0"/>
              </a:rPr>
              <a:t>neibouring</a:t>
            </a:r>
            <a:r>
              <a:rPr lang="it-IT" sz="1600" dirty="0">
                <a:latin typeface="Arial" panose="020B0604020202020204" pitchFamily="34" charset="0"/>
                <a:cs typeface="Arial" panose="020B0604020202020204" pitchFamily="34" charset="0"/>
              </a:rPr>
              <a:t> Valsesia, and </a:t>
            </a:r>
            <a:r>
              <a:rPr lang="it-IT" sz="1600" dirty="0" err="1">
                <a:latin typeface="Arial" panose="020B0604020202020204" pitchFamily="34" charset="0"/>
                <a:cs typeface="Arial" panose="020B0604020202020204" pitchFamily="34" charset="0"/>
              </a:rPr>
              <a:t>still</a:t>
            </a:r>
            <a:r>
              <a:rPr lang="it-IT" sz="1600" dirty="0">
                <a:latin typeface="Arial" panose="020B0604020202020204" pitchFamily="34" charset="0"/>
                <a:cs typeface="Arial" panose="020B0604020202020204" pitchFamily="34" charset="0"/>
              </a:rPr>
              <a:t> shares with </a:t>
            </a:r>
            <a:r>
              <a:rPr lang="it-IT" sz="1600" dirty="0" err="1">
                <a:latin typeface="Arial" panose="020B0604020202020204" pitchFamily="34" charset="0"/>
                <a:cs typeface="Arial" panose="020B0604020202020204" pitchFamily="34" charset="0"/>
              </a:rPr>
              <a:t>them</a:t>
            </a:r>
            <a:r>
              <a:rPr lang="it-IT" sz="1600" dirty="0">
                <a:latin typeface="Arial" panose="020B0604020202020204" pitchFamily="34" charset="0"/>
                <a:cs typeface="Arial" panose="020B0604020202020204" pitchFamily="34" charset="0"/>
              </a:rPr>
              <a:t> some features, e.g. the </a:t>
            </a:r>
            <a:r>
              <a:rPr lang="it-IT" sz="1600" dirty="0" err="1">
                <a:latin typeface="Arial" panose="020B0604020202020204" pitchFamily="34" charset="0"/>
                <a:cs typeface="Arial" panose="020B0604020202020204" pitchFamily="34" charset="0"/>
              </a:rPr>
              <a:t>selection</a:t>
            </a:r>
            <a:r>
              <a:rPr lang="it-IT" sz="1600" dirty="0">
                <a:latin typeface="Arial" panose="020B0604020202020204" pitchFamily="34" charset="0"/>
                <a:cs typeface="Arial" panose="020B0604020202020204" pitchFamily="34" charset="0"/>
              </a:rPr>
              <a:t> of </a:t>
            </a:r>
            <a:r>
              <a:rPr lang="it-IT" sz="1600" i="1" dirty="0">
                <a:latin typeface="Arial" panose="020B0604020202020204" pitchFamily="34" charset="0"/>
                <a:cs typeface="Arial" panose="020B0604020202020204" pitchFamily="34" charset="0"/>
              </a:rPr>
              <a:t>to be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as</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only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possible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auxiliary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verb</a:t>
            </a:r>
            <a:r>
              <a:rPr lang="it-IT" sz="1600" dirty="0">
                <a:latin typeface="Arial" panose="020B0604020202020204" pitchFamily="34" charset="0"/>
                <a:cs typeface="Arial" panose="020B0604020202020204" pitchFamily="34" charset="0"/>
              </a:rPr>
              <a:t>.</a:t>
            </a:r>
          </a:p>
        </p:txBody>
      </p:sp>
      <p:sp>
        <p:nvSpPr>
          <p:cNvPr id="4" name="Rettangolo 3">
            <a:extLst>
              <a:ext uri="{FF2B5EF4-FFF2-40B4-BE49-F238E27FC236}">
                <a16:creationId xmlns:a16="http://schemas.microsoft.com/office/drawing/2014/main" id="{807337C8-5158-7B4A-CFDA-927DCFBB802C}"/>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624295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88367-C2AA-4C7D-2FB9-FA4C18AAC2E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D0CB333-9C57-37EF-20C8-6E671448EF6F}"/>
              </a:ext>
            </a:extLst>
          </p:cNvPr>
          <p:cNvSpPr>
            <a:spLocks noGrp="1"/>
          </p:cNvSpPr>
          <p:nvPr>
            <p:ph type="title"/>
          </p:nvPr>
        </p:nvSpPr>
        <p:spPr>
          <a:xfrm>
            <a:off x="838200" y="598741"/>
            <a:ext cx="10515600" cy="1028891"/>
          </a:xfrm>
        </p:spPr>
        <p:txBody>
          <a:bodyPr>
            <a:normAutofit/>
          </a:bodyPr>
          <a:lstStyle/>
          <a:p>
            <a:r>
              <a:rPr lang="it-IT" sz="2000" b="1" dirty="0">
                <a:solidFill>
                  <a:schemeClr val="accent3"/>
                </a:solidFill>
                <a:latin typeface="Arial" panose="020B0604020202020204" pitchFamily="34" charset="0"/>
                <a:cs typeface="Arial" panose="020B0604020202020204" pitchFamily="34" charset="0"/>
              </a:rPr>
              <a:t>2.1. </a:t>
            </a:r>
            <a:r>
              <a:rPr lang="en-US" sz="2000" b="1" dirty="0">
                <a:solidFill>
                  <a:schemeClr val="accent3"/>
                </a:solidFill>
                <a:latin typeface="Arial" panose="020B0604020202020204" pitchFamily="34" charset="0"/>
                <a:cs typeface="Arial" panose="020B0604020202020204" pitchFamily="34" charset="0"/>
              </a:rPr>
              <a:t>Phonetic leveling through dialect contact</a:t>
            </a:r>
            <a:br>
              <a:rPr lang="en-US" sz="2000" b="1" dirty="0">
                <a:solidFill>
                  <a:schemeClr val="accent3"/>
                </a:solidFill>
                <a:latin typeface="Arial" panose="020B0604020202020204" pitchFamily="34" charset="0"/>
                <a:cs typeface="Arial" panose="020B0604020202020204" pitchFamily="34" charset="0"/>
              </a:rPr>
            </a:br>
            <a:br>
              <a:rPr lang="en-US" sz="2000" b="1" dirty="0">
                <a:solidFill>
                  <a:schemeClr val="accent3"/>
                </a:solidFill>
                <a:latin typeface="Arial" panose="020B0604020202020204" pitchFamily="34" charset="0"/>
                <a:cs typeface="Arial" panose="020B0604020202020204" pitchFamily="34" charset="0"/>
              </a:rPr>
            </a:br>
            <a:endParaRPr lang="it-IT" sz="2000" b="1" dirty="0">
              <a:solidFill>
                <a:schemeClr val="accent3"/>
              </a:solidFill>
              <a:latin typeface="Arial" panose="020B0604020202020204" pitchFamily="34" charset="0"/>
              <a:cs typeface="Arial" panose="020B0604020202020204" pitchFamily="34" charset="0"/>
            </a:endParaRPr>
          </a:p>
        </p:txBody>
      </p:sp>
      <p:sp>
        <p:nvSpPr>
          <p:cNvPr id="3" name="Segnaposto contenuto 2">
            <a:extLst>
              <a:ext uri="{FF2B5EF4-FFF2-40B4-BE49-F238E27FC236}">
                <a16:creationId xmlns:a16="http://schemas.microsoft.com/office/drawing/2014/main" id="{884E2065-4647-56A2-72AA-0DF4E606DF40}"/>
              </a:ext>
            </a:extLst>
          </p:cNvPr>
          <p:cNvSpPr>
            <a:spLocks noGrp="1"/>
          </p:cNvSpPr>
          <p:nvPr>
            <p:ph idx="1"/>
          </p:nvPr>
        </p:nvSpPr>
        <p:spPr>
          <a:xfrm>
            <a:off x="838200" y="1627632"/>
            <a:ext cx="10515600" cy="4351338"/>
          </a:xfrm>
        </p:spPr>
        <p:txBody>
          <a:bodyPr>
            <a:normAutofit/>
          </a:bodyPr>
          <a:lstStyle/>
          <a:p>
            <a:pPr algn="just">
              <a:lnSpc>
                <a:spcPct val="150000"/>
              </a:lnSpc>
            </a:pPr>
            <a:r>
              <a:rPr lang="it-IT" sz="1600" dirty="0" err="1">
                <a:latin typeface="Arial" panose="020B0604020202020204" pitchFamily="34" charset="0"/>
                <a:cs typeface="Arial" panose="020B0604020202020204" pitchFamily="34" charset="0"/>
              </a:rPr>
              <a:t>Most</a:t>
            </a:r>
            <a:r>
              <a:rPr lang="it-IT" sz="1600" dirty="0">
                <a:latin typeface="Arial" panose="020B0604020202020204" pitchFamily="34" charset="0"/>
                <a:cs typeface="Arial" panose="020B0604020202020204" pitchFamily="34" charset="0"/>
              </a:rPr>
              <a:t> of Northern </a:t>
            </a:r>
            <a:r>
              <a:rPr lang="it-IT" sz="1600" dirty="0" err="1">
                <a:latin typeface="Arial" panose="020B0604020202020204" pitchFamily="34" charset="0"/>
                <a:cs typeface="Arial" panose="020B0604020202020204" pitchFamily="34" charset="0"/>
              </a:rPr>
              <a:t>Italian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dialects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does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not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present</a:t>
            </a:r>
            <a:r>
              <a:rPr lang="it-IT" sz="1600" dirty="0">
                <a:latin typeface="Arial" panose="020B0604020202020204" pitchFamily="34" charset="0"/>
                <a:cs typeface="Arial" panose="020B0604020202020204" pitchFamily="34" charset="0"/>
              </a:rPr>
              <a:t> a </a:t>
            </a:r>
            <a:r>
              <a:rPr lang="it-IT" sz="1600" dirty="0" err="1">
                <a:latin typeface="Arial" panose="020B0604020202020204" pitchFamily="34" charset="0"/>
                <a:cs typeface="Arial" panose="020B0604020202020204" pitchFamily="34" charset="0"/>
              </a:rPr>
              <a:t>distinction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between</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outcomes</a:t>
            </a:r>
            <a:r>
              <a:rPr lang="it-IT" sz="1600" dirty="0">
                <a:latin typeface="Arial" panose="020B0604020202020204" pitchFamily="34" charset="0"/>
                <a:cs typeface="Arial" panose="020B0604020202020204" pitchFamily="34" charset="0"/>
              </a:rPr>
              <a:t> of ᴄ, ɢ + ᴇ, ɪ in strong position with </a:t>
            </a:r>
            <a:r>
              <a:rPr lang="it-IT" sz="1600" dirty="0" err="1">
                <a:latin typeface="Arial" panose="020B0604020202020204" pitchFamily="34" charset="0"/>
                <a:cs typeface="Arial" panose="020B0604020202020204" pitchFamily="34" charset="0"/>
              </a:rPr>
              <a:t>those</a:t>
            </a:r>
            <a:r>
              <a:rPr lang="it-IT" sz="1600" dirty="0">
                <a:latin typeface="Arial" panose="020B0604020202020204" pitchFamily="34" charset="0"/>
                <a:cs typeface="Arial" panose="020B0604020202020204" pitchFamily="34" charset="0"/>
              </a:rPr>
              <a:t> of *ᴛᴊ and *ᴅᴊ: ᴄᴇɴᴀᴍ &gt; [</a:t>
            </a:r>
            <a:r>
              <a:rPr lang="it-IT" sz="1600" dirty="0" err="1">
                <a:latin typeface="Arial" panose="020B0604020202020204" pitchFamily="34" charset="0"/>
                <a:cs typeface="Arial" panose="020B0604020202020204" pitchFamily="34" charset="0"/>
              </a:rPr>
              <a:t>tsena</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dinner</a:t>
            </a:r>
            <a:r>
              <a:rPr lang="it-IT" sz="1600" dirty="0">
                <a:latin typeface="Arial" panose="020B0604020202020204" pitchFamily="34" charset="0"/>
                <a:cs typeface="Arial" panose="020B0604020202020204" pitchFamily="34" charset="0"/>
              </a:rPr>
              <a:t>', *ᴀᴅᴍᴀᴛᴛ</a:t>
            </a:r>
            <a:r>
              <a:rPr lang="it-IT" sz="1600" dirty="0" err="1">
                <a:latin typeface="Arial" panose="020B0604020202020204" pitchFamily="34" charset="0"/>
                <a:cs typeface="Arial" panose="020B0604020202020204" pitchFamily="34" charset="0"/>
              </a:rPr>
              <a:t>ɪᴀʀ</a:t>
            </a:r>
            <a:r>
              <a:rPr lang="it-IT" sz="1600" dirty="0">
                <a:latin typeface="Arial" panose="020B0604020202020204" pitchFamily="34" charset="0"/>
                <a:cs typeface="Arial" panose="020B0604020202020204" pitchFamily="34" charset="0"/>
              </a:rPr>
              <a:t>ᴇ &gt; [</a:t>
            </a:r>
            <a:r>
              <a:rPr lang="it-IT" sz="1600" dirty="0" err="1">
                <a:latin typeface="Arial" panose="020B0604020202020204" pitchFamily="34" charset="0"/>
                <a:cs typeface="Arial" panose="020B0604020202020204" pitchFamily="34" charset="0"/>
              </a:rPr>
              <a:t>maˈtse</a:t>
            </a:r>
            <a:r>
              <a:rPr lang="it-IT" sz="1600" dirty="0">
                <a:latin typeface="Arial" panose="020B0604020202020204" pitchFamily="34" charset="0"/>
                <a:cs typeface="Arial" panose="020B0604020202020204" pitchFamily="34" charset="0"/>
              </a:rPr>
              <a:t>] ‘to </a:t>
            </a:r>
            <a:r>
              <a:rPr lang="it-IT" sz="1600" dirty="0" err="1">
                <a:latin typeface="Arial" panose="020B0604020202020204" pitchFamily="34" charset="0"/>
                <a:cs typeface="Arial" panose="020B0604020202020204" pitchFamily="34" charset="0"/>
              </a:rPr>
              <a:t>kill</a:t>
            </a:r>
            <a:r>
              <a:rPr lang="it-IT" sz="1600" dirty="0">
                <a:latin typeface="Arial" panose="020B0604020202020204" pitchFamily="34" charset="0"/>
                <a:cs typeface="Arial" panose="020B0604020202020204" pitchFamily="34" charset="0"/>
              </a:rPr>
              <a:t>’ (with the </a:t>
            </a:r>
            <a:r>
              <a:rPr lang="it-IT" sz="1600" dirty="0" err="1">
                <a:latin typeface="Arial" panose="020B0604020202020204" pitchFamily="34" charset="0"/>
                <a:cs typeface="Arial" panose="020B0604020202020204" pitchFamily="34" charset="0"/>
              </a:rPr>
              <a:t>subsequtn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spirantization</a:t>
            </a:r>
            <a:r>
              <a:rPr lang="it-IT" sz="1600" dirty="0">
                <a:latin typeface="Arial" panose="020B0604020202020204" pitchFamily="34" charset="0"/>
                <a:cs typeface="Arial" panose="020B0604020202020204" pitchFamily="34" charset="0"/>
              </a:rPr>
              <a:t> of /</a:t>
            </a:r>
            <a:r>
              <a:rPr lang="it-IT" sz="1600" dirty="0" err="1">
                <a:latin typeface="Arial" panose="020B0604020202020204" pitchFamily="34" charset="0"/>
                <a:cs typeface="Arial" panose="020B0604020202020204" pitchFamily="34" charset="0"/>
              </a:rPr>
              <a:t>ts</a:t>
            </a:r>
            <a:r>
              <a:rPr lang="it-IT" sz="1600" dirty="0">
                <a:latin typeface="Arial" panose="020B0604020202020204" pitchFamily="34" charset="0"/>
                <a:cs typeface="Arial" panose="020B0604020202020204" pitchFamily="34" charset="0"/>
              </a:rPr>
              <a:t>/ and /</a:t>
            </a:r>
            <a:r>
              <a:rPr lang="it-IT" sz="1600" dirty="0" err="1">
                <a:latin typeface="Arial" panose="020B0604020202020204" pitchFamily="34" charset="0"/>
                <a:cs typeface="Arial" panose="020B0604020202020204" pitchFamily="34" charset="0"/>
              </a:rPr>
              <a:t>dz</a:t>
            </a:r>
            <a:r>
              <a:rPr lang="it-IT" sz="1600" dirty="0">
                <a:latin typeface="Arial" panose="020B0604020202020204" pitchFamily="34" charset="0"/>
                <a:cs typeface="Arial" panose="020B0604020202020204" pitchFamily="34" charset="0"/>
              </a:rPr>
              <a:t>/ in /s/ and /z/).</a:t>
            </a:r>
          </a:p>
          <a:p>
            <a:pPr algn="just">
              <a:lnSpc>
                <a:spcPct val="150000"/>
              </a:lnSpc>
            </a:pPr>
            <a:endParaRPr lang="it-IT" sz="1600" dirty="0">
              <a:latin typeface="Arial" panose="020B0604020202020204" pitchFamily="34" charset="0"/>
              <a:cs typeface="Arial" panose="020B0604020202020204" pitchFamily="34" charset="0"/>
            </a:endParaRPr>
          </a:p>
          <a:p>
            <a:pPr algn="just">
              <a:lnSpc>
                <a:spcPct val="150000"/>
              </a:lnSpc>
            </a:pPr>
            <a:r>
              <a:rPr lang="it-IT" sz="1600" dirty="0">
                <a:latin typeface="Arial" panose="020B0604020202020204" pitchFamily="34" charset="0"/>
                <a:cs typeface="Arial" panose="020B0604020202020204" pitchFamily="34" charset="0"/>
              </a:rPr>
              <a:t>An area </a:t>
            </a:r>
            <a:r>
              <a:rPr lang="it-IT" sz="1600" dirty="0" err="1">
                <a:latin typeface="Arial" panose="020B0604020202020204" pitchFamily="34" charset="0"/>
                <a:cs typeface="Arial" panose="020B0604020202020204" pitchFamily="34" charset="0"/>
              </a:rPr>
              <a:t>encompassing</a:t>
            </a:r>
            <a:r>
              <a:rPr lang="it-IT" sz="1600" dirty="0">
                <a:latin typeface="Arial" panose="020B0604020202020204" pitchFamily="34" charset="0"/>
                <a:cs typeface="Arial" panose="020B0604020202020204" pitchFamily="34" charset="0"/>
              </a:rPr>
              <a:t> Western Lombard</a:t>
            </a:r>
            <a:r>
              <a:rPr lang="it-IT" sz="1600" b="1"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Valsesia and Biella </a:t>
            </a:r>
            <a:r>
              <a:rPr lang="it-IT" sz="1600" dirty="0" err="1">
                <a:latin typeface="Arial" panose="020B0604020202020204" pitchFamily="34" charset="0"/>
                <a:cs typeface="Arial" panose="020B0604020202020204" pitchFamily="34" charset="0"/>
              </a:rPr>
              <a:t>does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not</a:t>
            </a:r>
            <a:r>
              <a:rPr lang="it-IT" sz="1600" dirty="0">
                <a:latin typeface="Arial" panose="020B0604020202020204" pitchFamily="34" charset="0"/>
                <a:cs typeface="Arial" panose="020B0604020202020204" pitchFamily="34" charset="0"/>
              </a:rPr>
              <a:t> show </a:t>
            </a:r>
            <a:r>
              <a:rPr lang="it-IT" sz="1600" dirty="0" err="1">
                <a:latin typeface="Arial" panose="020B0604020202020204" pitchFamily="34" charset="0"/>
                <a:cs typeface="Arial" panose="020B0604020202020204" pitchFamily="34" charset="0"/>
              </a:rPr>
              <a:t>this</a:t>
            </a:r>
            <a:r>
              <a:rPr lang="it-IT" sz="1600" dirty="0">
                <a:latin typeface="Arial" panose="020B0604020202020204" pitchFamily="34" charset="0"/>
                <a:cs typeface="Arial" panose="020B0604020202020204" pitchFamily="34" charset="0"/>
              </a:rPr>
              <a:t> fusion: </a:t>
            </a:r>
            <a:r>
              <a:rPr lang="it-IT" sz="1600" dirty="0" err="1">
                <a:latin typeface="Arial" panose="020B0604020202020204" pitchFamily="34" charset="0"/>
                <a:cs typeface="Arial" panose="020B0604020202020204" pitchFamily="34" charset="0"/>
              </a:rPr>
              <a:t>these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dialects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deaffricate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tʃ</a:t>
            </a:r>
            <a:r>
              <a:rPr lang="it-IT" sz="1600" dirty="0">
                <a:latin typeface="Arial" panose="020B0604020202020204" pitchFamily="34" charset="0"/>
                <a:cs typeface="Arial" panose="020B0604020202020204" pitchFamily="34" charset="0"/>
              </a:rPr>
              <a:t>/ and /</a:t>
            </a:r>
            <a:r>
              <a:rPr lang="it-IT" sz="1600" dirty="0" err="1">
                <a:latin typeface="Arial" panose="020B0604020202020204" pitchFamily="34" charset="0"/>
                <a:cs typeface="Arial" panose="020B0604020202020204" pitchFamily="34" charset="0"/>
              </a:rPr>
              <a:t>dʒ</a:t>
            </a:r>
            <a:r>
              <a:rPr lang="it-IT" sz="1600" dirty="0">
                <a:latin typeface="Arial" panose="020B0604020202020204" pitchFamily="34" charset="0"/>
                <a:cs typeface="Arial" panose="020B0604020202020204" pitchFamily="34" charset="0"/>
              </a:rPr>
              <a:t>/ in /ʃ/ e /z/: ᴄᴇɴᴀᴍ &gt; [ˈ</a:t>
            </a:r>
            <a:r>
              <a:rPr lang="it-IT" sz="1600" dirty="0" err="1">
                <a:latin typeface="Arial" panose="020B0604020202020204" pitchFamily="34" charset="0"/>
                <a:cs typeface="Arial" panose="020B0604020202020204" pitchFamily="34" charset="0"/>
              </a:rPr>
              <a:t>ʃena</a:t>
            </a:r>
            <a:r>
              <a:rPr lang="it-IT" sz="1600" dirty="0">
                <a:latin typeface="Arial" panose="020B0604020202020204" pitchFamily="34" charset="0"/>
                <a:cs typeface="Arial" panose="020B0604020202020204" pitchFamily="34" charset="0"/>
              </a:rPr>
              <a:t>] 'cena', </a:t>
            </a:r>
            <a:r>
              <a:rPr lang="it-IT" sz="1600" dirty="0" err="1">
                <a:latin typeface="Arial" panose="020B0604020202020204" pitchFamily="34" charset="0"/>
                <a:cs typeface="Arial" panose="020B0604020202020204" pitchFamily="34" charset="0"/>
              </a:rPr>
              <a:t>ɢᴇʟ</a:t>
            </a:r>
            <a:r>
              <a:rPr lang="it-IT" sz="1600" dirty="0">
                <a:latin typeface="Arial" panose="020B0604020202020204" pitchFamily="34" charset="0"/>
                <a:cs typeface="Arial" panose="020B0604020202020204" pitchFamily="34" charset="0"/>
              </a:rPr>
              <a:t>ᴜᴍ &gt; [</a:t>
            </a:r>
            <a:r>
              <a:rPr lang="it-IT" sz="1600" dirty="0" err="1">
                <a:latin typeface="Arial" panose="020B0604020202020204" pitchFamily="34" charset="0"/>
                <a:cs typeface="Arial" panose="020B0604020202020204" pitchFamily="34" charset="0"/>
              </a:rPr>
              <a:t>ʒel</a:t>
            </a:r>
            <a:r>
              <a:rPr lang="it-IT" sz="1600" dirty="0">
                <a:latin typeface="Arial" panose="020B0604020202020204" pitchFamily="34" charset="0"/>
                <a:cs typeface="Arial" panose="020B0604020202020204" pitchFamily="34" charset="0"/>
              </a:rPr>
              <a:t>] 'gelo'.</a:t>
            </a:r>
          </a:p>
        </p:txBody>
      </p:sp>
      <p:sp>
        <p:nvSpPr>
          <p:cNvPr id="4" name="Rettangolo 3">
            <a:extLst>
              <a:ext uri="{FF2B5EF4-FFF2-40B4-BE49-F238E27FC236}">
                <a16:creationId xmlns:a16="http://schemas.microsoft.com/office/drawing/2014/main" id="{3264FCF6-BA26-DC82-684F-942701574A15}"/>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207975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nettore diritto 9">
            <a:extLst>
              <a:ext uri="{FF2B5EF4-FFF2-40B4-BE49-F238E27FC236}">
                <a16:creationId xmlns:a16="http://schemas.microsoft.com/office/drawing/2014/main" id="{52273A47-6579-E71F-F316-A720E56A43D0}"/>
              </a:ext>
            </a:extLst>
          </p:cNvPr>
          <p:cNvCxnSpPr>
            <a:cxnSpLocks/>
            <a:stCxn id="12" idx="2"/>
            <a:endCxn id="13" idx="2"/>
          </p:cNvCxnSpPr>
          <p:nvPr/>
        </p:nvCxnSpPr>
        <p:spPr>
          <a:xfrm flipH="1">
            <a:off x="5608790" y="675470"/>
            <a:ext cx="12293" cy="2134561"/>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12" name="Rettangolo 11">
            <a:extLst>
              <a:ext uri="{FF2B5EF4-FFF2-40B4-BE49-F238E27FC236}">
                <a16:creationId xmlns:a16="http://schemas.microsoft.com/office/drawing/2014/main" id="{61645CE2-863C-77BE-25DC-6507F7CEADB9}"/>
              </a:ext>
            </a:extLst>
          </p:cNvPr>
          <p:cNvSpPr/>
          <p:nvPr/>
        </p:nvSpPr>
        <p:spPr>
          <a:xfrm>
            <a:off x="5131985" y="292698"/>
            <a:ext cx="978196" cy="382772"/>
          </a:xfrm>
          <a:prstGeom prst="rect">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dirty="0">
                <a:latin typeface="Arial" panose="020B0604020202020204" pitchFamily="34" charset="0"/>
                <a:cs typeface="Arial" panose="020B0604020202020204" pitchFamily="34" charset="0"/>
              </a:rPr>
              <a:t>C + E,I</a:t>
            </a:r>
          </a:p>
        </p:txBody>
      </p:sp>
      <p:sp>
        <p:nvSpPr>
          <p:cNvPr id="13" name="Rettangolo 12">
            <a:extLst>
              <a:ext uri="{FF2B5EF4-FFF2-40B4-BE49-F238E27FC236}">
                <a16:creationId xmlns:a16="http://schemas.microsoft.com/office/drawing/2014/main" id="{9CD30B4F-3464-DFE8-B8AC-5942906DFE7A}"/>
              </a:ext>
            </a:extLst>
          </p:cNvPr>
          <p:cNvSpPr/>
          <p:nvPr/>
        </p:nvSpPr>
        <p:spPr>
          <a:xfrm>
            <a:off x="5379749" y="2427259"/>
            <a:ext cx="458081" cy="382772"/>
          </a:xfrm>
          <a:prstGeom prst="rect">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dirty="0" err="1">
                <a:latin typeface="Arial" panose="020B0604020202020204" pitchFamily="34" charset="0"/>
                <a:cs typeface="Arial" panose="020B0604020202020204" pitchFamily="34" charset="0"/>
              </a:rPr>
              <a:t>tʃ</a:t>
            </a:r>
            <a:endParaRPr lang="it-IT" dirty="0">
              <a:latin typeface="Arial" panose="020B0604020202020204" pitchFamily="34" charset="0"/>
              <a:cs typeface="Arial" panose="020B0604020202020204" pitchFamily="34" charset="0"/>
            </a:endParaRPr>
          </a:p>
        </p:txBody>
      </p:sp>
      <p:sp>
        <p:nvSpPr>
          <p:cNvPr id="17" name="Rettangolo 16">
            <a:extLst>
              <a:ext uri="{FF2B5EF4-FFF2-40B4-BE49-F238E27FC236}">
                <a16:creationId xmlns:a16="http://schemas.microsoft.com/office/drawing/2014/main" id="{5FF3DAB5-ACDD-DD02-7AC6-6BCF870D648D}"/>
              </a:ext>
            </a:extLst>
          </p:cNvPr>
          <p:cNvSpPr/>
          <p:nvPr/>
        </p:nvSpPr>
        <p:spPr>
          <a:xfrm>
            <a:off x="10709195" y="3383376"/>
            <a:ext cx="458081" cy="382772"/>
          </a:xfrm>
          <a:prstGeom prst="rect">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dirty="0" err="1"/>
              <a:t>ts</a:t>
            </a:r>
            <a:endParaRPr lang="it-IT" dirty="0"/>
          </a:p>
        </p:txBody>
      </p:sp>
      <p:sp>
        <p:nvSpPr>
          <p:cNvPr id="18" name="Rettangolo 17">
            <a:extLst>
              <a:ext uri="{FF2B5EF4-FFF2-40B4-BE49-F238E27FC236}">
                <a16:creationId xmlns:a16="http://schemas.microsoft.com/office/drawing/2014/main" id="{930B10FD-9BBB-F8A0-6E74-F92409202342}"/>
              </a:ext>
            </a:extLst>
          </p:cNvPr>
          <p:cNvSpPr/>
          <p:nvPr/>
        </p:nvSpPr>
        <p:spPr>
          <a:xfrm>
            <a:off x="10710634" y="210371"/>
            <a:ext cx="458081" cy="382772"/>
          </a:xfrm>
          <a:prstGeom prst="rect">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dirty="0"/>
              <a:t>*</a:t>
            </a:r>
            <a:r>
              <a:rPr lang="it-IT" dirty="0" err="1"/>
              <a:t>tj</a:t>
            </a:r>
            <a:endParaRPr lang="it-IT" dirty="0"/>
          </a:p>
        </p:txBody>
      </p:sp>
      <p:cxnSp>
        <p:nvCxnSpPr>
          <p:cNvPr id="22" name="Connettore diritto 21">
            <a:extLst>
              <a:ext uri="{FF2B5EF4-FFF2-40B4-BE49-F238E27FC236}">
                <a16:creationId xmlns:a16="http://schemas.microsoft.com/office/drawing/2014/main" id="{A4D3F70F-1E85-FEB6-6787-D0CC27663BDB}"/>
              </a:ext>
            </a:extLst>
          </p:cNvPr>
          <p:cNvCxnSpPr>
            <a:cxnSpLocks/>
            <a:stCxn id="18" idx="2"/>
            <a:endCxn id="17" idx="0"/>
          </p:cNvCxnSpPr>
          <p:nvPr/>
        </p:nvCxnSpPr>
        <p:spPr>
          <a:xfrm flipH="1">
            <a:off x="10938236" y="593143"/>
            <a:ext cx="1439" cy="2790233"/>
          </a:xfrm>
          <a:prstGeom prst="line">
            <a:avLst/>
          </a:prstGeom>
        </p:spPr>
        <p:style>
          <a:lnRef idx="1">
            <a:schemeClr val="dk1"/>
          </a:lnRef>
          <a:fillRef idx="0">
            <a:schemeClr val="dk1"/>
          </a:fillRef>
          <a:effectRef idx="0">
            <a:schemeClr val="dk1"/>
          </a:effectRef>
          <a:fontRef idx="minor">
            <a:schemeClr val="tx1"/>
          </a:fontRef>
        </p:style>
      </p:cxnSp>
      <p:sp>
        <p:nvSpPr>
          <p:cNvPr id="24" name="Rettangolo 23">
            <a:extLst>
              <a:ext uri="{FF2B5EF4-FFF2-40B4-BE49-F238E27FC236}">
                <a16:creationId xmlns:a16="http://schemas.microsoft.com/office/drawing/2014/main" id="{70707A36-0B4B-1178-C5B9-F9820EEBAD0A}"/>
              </a:ext>
            </a:extLst>
          </p:cNvPr>
          <p:cNvSpPr/>
          <p:nvPr/>
        </p:nvSpPr>
        <p:spPr>
          <a:xfrm>
            <a:off x="5379748" y="4007005"/>
            <a:ext cx="458081" cy="382772"/>
          </a:xfrm>
          <a:prstGeom prst="rect">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dirty="0">
                <a:latin typeface="Arial" panose="020B0604020202020204" pitchFamily="34" charset="0"/>
                <a:cs typeface="Arial" panose="020B0604020202020204" pitchFamily="34" charset="0"/>
              </a:rPr>
              <a:t>ʃ</a:t>
            </a:r>
          </a:p>
        </p:txBody>
      </p:sp>
      <p:sp>
        <p:nvSpPr>
          <p:cNvPr id="25" name="Rettangolo 24">
            <a:extLst>
              <a:ext uri="{FF2B5EF4-FFF2-40B4-BE49-F238E27FC236}">
                <a16:creationId xmlns:a16="http://schemas.microsoft.com/office/drawing/2014/main" id="{B36EE3B7-9C61-2788-A575-16400AA5E4BE}"/>
              </a:ext>
            </a:extLst>
          </p:cNvPr>
          <p:cNvSpPr/>
          <p:nvPr/>
        </p:nvSpPr>
        <p:spPr>
          <a:xfrm>
            <a:off x="10709195" y="5073950"/>
            <a:ext cx="458081" cy="382772"/>
          </a:xfrm>
          <a:prstGeom prst="rect">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dirty="0"/>
              <a:t>s</a:t>
            </a:r>
          </a:p>
        </p:txBody>
      </p:sp>
      <p:cxnSp>
        <p:nvCxnSpPr>
          <p:cNvPr id="26" name="Connettore diritto 25">
            <a:extLst>
              <a:ext uri="{FF2B5EF4-FFF2-40B4-BE49-F238E27FC236}">
                <a16:creationId xmlns:a16="http://schemas.microsoft.com/office/drawing/2014/main" id="{2B058238-1A5C-6DDC-07F4-93C00930B985}"/>
              </a:ext>
            </a:extLst>
          </p:cNvPr>
          <p:cNvCxnSpPr>
            <a:cxnSpLocks/>
          </p:cNvCxnSpPr>
          <p:nvPr/>
        </p:nvCxnSpPr>
        <p:spPr>
          <a:xfrm>
            <a:off x="10928478" y="3760831"/>
            <a:ext cx="4879" cy="1318436"/>
          </a:xfrm>
          <a:prstGeom prst="line">
            <a:avLst/>
          </a:prstGeom>
        </p:spPr>
        <p:style>
          <a:lnRef idx="1">
            <a:schemeClr val="dk1"/>
          </a:lnRef>
          <a:fillRef idx="0">
            <a:schemeClr val="dk1"/>
          </a:fillRef>
          <a:effectRef idx="0">
            <a:schemeClr val="dk1"/>
          </a:effectRef>
          <a:fontRef idx="minor">
            <a:schemeClr val="tx1"/>
          </a:fontRef>
        </p:style>
      </p:cxnSp>
      <p:cxnSp>
        <p:nvCxnSpPr>
          <p:cNvPr id="38" name="Connettore diritto 37">
            <a:extLst>
              <a:ext uri="{FF2B5EF4-FFF2-40B4-BE49-F238E27FC236}">
                <a16:creationId xmlns:a16="http://schemas.microsoft.com/office/drawing/2014/main" id="{5C9BB0DF-1C80-617A-3CFA-3BA30375FDE4}"/>
              </a:ext>
            </a:extLst>
          </p:cNvPr>
          <p:cNvCxnSpPr>
            <a:cxnSpLocks/>
            <a:stCxn id="40" idx="2"/>
            <a:endCxn id="41" idx="2"/>
          </p:cNvCxnSpPr>
          <p:nvPr/>
        </p:nvCxnSpPr>
        <p:spPr>
          <a:xfrm flipH="1">
            <a:off x="9292346" y="667497"/>
            <a:ext cx="42122" cy="211765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40" name="Rettangolo 39">
            <a:extLst>
              <a:ext uri="{FF2B5EF4-FFF2-40B4-BE49-F238E27FC236}">
                <a16:creationId xmlns:a16="http://schemas.microsoft.com/office/drawing/2014/main" id="{3F4DDAAA-8146-7B02-C74B-E363D4D631AA}"/>
              </a:ext>
            </a:extLst>
          </p:cNvPr>
          <p:cNvSpPr/>
          <p:nvPr/>
        </p:nvSpPr>
        <p:spPr>
          <a:xfrm>
            <a:off x="8845370" y="284725"/>
            <a:ext cx="978196" cy="382772"/>
          </a:xfrm>
          <a:prstGeom prst="rect">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dirty="0"/>
              <a:t>G + E,I</a:t>
            </a:r>
          </a:p>
        </p:txBody>
      </p:sp>
      <p:sp>
        <p:nvSpPr>
          <p:cNvPr id="41" name="Rettangolo 40">
            <a:extLst>
              <a:ext uri="{FF2B5EF4-FFF2-40B4-BE49-F238E27FC236}">
                <a16:creationId xmlns:a16="http://schemas.microsoft.com/office/drawing/2014/main" id="{58733760-961E-D2F1-AD03-DBB43A634220}"/>
              </a:ext>
            </a:extLst>
          </p:cNvPr>
          <p:cNvSpPr/>
          <p:nvPr/>
        </p:nvSpPr>
        <p:spPr>
          <a:xfrm>
            <a:off x="9063305" y="2402375"/>
            <a:ext cx="458081" cy="382772"/>
          </a:xfrm>
          <a:prstGeom prst="rect">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dirty="0">
                <a:latin typeface="Arial" panose="020B0604020202020204" pitchFamily="34" charset="0"/>
                <a:cs typeface="Arial" panose="020B0604020202020204" pitchFamily="34" charset="0"/>
              </a:rPr>
              <a:t>dʒ</a:t>
            </a:r>
          </a:p>
        </p:txBody>
      </p:sp>
      <p:sp>
        <p:nvSpPr>
          <p:cNvPr id="42" name="Rettangolo 41">
            <a:extLst>
              <a:ext uri="{FF2B5EF4-FFF2-40B4-BE49-F238E27FC236}">
                <a16:creationId xmlns:a16="http://schemas.microsoft.com/office/drawing/2014/main" id="{BACC696D-5F11-7A31-1E4D-B31C2FB881A1}"/>
              </a:ext>
            </a:extLst>
          </p:cNvPr>
          <p:cNvSpPr/>
          <p:nvPr/>
        </p:nvSpPr>
        <p:spPr>
          <a:xfrm>
            <a:off x="11355802" y="3400137"/>
            <a:ext cx="458081" cy="382772"/>
          </a:xfrm>
          <a:prstGeom prst="rect">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dirty="0" err="1"/>
              <a:t>dz</a:t>
            </a:r>
            <a:endParaRPr lang="it-IT" dirty="0"/>
          </a:p>
        </p:txBody>
      </p:sp>
      <p:sp>
        <p:nvSpPr>
          <p:cNvPr id="43" name="Rettangolo 42">
            <a:extLst>
              <a:ext uri="{FF2B5EF4-FFF2-40B4-BE49-F238E27FC236}">
                <a16:creationId xmlns:a16="http://schemas.microsoft.com/office/drawing/2014/main" id="{92F0C905-8647-C18A-191B-365B42F1A9E7}"/>
              </a:ext>
            </a:extLst>
          </p:cNvPr>
          <p:cNvSpPr/>
          <p:nvPr/>
        </p:nvSpPr>
        <p:spPr>
          <a:xfrm>
            <a:off x="11287017" y="210371"/>
            <a:ext cx="576134" cy="382772"/>
          </a:xfrm>
          <a:prstGeom prst="rect">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dirty="0"/>
              <a:t>*dj</a:t>
            </a:r>
          </a:p>
        </p:txBody>
      </p:sp>
      <p:cxnSp>
        <p:nvCxnSpPr>
          <p:cNvPr id="44" name="Connettore diritto 43">
            <a:extLst>
              <a:ext uri="{FF2B5EF4-FFF2-40B4-BE49-F238E27FC236}">
                <a16:creationId xmlns:a16="http://schemas.microsoft.com/office/drawing/2014/main" id="{A03D5E35-0B1D-DE1A-BE11-4A2CC585AE37}"/>
              </a:ext>
            </a:extLst>
          </p:cNvPr>
          <p:cNvCxnSpPr>
            <a:cxnSpLocks/>
            <a:endCxn id="42" idx="0"/>
          </p:cNvCxnSpPr>
          <p:nvPr/>
        </p:nvCxnSpPr>
        <p:spPr>
          <a:xfrm>
            <a:off x="11575084" y="633060"/>
            <a:ext cx="9759" cy="2767077"/>
          </a:xfrm>
          <a:prstGeom prst="line">
            <a:avLst/>
          </a:prstGeom>
        </p:spPr>
        <p:style>
          <a:lnRef idx="1">
            <a:schemeClr val="dk1"/>
          </a:lnRef>
          <a:fillRef idx="0">
            <a:schemeClr val="dk1"/>
          </a:fillRef>
          <a:effectRef idx="0">
            <a:schemeClr val="dk1"/>
          </a:effectRef>
          <a:fontRef idx="minor">
            <a:schemeClr val="tx1"/>
          </a:fontRef>
        </p:style>
      </p:cxnSp>
      <p:sp>
        <p:nvSpPr>
          <p:cNvPr id="45" name="Rettangolo 44">
            <a:extLst>
              <a:ext uri="{FF2B5EF4-FFF2-40B4-BE49-F238E27FC236}">
                <a16:creationId xmlns:a16="http://schemas.microsoft.com/office/drawing/2014/main" id="{4051D3EE-CC97-8496-CCFF-CA6DB407DE56}"/>
              </a:ext>
            </a:extLst>
          </p:cNvPr>
          <p:cNvSpPr/>
          <p:nvPr/>
        </p:nvSpPr>
        <p:spPr>
          <a:xfrm>
            <a:off x="9063305" y="4014979"/>
            <a:ext cx="458081" cy="382772"/>
          </a:xfrm>
          <a:prstGeom prst="rect">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dirty="0">
                <a:latin typeface="Arial" panose="020B0604020202020204" pitchFamily="34" charset="0"/>
                <a:cs typeface="Arial" panose="020B0604020202020204" pitchFamily="34" charset="0"/>
              </a:rPr>
              <a:t>Ʒ</a:t>
            </a:r>
          </a:p>
        </p:txBody>
      </p:sp>
      <p:sp>
        <p:nvSpPr>
          <p:cNvPr id="46" name="Rettangolo 45">
            <a:extLst>
              <a:ext uri="{FF2B5EF4-FFF2-40B4-BE49-F238E27FC236}">
                <a16:creationId xmlns:a16="http://schemas.microsoft.com/office/drawing/2014/main" id="{3F4D9AE1-1CE0-4542-0618-5B6B99D7C56A}"/>
              </a:ext>
            </a:extLst>
          </p:cNvPr>
          <p:cNvSpPr/>
          <p:nvPr/>
        </p:nvSpPr>
        <p:spPr>
          <a:xfrm>
            <a:off x="11346044" y="5073950"/>
            <a:ext cx="458081" cy="382772"/>
          </a:xfrm>
          <a:prstGeom prst="rect">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dirty="0"/>
              <a:t>z</a:t>
            </a:r>
          </a:p>
        </p:txBody>
      </p:sp>
      <p:cxnSp>
        <p:nvCxnSpPr>
          <p:cNvPr id="47" name="Connettore diritto 46">
            <a:extLst>
              <a:ext uri="{FF2B5EF4-FFF2-40B4-BE49-F238E27FC236}">
                <a16:creationId xmlns:a16="http://schemas.microsoft.com/office/drawing/2014/main" id="{5300556C-86B5-CA99-443F-0321DEFB0C74}"/>
              </a:ext>
            </a:extLst>
          </p:cNvPr>
          <p:cNvCxnSpPr>
            <a:cxnSpLocks/>
            <a:endCxn id="46" idx="0"/>
          </p:cNvCxnSpPr>
          <p:nvPr/>
        </p:nvCxnSpPr>
        <p:spPr>
          <a:xfrm>
            <a:off x="11575085" y="3777592"/>
            <a:ext cx="0" cy="1296358"/>
          </a:xfrm>
          <a:prstGeom prst="line">
            <a:avLst/>
          </a:prstGeom>
        </p:spPr>
        <p:style>
          <a:lnRef idx="1">
            <a:schemeClr val="dk1"/>
          </a:lnRef>
          <a:fillRef idx="0">
            <a:schemeClr val="dk1"/>
          </a:fillRef>
          <a:effectRef idx="0">
            <a:schemeClr val="dk1"/>
          </a:effectRef>
          <a:fontRef idx="minor">
            <a:schemeClr val="tx1"/>
          </a:fontRef>
        </p:style>
      </p:cxnSp>
      <p:cxnSp>
        <p:nvCxnSpPr>
          <p:cNvPr id="51" name="Connettore diritto 50">
            <a:extLst>
              <a:ext uri="{FF2B5EF4-FFF2-40B4-BE49-F238E27FC236}">
                <a16:creationId xmlns:a16="http://schemas.microsoft.com/office/drawing/2014/main" id="{648571D0-9A39-F0CE-F054-FBCAB3961328}"/>
              </a:ext>
            </a:extLst>
          </p:cNvPr>
          <p:cNvCxnSpPr>
            <a:cxnSpLocks/>
            <a:stCxn id="8" idx="2"/>
          </p:cNvCxnSpPr>
          <p:nvPr/>
        </p:nvCxnSpPr>
        <p:spPr>
          <a:xfrm>
            <a:off x="8101498" y="1408758"/>
            <a:ext cx="1199491" cy="398196"/>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55" name="Rettangolo 54">
            <a:extLst>
              <a:ext uri="{FF2B5EF4-FFF2-40B4-BE49-F238E27FC236}">
                <a16:creationId xmlns:a16="http://schemas.microsoft.com/office/drawing/2014/main" id="{BF1E0E98-58C1-C79C-1F60-9D2BC405675C}"/>
              </a:ext>
            </a:extLst>
          </p:cNvPr>
          <p:cNvSpPr/>
          <p:nvPr/>
        </p:nvSpPr>
        <p:spPr>
          <a:xfrm>
            <a:off x="7812546" y="284725"/>
            <a:ext cx="458081" cy="382772"/>
          </a:xfrm>
          <a:prstGeom prst="rect">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dirty="0"/>
              <a:t>J-</a:t>
            </a:r>
          </a:p>
        </p:txBody>
      </p:sp>
      <p:sp>
        <p:nvSpPr>
          <p:cNvPr id="2" name="Rettangolo 1">
            <a:extLst>
              <a:ext uri="{FF2B5EF4-FFF2-40B4-BE49-F238E27FC236}">
                <a16:creationId xmlns:a16="http://schemas.microsoft.com/office/drawing/2014/main" id="{23686764-1F95-DD24-8249-F8FDBD75E55A}"/>
              </a:ext>
            </a:extLst>
          </p:cNvPr>
          <p:cNvSpPr/>
          <p:nvPr/>
        </p:nvSpPr>
        <p:spPr>
          <a:xfrm>
            <a:off x="6265429" y="284725"/>
            <a:ext cx="1191126" cy="382772"/>
          </a:xfrm>
          <a:prstGeom prst="rect">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dirty="0">
                <a:latin typeface="Arial" panose="020B0604020202020204" pitchFamily="34" charset="0"/>
                <a:cs typeface="Arial" panose="020B0604020202020204" pitchFamily="34" charset="0"/>
              </a:rPr>
              <a:t>-CL-, GL</a:t>
            </a:r>
          </a:p>
        </p:txBody>
      </p:sp>
      <p:sp>
        <p:nvSpPr>
          <p:cNvPr id="3" name="Rettangolo 2">
            <a:extLst>
              <a:ext uri="{FF2B5EF4-FFF2-40B4-BE49-F238E27FC236}">
                <a16:creationId xmlns:a16="http://schemas.microsoft.com/office/drawing/2014/main" id="{8CA1FF9D-A42D-2916-2A60-5F853DD7F3F1}"/>
              </a:ext>
            </a:extLst>
          </p:cNvPr>
          <p:cNvSpPr/>
          <p:nvPr/>
        </p:nvSpPr>
        <p:spPr>
          <a:xfrm>
            <a:off x="3681347" y="276751"/>
            <a:ext cx="948242" cy="382772"/>
          </a:xfrm>
          <a:prstGeom prst="rect">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dirty="0">
                <a:latin typeface="Arial" panose="020B0604020202020204" pitchFamily="34" charset="0"/>
                <a:cs typeface="Arial" panose="020B0604020202020204" pitchFamily="34" charset="0"/>
              </a:rPr>
              <a:t>CL, CT</a:t>
            </a:r>
          </a:p>
        </p:txBody>
      </p:sp>
      <p:sp>
        <p:nvSpPr>
          <p:cNvPr id="8" name="Rettangolo 7">
            <a:extLst>
              <a:ext uri="{FF2B5EF4-FFF2-40B4-BE49-F238E27FC236}">
                <a16:creationId xmlns:a16="http://schemas.microsoft.com/office/drawing/2014/main" id="{A413811E-4BDB-5E17-1BF6-3E776A00FAC7}"/>
              </a:ext>
            </a:extLst>
          </p:cNvPr>
          <p:cNvSpPr/>
          <p:nvPr/>
        </p:nvSpPr>
        <p:spPr>
          <a:xfrm>
            <a:off x="7872457" y="1025986"/>
            <a:ext cx="458081" cy="382772"/>
          </a:xfrm>
          <a:prstGeom prst="rect">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dirty="0">
                <a:latin typeface="Arial" panose="020B0604020202020204" pitchFamily="34" charset="0"/>
                <a:cs typeface="Arial" panose="020B0604020202020204" pitchFamily="34" charset="0"/>
              </a:rPr>
              <a:t>ɟ</a:t>
            </a:r>
          </a:p>
        </p:txBody>
      </p:sp>
      <p:cxnSp>
        <p:nvCxnSpPr>
          <p:cNvPr id="9" name="Connettore diritto 8">
            <a:extLst>
              <a:ext uri="{FF2B5EF4-FFF2-40B4-BE49-F238E27FC236}">
                <a16:creationId xmlns:a16="http://schemas.microsoft.com/office/drawing/2014/main" id="{7A22AF83-5AAF-2D46-0ED8-1FBD21679FBE}"/>
              </a:ext>
            </a:extLst>
          </p:cNvPr>
          <p:cNvCxnSpPr>
            <a:cxnSpLocks/>
            <a:stCxn id="3" idx="2"/>
            <a:endCxn id="15" idx="0"/>
          </p:cNvCxnSpPr>
          <p:nvPr/>
        </p:nvCxnSpPr>
        <p:spPr>
          <a:xfrm>
            <a:off x="4155468" y="659523"/>
            <a:ext cx="4139" cy="112516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15" name="Rettangolo 14">
            <a:extLst>
              <a:ext uri="{FF2B5EF4-FFF2-40B4-BE49-F238E27FC236}">
                <a16:creationId xmlns:a16="http://schemas.microsoft.com/office/drawing/2014/main" id="{6612EF36-DB73-0F72-9E7A-4A0A677DB962}"/>
              </a:ext>
            </a:extLst>
          </p:cNvPr>
          <p:cNvSpPr/>
          <p:nvPr/>
        </p:nvSpPr>
        <p:spPr>
          <a:xfrm>
            <a:off x="3930566" y="1784687"/>
            <a:ext cx="458081" cy="382772"/>
          </a:xfrm>
          <a:prstGeom prst="rect">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dirty="0">
                <a:latin typeface="Arial" panose="020B0604020202020204" pitchFamily="34" charset="0"/>
                <a:cs typeface="Arial" panose="020B0604020202020204" pitchFamily="34" charset="0"/>
              </a:rPr>
              <a:t>c</a:t>
            </a:r>
          </a:p>
        </p:txBody>
      </p:sp>
      <p:sp>
        <p:nvSpPr>
          <p:cNvPr id="19" name="Rettangolo 18">
            <a:extLst>
              <a:ext uri="{FF2B5EF4-FFF2-40B4-BE49-F238E27FC236}">
                <a16:creationId xmlns:a16="http://schemas.microsoft.com/office/drawing/2014/main" id="{B105B230-0959-02A6-F06B-0B90119C8DFF}"/>
              </a:ext>
            </a:extLst>
          </p:cNvPr>
          <p:cNvSpPr/>
          <p:nvPr/>
        </p:nvSpPr>
        <p:spPr>
          <a:xfrm>
            <a:off x="3677887" y="778526"/>
            <a:ext cx="458081" cy="382772"/>
          </a:xfrm>
          <a:prstGeom prst="rect">
            <a:avLst/>
          </a:prstGeom>
          <a:solidFill>
            <a:schemeClr val="bg1"/>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i="1" dirty="0" err="1">
                <a:latin typeface="Arial" panose="020B0604020202020204" pitchFamily="34" charset="0"/>
                <a:cs typeface="Arial" panose="020B0604020202020204" pitchFamily="34" charset="0"/>
              </a:rPr>
              <a:t>kj</a:t>
            </a:r>
            <a:endParaRPr lang="it-IT" i="1" dirty="0">
              <a:latin typeface="Arial" panose="020B0604020202020204" pitchFamily="34" charset="0"/>
              <a:cs typeface="Arial" panose="020B0604020202020204" pitchFamily="34" charset="0"/>
            </a:endParaRPr>
          </a:p>
        </p:txBody>
      </p:sp>
      <p:sp>
        <p:nvSpPr>
          <p:cNvPr id="20" name="Rettangolo 19">
            <a:extLst>
              <a:ext uri="{FF2B5EF4-FFF2-40B4-BE49-F238E27FC236}">
                <a16:creationId xmlns:a16="http://schemas.microsoft.com/office/drawing/2014/main" id="{12CEACB8-5E70-64A7-EF9F-076B7DAA35B3}"/>
              </a:ext>
            </a:extLst>
          </p:cNvPr>
          <p:cNvSpPr/>
          <p:nvPr/>
        </p:nvSpPr>
        <p:spPr>
          <a:xfrm>
            <a:off x="4179117" y="778526"/>
            <a:ext cx="458081" cy="382772"/>
          </a:xfrm>
          <a:prstGeom prst="rect">
            <a:avLst/>
          </a:prstGeom>
          <a:solidFill>
            <a:schemeClr val="bg1"/>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i="1" dirty="0" err="1">
                <a:latin typeface="Arial" panose="020B0604020202020204" pitchFamily="34" charset="0"/>
                <a:cs typeface="Arial" panose="020B0604020202020204" pitchFamily="34" charset="0"/>
              </a:rPr>
              <a:t>it</a:t>
            </a:r>
            <a:endParaRPr lang="it-IT" i="1" dirty="0">
              <a:latin typeface="Arial" panose="020B0604020202020204" pitchFamily="34" charset="0"/>
              <a:cs typeface="Arial" panose="020B0604020202020204" pitchFamily="34" charset="0"/>
            </a:endParaRPr>
          </a:p>
        </p:txBody>
      </p:sp>
      <p:cxnSp>
        <p:nvCxnSpPr>
          <p:cNvPr id="27" name="Connettore diritto 26">
            <a:extLst>
              <a:ext uri="{FF2B5EF4-FFF2-40B4-BE49-F238E27FC236}">
                <a16:creationId xmlns:a16="http://schemas.microsoft.com/office/drawing/2014/main" id="{1AC43030-2021-92C7-2C72-37409FF8C6ED}"/>
              </a:ext>
            </a:extLst>
          </p:cNvPr>
          <p:cNvCxnSpPr>
            <a:cxnSpLocks/>
            <a:endCxn id="28" idx="0"/>
          </p:cNvCxnSpPr>
          <p:nvPr/>
        </p:nvCxnSpPr>
        <p:spPr>
          <a:xfrm>
            <a:off x="6879268" y="657795"/>
            <a:ext cx="2088" cy="1154998"/>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28" name="Rettangolo 27">
            <a:extLst>
              <a:ext uri="{FF2B5EF4-FFF2-40B4-BE49-F238E27FC236}">
                <a16:creationId xmlns:a16="http://schemas.microsoft.com/office/drawing/2014/main" id="{34D22900-9B28-B054-5028-080DEDFB145E}"/>
              </a:ext>
            </a:extLst>
          </p:cNvPr>
          <p:cNvSpPr/>
          <p:nvPr/>
        </p:nvSpPr>
        <p:spPr>
          <a:xfrm>
            <a:off x="6652315" y="1812793"/>
            <a:ext cx="458081" cy="382772"/>
          </a:xfrm>
          <a:prstGeom prst="rect">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dirty="0">
                <a:latin typeface="Arial" panose="020B0604020202020204" pitchFamily="34" charset="0"/>
                <a:cs typeface="Arial" panose="020B0604020202020204" pitchFamily="34" charset="0"/>
              </a:rPr>
              <a:t>ɟ</a:t>
            </a:r>
          </a:p>
        </p:txBody>
      </p:sp>
      <p:sp>
        <p:nvSpPr>
          <p:cNvPr id="30" name="Rettangolo 29">
            <a:extLst>
              <a:ext uri="{FF2B5EF4-FFF2-40B4-BE49-F238E27FC236}">
                <a16:creationId xmlns:a16="http://schemas.microsoft.com/office/drawing/2014/main" id="{6EE175F0-ADF6-F547-8A36-2CA82C36725A}"/>
              </a:ext>
            </a:extLst>
          </p:cNvPr>
          <p:cNvSpPr/>
          <p:nvPr/>
        </p:nvSpPr>
        <p:spPr>
          <a:xfrm>
            <a:off x="6652315" y="977886"/>
            <a:ext cx="458081" cy="382772"/>
          </a:xfrm>
          <a:prstGeom prst="rect">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dirty="0" err="1">
                <a:latin typeface="Arial" panose="020B0604020202020204" pitchFamily="34" charset="0"/>
                <a:cs typeface="Arial" panose="020B0604020202020204" pitchFamily="34" charset="0"/>
              </a:rPr>
              <a:t>gj</a:t>
            </a:r>
            <a:endParaRPr lang="it-IT" dirty="0">
              <a:latin typeface="Arial" panose="020B0604020202020204" pitchFamily="34" charset="0"/>
              <a:cs typeface="Arial" panose="020B0604020202020204" pitchFamily="34" charset="0"/>
            </a:endParaRPr>
          </a:p>
        </p:txBody>
      </p:sp>
      <p:cxnSp>
        <p:nvCxnSpPr>
          <p:cNvPr id="65" name="Connettore diritto 64">
            <a:extLst>
              <a:ext uri="{FF2B5EF4-FFF2-40B4-BE49-F238E27FC236}">
                <a16:creationId xmlns:a16="http://schemas.microsoft.com/office/drawing/2014/main" id="{ACA19F64-94CC-CD0B-3A70-66A3CC609679}"/>
              </a:ext>
            </a:extLst>
          </p:cNvPr>
          <p:cNvCxnSpPr>
            <a:cxnSpLocks/>
            <a:stCxn id="28" idx="3"/>
            <a:endCxn id="41" idx="1"/>
          </p:cNvCxnSpPr>
          <p:nvPr/>
        </p:nvCxnSpPr>
        <p:spPr>
          <a:xfrm>
            <a:off x="7110396" y="2004179"/>
            <a:ext cx="1952909" cy="589582"/>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69" name="Connettore diritto 68">
            <a:extLst>
              <a:ext uri="{FF2B5EF4-FFF2-40B4-BE49-F238E27FC236}">
                <a16:creationId xmlns:a16="http://schemas.microsoft.com/office/drawing/2014/main" id="{3746BD46-EDF2-4C59-5EB3-69D19CA0A730}"/>
              </a:ext>
            </a:extLst>
          </p:cNvPr>
          <p:cNvCxnSpPr>
            <a:cxnSpLocks/>
            <a:endCxn id="8" idx="0"/>
          </p:cNvCxnSpPr>
          <p:nvPr/>
        </p:nvCxnSpPr>
        <p:spPr>
          <a:xfrm>
            <a:off x="8021788" y="655028"/>
            <a:ext cx="79710" cy="370958"/>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76" name="Connettore diritto 75">
            <a:extLst>
              <a:ext uri="{FF2B5EF4-FFF2-40B4-BE49-F238E27FC236}">
                <a16:creationId xmlns:a16="http://schemas.microsoft.com/office/drawing/2014/main" id="{465EF05B-241F-C4EB-0FE9-2F17442B4608}"/>
              </a:ext>
            </a:extLst>
          </p:cNvPr>
          <p:cNvCxnSpPr>
            <a:cxnSpLocks/>
            <a:endCxn id="13" idx="1"/>
          </p:cNvCxnSpPr>
          <p:nvPr/>
        </p:nvCxnSpPr>
        <p:spPr>
          <a:xfrm>
            <a:off x="4213288" y="2167459"/>
            <a:ext cx="1166461" cy="451186"/>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81" name="Connettore diritto 80">
            <a:extLst>
              <a:ext uri="{FF2B5EF4-FFF2-40B4-BE49-F238E27FC236}">
                <a16:creationId xmlns:a16="http://schemas.microsoft.com/office/drawing/2014/main" id="{CF0E2776-564C-BD86-94E0-85AF74A34396}"/>
              </a:ext>
            </a:extLst>
          </p:cNvPr>
          <p:cNvCxnSpPr>
            <a:cxnSpLocks/>
            <a:stCxn id="13" idx="2"/>
            <a:endCxn id="24" idx="0"/>
          </p:cNvCxnSpPr>
          <p:nvPr/>
        </p:nvCxnSpPr>
        <p:spPr>
          <a:xfrm flipH="1">
            <a:off x="5608789" y="2810031"/>
            <a:ext cx="1" cy="119697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85" name="Connettore diritto 84">
            <a:extLst>
              <a:ext uri="{FF2B5EF4-FFF2-40B4-BE49-F238E27FC236}">
                <a16:creationId xmlns:a16="http://schemas.microsoft.com/office/drawing/2014/main" id="{2E5E0036-F042-18AF-F0BE-4699EFCCB3B9}"/>
              </a:ext>
            </a:extLst>
          </p:cNvPr>
          <p:cNvCxnSpPr>
            <a:cxnSpLocks/>
            <a:endCxn id="45" idx="0"/>
          </p:cNvCxnSpPr>
          <p:nvPr/>
        </p:nvCxnSpPr>
        <p:spPr>
          <a:xfrm>
            <a:off x="9290906" y="2776360"/>
            <a:ext cx="1440" cy="1238619"/>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88" name="CasellaDiTesto 87">
            <a:extLst>
              <a:ext uri="{FF2B5EF4-FFF2-40B4-BE49-F238E27FC236}">
                <a16:creationId xmlns:a16="http://schemas.microsoft.com/office/drawing/2014/main" id="{E1CCFF0F-3D57-676A-3CC8-22ED9F1D8917}"/>
              </a:ext>
            </a:extLst>
          </p:cNvPr>
          <p:cNvSpPr txBox="1"/>
          <p:nvPr/>
        </p:nvSpPr>
        <p:spPr>
          <a:xfrm>
            <a:off x="206554" y="3591523"/>
            <a:ext cx="4974635" cy="2862322"/>
          </a:xfrm>
          <a:prstGeom prst="rect">
            <a:avLst/>
          </a:prstGeom>
          <a:noFill/>
        </p:spPr>
        <p:txBody>
          <a:bodyPr wrap="square" rtlCol="0">
            <a:spAutoFit/>
          </a:bodyPr>
          <a:lstStyle/>
          <a:p>
            <a:pPr marL="285750" indent="-285750">
              <a:buFont typeface="Arial" panose="020B0604020202020204" pitchFamily="34" charset="0"/>
              <a:buChar char="•"/>
            </a:pPr>
            <a:r>
              <a:rPr lang="it-IT" dirty="0"/>
              <a:t>The </a:t>
            </a:r>
            <a:r>
              <a:rPr lang="it-IT" dirty="0" err="1"/>
              <a:t>extended</a:t>
            </a:r>
            <a:r>
              <a:rPr lang="it-IT" dirty="0"/>
              <a:t> data from the Biella area show </a:t>
            </a:r>
            <a:r>
              <a:rPr lang="it-IT" dirty="0" err="1"/>
              <a:t>that</a:t>
            </a:r>
            <a:r>
              <a:rPr lang="it-IT" dirty="0"/>
              <a:t> a drag chain </a:t>
            </a:r>
            <a:r>
              <a:rPr lang="it-IT" dirty="0" err="1"/>
              <a:t>process</a:t>
            </a:r>
            <a:r>
              <a:rPr lang="it-IT" dirty="0"/>
              <a:t> </a:t>
            </a:r>
            <a:r>
              <a:rPr lang="it-IT" dirty="0" err="1"/>
              <a:t>was</a:t>
            </a:r>
            <a:r>
              <a:rPr lang="it-IT" dirty="0"/>
              <a:t> </a:t>
            </a:r>
            <a:r>
              <a:rPr lang="it-IT" dirty="0" err="1"/>
              <a:t>at</a:t>
            </a:r>
            <a:r>
              <a:rPr lang="it-IT" dirty="0"/>
              <a:t> play</a:t>
            </a:r>
          </a:p>
          <a:p>
            <a:pPr marL="285750" indent="-285750">
              <a:buFont typeface="Arial" panose="020B0604020202020204" pitchFamily="34" charset="0"/>
              <a:buChar char="•"/>
            </a:pPr>
            <a:r>
              <a:rPr lang="it-IT" dirty="0"/>
              <a:t>1) /</a:t>
            </a:r>
            <a:r>
              <a:rPr lang="it-IT" dirty="0" err="1"/>
              <a:t>t͡ʃ</a:t>
            </a:r>
            <a:r>
              <a:rPr lang="it-IT" dirty="0"/>
              <a:t>/ /</a:t>
            </a:r>
            <a:r>
              <a:rPr lang="it-IT" dirty="0" err="1"/>
              <a:t>d͡ʒ</a:t>
            </a:r>
            <a:r>
              <a:rPr lang="it-IT" dirty="0"/>
              <a:t>/ </a:t>
            </a:r>
            <a:r>
              <a:rPr lang="it-IT" dirty="0" err="1"/>
              <a:t>deaffricate</a:t>
            </a:r>
            <a:r>
              <a:rPr lang="it-IT" dirty="0"/>
              <a:t> </a:t>
            </a:r>
            <a:r>
              <a:rPr lang="it-IT" dirty="0" err="1"/>
              <a:t>into</a:t>
            </a:r>
            <a:r>
              <a:rPr lang="it-IT" dirty="0"/>
              <a:t> /ʃ/ /ʒ/</a:t>
            </a:r>
          </a:p>
          <a:p>
            <a:pPr marL="285750" indent="-285750">
              <a:buFont typeface="Arial" panose="020B0604020202020204" pitchFamily="34" charset="0"/>
              <a:buChar char="•"/>
            </a:pPr>
            <a:r>
              <a:rPr lang="it-IT" dirty="0"/>
              <a:t>2) /c/ /ɟ/ can </a:t>
            </a:r>
            <a:r>
              <a:rPr lang="it-IT" dirty="0" err="1"/>
              <a:t>move</a:t>
            </a:r>
            <a:r>
              <a:rPr lang="it-IT" dirty="0"/>
              <a:t> </a:t>
            </a:r>
            <a:r>
              <a:rPr lang="it-IT" dirty="0" err="1"/>
              <a:t>forward</a:t>
            </a:r>
            <a:r>
              <a:rPr lang="it-IT" dirty="0"/>
              <a:t> to /</a:t>
            </a:r>
            <a:r>
              <a:rPr lang="it-IT" dirty="0" err="1"/>
              <a:t>t͡ʃ</a:t>
            </a:r>
            <a:r>
              <a:rPr lang="it-IT" dirty="0"/>
              <a:t>/ /</a:t>
            </a:r>
            <a:r>
              <a:rPr lang="it-IT" dirty="0" err="1"/>
              <a:t>d͡ʒ</a:t>
            </a:r>
            <a:r>
              <a:rPr lang="it-IT" dirty="0"/>
              <a:t>/</a:t>
            </a:r>
          </a:p>
          <a:p>
            <a:pPr marL="285750" indent="-285750">
              <a:buFont typeface="Arial" panose="020B0604020202020204" pitchFamily="34" charset="0"/>
              <a:buChar char="•"/>
            </a:pPr>
            <a:endParaRPr lang="it-IT" dirty="0"/>
          </a:p>
          <a:p>
            <a:pPr marL="285750" indent="-285750">
              <a:buFont typeface="Arial" panose="020B0604020202020204" pitchFamily="34" charset="0"/>
              <a:buChar char="•"/>
            </a:pPr>
            <a:r>
              <a:rPr lang="it-IT" dirty="0"/>
              <a:t>Some </a:t>
            </a:r>
            <a:r>
              <a:rPr lang="it-IT" dirty="0" err="1"/>
              <a:t>dialects</a:t>
            </a:r>
            <a:r>
              <a:rPr lang="it-IT" dirty="0"/>
              <a:t> of the Biella area show the intermediate </a:t>
            </a:r>
            <a:r>
              <a:rPr lang="it-IT" dirty="0" err="1"/>
              <a:t>phase</a:t>
            </a:r>
            <a:r>
              <a:rPr lang="it-IT" dirty="0"/>
              <a:t> /ʃ/ /ʒ/ and /c/ /ɟ/ </a:t>
            </a:r>
          </a:p>
          <a:p>
            <a:pPr marL="285750" indent="-285750">
              <a:buFont typeface="Arial" panose="020B0604020202020204" pitchFamily="34" charset="0"/>
              <a:buChar char="•"/>
            </a:pPr>
            <a:r>
              <a:rPr lang="it-IT" dirty="0" err="1"/>
              <a:t>Hints</a:t>
            </a:r>
            <a:r>
              <a:rPr lang="it-IT" dirty="0"/>
              <a:t> </a:t>
            </a:r>
            <a:r>
              <a:rPr lang="it-IT" dirty="0" err="1"/>
              <a:t>about</a:t>
            </a:r>
            <a:r>
              <a:rPr lang="it-IT" dirty="0"/>
              <a:t> a more general </a:t>
            </a:r>
            <a:r>
              <a:rPr lang="it-IT" dirty="0" err="1"/>
              <a:t>historical</a:t>
            </a:r>
            <a:r>
              <a:rPr lang="it-IT" dirty="0"/>
              <a:t> </a:t>
            </a:r>
            <a:r>
              <a:rPr lang="it-IT" dirty="0" err="1"/>
              <a:t>process</a:t>
            </a:r>
            <a:r>
              <a:rPr lang="it-IT" dirty="0"/>
              <a:t> </a:t>
            </a:r>
            <a:r>
              <a:rPr lang="it-IT" dirty="0" err="1"/>
              <a:t>that</a:t>
            </a:r>
            <a:r>
              <a:rPr lang="it-IT" dirty="0"/>
              <a:t> </a:t>
            </a:r>
            <a:r>
              <a:rPr lang="it-IT" dirty="0" err="1"/>
              <a:t>has</a:t>
            </a:r>
            <a:r>
              <a:rPr lang="it-IT" dirty="0"/>
              <a:t> to be </a:t>
            </a:r>
            <a:r>
              <a:rPr lang="it-IT" dirty="0" err="1"/>
              <a:t>happened</a:t>
            </a:r>
            <a:r>
              <a:rPr lang="it-IT" dirty="0"/>
              <a:t> on a </a:t>
            </a:r>
            <a:r>
              <a:rPr lang="it-IT" dirty="0" err="1"/>
              <a:t>wider</a:t>
            </a:r>
            <a:r>
              <a:rPr lang="it-IT" dirty="0"/>
              <a:t> area</a:t>
            </a:r>
          </a:p>
        </p:txBody>
      </p:sp>
      <p:cxnSp>
        <p:nvCxnSpPr>
          <p:cNvPr id="90" name="Connettore 2 89">
            <a:extLst>
              <a:ext uri="{FF2B5EF4-FFF2-40B4-BE49-F238E27FC236}">
                <a16:creationId xmlns:a16="http://schemas.microsoft.com/office/drawing/2014/main" id="{6B440815-1B72-C240-B612-EDBEACAC8944}"/>
              </a:ext>
            </a:extLst>
          </p:cNvPr>
          <p:cNvCxnSpPr>
            <a:cxnSpLocks/>
            <a:endCxn id="24" idx="0"/>
          </p:cNvCxnSpPr>
          <p:nvPr/>
        </p:nvCxnSpPr>
        <p:spPr>
          <a:xfrm flipH="1">
            <a:off x="5608789" y="2804056"/>
            <a:ext cx="12294" cy="1202949"/>
          </a:xfrm>
          <a:prstGeom prst="straightConnector1">
            <a:avLst/>
          </a:prstGeom>
          <a:ln w="38100">
            <a:solidFill>
              <a:srgbClr val="4F78B5"/>
            </a:solidFill>
            <a:tailEnd type="triangle"/>
          </a:ln>
        </p:spPr>
        <p:style>
          <a:lnRef idx="2">
            <a:schemeClr val="accent1"/>
          </a:lnRef>
          <a:fillRef idx="0">
            <a:schemeClr val="accent1"/>
          </a:fillRef>
          <a:effectRef idx="1">
            <a:schemeClr val="accent1"/>
          </a:effectRef>
          <a:fontRef idx="minor">
            <a:schemeClr val="tx1"/>
          </a:fontRef>
        </p:style>
      </p:cxnSp>
      <p:cxnSp>
        <p:nvCxnSpPr>
          <p:cNvPr id="93" name="Connettore 2 92">
            <a:extLst>
              <a:ext uri="{FF2B5EF4-FFF2-40B4-BE49-F238E27FC236}">
                <a16:creationId xmlns:a16="http://schemas.microsoft.com/office/drawing/2014/main" id="{B11CFC03-959C-E6C2-E194-0A39FBBAC871}"/>
              </a:ext>
            </a:extLst>
          </p:cNvPr>
          <p:cNvCxnSpPr>
            <a:cxnSpLocks/>
          </p:cNvCxnSpPr>
          <p:nvPr/>
        </p:nvCxnSpPr>
        <p:spPr>
          <a:xfrm flipH="1">
            <a:off x="9290906" y="2794194"/>
            <a:ext cx="12294" cy="1202949"/>
          </a:xfrm>
          <a:prstGeom prst="straightConnector1">
            <a:avLst/>
          </a:prstGeom>
          <a:ln w="38100">
            <a:solidFill>
              <a:srgbClr val="4F78B5"/>
            </a:solidFill>
            <a:tailEnd type="triangle"/>
          </a:ln>
        </p:spPr>
        <p:style>
          <a:lnRef idx="2">
            <a:schemeClr val="accent1"/>
          </a:lnRef>
          <a:fillRef idx="0">
            <a:schemeClr val="accent1"/>
          </a:fillRef>
          <a:effectRef idx="1">
            <a:schemeClr val="accent1"/>
          </a:effectRef>
          <a:fontRef idx="minor">
            <a:schemeClr val="tx1"/>
          </a:fontRef>
        </p:style>
      </p:cxnSp>
      <p:cxnSp>
        <p:nvCxnSpPr>
          <p:cNvPr id="94" name="Connettore 2 93">
            <a:extLst>
              <a:ext uri="{FF2B5EF4-FFF2-40B4-BE49-F238E27FC236}">
                <a16:creationId xmlns:a16="http://schemas.microsoft.com/office/drawing/2014/main" id="{6C93511F-CF5C-6960-6DDF-E8728C2F5DB4}"/>
              </a:ext>
            </a:extLst>
          </p:cNvPr>
          <p:cNvCxnSpPr>
            <a:cxnSpLocks/>
          </p:cNvCxnSpPr>
          <p:nvPr/>
        </p:nvCxnSpPr>
        <p:spPr>
          <a:xfrm>
            <a:off x="4179388" y="2167459"/>
            <a:ext cx="1220142" cy="451186"/>
          </a:xfrm>
          <a:prstGeom prst="straightConnector1">
            <a:avLst/>
          </a:prstGeom>
          <a:ln w="38100">
            <a:solidFill>
              <a:srgbClr val="4F78B5"/>
            </a:solidFill>
            <a:tailEnd type="triangle"/>
          </a:ln>
        </p:spPr>
        <p:style>
          <a:lnRef idx="2">
            <a:schemeClr val="accent1"/>
          </a:lnRef>
          <a:fillRef idx="0">
            <a:schemeClr val="accent1"/>
          </a:fillRef>
          <a:effectRef idx="1">
            <a:schemeClr val="accent1"/>
          </a:effectRef>
          <a:fontRef idx="minor">
            <a:schemeClr val="tx1"/>
          </a:fontRef>
        </p:style>
      </p:cxnSp>
      <p:cxnSp>
        <p:nvCxnSpPr>
          <p:cNvPr id="96" name="Connettore 2 95">
            <a:extLst>
              <a:ext uri="{FF2B5EF4-FFF2-40B4-BE49-F238E27FC236}">
                <a16:creationId xmlns:a16="http://schemas.microsoft.com/office/drawing/2014/main" id="{5B362430-B00C-316D-AF86-4BB8D6548397}"/>
              </a:ext>
            </a:extLst>
          </p:cNvPr>
          <p:cNvCxnSpPr>
            <a:cxnSpLocks/>
          </p:cNvCxnSpPr>
          <p:nvPr/>
        </p:nvCxnSpPr>
        <p:spPr>
          <a:xfrm>
            <a:off x="7106895" y="1987272"/>
            <a:ext cx="1972690" cy="623396"/>
          </a:xfrm>
          <a:prstGeom prst="straightConnector1">
            <a:avLst/>
          </a:prstGeom>
          <a:ln w="38100">
            <a:solidFill>
              <a:srgbClr val="4F78B5"/>
            </a:solidFill>
            <a:tailEnd type="triangle"/>
          </a:ln>
        </p:spPr>
        <p:style>
          <a:lnRef idx="2">
            <a:schemeClr val="accent1"/>
          </a:lnRef>
          <a:fillRef idx="0">
            <a:schemeClr val="accent1"/>
          </a:fillRef>
          <a:effectRef idx="1">
            <a:schemeClr val="accent1"/>
          </a:effectRef>
          <a:fontRef idx="minor">
            <a:schemeClr val="tx1"/>
          </a:fontRef>
        </p:style>
      </p:cxnSp>
      <p:sp>
        <p:nvSpPr>
          <p:cNvPr id="102" name="CasellaDiTesto 101">
            <a:extLst>
              <a:ext uri="{FF2B5EF4-FFF2-40B4-BE49-F238E27FC236}">
                <a16:creationId xmlns:a16="http://schemas.microsoft.com/office/drawing/2014/main" id="{80F04406-9001-213B-BFC3-896CC87EF437}"/>
              </a:ext>
            </a:extLst>
          </p:cNvPr>
          <p:cNvSpPr txBox="1"/>
          <p:nvPr/>
        </p:nvSpPr>
        <p:spPr>
          <a:xfrm>
            <a:off x="5608788" y="4790168"/>
            <a:ext cx="4502750" cy="2031325"/>
          </a:xfrm>
          <a:prstGeom prst="rect">
            <a:avLst/>
          </a:prstGeom>
          <a:noFill/>
        </p:spPr>
        <p:txBody>
          <a:bodyPr wrap="square" rtlCol="0">
            <a:spAutoFit/>
          </a:bodyPr>
          <a:lstStyle/>
          <a:p>
            <a:pPr marL="285750" indent="-285750">
              <a:buFont typeface="Arial" panose="020B0604020202020204" pitchFamily="34" charset="0"/>
              <a:buChar char="•"/>
            </a:pPr>
            <a:r>
              <a:rPr lang="it-IT" dirty="0"/>
              <a:t>The </a:t>
            </a:r>
            <a:r>
              <a:rPr lang="it-IT" dirty="0" err="1"/>
              <a:t>contemporary</a:t>
            </a:r>
            <a:r>
              <a:rPr lang="it-IT" dirty="0"/>
              <a:t> Valsesia </a:t>
            </a:r>
            <a:r>
              <a:rPr lang="it-IT" dirty="0" err="1"/>
              <a:t>dialects</a:t>
            </a:r>
            <a:r>
              <a:rPr lang="it-IT" dirty="0"/>
              <a:t> and Coggiola take </a:t>
            </a:r>
            <a:r>
              <a:rPr lang="it-IT" dirty="0" err="1"/>
              <a:t>another</a:t>
            </a:r>
            <a:r>
              <a:rPr lang="it-IT" dirty="0"/>
              <a:t> </a:t>
            </a:r>
            <a:r>
              <a:rPr lang="it-IT" dirty="0" err="1"/>
              <a:t>path</a:t>
            </a:r>
            <a:r>
              <a:rPr lang="it-IT" dirty="0"/>
              <a:t>: /c/ /ɟ/ are </a:t>
            </a:r>
            <a:r>
              <a:rPr lang="it-IT" dirty="0" err="1"/>
              <a:t>merged</a:t>
            </a:r>
            <a:r>
              <a:rPr lang="it-IT" dirty="0"/>
              <a:t> to /</a:t>
            </a:r>
            <a:r>
              <a:rPr lang="it-IT" dirty="0" err="1"/>
              <a:t>t͡ʃ</a:t>
            </a:r>
            <a:r>
              <a:rPr lang="it-IT" dirty="0"/>
              <a:t>/ and /</a:t>
            </a:r>
            <a:r>
              <a:rPr lang="it-IT" dirty="0" err="1"/>
              <a:t>d͡ʒ</a:t>
            </a:r>
            <a:r>
              <a:rPr lang="it-IT" dirty="0"/>
              <a:t>/, </a:t>
            </a:r>
            <a:r>
              <a:rPr lang="it-IT" dirty="0" err="1"/>
              <a:t>which</a:t>
            </a:r>
            <a:r>
              <a:rPr lang="it-IT" dirty="0"/>
              <a:t> are </a:t>
            </a:r>
            <a:r>
              <a:rPr lang="it-IT" dirty="0" err="1"/>
              <a:t>not</a:t>
            </a:r>
            <a:r>
              <a:rPr lang="it-IT" dirty="0"/>
              <a:t> </a:t>
            </a:r>
            <a:r>
              <a:rPr lang="it-IT" dirty="0" err="1"/>
              <a:t>deaffricated</a:t>
            </a:r>
            <a:r>
              <a:rPr lang="it-IT" dirty="0"/>
              <a:t> </a:t>
            </a:r>
          </a:p>
          <a:p>
            <a:pPr marL="285750" indent="-285750">
              <a:buFont typeface="Arial" panose="020B0604020202020204" pitchFamily="34" charset="0"/>
              <a:buChar char="•"/>
            </a:pPr>
            <a:r>
              <a:rPr lang="it-IT" dirty="0"/>
              <a:t>The </a:t>
            </a:r>
            <a:r>
              <a:rPr lang="it-IT" dirty="0" err="1"/>
              <a:t>overextension</a:t>
            </a:r>
            <a:r>
              <a:rPr lang="it-IT" dirty="0"/>
              <a:t> </a:t>
            </a:r>
            <a:r>
              <a:rPr lang="it-IT" dirty="0" err="1"/>
              <a:t>found</a:t>
            </a:r>
            <a:r>
              <a:rPr lang="it-IT" dirty="0"/>
              <a:t> in </a:t>
            </a:r>
            <a:r>
              <a:rPr lang="it-IT" dirty="0" err="1"/>
              <a:t>several</a:t>
            </a:r>
            <a:r>
              <a:rPr lang="it-IT" dirty="0"/>
              <a:t> places </a:t>
            </a:r>
            <a:r>
              <a:rPr lang="it-IT" dirty="0" err="1"/>
              <a:t>could</a:t>
            </a:r>
            <a:r>
              <a:rPr lang="it-IT" dirty="0"/>
              <a:t> </a:t>
            </a:r>
            <a:r>
              <a:rPr lang="it-IT" dirty="0" err="1"/>
              <a:t>mean</a:t>
            </a:r>
            <a:r>
              <a:rPr lang="it-IT" dirty="0"/>
              <a:t> </a:t>
            </a:r>
            <a:r>
              <a:rPr lang="it-IT" dirty="0" err="1"/>
              <a:t>hypercorrection</a:t>
            </a:r>
            <a:r>
              <a:rPr lang="it-IT" dirty="0"/>
              <a:t> in a first stage of the </a:t>
            </a:r>
            <a:r>
              <a:rPr lang="it-IT" dirty="0" err="1"/>
              <a:t>loss</a:t>
            </a:r>
            <a:r>
              <a:rPr lang="it-IT" dirty="0"/>
              <a:t> of </a:t>
            </a:r>
            <a:r>
              <a:rPr lang="it-IT" dirty="0" err="1"/>
              <a:t>these</a:t>
            </a:r>
            <a:r>
              <a:rPr lang="it-IT" dirty="0"/>
              <a:t> sounds </a:t>
            </a:r>
          </a:p>
        </p:txBody>
      </p:sp>
      <p:sp>
        <p:nvSpPr>
          <p:cNvPr id="4" name="CasellaDiTesto 3">
            <a:extLst>
              <a:ext uri="{FF2B5EF4-FFF2-40B4-BE49-F238E27FC236}">
                <a16:creationId xmlns:a16="http://schemas.microsoft.com/office/drawing/2014/main" id="{B164A282-D371-B768-9ABA-C345B3910B73}"/>
              </a:ext>
            </a:extLst>
          </p:cNvPr>
          <p:cNvSpPr txBox="1"/>
          <p:nvPr/>
        </p:nvSpPr>
        <p:spPr>
          <a:xfrm>
            <a:off x="129234" y="1516603"/>
            <a:ext cx="3696846" cy="338554"/>
          </a:xfrm>
          <a:prstGeom prst="rect">
            <a:avLst/>
          </a:prstGeom>
          <a:noFill/>
        </p:spPr>
        <p:txBody>
          <a:bodyPr wrap="none" rtlCol="0">
            <a:spAutoFit/>
          </a:bodyPr>
          <a:lstStyle/>
          <a:p>
            <a:r>
              <a:rPr lang="it-IT" sz="1600" dirty="0">
                <a:solidFill>
                  <a:srgbClr val="4F78B5"/>
                </a:solidFill>
              </a:rPr>
              <a:t>Mainstream </a:t>
            </a:r>
            <a:r>
              <a:rPr lang="it-IT" sz="1600" dirty="0" err="1">
                <a:solidFill>
                  <a:srgbClr val="4F78B5"/>
                </a:solidFill>
              </a:rPr>
              <a:t>dialects</a:t>
            </a:r>
            <a:r>
              <a:rPr lang="it-IT" sz="1600" dirty="0">
                <a:solidFill>
                  <a:srgbClr val="4F78B5"/>
                </a:solidFill>
              </a:rPr>
              <a:t> (Biella, Milan etc.)</a:t>
            </a:r>
          </a:p>
        </p:txBody>
      </p:sp>
      <p:sp>
        <p:nvSpPr>
          <p:cNvPr id="5" name="CasellaDiTesto 4">
            <a:extLst>
              <a:ext uri="{FF2B5EF4-FFF2-40B4-BE49-F238E27FC236}">
                <a16:creationId xmlns:a16="http://schemas.microsoft.com/office/drawing/2014/main" id="{A4D0DF0D-CC54-3A54-73E1-E93E2390358A}"/>
              </a:ext>
            </a:extLst>
          </p:cNvPr>
          <p:cNvSpPr txBox="1"/>
          <p:nvPr/>
        </p:nvSpPr>
        <p:spPr>
          <a:xfrm>
            <a:off x="4552977" y="2468621"/>
            <a:ext cx="312906" cy="369332"/>
          </a:xfrm>
          <a:prstGeom prst="rect">
            <a:avLst/>
          </a:prstGeom>
          <a:noFill/>
        </p:spPr>
        <p:txBody>
          <a:bodyPr wrap="none" rtlCol="0">
            <a:spAutoFit/>
          </a:bodyPr>
          <a:lstStyle/>
          <a:p>
            <a:r>
              <a:rPr lang="it-IT" dirty="0"/>
              <a:t>1</a:t>
            </a:r>
          </a:p>
        </p:txBody>
      </p:sp>
      <p:sp>
        <p:nvSpPr>
          <p:cNvPr id="6" name="CasellaDiTesto 5">
            <a:extLst>
              <a:ext uri="{FF2B5EF4-FFF2-40B4-BE49-F238E27FC236}">
                <a16:creationId xmlns:a16="http://schemas.microsoft.com/office/drawing/2014/main" id="{4BECBB67-F714-1FDF-7C69-41454B88E979}"/>
              </a:ext>
            </a:extLst>
          </p:cNvPr>
          <p:cNvSpPr txBox="1"/>
          <p:nvPr/>
        </p:nvSpPr>
        <p:spPr>
          <a:xfrm>
            <a:off x="5238535" y="3259293"/>
            <a:ext cx="312906" cy="369332"/>
          </a:xfrm>
          <a:prstGeom prst="rect">
            <a:avLst/>
          </a:prstGeom>
          <a:noFill/>
        </p:spPr>
        <p:txBody>
          <a:bodyPr wrap="none" rtlCol="0">
            <a:spAutoFit/>
          </a:bodyPr>
          <a:lstStyle/>
          <a:p>
            <a:r>
              <a:rPr lang="it-IT" dirty="0"/>
              <a:t>2</a:t>
            </a:r>
          </a:p>
        </p:txBody>
      </p:sp>
      <p:sp>
        <p:nvSpPr>
          <p:cNvPr id="7" name="CasellaDiTesto 6">
            <a:extLst>
              <a:ext uri="{FF2B5EF4-FFF2-40B4-BE49-F238E27FC236}">
                <a16:creationId xmlns:a16="http://schemas.microsoft.com/office/drawing/2014/main" id="{830F6E87-4B09-1C96-4F4C-8575184C0DC6}"/>
              </a:ext>
            </a:extLst>
          </p:cNvPr>
          <p:cNvSpPr txBox="1"/>
          <p:nvPr/>
        </p:nvSpPr>
        <p:spPr>
          <a:xfrm>
            <a:off x="7999501" y="2411367"/>
            <a:ext cx="312906" cy="369332"/>
          </a:xfrm>
          <a:prstGeom prst="rect">
            <a:avLst/>
          </a:prstGeom>
          <a:noFill/>
        </p:spPr>
        <p:txBody>
          <a:bodyPr wrap="none" rtlCol="0">
            <a:spAutoFit/>
          </a:bodyPr>
          <a:lstStyle/>
          <a:p>
            <a:r>
              <a:rPr lang="it-IT" dirty="0"/>
              <a:t>1</a:t>
            </a:r>
          </a:p>
        </p:txBody>
      </p:sp>
      <p:sp>
        <p:nvSpPr>
          <p:cNvPr id="11" name="CasellaDiTesto 10">
            <a:extLst>
              <a:ext uri="{FF2B5EF4-FFF2-40B4-BE49-F238E27FC236}">
                <a16:creationId xmlns:a16="http://schemas.microsoft.com/office/drawing/2014/main" id="{C8A87F82-45F8-67FA-E813-8D82C94FB772}"/>
              </a:ext>
            </a:extLst>
          </p:cNvPr>
          <p:cNvSpPr txBox="1"/>
          <p:nvPr/>
        </p:nvSpPr>
        <p:spPr>
          <a:xfrm>
            <a:off x="8769978" y="3154497"/>
            <a:ext cx="312906" cy="369332"/>
          </a:xfrm>
          <a:prstGeom prst="rect">
            <a:avLst/>
          </a:prstGeom>
          <a:noFill/>
        </p:spPr>
        <p:txBody>
          <a:bodyPr wrap="none" rtlCol="0">
            <a:spAutoFit/>
          </a:bodyPr>
          <a:lstStyle/>
          <a:p>
            <a:r>
              <a:rPr lang="it-IT" dirty="0"/>
              <a:t>2</a:t>
            </a:r>
          </a:p>
        </p:txBody>
      </p:sp>
      <p:sp>
        <p:nvSpPr>
          <p:cNvPr id="23" name="Arco 22">
            <a:extLst>
              <a:ext uri="{FF2B5EF4-FFF2-40B4-BE49-F238E27FC236}">
                <a16:creationId xmlns:a16="http://schemas.microsoft.com/office/drawing/2014/main" id="{E2121319-6F9D-EE16-2E25-BD9C6AFB2EE2}"/>
              </a:ext>
            </a:extLst>
          </p:cNvPr>
          <p:cNvSpPr/>
          <p:nvPr/>
        </p:nvSpPr>
        <p:spPr>
          <a:xfrm rot="21326500">
            <a:off x="3590341" y="1683692"/>
            <a:ext cx="1787658" cy="1385436"/>
          </a:xfrm>
          <a:prstGeom prst="arc">
            <a:avLst/>
          </a:prstGeom>
          <a:ln w="28575">
            <a:solidFill>
              <a:srgbClr val="FF0000"/>
            </a:solidFill>
            <a:prstDash val="dash"/>
            <a:headEnd type="none" w="med" len="med"/>
            <a:tailEnd type="triangle" w="med" len="med"/>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it-IT">
              <a:ln>
                <a:solidFill>
                  <a:sysClr val="windowText" lastClr="000000"/>
                </a:solidFill>
              </a:ln>
            </a:endParaRPr>
          </a:p>
        </p:txBody>
      </p:sp>
      <p:sp>
        <p:nvSpPr>
          <p:cNvPr id="29" name="Arco 28">
            <a:extLst>
              <a:ext uri="{FF2B5EF4-FFF2-40B4-BE49-F238E27FC236}">
                <a16:creationId xmlns:a16="http://schemas.microsoft.com/office/drawing/2014/main" id="{96842AA4-97A2-5DE6-ADA5-29BC58FC1FA1}"/>
              </a:ext>
            </a:extLst>
          </p:cNvPr>
          <p:cNvSpPr/>
          <p:nvPr/>
        </p:nvSpPr>
        <p:spPr>
          <a:xfrm>
            <a:off x="6314635" y="1670836"/>
            <a:ext cx="2775618" cy="1193396"/>
          </a:xfrm>
          <a:prstGeom prst="arc">
            <a:avLst>
              <a:gd name="adj1" fmla="val 13564638"/>
              <a:gd name="adj2" fmla="val 0"/>
            </a:avLst>
          </a:prstGeom>
          <a:ln w="28575">
            <a:solidFill>
              <a:srgbClr val="FF0000"/>
            </a:solidFill>
            <a:prstDash val="dash"/>
            <a:headEnd type="none" w="med" len="med"/>
            <a:tailEnd type="triangle" w="med" len="med"/>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it-IT">
              <a:ln>
                <a:solidFill>
                  <a:sysClr val="windowText" lastClr="000000"/>
                </a:solidFill>
              </a:ln>
            </a:endParaRPr>
          </a:p>
        </p:txBody>
      </p:sp>
      <p:sp>
        <p:nvSpPr>
          <p:cNvPr id="32" name="CasellaDiTesto 31">
            <a:extLst>
              <a:ext uri="{FF2B5EF4-FFF2-40B4-BE49-F238E27FC236}">
                <a16:creationId xmlns:a16="http://schemas.microsoft.com/office/drawing/2014/main" id="{522260D6-3828-6ADE-F93D-452801F75C49}"/>
              </a:ext>
            </a:extLst>
          </p:cNvPr>
          <p:cNvSpPr txBox="1"/>
          <p:nvPr/>
        </p:nvSpPr>
        <p:spPr>
          <a:xfrm>
            <a:off x="610668" y="2389380"/>
            <a:ext cx="2292038" cy="369332"/>
          </a:xfrm>
          <a:prstGeom prst="rect">
            <a:avLst/>
          </a:prstGeom>
          <a:noFill/>
        </p:spPr>
        <p:txBody>
          <a:bodyPr wrap="none" rtlCol="0">
            <a:spAutoFit/>
          </a:bodyPr>
          <a:lstStyle/>
          <a:p>
            <a:r>
              <a:rPr lang="it-IT" dirty="0">
                <a:solidFill>
                  <a:srgbClr val="FF0000"/>
                </a:solidFill>
              </a:rPr>
              <a:t>Valsessera, Valsesia</a:t>
            </a:r>
          </a:p>
        </p:txBody>
      </p:sp>
      <p:cxnSp>
        <p:nvCxnSpPr>
          <p:cNvPr id="33" name="Connettore 2 32">
            <a:extLst>
              <a:ext uri="{FF2B5EF4-FFF2-40B4-BE49-F238E27FC236}">
                <a16:creationId xmlns:a16="http://schemas.microsoft.com/office/drawing/2014/main" id="{2E7A0117-857A-8382-FBDA-9D3DC7182A77}"/>
              </a:ext>
            </a:extLst>
          </p:cNvPr>
          <p:cNvCxnSpPr>
            <a:cxnSpLocks/>
          </p:cNvCxnSpPr>
          <p:nvPr/>
        </p:nvCxnSpPr>
        <p:spPr>
          <a:xfrm>
            <a:off x="965257" y="2022670"/>
            <a:ext cx="1548040" cy="0"/>
          </a:xfrm>
          <a:prstGeom prst="straightConnector1">
            <a:avLst/>
          </a:prstGeom>
          <a:ln w="38100">
            <a:solidFill>
              <a:srgbClr val="4F78B5"/>
            </a:solidFill>
            <a:tailEnd type="triangle"/>
          </a:ln>
        </p:spPr>
        <p:style>
          <a:lnRef idx="2">
            <a:schemeClr val="accent1"/>
          </a:lnRef>
          <a:fillRef idx="0">
            <a:schemeClr val="accent1"/>
          </a:fillRef>
          <a:effectRef idx="1">
            <a:schemeClr val="accent1"/>
          </a:effectRef>
          <a:fontRef idx="minor">
            <a:schemeClr val="tx1"/>
          </a:fontRef>
        </p:style>
      </p:cxnSp>
      <p:cxnSp>
        <p:nvCxnSpPr>
          <p:cNvPr id="35" name="Connettore 2 34">
            <a:extLst>
              <a:ext uri="{FF2B5EF4-FFF2-40B4-BE49-F238E27FC236}">
                <a16:creationId xmlns:a16="http://schemas.microsoft.com/office/drawing/2014/main" id="{44EF3245-0FC8-4429-9B76-B3550C07DF58}"/>
              </a:ext>
            </a:extLst>
          </p:cNvPr>
          <p:cNvCxnSpPr>
            <a:cxnSpLocks/>
          </p:cNvCxnSpPr>
          <p:nvPr/>
        </p:nvCxnSpPr>
        <p:spPr>
          <a:xfrm>
            <a:off x="965257" y="2864232"/>
            <a:ext cx="1548040" cy="0"/>
          </a:xfrm>
          <a:prstGeom prst="straightConnector1">
            <a:avLst/>
          </a:prstGeom>
          <a:ln w="38100">
            <a:solidFill>
              <a:srgbClr val="FF0000"/>
            </a:solidFill>
            <a:prstDash val="dash"/>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85002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D4736-0B3E-AD0D-13BE-F7A3A08EE3D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81ED203-E3B6-0C53-04C8-0B8578E4EFF3}"/>
              </a:ext>
            </a:extLst>
          </p:cNvPr>
          <p:cNvSpPr>
            <a:spLocks noGrp="1"/>
          </p:cNvSpPr>
          <p:nvPr>
            <p:ph type="title"/>
          </p:nvPr>
        </p:nvSpPr>
        <p:spPr>
          <a:xfrm>
            <a:off x="838200" y="598741"/>
            <a:ext cx="10515600" cy="1083755"/>
          </a:xfrm>
        </p:spPr>
        <p:txBody>
          <a:bodyPr>
            <a:normAutofit/>
          </a:bodyPr>
          <a:lstStyle/>
          <a:p>
            <a:r>
              <a:rPr lang="it-IT" sz="2000" b="1" dirty="0">
                <a:solidFill>
                  <a:schemeClr val="accent3"/>
                </a:solidFill>
                <a:latin typeface="Arial" panose="020B0604020202020204" pitchFamily="34" charset="0"/>
                <a:cs typeface="Arial" panose="020B0604020202020204" pitchFamily="34" charset="0"/>
              </a:rPr>
              <a:t>2.2. </a:t>
            </a:r>
            <a:r>
              <a:rPr lang="it-IT" sz="2000" b="1" dirty="0" err="1">
                <a:solidFill>
                  <a:schemeClr val="accent3"/>
                </a:solidFill>
                <a:latin typeface="Arial" panose="020B0604020202020204" pitchFamily="34" charset="0"/>
                <a:cs typeface="Arial" panose="020B0604020202020204" pitchFamily="34" charset="0"/>
              </a:rPr>
              <a:t>Morphological</a:t>
            </a:r>
            <a:r>
              <a:rPr lang="it-IT" sz="2000" b="1" dirty="0">
                <a:solidFill>
                  <a:schemeClr val="accent3"/>
                </a:solidFill>
                <a:latin typeface="Arial" panose="020B0604020202020204" pitchFamily="34" charset="0"/>
                <a:cs typeface="Arial" panose="020B0604020202020204" pitchFamily="34" charset="0"/>
              </a:rPr>
              <a:t> </a:t>
            </a:r>
            <a:r>
              <a:rPr lang="it-IT" sz="2000" b="1" dirty="0" err="1">
                <a:solidFill>
                  <a:schemeClr val="accent3"/>
                </a:solidFill>
                <a:latin typeface="Arial" panose="020B0604020202020204" pitchFamily="34" charset="0"/>
                <a:cs typeface="Arial" panose="020B0604020202020204" pitchFamily="34" charset="0"/>
              </a:rPr>
              <a:t>leveling</a:t>
            </a:r>
            <a:br>
              <a:rPr lang="en-US" sz="2400" b="1" dirty="0">
                <a:solidFill>
                  <a:schemeClr val="accent3"/>
                </a:solidFill>
                <a:latin typeface="Arial" panose="020B0604020202020204" pitchFamily="34" charset="0"/>
                <a:cs typeface="Arial" panose="020B0604020202020204" pitchFamily="34" charset="0"/>
              </a:rPr>
            </a:br>
            <a:br>
              <a:rPr lang="en-US" sz="2400" b="1" dirty="0">
                <a:solidFill>
                  <a:schemeClr val="accent3"/>
                </a:solidFill>
                <a:latin typeface="Arial" panose="020B0604020202020204" pitchFamily="34" charset="0"/>
                <a:cs typeface="Arial" panose="020B0604020202020204" pitchFamily="34" charset="0"/>
              </a:rPr>
            </a:br>
            <a:endParaRPr lang="it-IT" sz="2400" b="1" dirty="0">
              <a:solidFill>
                <a:schemeClr val="accent3"/>
              </a:solidFill>
              <a:latin typeface="Arial" panose="020B0604020202020204" pitchFamily="34" charset="0"/>
              <a:cs typeface="Arial" panose="020B0604020202020204" pitchFamily="34" charset="0"/>
            </a:endParaRPr>
          </a:p>
        </p:txBody>
      </p:sp>
      <p:sp>
        <p:nvSpPr>
          <p:cNvPr id="4" name="Rettangolo 3">
            <a:extLst>
              <a:ext uri="{FF2B5EF4-FFF2-40B4-BE49-F238E27FC236}">
                <a16:creationId xmlns:a16="http://schemas.microsoft.com/office/drawing/2014/main" id="{6C2F45B5-BA02-5A32-9CFC-D62E9B7FBD73}"/>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Segnaposto contenuto 2">
            <a:extLst>
              <a:ext uri="{FF2B5EF4-FFF2-40B4-BE49-F238E27FC236}">
                <a16:creationId xmlns:a16="http://schemas.microsoft.com/office/drawing/2014/main" id="{78E81412-CF34-9213-8D8D-8C639465544F}"/>
              </a:ext>
            </a:extLst>
          </p:cNvPr>
          <p:cNvSpPr>
            <a:spLocks noGrp="1"/>
          </p:cNvSpPr>
          <p:nvPr>
            <p:ph idx="1"/>
          </p:nvPr>
        </p:nvSpPr>
        <p:spPr>
          <a:xfrm>
            <a:off x="838200" y="1533525"/>
            <a:ext cx="10515600" cy="4351338"/>
          </a:xfrm>
        </p:spPr>
        <p:txBody>
          <a:bodyPr>
            <a:normAutofit/>
          </a:bodyPr>
          <a:lstStyle/>
          <a:p>
            <a:pPr algn="just">
              <a:lnSpc>
                <a:spcPct val="150000"/>
              </a:lnSpc>
            </a:pPr>
            <a:r>
              <a:rPr lang="it-IT" sz="1600" dirty="0">
                <a:latin typeface="Arial" panose="020B0604020202020204" pitchFamily="34" charset="0"/>
                <a:cs typeface="Arial" panose="020B0604020202020204" pitchFamily="34" charset="0"/>
              </a:rPr>
              <a:t>In the Canavesano </a:t>
            </a:r>
            <a:r>
              <a:rPr lang="it-IT" sz="1600" dirty="0" err="1">
                <a:latin typeface="Arial" panose="020B0604020202020204" pitchFamily="34" charset="0"/>
                <a:cs typeface="Arial" panose="020B0604020202020204" pitchFamily="34" charset="0"/>
              </a:rPr>
              <a:t>variety</a:t>
            </a:r>
            <a:r>
              <a:rPr lang="it-IT" sz="1600" dirty="0">
                <a:latin typeface="Arial" panose="020B0604020202020204" pitchFamily="34" charset="0"/>
                <a:cs typeface="Arial" panose="020B0604020202020204" pitchFamily="34" charset="0"/>
              </a:rPr>
              <a:t> of Lanzo Torinese (TO), </a:t>
            </a:r>
            <a:r>
              <a:rPr lang="it-IT" sz="1600" dirty="0" err="1">
                <a:latin typeface="Arial" panose="020B0604020202020204" pitchFamily="34" charset="0"/>
                <a:cs typeface="Arial" panose="020B0604020202020204" pitchFamily="34" charset="0"/>
              </a:rPr>
              <a:t>secondarykoineization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evident</a:t>
            </a:r>
            <a:r>
              <a:rPr lang="it-IT" sz="1600" dirty="0">
                <a:latin typeface="Arial" panose="020B0604020202020204" pitchFamily="34" charset="0"/>
                <a:cs typeface="Arial" panose="020B0604020202020204" pitchFamily="34" charset="0"/>
              </a:rPr>
              <a:t> in the </a:t>
            </a:r>
            <a:r>
              <a:rPr lang="it-IT" sz="1600" dirty="0" err="1">
                <a:latin typeface="Arial" panose="020B0604020202020204" pitchFamily="34" charset="0"/>
                <a:cs typeface="Arial" panose="020B0604020202020204" pitchFamily="34" charset="0"/>
              </a:rPr>
              <a:t>loss</a:t>
            </a:r>
            <a:r>
              <a:rPr lang="it-IT" sz="1600" dirty="0">
                <a:latin typeface="Arial" panose="020B0604020202020204" pitchFamily="34" charset="0"/>
                <a:cs typeface="Arial" panose="020B0604020202020204" pitchFamily="34" charset="0"/>
              </a:rPr>
              <a:t> of the </a:t>
            </a:r>
            <a:r>
              <a:rPr lang="it-IT" sz="1600" dirty="0" err="1">
                <a:latin typeface="Arial" panose="020B0604020202020204" pitchFamily="34" charset="0"/>
                <a:cs typeface="Arial" panose="020B0604020202020204" pitchFamily="34" charset="0"/>
              </a:rPr>
              <a:t>traditional</a:t>
            </a:r>
            <a:r>
              <a:rPr lang="it-IT" sz="1600"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endings</a:t>
            </a:r>
            <a:r>
              <a:rPr lang="it-IT" sz="1600" b="1" dirty="0">
                <a:latin typeface="Arial" panose="020B0604020202020204" pitchFamily="34" charset="0"/>
                <a:cs typeface="Arial" panose="020B0604020202020204" pitchFamily="34" charset="0"/>
              </a:rPr>
              <a:t> in the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Ipl</a:t>
            </a:r>
            <a:r>
              <a:rPr lang="it-IT" sz="1600" dirty="0">
                <a:latin typeface="Arial" panose="020B0604020202020204" pitchFamily="34" charset="0"/>
                <a:cs typeface="Arial" panose="020B0604020202020204" pitchFamily="34" charset="0"/>
              </a:rPr>
              <a:t> and </a:t>
            </a:r>
            <a:r>
              <a:rPr lang="it-IT" sz="1600" dirty="0" err="1">
                <a:latin typeface="Arial" panose="020B0604020202020204" pitchFamily="34" charset="0"/>
                <a:cs typeface="Arial" panose="020B0604020202020204" pitchFamily="34" charset="0"/>
              </a:rPr>
              <a:t>IIIpl</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aŋ</a:t>
            </a:r>
            <a:r>
              <a:rPr lang="it-IT" sz="1600" dirty="0">
                <a:latin typeface="Arial" panose="020B0604020202020204" pitchFamily="34" charset="0"/>
                <a:cs typeface="Arial" panose="020B0604020202020204" pitchFamily="34" charset="0"/>
              </a:rPr>
              <a:t>]/-[</a:t>
            </a:r>
            <a:r>
              <a:rPr lang="it-IT" sz="1600" dirty="0" err="1">
                <a:latin typeface="Arial" panose="020B0604020202020204" pitchFamily="34" charset="0"/>
                <a:cs typeface="Arial" panose="020B0604020202020204" pitchFamily="34" charset="0"/>
              </a:rPr>
              <a:t>eŋ</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which</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were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substituted</a:t>
            </a:r>
            <a:r>
              <a:rPr lang="it-IT" sz="1600" dirty="0">
                <a:latin typeface="Arial" panose="020B0604020202020204" pitchFamily="34" charset="0"/>
                <a:cs typeface="Arial" panose="020B0604020202020204" pitchFamily="34" charset="0"/>
              </a:rPr>
              <a:t> by -[ˈ</a:t>
            </a:r>
            <a:r>
              <a:rPr lang="it-IT" sz="1600" dirty="0" err="1">
                <a:latin typeface="Arial" panose="020B0604020202020204" pitchFamily="34" charset="0"/>
                <a:cs typeface="Arial" panose="020B0604020202020204" pitchFamily="34" charset="0"/>
              </a:rPr>
              <a:t>uma</a:t>
            </a:r>
            <a:r>
              <a:rPr lang="it-IT" sz="1600" dirty="0">
                <a:latin typeface="Arial" panose="020B0604020202020204" pitchFamily="34" charset="0"/>
                <a:cs typeface="Arial" panose="020B0604020202020204" pitchFamily="34" charset="0"/>
              </a:rPr>
              <a:t>] and -[u] (Cf. </a:t>
            </a:r>
            <a:r>
              <a:rPr lang="it-IT" sz="1600" dirty="0" err="1">
                <a:latin typeface="Arial" panose="020B0604020202020204" pitchFamily="34" charset="0"/>
                <a:cs typeface="Arial" panose="020B0604020202020204" pitchFamily="34" charset="0"/>
              </a:rPr>
              <a:t>Telmon</a:t>
            </a:r>
            <a:r>
              <a:rPr lang="it-IT" sz="1600" dirty="0">
                <a:latin typeface="Arial" panose="020B0604020202020204" pitchFamily="34" charset="0"/>
                <a:cs typeface="Arial" panose="020B0604020202020204" pitchFamily="34" charset="0"/>
              </a:rPr>
              <a:t> 2001 </a:t>
            </a:r>
            <a:r>
              <a:rPr lang="it-IT" sz="1600" i="1" dirty="0" err="1">
                <a:latin typeface="Arial" panose="020B0604020202020204" pitchFamily="34" charset="0"/>
                <a:cs typeface="Arial" panose="020B0604020202020204" pitchFamily="34" charset="0"/>
              </a:rPr>
              <a:t>torinesizzazione</a:t>
            </a:r>
            <a:r>
              <a:rPr lang="it-IT" sz="1600" i="1" dirty="0">
                <a:latin typeface="Arial" panose="020B0604020202020204" pitchFamily="34" charset="0"/>
                <a:cs typeface="Arial" panose="020B0604020202020204" pitchFamily="34" charset="0"/>
              </a:rPr>
              <a:t> ‘</a:t>
            </a:r>
            <a:r>
              <a:rPr lang="it-IT" sz="1600" i="1" dirty="0" err="1">
                <a:latin typeface="Arial" panose="020B0604020202020204" pitchFamily="34" charset="0"/>
                <a:cs typeface="Arial" panose="020B0604020202020204" pitchFamily="34" charset="0"/>
              </a:rPr>
              <a:t>Turinesization</a:t>
            </a:r>
            <a:r>
              <a:rPr lang="it-IT" sz="1600" i="1" dirty="0">
                <a:latin typeface="Arial" panose="020B0604020202020204" pitchFamily="34" charset="0"/>
                <a:cs typeface="Arial" panose="020B0604020202020204" pitchFamily="34" charset="0"/>
              </a:rPr>
              <a:t>’</a:t>
            </a:r>
            <a:r>
              <a:rPr lang="it-IT" sz="1600" dirty="0">
                <a:latin typeface="Arial" panose="020B0604020202020204" pitchFamily="34" charset="0"/>
                <a:cs typeface="Arial" panose="020B0604020202020204" pitchFamily="34" charset="0"/>
              </a:rPr>
              <a:t>).</a:t>
            </a:r>
          </a:p>
          <a:p>
            <a:pPr algn="just">
              <a:lnSpc>
                <a:spcPct val="150000"/>
              </a:lnSpc>
            </a:pPr>
            <a:r>
              <a:rPr lang="it-IT" sz="1600" dirty="0">
                <a:latin typeface="Arial" panose="020B0604020202020204" pitchFamily="34" charset="0"/>
                <a:cs typeface="Arial" panose="020B0604020202020204" pitchFamily="34" charset="0"/>
              </a:rPr>
              <a:t>ALI data (‘30s): </a:t>
            </a:r>
          </a:p>
          <a:p>
            <a:pPr marL="0" indent="0" algn="just">
              <a:lnSpc>
                <a:spcPct val="150000"/>
              </a:lnSpc>
              <a:buNone/>
            </a:pPr>
            <a:r>
              <a:rPr lang="it-IT" sz="1600" dirty="0">
                <a:latin typeface="Arial" panose="020B0604020202020204" pitchFamily="34" charset="0"/>
                <a:cs typeface="Arial" panose="020B0604020202020204" pitchFamily="34" charset="0"/>
              </a:rPr>
              <a:t>1092 [ˈ</a:t>
            </a:r>
            <a:r>
              <a:rPr lang="it-IT" sz="1600" dirty="0" err="1">
                <a:latin typeface="Arial" panose="020B0604020202020204" pitchFamily="34" charset="0"/>
                <a:cs typeface="Arial" panose="020B0604020202020204" pitchFamily="34" charset="0"/>
              </a:rPr>
              <a:t>nd</a:t>
            </a:r>
            <a:r>
              <a:rPr lang="it-IT" sz="1600" b="1" dirty="0" err="1">
                <a:latin typeface="Arial" panose="020B0604020202020204" pitchFamily="34" charset="0"/>
                <a:cs typeface="Arial" panose="020B0604020202020204" pitchFamily="34" charset="0"/>
              </a:rPr>
              <a:t>uma</a:t>
            </a:r>
            <a:r>
              <a:rPr lang="it-IT" sz="1600" dirty="0">
                <a:latin typeface="Arial" panose="020B0604020202020204" pitchFamily="34" charset="0"/>
                <a:cs typeface="Arial" panose="020B0604020202020204" pitchFamily="34" charset="0"/>
              </a:rPr>
              <a:t> ˈ</a:t>
            </a:r>
            <a:r>
              <a:rPr lang="it-IT" sz="1600" dirty="0" err="1">
                <a:latin typeface="Arial" panose="020B0604020202020204" pitchFamily="34" charset="0"/>
                <a:cs typeface="Arial" panose="020B0604020202020204" pitchFamily="34" charset="0"/>
              </a:rPr>
              <a:t>drømi</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we</a:t>
            </a:r>
            <a:r>
              <a:rPr lang="it-IT" sz="1600" dirty="0">
                <a:latin typeface="Arial" panose="020B0604020202020204" pitchFamily="34" charset="0"/>
                <a:cs typeface="Arial" panose="020B0604020202020204" pitchFamily="34" charset="0"/>
              </a:rPr>
              <a:t> go sleeping’, 1387 [i ˈf</a:t>
            </a:r>
            <a:r>
              <a:rPr lang="it-IT" sz="1600" b="1" dirty="0">
                <a:latin typeface="Arial" panose="020B0604020202020204" pitchFamily="34" charset="0"/>
                <a:cs typeface="Arial" panose="020B0604020202020204" pitchFamily="34" charset="0"/>
              </a:rPr>
              <a:t>uma</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laˈmur</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we</a:t>
            </a:r>
            <a:r>
              <a:rPr lang="it-IT" sz="1600" dirty="0">
                <a:latin typeface="Arial" panose="020B0604020202020204" pitchFamily="34" charset="0"/>
                <a:cs typeface="Arial" panose="020B0604020202020204" pitchFamily="34" charset="0"/>
              </a:rPr>
              <a:t> make love’ </a:t>
            </a:r>
          </a:p>
          <a:p>
            <a:pPr marL="0" indent="0" algn="just">
              <a:lnSpc>
                <a:spcPct val="150000"/>
              </a:lnSpc>
              <a:buNone/>
            </a:pPr>
            <a:r>
              <a:rPr lang="it-IT" sz="1600" dirty="0">
                <a:latin typeface="Arial" panose="020B0604020202020204" pitchFamily="34" charset="0"/>
                <a:cs typeface="Arial" panose="020B0604020202020204" pitchFamily="34" charset="0"/>
              </a:rPr>
              <a:t>1764 [i ˈ</a:t>
            </a:r>
            <a:r>
              <a:rPr lang="it-IT" sz="1600" dirty="0" err="1">
                <a:latin typeface="Arial" panose="020B0604020202020204" pitchFamily="34" charset="0"/>
                <a:cs typeface="Arial" panose="020B0604020202020204" pitchFamily="34" charset="0"/>
              </a:rPr>
              <a:t>sɛrk</a:t>
            </a:r>
            <a:r>
              <a:rPr lang="it-IT" sz="1600" b="1" dirty="0" err="1">
                <a:latin typeface="Arial" panose="020B0604020202020204" pitchFamily="34" charset="0"/>
                <a:cs typeface="Arial" panose="020B0604020202020204" pitchFamily="34" charset="0"/>
              </a:rPr>
              <a:t>u</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they</a:t>
            </a:r>
            <a:r>
              <a:rPr lang="it-IT" sz="1600" dirty="0">
                <a:latin typeface="Arial" panose="020B0604020202020204" pitchFamily="34" charset="0"/>
                <a:cs typeface="Arial" panose="020B0604020202020204" pitchFamily="34" charset="0"/>
              </a:rPr>
              <a:t> look for’, 1765 [i ˈ</a:t>
            </a:r>
            <a:r>
              <a:rPr lang="it-IT" sz="1600" dirty="0" err="1">
                <a:latin typeface="Arial" panose="020B0604020202020204" pitchFamily="34" charset="0"/>
                <a:cs typeface="Arial" panose="020B0604020202020204" pitchFamily="34" charset="0"/>
              </a:rPr>
              <a:t>trov</a:t>
            </a:r>
            <a:r>
              <a:rPr lang="it-IT" sz="1600" b="1" dirty="0" err="1">
                <a:latin typeface="Arial" panose="020B0604020202020204" pitchFamily="34" charset="0"/>
                <a:cs typeface="Arial" panose="020B0604020202020204" pitchFamily="34" charset="0"/>
              </a:rPr>
              <a:t>u</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they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find</a:t>
            </a:r>
            <a:r>
              <a:rPr lang="it-IT" sz="1600" dirty="0">
                <a:latin typeface="Arial" panose="020B0604020202020204" pitchFamily="34" charset="0"/>
                <a:cs typeface="Arial" panose="020B0604020202020204" pitchFamily="34" charset="0"/>
              </a:rPr>
              <a:t>’ </a:t>
            </a:r>
          </a:p>
          <a:p>
            <a:pPr algn="just">
              <a:lnSpc>
                <a:spcPct val="150000"/>
              </a:lnSpc>
            </a:pPr>
            <a:r>
              <a:rPr lang="it-IT" sz="1600" i="1" dirty="0">
                <a:latin typeface="Arial" panose="020B0604020202020204" pitchFamily="34" charset="0"/>
                <a:cs typeface="Arial" panose="020B0604020202020204" pitchFamily="34" charset="0"/>
              </a:rPr>
              <a:t>Carta dei Dialetti Italiani</a:t>
            </a:r>
            <a:r>
              <a:rPr lang="it-IT" sz="1600" dirty="0">
                <a:latin typeface="Arial" panose="020B0604020202020204" pitchFamily="34" charset="0"/>
                <a:cs typeface="Arial" panose="020B0604020202020204" pitchFamily="34" charset="0"/>
              </a:rPr>
              <a:t> (CDI), ‘60s: </a:t>
            </a:r>
          </a:p>
          <a:p>
            <a:pPr marL="0" indent="0" algn="just">
              <a:lnSpc>
                <a:spcPct val="150000"/>
              </a:lnSpc>
              <a:buNone/>
            </a:pPr>
            <a:r>
              <a:rPr lang="it-IT" sz="1600" dirty="0">
                <a:latin typeface="Arial" panose="020B0604020202020204" pitchFamily="34" charset="0"/>
                <a:cs typeface="Arial" panose="020B0604020202020204" pitchFamily="34" charset="0"/>
              </a:rPr>
              <a:t>[ˈ</a:t>
            </a:r>
            <a:r>
              <a:rPr lang="it-IT" sz="1600" dirty="0" err="1">
                <a:latin typeface="Arial" panose="020B0604020202020204" pitchFamily="34" charset="0"/>
                <a:cs typeface="Arial" panose="020B0604020202020204" pitchFamily="34" charset="0"/>
              </a:rPr>
              <a:t>teɲ</a:t>
            </a:r>
            <a:r>
              <a:rPr lang="it-IT" sz="1600" b="1" dirty="0" err="1">
                <a:latin typeface="Arial" panose="020B0604020202020204" pitchFamily="34" charset="0"/>
                <a:cs typeface="Arial" panose="020B0604020202020204" pitchFamily="34" charset="0"/>
              </a:rPr>
              <a:t>aŋ</a:t>
            </a:r>
            <a:r>
              <a:rPr lang="it-IT" sz="1600" dirty="0">
                <a:latin typeface="Arial" panose="020B0604020202020204" pitchFamily="34" charset="0"/>
                <a:cs typeface="Arial" panose="020B0604020202020204" pitchFamily="34" charset="0"/>
              </a:rPr>
              <a:t>] ‘teniamo/tengono’, </a:t>
            </a:r>
          </a:p>
          <a:p>
            <a:pPr marL="0" indent="0" algn="just">
              <a:lnSpc>
                <a:spcPct val="150000"/>
              </a:lnSpc>
              <a:buNone/>
            </a:pPr>
            <a:r>
              <a:rPr lang="it-IT" sz="1600" dirty="0">
                <a:latin typeface="Arial" panose="020B0604020202020204" pitchFamily="34" charset="0"/>
                <a:cs typeface="Arial" panose="020B0604020202020204" pitchFamily="34" charset="0"/>
              </a:rPr>
              <a:t>[ˈ</a:t>
            </a:r>
            <a:r>
              <a:rPr lang="it-IT" sz="1600" dirty="0" err="1">
                <a:latin typeface="Arial" panose="020B0604020202020204" pitchFamily="34" charset="0"/>
                <a:cs typeface="Arial" panose="020B0604020202020204" pitchFamily="34" charset="0"/>
              </a:rPr>
              <a:t>pjur</a:t>
            </a:r>
            <a:r>
              <a:rPr lang="it-IT" sz="1600" b="1" dirty="0" err="1">
                <a:latin typeface="Arial" panose="020B0604020202020204" pitchFamily="34" charset="0"/>
                <a:cs typeface="Arial" panose="020B0604020202020204" pitchFamily="34" charset="0"/>
              </a:rPr>
              <a:t>aŋ</a:t>
            </a:r>
            <a:r>
              <a:rPr lang="it-IT" sz="1600" dirty="0">
                <a:latin typeface="Arial" panose="020B0604020202020204" pitchFamily="34" charset="0"/>
                <a:cs typeface="Arial" panose="020B0604020202020204" pitchFamily="34" charset="0"/>
              </a:rPr>
              <a:t>] ‘piangiamo/piangono’.</a:t>
            </a:r>
          </a:p>
        </p:txBody>
      </p:sp>
    </p:spTree>
    <p:extLst>
      <p:ext uri="{BB962C8B-B14F-4D97-AF65-F5344CB8AC3E}">
        <p14:creationId xmlns:p14="http://schemas.microsoft.com/office/powerpoint/2010/main" val="4249894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CE9C6-D2C6-54CE-4D7D-DEC74D1B897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48050B9-173F-16AF-5D14-183DFA6EC2A8}"/>
              </a:ext>
            </a:extLst>
          </p:cNvPr>
          <p:cNvSpPr>
            <a:spLocks noGrp="1"/>
          </p:cNvSpPr>
          <p:nvPr>
            <p:ph type="title"/>
          </p:nvPr>
        </p:nvSpPr>
        <p:spPr>
          <a:xfrm>
            <a:off x="838200" y="598741"/>
            <a:ext cx="10515600" cy="1083755"/>
          </a:xfrm>
        </p:spPr>
        <p:txBody>
          <a:bodyPr>
            <a:normAutofit/>
          </a:bodyPr>
          <a:lstStyle/>
          <a:p>
            <a:r>
              <a:rPr lang="it-IT" sz="2000" b="1" dirty="0">
                <a:solidFill>
                  <a:schemeClr val="accent3"/>
                </a:solidFill>
                <a:latin typeface="Arial" panose="020B0604020202020204" pitchFamily="34" charset="0"/>
                <a:cs typeface="Arial" panose="020B0604020202020204" pitchFamily="34" charset="0"/>
              </a:rPr>
              <a:t>2.2. </a:t>
            </a:r>
            <a:r>
              <a:rPr lang="it-IT" sz="2000" b="1" dirty="0" err="1">
                <a:solidFill>
                  <a:schemeClr val="accent3"/>
                </a:solidFill>
                <a:latin typeface="Arial" panose="020B0604020202020204" pitchFamily="34" charset="0"/>
                <a:cs typeface="Arial" panose="020B0604020202020204" pitchFamily="34" charset="0"/>
              </a:rPr>
              <a:t>Morphological</a:t>
            </a:r>
            <a:r>
              <a:rPr lang="it-IT" sz="2000" b="1" dirty="0">
                <a:solidFill>
                  <a:schemeClr val="accent3"/>
                </a:solidFill>
                <a:latin typeface="Arial" panose="020B0604020202020204" pitchFamily="34" charset="0"/>
                <a:cs typeface="Arial" panose="020B0604020202020204" pitchFamily="34" charset="0"/>
              </a:rPr>
              <a:t> </a:t>
            </a:r>
            <a:r>
              <a:rPr lang="it-IT" sz="2000" b="1" dirty="0" err="1">
                <a:solidFill>
                  <a:schemeClr val="accent3"/>
                </a:solidFill>
                <a:latin typeface="Arial" panose="020B0604020202020204" pitchFamily="34" charset="0"/>
                <a:cs typeface="Arial" panose="020B0604020202020204" pitchFamily="34" charset="0"/>
              </a:rPr>
              <a:t>leveling</a:t>
            </a:r>
            <a:br>
              <a:rPr lang="en-US" sz="2400" b="1" dirty="0">
                <a:solidFill>
                  <a:schemeClr val="accent3"/>
                </a:solidFill>
                <a:latin typeface="Arial" panose="020B0604020202020204" pitchFamily="34" charset="0"/>
                <a:cs typeface="Arial" panose="020B0604020202020204" pitchFamily="34" charset="0"/>
              </a:rPr>
            </a:br>
            <a:br>
              <a:rPr lang="en-US" sz="2400" b="1" dirty="0">
                <a:solidFill>
                  <a:schemeClr val="accent3"/>
                </a:solidFill>
                <a:latin typeface="Arial" panose="020B0604020202020204" pitchFamily="34" charset="0"/>
                <a:cs typeface="Arial" panose="020B0604020202020204" pitchFamily="34" charset="0"/>
              </a:rPr>
            </a:br>
            <a:endParaRPr lang="it-IT" sz="2400" b="1" dirty="0">
              <a:solidFill>
                <a:schemeClr val="accent3"/>
              </a:solidFill>
              <a:latin typeface="Arial" panose="020B0604020202020204" pitchFamily="34" charset="0"/>
              <a:cs typeface="Arial" panose="020B0604020202020204" pitchFamily="34" charset="0"/>
            </a:endParaRPr>
          </a:p>
        </p:txBody>
      </p:sp>
      <p:sp>
        <p:nvSpPr>
          <p:cNvPr id="4" name="Rettangolo 3">
            <a:extLst>
              <a:ext uri="{FF2B5EF4-FFF2-40B4-BE49-F238E27FC236}">
                <a16:creationId xmlns:a16="http://schemas.microsoft.com/office/drawing/2014/main" id="{15CD0456-580C-D45F-90EA-C310500069AC}"/>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Segnaposto contenuto 2">
            <a:extLst>
              <a:ext uri="{FF2B5EF4-FFF2-40B4-BE49-F238E27FC236}">
                <a16:creationId xmlns:a16="http://schemas.microsoft.com/office/drawing/2014/main" id="{1C484E64-01F2-E755-4A61-9798C7F0EBF0}"/>
              </a:ext>
            </a:extLst>
          </p:cNvPr>
          <p:cNvSpPr>
            <a:spLocks noGrp="1"/>
          </p:cNvSpPr>
          <p:nvPr>
            <p:ph idx="1"/>
          </p:nvPr>
        </p:nvSpPr>
        <p:spPr>
          <a:xfrm>
            <a:off x="838200" y="1314068"/>
            <a:ext cx="10515600" cy="4830699"/>
          </a:xfrm>
        </p:spPr>
        <p:txBody>
          <a:bodyPr>
            <a:normAutofit/>
          </a:bodyPr>
          <a:lstStyle/>
          <a:p>
            <a:pPr algn="just">
              <a:lnSpc>
                <a:spcPct val="150000"/>
              </a:lnSpc>
            </a:pPr>
            <a:r>
              <a:rPr lang="it-IT" sz="1600" dirty="0" err="1">
                <a:latin typeface="Arial" panose="020B0604020202020204" pitchFamily="34" charset="0"/>
                <a:cs typeface="Arial" panose="020B0604020202020204" pitchFamily="34" charset="0"/>
              </a:rPr>
              <a:t>Nowadays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only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find</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these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endings</a:t>
            </a:r>
            <a:r>
              <a:rPr lang="it-IT" sz="1600" dirty="0">
                <a:latin typeface="Arial" panose="020B0604020202020204" pitchFamily="34" charset="0"/>
                <a:cs typeface="Arial" panose="020B0604020202020204" pitchFamily="34" charset="0"/>
              </a:rPr>
              <a:t> in the</a:t>
            </a:r>
            <a:r>
              <a:rPr lang="it-IT" sz="1600" b="1"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IIIpl</a:t>
            </a:r>
            <a:r>
              <a:rPr lang="it-IT" sz="1600" dirty="0">
                <a:latin typeface="Arial" panose="020B0604020202020204" pitchFamily="34" charset="0"/>
                <a:cs typeface="Arial" panose="020B0604020202020204" pitchFamily="34" charset="0"/>
              </a:rPr>
              <a:t>, and </a:t>
            </a:r>
            <a:r>
              <a:rPr lang="it-IT" sz="1600" dirty="0" err="1">
                <a:latin typeface="Arial" panose="020B0604020202020204" pitchFamily="34" charset="0"/>
                <a:cs typeface="Arial" panose="020B0604020202020204" pitchFamily="34" charset="0"/>
              </a:rPr>
              <a:t>only</a:t>
            </a:r>
            <a:r>
              <a:rPr lang="it-IT" sz="1600" dirty="0">
                <a:latin typeface="Arial" panose="020B0604020202020204" pitchFamily="34" charset="0"/>
                <a:cs typeface="Arial" panose="020B0604020202020204" pitchFamily="34" charset="0"/>
              </a:rPr>
              <a:t> in speakers from the rural </a:t>
            </a:r>
            <a:r>
              <a:rPr lang="it-IT" sz="1600" dirty="0" err="1">
                <a:latin typeface="Arial" panose="020B0604020202020204" pitchFamily="34" charset="0"/>
                <a:cs typeface="Arial" panose="020B0604020202020204" pitchFamily="34" charset="0"/>
              </a:rPr>
              <a:t>hamlets</a:t>
            </a:r>
            <a:r>
              <a:rPr lang="it-IT" sz="1600" dirty="0">
                <a:latin typeface="Arial" panose="020B0604020202020204" pitchFamily="34" charset="0"/>
                <a:cs typeface="Arial" panose="020B0604020202020204" pitchFamily="34" charset="0"/>
              </a:rPr>
              <a:t> of Lanzo, </a:t>
            </a:r>
            <a:r>
              <a:rPr lang="it-IT" sz="1600" dirty="0" err="1">
                <a:latin typeface="Arial" panose="020B0604020202020204" pitchFamily="34" charset="0"/>
                <a:cs typeface="Arial" panose="020B0604020202020204" pitchFamily="34" charset="0"/>
              </a:rPr>
              <a:t>which</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however</a:t>
            </a:r>
            <a:r>
              <a:rPr lang="it-IT" sz="1600" dirty="0">
                <a:latin typeface="Arial" panose="020B0604020202020204" pitchFamily="34" charset="0"/>
                <a:cs typeface="Arial" panose="020B0604020202020204" pitchFamily="34" charset="0"/>
              </a:rPr>
              <a:t>, alternate with -[u]:</a:t>
            </a:r>
          </a:p>
          <a:p>
            <a:pPr marL="0" indent="0" algn="just">
              <a:lnSpc>
                <a:spcPct val="150000"/>
              </a:lnSpc>
              <a:buNone/>
            </a:pPr>
            <a:r>
              <a:rPr lang="it-IT" sz="1600" dirty="0">
                <a:latin typeface="Arial" panose="020B0604020202020204" pitchFamily="34" charset="0"/>
                <a:cs typeface="Arial" panose="020B0604020202020204" pitchFamily="34" charset="0"/>
              </a:rPr>
              <a:t>	[a ˈ</a:t>
            </a:r>
            <a:r>
              <a:rPr lang="it-IT" sz="1600" dirty="0" err="1">
                <a:latin typeface="Arial" panose="020B0604020202020204" pitchFamily="34" charset="0"/>
                <a:cs typeface="Arial" panose="020B0604020202020204" pitchFamily="34" charset="0"/>
              </a:rPr>
              <a:t>vøl</a:t>
            </a:r>
            <a:r>
              <a:rPr lang="it-IT" sz="1600" b="1" dirty="0" err="1">
                <a:latin typeface="Arial" panose="020B0604020202020204" pitchFamily="34" charset="0"/>
                <a:cs typeface="Arial" panose="020B0604020202020204" pitchFamily="34" charset="0"/>
              </a:rPr>
              <a:t>eŋ</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they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want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am</a:t>
            </a:r>
            <a:r>
              <a:rPr lang="it-IT" sz="1600" dirty="0">
                <a:latin typeface="Arial" panose="020B0604020202020204" pitchFamily="34" charset="0"/>
                <a:cs typeface="Arial" panose="020B0604020202020204" pitchFamily="34" charset="0"/>
              </a:rPr>
              <a:t> ˈ</a:t>
            </a:r>
            <a:r>
              <a:rPr lang="it-IT" sz="1600" dirty="0" err="1">
                <a:latin typeface="Arial" panose="020B0604020202020204" pitchFamily="34" charset="0"/>
                <a:cs typeface="Arial" panose="020B0604020202020204" pitchFamily="34" charset="0"/>
              </a:rPr>
              <a:t>pi̯az</a:t>
            </a:r>
            <a:r>
              <a:rPr lang="it-IT" sz="1600" b="1" dirty="0" err="1">
                <a:latin typeface="Arial" panose="020B0604020202020204" pitchFamily="34" charset="0"/>
                <a:cs typeface="Arial" panose="020B0604020202020204" pitchFamily="34" charset="0"/>
              </a:rPr>
              <a:t>eŋ</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they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please</a:t>
            </a:r>
            <a:r>
              <a:rPr lang="it-IT" sz="1600" dirty="0">
                <a:latin typeface="Arial" panose="020B0604020202020204" pitchFamily="34" charset="0"/>
                <a:cs typeface="Arial" panose="020B0604020202020204" pitchFamily="34" charset="0"/>
              </a:rPr>
              <a:t> me’</a:t>
            </a:r>
          </a:p>
          <a:p>
            <a:pPr marL="0" indent="0" algn="just">
              <a:lnSpc>
                <a:spcPct val="150000"/>
              </a:lnSpc>
              <a:buNone/>
            </a:pPr>
            <a:r>
              <a:rPr lang="it-IT" sz="1600" dirty="0">
                <a:latin typeface="Arial" panose="020B0604020202020204" pitchFamily="34" charset="0"/>
                <a:cs typeface="Arial" panose="020B0604020202020204" pitchFamily="34" charset="0"/>
              </a:rPr>
              <a:t>	vs</a:t>
            </a:r>
          </a:p>
          <a:p>
            <a:pPr marL="0" indent="0" algn="just">
              <a:lnSpc>
                <a:spcPct val="150000"/>
              </a:lnSpc>
              <a:buNone/>
            </a:pPr>
            <a:r>
              <a:rPr lang="it-IT" sz="1600" dirty="0">
                <a:latin typeface="Arial" panose="020B0604020202020204" pitchFamily="34" charset="0"/>
                <a:cs typeface="Arial" panose="020B0604020202020204" pitchFamily="34" charset="0"/>
              </a:rPr>
              <a:t>	[a </a:t>
            </a:r>
            <a:r>
              <a:rPr lang="it-IT" sz="1600" dirty="0" err="1">
                <a:latin typeface="Arial" panose="020B0604020202020204" pitchFamily="34" charset="0"/>
                <a:cs typeface="Arial" panose="020B0604020202020204" pitchFamily="34" charset="0"/>
              </a:rPr>
              <a:t>preˈtend</a:t>
            </a:r>
            <a:r>
              <a:rPr lang="it-IT" sz="1600" b="1" dirty="0" err="1">
                <a:latin typeface="Arial" panose="020B0604020202020204" pitchFamily="34" charset="0"/>
                <a:cs typeface="Arial" panose="020B0604020202020204" pitchFamily="34" charset="0"/>
              </a:rPr>
              <a:t>u</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they</a:t>
            </a:r>
            <a:r>
              <a:rPr lang="it-IT" sz="1600" dirty="0">
                <a:latin typeface="Arial" panose="020B0604020202020204" pitchFamily="34" charset="0"/>
                <a:cs typeface="Arial" panose="020B0604020202020204" pitchFamily="34" charset="0"/>
              </a:rPr>
              <a:t> demand’, [a ˈ</a:t>
            </a:r>
            <a:r>
              <a:rPr lang="it-IT" sz="1600" dirty="0" err="1">
                <a:latin typeface="Arial" panose="020B0604020202020204" pitchFamily="34" charset="0"/>
                <a:cs typeface="Arial" panose="020B0604020202020204" pitchFamily="34" charset="0"/>
              </a:rPr>
              <a:t>parl</a:t>
            </a:r>
            <a:r>
              <a:rPr lang="it-IT" sz="1600" b="1" dirty="0" err="1">
                <a:latin typeface="Arial" panose="020B0604020202020204" pitchFamily="34" charset="0"/>
                <a:cs typeface="Arial" panose="020B0604020202020204" pitchFamily="34" charset="0"/>
              </a:rPr>
              <a:t>u</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they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speak</a:t>
            </a:r>
            <a:r>
              <a:rPr lang="it-IT" sz="1600" dirty="0">
                <a:latin typeface="Arial" panose="020B0604020202020204" pitchFamily="34" charset="0"/>
                <a:cs typeface="Arial" panose="020B0604020202020204" pitchFamily="34" charset="0"/>
              </a:rPr>
              <a:t>’.</a:t>
            </a:r>
          </a:p>
          <a:p>
            <a:pPr marL="0" indent="0" algn="just">
              <a:lnSpc>
                <a:spcPct val="150000"/>
              </a:lnSpc>
              <a:buNone/>
            </a:pPr>
            <a:endParaRPr lang="it-IT" sz="1600" dirty="0">
              <a:latin typeface="Arial" panose="020B0604020202020204" pitchFamily="34" charset="0"/>
              <a:cs typeface="Arial" panose="020B0604020202020204" pitchFamily="34" charset="0"/>
            </a:endParaRPr>
          </a:p>
          <a:p>
            <a:pPr algn="just">
              <a:lnSpc>
                <a:spcPct val="150000"/>
              </a:lnSpc>
            </a:pPr>
            <a:r>
              <a:rPr lang="it-IT" sz="1600" dirty="0" err="1">
                <a:latin typeface="Arial" panose="020B0604020202020204" pitchFamily="34" charset="0"/>
                <a:cs typeface="Arial" panose="020B0604020202020204" pitchFamily="34" charset="0"/>
              </a:rPr>
              <a:t>Canavesan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endings</a:t>
            </a:r>
            <a:r>
              <a:rPr lang="it-IT" sz="1600" dirty="0">
                <a:latin typeface="Arial" panose="020B0604020202020204" pitchFamily="34" charset="0"/>
                <a:cs typeface="Arial" panose="020B0604020202020204" pitchFamily="34" charset="0"/>
              </a:rPr>
              <a:t> are </a:t>
            </a:r>
            <a:r>
              <a:rPr lang="it-IT" sz="1600" dirty="0" err="1">
                <a:latin typeface="Arial" panose="020B0604020202020204" pitchFamily="34" charset="0"/>
                <a:cs typeface="Arial" panose="020B0604020202020204" pitchFamily="34" charset="0"/>
              </a:rPr>
              <a:t>maintained</a:t>
            </a:r>
            <a:r>
              <a:rPr lang="it-IT" sz="1600" dirty="0">
                <a:latin typeface="Arial" panose="020B0604020202020204" pitchFamily="34" charset="0"/>
                <a:cs typeface="Arial" panose="020B0604020202020204" pitchFamily="34" charset="0"/>
              </a:rPr>
              <a:t> in the rural </a:t>
            </a:r>
            <a:r>
              <a:rPr lang="it-IT" sz="1600" dirty="0" err="1">
                <a:latin typeface="Arial" panose="020B0604020202020204" pitchFamily="34" charset="0"/>
                <a:cs typeface="Arial" panose="020B0604020202020204" pitchFamily="34" charset="0"/>
              </a:rPr>
              <a:t>dialect</a:t>
            </a:r>
            <a:r>
              <a:rPr lang="it-IT" sz="1600" dirty="0">
                <a:latin typeface="Arial" panose="020B0604020202020204" pitchFamily="34" charset="0"/>
                <a:cs typeface="Arial" panose="020B0604020202020204" pitchFamily="34" charset="0"/>
              </a:rPr>
              <a:t> of Rueglio (TO), </a:t>
            </a:r>
            <a:r>
              <a:rPr lang="it-IT" sz="1600" dirty="0" err="1">
                <a:latin typeface="Arial" panose="020B0604020202020204" pitchFamily="34" charset="0"/>
                <a:cs typeface="Arial" panose="020B0604020202020204" pitchFamily="34" charset="0"/>
              </a:rPr>
              <a:t>which</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much</a:t>
            </a:r>
            <a:r>
              <a:rPr lang="it-IT" sz="1600" dirty="0">
                <a:latin typeface="Arial" panose="020B0604020202020204" pitchFamily="34" charset="0"/>
                <a:cs typeface="Arial" panose="020B0604020202020204" pitchFamily="34" charset="0"/>
              </a:rPr>
              <a:t> more </a:t>
            </a:r>
            <a:r>
              <a:rPr lang="it-IT" sz="1600" dirty="0" err="1">
                <a:latin typeface="Arial" panose="020B0604020202020204" pitchFamily="34" charset="0"/>
                <a:cs typeface="Arial" panose="020B0604020202020204" pitchFamily="34" charset="0"/>
              </a:rPr>
              <a:t>isolated</a:t>
            </a:r>
            <a:r>
              <a:rPr lang="it-IT" sz="1600" dirty="0">
                <a:latin typeface="Arial" panose="020B0604020202020204" pitchFamily="34" charset="0"/>
                <a:cs typeface="Arial" panose="020B0604020202020204" pitchFamily="34" charset="0"/>
              </a:rPr>
              <a:t> and </a:t>
            </a:r>
            <a:r>
              <a:rPr lang="it-IT" sz="1600" dirty="0" err="1">
                <a:latin typeface="Arial" panose="020B0604020202020204" pitchFamily="34" charset="0"/>
                <a:cs typeface="Arial" panose="020B0604020202020204" pitchFamily="34" charset="0"/>
              </a:rPr>
              <a:t>independent</a:t>
            </a:r>
            <a:r>
              <a:rPr lang="it-IT" sz="1600" dirty="0">
                <a:latin typeface="Arial" panose="020B0604020202020204" pitchFamily="34" charset="0"/>
                <a:cs typeface="Arial" panose="020B0604020202020204" pitchFamily="34" charset="0"/>
              </a:rPr>
              <a:t> from Turin from a commercial point of </a:t>
            </a:r>
            <a:r>
              <a:rPr lang="it-IT" sz="1600" dirty="0" err="1">
                <a:latin typeface="Arial" panose="020B0604020202020204" pitchFamily="34" charset="0"/>
                <a:cs typeface="Arial" panose="020B0604020202020204" pitchFamily="34" charset="0"/>
              </a:rPr>
              <a:t>view</a:t>
            </a:r>
            <a:r>
              <a:rPr lang="it-IT" sz="1600" dirty="0">
                <a:latin typeface="Arial" panose="020B0604020202020204" pitchFamily="34" charset="0"/>
                <a:cs typeface="Arial" panose="020B0604020202020204" pitchFamily="34" charset="0"/>
              </a:rPr>
              <a:t>:</a:t>
            </a:r>
          </a:p>
          <a:p>
            <a:pPr marL="0" indent="0" algn="just">
              <a:lnSpc>
                <a:spcPct val="150000"/>
              </a:lnSpc>
              <a:buNone/>
            </a:pPr>
            <a:r>
              <a:rPr lang="it-IT" sz="1600" dirty="0">
                <a:latin typeface="Arial" panose="020B0604020202020204" pitchFamily="34" charset="0"/>
                <a:cs typeface="Arial" panose="020B0604020202020204" pitchFamily="34" charset="0"/>
              </a:rPr>
              <a:t>	[i </a:t>
            </a:r>
            <a:r>
              <a:rPr lang="it-IT" sz="1600" dirty="0" err="1">
                <a:latin typeface="Arial" panose="020B0604020202020204" pitchFamily="34" charset="0"/>
                <a:cs typeface="Arial" panose="020B0604020202020204" pitchFamily="34" charset="0"/>
              </a:rPr>
              <a:t>a</a:t>
            </a:r>
            <a:r>
              <a:rPr lang="it-IT" sz="1600" b="1" dirty="0" err="1">
                <a:latin typeface="Arial" panose="020B0604020202020204" pitchFamily="34" charset="0"/>
                <a:cs typeface="Arial" panose="020B0604020202020204" pitchFamily="34" charset="0"/>
              </a:rPr>
              <a:t>ŋ</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have</a:t>
            </a:r>
            <a:r>
              <a:rPr lang="it-IT" sz="1600" dirty="0">
                <a:latin typeface="Arial" panose="020B0604020202020204" pitchFamily="34" charset="0"/>
                <a:cs typeface="Arial" panose="020B0604020202020204" pitchFamily="34" charset="0"/>
              </a:rPr>
              <a:t>’, [i </a:t>
            </a:r>
            <a:r>
              <a:rPr lang="it-IT" sz="1600" dirty="0" err="1">
                <a:latin typeface="Arial" panose="020B0604020202020204" pitchFamily="34" charset="0"/>
                <a:cs typeface="Arial" panose="020B0604020202020204" pitchFamily="34" charset="0"/>
              </a:rPr>
              <a:t>v</a:t>
            </a:r>
            <a:r>
              <a:rPr lang="it-IT" sz="1600" b="1" dirty="0" err="1">
                <a:latin typeface="Arial" panose="020B0604020202020204" pitchFamily="34" charset="0"/>
                <a:cs typeface="Arial" panose="020B0604020202020204" pitchFamily="34" charset="0"/>
              </a:rPr>
              <a:t>aŋ</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we</a:t>
            </a:r>
            <a:r>
              <a:rPr lang="it-IT" sz="1600" dirty="0">
                <a:latin typeface="Arial" panose="020B0604020202020204" pitchFamily="34" charset="0"/>
                <a:cs typeface="Arial" panose="020B0604020202020204" pitchFamily="34" charset="0"/>
              </a:rPr>
              <a:t> go’ </a:t>
            </a:r>
          </a:p>
          <a:p>
            <a:pPr marL="0" indent="0" algn="just">
              <a:lnSpc>
                <a:spcPct val="150000"/>
              </a:lnSpc>
              <a:buNone/>
            </a:pPr>
            <a:r>
              <a:rPr lang="it-IT" sz="1600" dirty="0">
                <a:latin typeface="Arial" panose="020B0604020202020204" pitchFamily="34" charset="0"/>
                <a:cs typeface="Arial" panose="020B0604020202020204" pitchFamily="34" charset="0"/>
              </a:rPr>
              <a:t>	[a ˈ</a:t>
            </a:r>
            <a:r>
              <a:rPr lang="it-IT" sz="1600" dirty="0" err="1">
                <a:latin typeface="Arial" panose="020B0604020202020204" pitchFamily="34" charset="0"/>
                <a:cs typeface="Arial" panose="020B0604020202020204" pitchFamily="34" charset="0"/>
              </a:rPr>
              <a:t>ser</a:t>
            </a:r>
            <a:r>
              <a:rPr lang="it-IT" sz="1600" b="1" dirty="0" err="1">
                <a:latin typeface="Arial" panose="020B0604020202020204" pitchFamily="34" charset="0"/>
                <a:cs typeface="Arial" panose="020B0604020202020204" pitchFamily="34" charset="0"/>
              </a:rPr>
              <a:t>aŋ</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they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were</a:t>
            </a:r>
            <a:r>
              <a:rPr lang="it-IT" sz="1600" dirty="0">
                <a:latin typeface="Arial" panose="020B0604020202020204" pitchFamily="34" charset="0"/>
                <a:cs typeface="Arial" panose="020B0604020202020204" pitchFamily="34" charset="0"/>
              </a:rPr>
              <a:t>’, [i l ˈ</a:t>
            </a:r>
            <a:r>
              <a:rPr lang="it-IT" sz="1600" dirty="0" err="1">
                <a:latin typeface="Arial" panose="020B0604020202020204" pitchFamily="34" charset="0"/>
                <a:cs typeface="Arial" panose="020B0604020202020204" pitchFamily="34" charset="0"/>
              </a:rPr>
              <a:t>av</a:t>
            </a:r>
            <a:r>
              <a:rPr lang="it-IT" sz="1600" b="1" dirty="0" err="1">
                <a:latin typeface="Arial" panose="020B0604020202020204" pitchFamily="34" charset="0"/>
                <a:cs typeface="Arial" panose="020B0604020202020204" pitchFamily="34" charset="0"/>
              </a:rPr>
              <a:t>eŋ</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they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had</a:t>
            </a:r>
            <a:r>
              <a:rPr lang="it-IT" sz="16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801950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86FD4-075A-25F8-0AA4-B9283C0DDA1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F9CF29C-502E-DE37-A2B7-39AFBCD14476}"/>
              </a:ext>
            </a:extLst>
          </p:cNvPr>
          <p:cNvSpPr>
            <a:spLocks noGrp="1"/>
          </p:cNvSpPr>
          <p:nvPr>
            <p:ph type="title"/>
          </p:nvPr>
        </p:nvSpPr>
        <p:spPr>
          <a:xfrm>
            <a:off x="838200" y="598741"/>
            <a:ext cx="10515600" cy="1083755"/>
          </a:xfrm>
        </p:spPr>
        <p:txBody>
          <a:bodyPr>
            <a:normAutofit/>
          </a:bodyPr>
          <a:lstStyle/>
          <a:p>
            <a:r>
              <a:rPr lang="it-IT" sz="2000" b="1" dirty="0">
                <a:solidFill>
                  <a:schemeClr val="accent3"/>
                </a:solidFill>
                <a:latin typeface="Arial" panose="020B0604020202020204" pitchFamily="34" charset="0"/>
                <a:cs typeface="Arial" panose="020B0604020202020204" pitchFamily="34" charset="0"/>
              </a:rPr>
              <a:t>2.2. </a:t>
            </a:r>
            <a:r>
              <a:rPr lang="it-IT" sz="2000" b="1" dirty="0" err="1">
                <a:solidFill>
                  <a:schemeClr val="accent3"/>
                </a:solidFill>
                <a:latin typeface="Arial" panose="020B0604020202020204" pitchFamily="34" charset="0"/>
                <a:cs typeface="Arial" panose="020B0604020202020204" pitchFamily="34" charset="0"/>
              </a:rPr>
              <a:t>Morphological</a:t>
            </a:r>
            <a:r>
              <a:rPr lang="it-IT" sz="2000" b="1" dirty="0">
                <a:solidFill>
                  <a:schemeClr val="accent3"/>
                </a:solidFill>
                <a:latin typeface="Arial" panose="020B0604020202020204" pitchFamily="34" charset="0"/>
                <a:cs typeface="Arial" panose="020B0604020202020204" pitchFamily="34" charset="0"/>
              </a:rPr>
              <a:t> </a:t>
            </a:r>
            <a:r>
              <a:rPr lang="it-IT" sz="2000" b="1" dirty="0" err="1">
                <a:solidFill>
                  <a:schemeClr val="accent3"/>
                </a:solidFill>
                <a:latin typeface="Arial" panose="020B0604020202020204" pitchFamily="34" charset="0"/>
                <a:cs typeface="Arial" panose="020B0604020202020204" pitchFamily="34" charset="0"/>
              </a:rPr>
              <a:t>leveling</a:t>
            </a:r>
            <a:br>
              <a:rPr lang="en-US" sz="2400" b="1" dirty="0">
                <a:solidFill>
                  <a:schemeClr val="accent3"/>
                </a:solidFill>
                <a:latin typeface="Arial" panose="020B0604020202020204" pitchFamily="34" charset="0"/>
                <a:cs typeface="Arial" panose="020B0604020202020204" pitchFamily="34" charset="0"/>
              </a:rPr>
            </a:br>
            <a:br>
              <a:rPr lang="en-US" sz="2400" b="1" dirty="0">
                <a:solidFill>
                  <a:schemeClr val="accent3"/>
                </a:solidFill>
                <a:latin typeface="Arial" panose="020B0604020202020204" pitchFamily="34" charset="0"/>
                <a:cs typeface="Arial" panose="020B0604020202020204" pitchFamily="34" charset="0"/>
              </a:rPr>
            </a:br>
            <a:endParaRPr lang="it-IT" sz="2400" b="1" dirty="0">
              <a:solidFill>
                <a:schemeClr val="accent3"/>
              </a:solidFill>
              <a:latin typeface="Arial" panose="020B0604020202020204" pitchFamily="34" charset="0"/>
              <a:cs typeface="Arial" panose="020B0604020202020204" pitchFamily="34" charset="0"/>
            </a:endParaRPr>
          </a:p>
        </p:txBody>
      </p:sp>
      <p:sp>
        <p:nvSpPr>
          <p:cNvPr id="4" name="Rettangolo 3">
            <a:extLst>
              <a:ext uri="{FF2B5EF4-FFF2-40B4-BE49-F238E27FC236}">
                <a16:creationId xmlns:a16="http://schemas.microsoft.com/office/drawing/2014/main" id="{222F2F43-B565-FB4A-6550-AA7A62E0D9ED}"/>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7" name="Tabella 6">
            <a:extLst>
              <a:ext uri="{FF2B5EF4-FFF2-40B4-BE49-F238E27FC236}">
                <a16:creationId xmlns:a16="http://schemas.microsoft.com/office/drawing/2014/main" id="{B75DB64D-83F4-5CEA-4665-E182137E4183}"/>
              </a:ext>
            </a:extLst>
          </p:cNvPr>
          <p:cNvGraphicFramePr>
            <a:graphicFrameLocks noGrp="1"/>
          </p:cNvGraphicFramePr>
          <p:nvPr>
            <p:extLst>
              <p:ext uri="{D42A27DB-BD31-4B8C-83A1-F6EECF244321}">
                <p14:modId xmlns:p14="http://schemas.microsoft.com/office/powerpoint/2010/main" val="2581099024"/>
              </p:ext>
            </p:extLst>
          </p:nvPr>
        </p:nvGraphicFramePr>
        <p:xfrm>
          <a:off x="1501648" y="2239582"/>
          <a:ext cx="8128000" cy="1381760"/>
        </p:xfrm>
        <a:graphic>
          <a:graphicData uri="http://schemas.openxmlformats.org/drawingml/2006/table">
            <a:tbl>
              <a:tblPr firstRow="1" bandRow="1">
                <a:tableStyleId>{F5AB1C69-6EDB-4FF4-983F-18BD219EF322}</a:tableStyleId>
              </a:tblPr>
              <a:tblGrid>
                <a:gridCol w="2032000">
                  <a:extLst>
                    <a:ext uri="{9D8B030D-6E8A-4147-A177-3AD203B41FA5}">
                      <a16:colId xmlns:a16="http://schemas.microsoft.com/office/drawing/2014/main" val="853161220"/>
                    </a:ext>
                  </a:extLst>
                </a:gridCol>
                <a:gridCol w="2032000">
                  <a:extLst>
                    <a:ext uri="{9D8B030D-6E8A-4147-A177-3AD203B41FA5}">
                      <a16:colId xmlns:a16="http://schemas.microsoft.com/office/drawing/2014/main" val="2614211450"/>
                    </a:ext>
                  </a:extLst>
                </a:gridCol>
                <a:gridCol w="2032000">
                  <a:extLst>
                    <a:ext uri="{9D8B030D-6E8A-4147-A177-3AD203B41FA5}">
                      <a16:colId xmlns:a16="http://schemas.microsoft.com/office/drawing/2014/main" val="905132474"/>
                    </a:ext>
                  </a:extLst>
                </a:gridCol>
                <a:gridCol w="2032000">
                  <a:extLst>
                    <a:ext uri="{9D8B030D-6E8A-4147-A177-3AD203B41FA5}">
                      <a16:colId xmlns:a16="http://schemas.microsoft.com/office/drawing/2014/main" val="1063037782"/>
                    </a:ext>
                  </a:extLst>
                </a:gridCol>
              </a:tblGrid>
              <a:tr h="370840">
                <a:tc>
                  <a:txBody>
                    <a:bodyPr/>
                    <a:lstStyle/>
                    <a:p>
                      <a:endParaRPr lang="it-IT" dirty="0"/>
                    </a:p>
                  </a:txBody>
                  <a:tcPr>
                    <a:solidFill>
                      <a:srgbClr val="CCD4CC"/>
                    </a:solidFill>
                  </a:tcPr>
                </a:tc>
                <a:tc>
                  <a:txBody>
                    <a:bodyPr/>
                    <a:lstStyle/>
                    <a:p>
                      <a:r>
                        <a:rPr lang="it-IT" dirty="0"/>
                        <a:t> ’30s (ALI)</a:t>
                      </a:r>
                    </a:p>
                  </a:txBody>
                  <a:tcPr>
                    <a:solidFill>
                      <a:srgbClr val="CCD4CC"/>
                    </a:solidFill>
                  </a:tcPr>
                </a:tc>
                <a:tc>
                  <a:txBody>
                    <a:bodyPr/>
                    <a:lstStyle/>
                    <a:p>
                      <a:r>
                        <a:rPr lang="it-IT" dirty="0"/>
                        <a:t>’60s (CDI)</a:t>
                      </a:r>
                    </a:p>
                  </a:txBody>
                  <a:tcPr>
                    <a:solidFill>
                      <a:srgbClr val="CCD4CC"/>
                    </a:solidFill>
                  </a:tcPr>
                </a:tc>
                <a:tc>
                  <a:txBody>
                    <a:bodyPr/>
                    <a:lstStyle/>
                    <a:p>
                      <a:r>
                        <a:rPr lang="it-IT" dirty="0"/>
                        <a:t>Today (ALPiOra)</a:t>
                      </a:r>
                    </a:p>
                  </a:txBody>
                  <a:tcPr>
                    <a:solidFill>
                      <a:srgbClr val="CCD4CC"/>
                    </a:solidFill>
                  </a:tcPr>
                </a:tc>
                <a:extLst>
                  <a:ext uri="{0D108BD9-81ED-4DB2-BD59-A6C34878D82A}">
                    <a16:rowId xmlns:a16="http://schemas.microsoft.com/office/drawing/2014/main" val="1057849630"/>
                  </a:ext>
                </a:extLst>
              </a:tr>
              <a:tr h="370840">
                <a:tc>
                  <a:txBody>
                    <a:bodyPr/>
                    <a:lstStyle/>
                    <a:p>
                      <a:r>
                        <a:rPr lang="it-IT" b="1" dirty="0">
                          <a:solidFill>
                            <a:schemeClr val="bg1"/>
                          </a:solidFill>
                        </a:rPr>
                        <a:t>Lanzo (city centre)</a:t>
                      </a:r>
                    </a:p>
                  </a:txBody>
                  <a:tcPr>
                    <a:solidFill>
                      <a:srgbClr val="CCD4CC"/>
                    </a:solidFill>
                  </a:tcPr>
                </a:tc>
                <a:tc>
                  <a:txBody>
                    <a:bodyPr/>
                    <a:lstStyle/>
                    <a:p>
                      <a:r>
                        <a:rPr lang="it-IT" i="1" dirty="0"/>
                        <a:t>-</a:t>
                      </a:r>
                      <a:r>
                        <a:rPr lang="it-IT" i="1" dirty="0" err="1"/>
                        <a:t>oma</a:t>
                      </a:r>
                      <a:r>
                        <a:rPr lang="it-IT" i="1" dirty="0"/>
                        <a:t> ; -u</a:t>
                      </a:r>
                    </a:p>
                  </a:txBody>
                  <a:tcPr>
                    <a:solidFill>
                      <a:srgbClr val="E7EBE8"/>
                    </a:solidFill>
                  </a:tcPr>
                </a:tc>
                <a:tc>
                  <a:txBody>
                    <a:bodyPr/>
                    <a:lstStyle/>
                    <a:p>
                      <a:r>
                        <a:rPr lang="it-IT" i="1" dirty="0">
                          <a:solidFill>
                            <a:srgbClr val="FF0000"/>
                          </a:solidFill>
                        </a:rPr>
                        <a:t>-an / -en ; -an</a:t>
                      </a:r>
                    </a:p>
                  </a:txBody>
                  <a:tcPr>
                    <a:solidFill>
                      <a:srgbClr val="E7EBE8"/>
                    </a:solidFill>
                  </a:tcPr>
                </a:tc>
                <a:tc>
                  <a:txBody>
                    <a:bodyPr/>
                    <a:lstStyle/>
                    <a:p>
                      <a:r>
                        <a:rPr lang="it-IT" i="1" dirty="0"/>
                        <a:t>-</a:t>
                      </a:r>
                      <a:r>
                        <a:rPr lang="it-IT" i="1" dirty="0" err="1"/>
                        <a:t>oma</a:t>
                      </a:r>
                      <a:r>
                        <a:rPr lang="it-IT" i="1" dirty="0"/>
                        <a:t> ; -u</a:t>
                      </a:r>
                    </a:p>
                  </a:txBody>
                  <a:tcPr>
                    <a:solidFill>
                      <a:srgbClr val="E7EBE8"/>
                    </a:solidFill>
                  </a:tcPr>
                </a:tc>
                <a:extLst>
                  <a:ext uri="{0D108BD9-81ED-4DB2-BD59-A6C34878D82A}">
                    <a16:rowId xmlns:a16="http://schemas.microsoft.com/office/drawing/2014/main" val="3593448752"/>
                  </a:ext>
                </a:extLst>
              </a:tr>
              <a:tr h="370840">
                <a:tc>
                  <a:txBody>
                    <a:bodyPr/>
                    <a:lstStyle/>
                    <a:p>
                      <a:r>
                        <a:rPr lang="it-IT" b="1" dirty="0">
                          <a:solidFill>
                            <a:schemeClr val="bg1"/>
                          </a:solidFill>
                        </a:rPr>
                        <a:t>Lanzo </a:t>
                      </a:r>
                      <a:r>
                        <a:rPr lang="it-IT" b="1" dirty="0" err="1">
                          <a:solidFill>
                            <a:schemeClr val="bg1"/>
                          </a:solidFill>
                        </a:rPr>
                        <a:t>hamlets</a:t>
                      </a:r>
                      <a:endParaRPr lang="it-IT" b="1" dirty="0">
                        <a:solidFill>
                          <a:schemeClr val="bg1"/>
                        </a:solidFill>
                      </a:endParaRPr>
                    </a:p>
                  </a:txBody>
                  <a:tcPr>
                    <a:solidFill>
                      <a:srgbClr val="CCD4CC"/>
                    </a:solidFill>
                  </a:tcPr>
                </a:tc>
                <a:tc>
                  <a:txBody>
                    <a:bodyPr/>
                    <a:lstStyle/>
                    <a:p>
                      <a:r>
                        <a:rPr lang="it-IT" dirty="0" err="1"/>
                        <a:t>nd</a:t>
                      </a:r>
                      <a:endParaRPr lang="it-IT" dirty="0"/>
                    </a:p>
                  </a:txBody>
                  <a:tcPr/>
                </a:tc>
                <a:tc>
                  <a:txBody>
                    <a:bodyPr/>
                    <a:lstStyle/>
                    <a:p>
                      <a:r>
                        <a:rPr lang="it-IT" dirty="0" err="1"/>
                        <a:t>nd</a:t>
                      </a:r>
                      <a:endParaRPr lang="it-IT" dirty="0"/>
                    </a:p>
                  </a:txBody>
                  <a:tcPr/>
                </a:tc>
                <a:tc>
                  <a:txBody>
                    <a:bodyPr/>
                    <a:lstStyle/>
                    <a:p>
                      <a:r>
                        <a:rPr lang="it-IT" i="1" dirty="0"/>
                        <a:t>-</a:t>
                      </a:r>
                      <a:r>
                        <a:rPr lang="it-IT" i="1" dirty="0" err="1"/>
                        <a:t>oma</a:t>
                      </a:r>
                      <a:r>
                        <a:rPr lang="it-IT" i="1" dirty="0"/>
                        <a:t>; </a:t>
                      </a:r>
                      <a:r>
                        <a:rPr lang="it-IT" b="1" i="1" dirty="0">
                          <a:solidFill>
                            <a:srgbClr val="C00000"/>
                          </a:solidFill>
                        </a:rPr>
                        <a:t>-u / -en</a:t>
                      </a:r>
                    </a:p>
                  </a:txBody>
                  <a:tcPr/>
                </a:tc>
                <a:extLst>
                  <a:ext uri="{0D108BD9-81ED-4DB2-BD59-A6C34878D82A}">
                    <a16:rowId xmlns:a16="http://schemas.microsoft.com/office/drawing/2014/main" val="499514673"/>
                  </a:ext>
                </a:extLst>
              </a:tr>
            </a:tbl>
          </a:graphicData>
        </a:graphic>
      </p:graphicFrame>
    </p:spTree>
    <p:extLst>
      <p:ext uri="{BB962C8B-B14F-4D97-AF65-F5344CB8AC3E}">
        <p14:creationId xmlns:p14="http://schemas.microsoft.com/office/powerpoint/2010/main" val="1840246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FCD47-FF75-CC23-04FD-9ABE98FA0D5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3D1DD29-6244-4EC0-8516-E33BE92CFE0F}"/>
              </a:ext>
            </a:extLst>
          </p:cNvPr>
          <p:cNvSpPr>
            <a:spLocks noGrp="1"/>
          </p:cNvSpPr>
          <p:nvPr>
            <p:ph type="title"/>
          </p:nvPr>
        </p:nvSpPr>
        <p:spPr>
          <a:xfrm>
            <a:off x="691896" y="395999"/>
            <a:ext cx="10515600" cy="686435"/>
          </a:xfrm>
        </p:spPr>
        <p:txBody>
          <a:bodyPr>
            <a:normAutofit/>
          </a:bodyPr>
          <a:lstStyle/>
          <a:p>
            <a:r>
              <a:rPr lang="it-IT" sz="2000" b="1" dirty="0">
                <a:solidFill>
                  <a:schemeClr val="accent3"/>
                </a:solidFill>
                <a:latin typeface="Arial" panose="020B0604020202020204" pitchFamily="34" charset="0"/>
                <a:cs typeface="Arial" panose="020B0604020202020204" pitchFamily="34" charset="0"/>
              </a:rPr>
              <a:t>2.2.1. </a:t>
            </a:r>
            <a:r>
              <a:rPr lang="it-IT" sz="2000" b="1" dirty="0" err="1">
                <a:solidFill>
                  <a:schemeClr val="accent3"/>
                </a:solidFill>
                <a:latin typeface="Arial" panose="020B0604020202020204" pitchFamily="34" charset="0"/>
                <a:cs typeface="Arial" panose="020B0604020202020204" pitchFamily="34" charset="0"/>
              </a:rPr>
              <a:t>Morphological</a:t>
            </a:r>
            <a:r>
              <a:rPr lang="it-IT" sz="2000" b="1" dirty="0">
                <a:solidFill>
                  <a:schemeClr val="accent3"/>
                </a:solidFill>
                <a:latin typeface="Arial" panose="020B0604020202020204" pitchFamily="34" charset="0"/>
                <a:cs typeface="Arial" panose="020B0604020202020204" pitchFamily="34" charset="0"/>
              </a:rPr>
              <a:t> </a:t>
            </a:r>
            <a:r>
              <a:rPr lang="it-IT" sz="2000" b="1" dirty="0" err="1">
                <a:solidFill>
                  <a:schemeClr val="accent3"/>
                </a:solidFill>
                <a:latin typeface="Arial" panose="020B0604020202020204" pitchFamily="34" charset="0"/>
                <a:cs typeface="Arial" panose="020B0604020202020204" pitchFamily="34" charset="0"/>
              </a:rPr>
              <a:t>leveling</a:t>
            </a:r>
            <a:r>
              <a:rPr lang="it-IT" sz="2000" b="1" dirty="0">
                <a:solidFill>
                  <a:schemeClr val="accent3"/>
                </a:solidFill>
                <a:latin typeface="Arial" panose="020B0604020202020204" pitchFamily="34" charset="0"/>
                <a:cs typeface="Arial" panose="020B0604020202020204" pitchFamily="34" charset="0"/>
              </a:rPr>
              <a:t>: the </a:t>
            </a:r>
            <a:r>
              <a:rPr lang="it-IT" sz="2000" b="1" dirty="0" err="1">
                <a:solidFill>
                  <a:schemeClr val="accent3"/>
                </a:solidFill>
                <a:latin typeface="Arial" panose="020B0604020202020204" pitchFamily="34" charset="0"/>
                <a:cs typeface="Arial" panose="020B0604020202020204" pitchFamily="34" charset="0"/>
              </a:rPr>
              <a:t>alternating</a:t>
            </a:r>
            <a:r>
              <a:rPr lang="it-IT" sz="2000" b="1" dirty="0">
                <a:solidFill>
                  <a:schemeClr val="accent3"/>
                </a:solidFill>
                <a:latin typeface="Arial" panose="020B0604020202020204" pitchFamily="34" charset="0"/>
                <a:cs typeface="Arial" panose="020B0604020202020204" pitchFamily="34" charset="0"/>
              </a:rPr>
              <a:t> </a:t>
            </a:r>
            <a:r>
              <a:rPr lang="it-IT" sz="2000" b="1" dirty="0" err="1">
                <a:solidFill>
                  <a:schemeClr val="accent3"/>
                </a:solidFill>
                <a:latin typeface="Arial" panose="020B0604020202020204" pitchFamily="34" charset="0"/>
                <a:cs typeface="Arial" panose="020B0604020202020204" pitchFamily="34" charset="0"/>
              </a:rPr>
              <a:t>paradigm</a:t>
            </a:r>
            <a:r>
              <a:rPr lang="it-IT" sz="2000" b="1" dirty="0">
                <a:solidFill>
                  <a:schemeClr val="accent3"/>
                </a:solidFill>
                <a:latin typeface="Arial" panose="020B0604020202020204" pitchFamily="34" charset="0"/>
                <a:cs typeface="Arial" panose="020B0604020202020204" pitchFamily="34" charset="0"/>
              </a:rPr>
              <a:t> of the definite </a:t>
            </a:r>
            <a:r>
              <a:rPr lang="it-IT" sz="2000" b="1" dirty="0" err="1">
                <a:solidFill>
                  <a:schemeClr val="accent3"/>
                </a:solidFill>
                <a:latin typeface="Arial" panose="020B0604020202020204" pitchFamily="34" charset="0"/>
                <a:cs typeface="Arial" panose="020B0604020202020204" pitchFamily="34" charset="0"/>
              </a:rPr>
              <a:t>article</a:t>
            </a:r>
            <a:endParaRPr lang="it-IT" sz="2000" b="1" dirty="0">
              <a:solidFill>
                <a:schemeClr val="accent3"/>
              </a:solidFill>
              <a:latin typeface="Arial" panose="020B0604020202020204" pitchFamily="34" charset="0"/>
              <a:cs typeface="Arial" panose="020B0604020202020204" pitchFamily="34" charset="0"/>
            </a:endParaRPr>
          </a:p>
        </p:txBody>
      </p:sp>
      <p:sp>
        <p:nvSpPr>
          <p:cNvPr id="3" name="Segnaposto contenuto 2">
            <a:extLst>
              <a:ext uri="{FF2B5EF4-FFF2-40B4-BE49-F238E27FC236}">
                <a16:creationId xmlns:a16="http://schemas.microsoft.com/office/drawing/2014/main" id="{A140A8C8-F1BE-0D65-8E3E-3BB0B46B3825}"/>
              </a:ext>
            </a:extLst>
          </p:cNvPr>
          <p:cNvSpPr>
            <a:spLocks noGrp="1"/>
          </p:cNvSpPr>
          <p:nvPr>
            <p:ph idx="1"/>
          </p:nvPr>
        </p:nvSpPr>
        <p:spPr>
          <a:xfrm>
            <a:off x="691896" y="1082434"/>
            <a:ext cx="10515600" cy="4351338"/>
          </a:xfrm>
        </p:spPr>
        <p:txBody>
          <a:bodyPr>
            <a:normAutofit/>
          </a:bodyPr>
          <a:lstStyle/>
          <a:p>
            <a:r>
              <a:rPr lang="it-IT" sz="1600" dirty="0">
                <a:latin typeface="Arial" panose="020B0604020202020204" pitchFamily="34" charset="0"/>
                <a:cs typeface="Arial" panose="020B0604020202020204" pitchFamily="34" charset="0"/>
              </a:rPr>
              <a:t>Two </a:t>
            </a:r>
            <a:r>
              <a:rPr lang="it-IT" sz="1600" dirty="0" err="1">
                <a:latin typeface="Arial" panose="020B0604020202020204" pitchFamily="34" charset="0"/>
                <a:cs typeface="Arial" panose="020B0604020202020204" pitchFamily="34" charset="0"/>
              </a:rPr>
              <a:t>allomorphs</a:t>
            </a:r>
            <a:r>
              <a:rPr lang="it-IT" sz="1600" dirty="0">
                <a:latin typeface="Arial" panose="020B0604020202020204" pitchFamily="34" charset="0"/>
                <a:cs typeface="Arial" panose="020B0604020202020204" pitchFamily="34" charset="0"/>
              </a:rPr>
              <a:t> for the definite </a:t>
            </a:r>
            <a:r>
              <a:rPr lang="it-IT" sz="1600" dirty="0" err="1">
                <a:latin typeface="Arial" panose="020B0604020202020204" pitchFamily="34" charset="0"/>
                <a:cs typeface="Arial" panose="020B0604020202020204" pitchFamily="34" charset="0"/>
              </a:rPr>
              <a:t>article</a:t>
            </a:r>
            <a:r>
              <a:rPr lang="it-IT" sz="1600" dirty="0">
                <a:latin typeface="Arial" panose="020B0604020202020204" pitchFamily="34" charset="0"/>
                <a:cs typeface="Arial" panose="020B0604020202020204" pitchFamily="34" charset="0"/>
              </a:rPr>
              <a:t> in some Northern </a:t>
            </a:r>
            <a:r>
              <a:rPr lang="it-IT" sz="1600" dirty="0" err="1">
                <a:latin typeface="Arial" panose="020B0604020202020204" pitchFamily="34" charset="0"/>
                <a:cs typeface="Arial" panose="020B0604020202020204" pitchFamily="34" charset="0"/>
              </a:rPr>
              <a:t>Italian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dialects</a:t>
            </a:r>
            <a:r>
              <a:rPr lang="it-IT" sz="1600" dirty="0">
                <a:latin typeface="Arial" panose="020B0604020202020204" pitchFamily="34" charset="0"/>
                <a:cs typeface="Arial" panose="020B0604020202020204" pitchFamily="34" charset="0"/>
              </a:rPr>
              <a:t>: [u] _C [+</a:t>
            </a:r>
            <a:r>
              <a:rPr lang="it-IT" sz="1600" dirty="0" err="1">
                <a:latin typeface="Arial" panose="020B0604020202020204" pitchFamily="34" charset="0"/>
                <a:cs typeface="Arial" panose="020B0604020202020204" pitchFamily="34" charset="0"/>
              </a:rPr>
              <a:t>coronal</a:t>
            </a:r>
            <a:r>
              <a:rPr lang="it-IT" sz="1600" dirty="0">
                <a:latin typeface="Arial" panose="020B0604020202020204" pitchFamily="34" charset="0"/>
                <a:cs typeface="Arial" panose="020B0604020202020204" pitchFamily="34" charset="0"/>
              </a:rPr>
              <a:t>] vs [al]/[</a:t>
            </a:r>
            <a:r>
              <a:rPr lang="it-IT" sz="1600" dirty="0" err="1">
                <a:latin typeface="Arial" panose="020B0604020202020204" pitchFamily="34" charset="0"/>
                <a:cs typeface="Arial" panose="020B0604020202020204" pitchFamily="34" charset="0"/>
              </a:rPr>
              <a:t>əl</a:t>
            </a:r>
            <a:r>
              <a:rPr lang="it-IT" sz="1600" dirty="0">
                <a:latin typeface="Arial" panose="020B0604020202020204" pitchFamily="34" charset="0"/>
                <a:cs typeface="Arial" panose="020B0604020202020204" pitchFamily="34" charset="0"/>
              </a:rPr>
              <a:t>] _C [-</a:t>
            </a:r>
            <a:r>
              <a:rPr lang="it-IT" sz="1600" dirty="0" err="1">
                <a:latin typeface="Arial" panose="020B0604020202020204" pitchFamily="34" charset="0"/>
                <a:cs typeface="Arial" panose="020B0604020202020204" pitchFamily="34" charset="0"/>
              </a:rPr>
              <a:t>coronal</a:t>
            </a:r>
            <a:r>
              <a:rPr lang="it-IT" sz="1600" dirty="0">
                <a:latin typeface="Arial" panose="020B0604020202020204" pitchFamily="34" charset="0"/>
                <a:cs typeface="Arial" panose="020B0604020202020204" pitchFamily="34" charset="0"/>
              </a:rPr>
              <a:t>]</a:t>
            </a:r>
          </a:p>
          <a:p>
            <a:endParaRPr lang="it-IT" sz="1600" dirty="0">
              <a:latin typeface="Arial" panose="020B0604020202020204" pitchFamily="34" charset="0"/>
              <a:cs typeface="Arial" panose="020B0604020202020204" pitchFamily="34" charset="0"/>
            </a:endParaRPr>
          </a:p>
        </p:txBody>
      </p:sp>
      <p:sp>
        <p:nvSpPr>
          <p:cNvPr id="4" name="Rettangolo 3">
            <a:extLst>
              <a:ext uri="{FF2B5EF4-FFF2-40B4-BE49-F238E27FC236}">
                <a16:creationId xmlns:a16="http://schemas.microsoft.com/office/drawing/2014/main" id="{5B72B2D0-BF43-9D38-F01B-17E56E188024}"/>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 name="Immagine 5" descr="Immagine che contiene mappa, atlante, testo&#10;&#10;Il contenuto generato dall'IA potrebbe non essere corretto.">
            <a:extLst>
              <a:ext uri="{FF2B5EF4-FFF2-40B4-BE49-F238E27FC236}">
                <a16:creationId xmlns:a16="http://schemas.microsoft.com/office/drawing/2014/main" id="{B8B699BC-C2C3-C86C-2A7D-4DA33F8121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4504" y="1570213"/>
            <a:ext cx="7782472" cy="4632290"/>
          </a:xfrm>
          <a:prstGeom prst="rect">
            <a:avLst/>
          </a:prstGeom>
        </p:spPr>
      </p:pic>
      <p:sp>
        <p:nvSpPr>
          <p:cNvPr id="7" name="CasellaDiTesto 6">
            <a:extLst>
              <a:ext uri="{FF2B5EF4-FFF2-40B4-BE49-F238E27FC236}">
                <a16:creationId xmlns:a16="http://schemas.microsoft.com/office/drawing/2014/main" id="{5271C962-681D-0D2C-8628-30CC4CB95E22}"/>
              </a:ext>
            </a:extLst>
          </p:cNvPr>
          <p:cNvSpPr txBox="1"/>
          <p:nvPr/>
        </p:nvSpPr>
        <p:spPr>
          <a:xfrm>
            <a:off x="984504" y="6214518"/>
            <a:ext cx="2618995" cy="261610"/>
          </a:xfrm>
          <a:prstGeom prst="rect">
            <a:avLst/>
          </a:prstGeom>
          <a:noFill/>
        </p:spPr>
        <p:txBody>
          <a:bodyPr wrap="square" rtlCol="0">
            <a:spAutoFit/>
          </a:bodyPr>
          <a:lstStyle/>
          <a:p>
            <a:r>
              <a:rPr lang="it-IT" sz="1050" dirty="0">
                <a:latin typeface="Arial" panose="020B0604020202020204" pitchFamily="34" charset="0"/>
                <a:cs typeface="Arial" panose="020B0604020202020204" pitchFamily="34" charset="0"/>
              </a:rPr>
              <a:t>Ferrarotti/Flecchia (</a:t>
            </a:r>
            <a:r>
              <a:rPr lang="it-IT" sz="1050" i="1" dirty="0" err="1">
                <a:latin typeface="Arial" panose="020B0604020202020204" pitchFamily="34" charset="0"/>
                <a:cs typeface="Arial" panose="020B0604020202020204" pitchFamily="34" charset="0"/>
              </a:rPr>
              <a:t>forth</a:t>
            </a:r>
            <a:r>
              <a:rPr lang="it-IT" sz="1050" i="1" dirty="0">
                <a:latin typeface="Arial" panose="020B0604020202020204" pitchFamily="34" charset="0"/>
                <a:cs typeface="Arial" panose="020B0604020202020204" pitchFamily="34" charset="0"/>
              </a:rPr>
              <a:t>.</a:t>
            </a:r>
            <a:r>
              <a:rPr lang="it-IT" sz="105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8932765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E526B-65FD-77BD-A5D8-8596E0342291}"/>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F597C80-0ABD-9C04-166B-AC546C3DA32B}"/>
              </a:ext>
            </a:extLst>
          </p:cNvPr>
          <p:cNvSpPr>
            <a:spLocks noGrp="1"/>
          </p:cNvSpPr>
          <p:nvPr>
            <p:ph idx="1"/>
          </p:nvPr>
        </p:nvSpPr>
        <p:spPr>
          <a:xfrm>
            <a:off x="637032" y="444881"/>
            <a:ext cx="10515600" cy="359791"/>
          </a:xfrm>
        </p:spPr>
        <p:txBody>
          <a:bodyPr>
            <a:normAutofit/>
          </a:bodyPr>
          <a:lstStyle/>
          <a:p>
            <a:r>
              <a:rPr lang="it-IT" sz="1600" dirty="0">
                <a:latin typeface="Arial" panose="020B0604020202020204" pitchFamily="34" charset="0"/>
                <a:cs typeface="Arial" panose="020B0604020202020204" pitchFamily="34" charset="0"/>
              </a:rPr>
              <a:t>Language </a:t>
            </a:r>
            <a:r>
              <a:rPr lang="it-IT" sz="1600" dirty="0" err="1">
                <a:latin typeface="Arial" panose="020B0604020202020204" pitchFamily="34" charset="0"/>
                <a:cs typeface="Arial" panose="020B0604020202020204" pitchFamily="34" charset="0"/>
              </a:rPr>
              <a:t>change</a:t>
            </a:r>
            <a:r>
              <a:rPr lang="it-IT" sz="1600" dirty="0">
                <a:latin typeface="Arial" panose="020B0604020202020204" pitchFamily="34" charset="0"/>
                <a:cs typeface="Arial" panose="020B0604020202020204" pitchFamily="34" charset="0"/>
              </a:rPr>
              <a:t> in </a:t>
            </a:r>
            <a:r>
              <a:rPr lang="it-IT" sz="1600" dirty="0" err="1">
                <a:latin typeface="Arial" panose="020B0604020202020204" pitchFamily="34" charset="0"/>
                <a:cs typeface="Arial" panose="020B0604020202020204" pitchFamily="34" charset="0"/>
              </a:rPr>
              <a:t>Piedmont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leveling</a:t>
            </a:r>
            <a:r>
              <a:rPr lang="it-IT" sz="1600" dirty="0">
                <a:latin typeface="Arial" panose="020B0604020202020204" pitchFamily="34" charset="0"/>
                <a:cs typeface="Arial" panose="020B0604020202020204" pitchFamily="34" charset="0"/>
              </a:rPr>
              <a:t> of the </a:t>
            </a:r>
            <a:r>
              <a:rPr lang="it-IT" sz="1600" dirty="0" err="1">
                <a:latin typeface="Arial" panose="020B0604020202020204" pitchFamily="34" charset="0"/>
                <a:cs typeface="Arial" panose="020B0604020202020204" pitchFamily="34" charset="0"/>
              </a:rPr>
              <a:t>alternation</a:t>
            </a:r>
            <a:r>
              <a:rPr lang="it-IT" sz="1600"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marked</a:t>
            </a:r>
            <a:r>
              <a:rPr lang="it-IT" sz="1600" dirty="0">
                <a:latin typeface="Arial" panose="020B0604020202020204" pitchFamily="34" charset="0"/>
                <a:cs typeface="Arial" panose="020B0604020202020204" pitchFamily="34" charset="0"/>
                <a:sym typeface="Wingdings" panose="05000000000000000000" pitchFamily="2" charset="2"/>
              </a:rPr>
              <a:t> feature)</a:t>
            </a:r>
            <a:endParaRPr lang="it-IT" sz="1600" dirty="0">
              <a:latin typeface="Arial" panose="020B0604020202020204" pitchFamily="34" charset="0"/>
              <a:cs typeface="Arial" panose="020B0604020202020204" pitchFamily="34" charset="0"/>
            </a:endParaRPr>
          </a:p>
        </p:txBody>
      </p:sp>
      <p:sp>
        <p:nvSpPr>
          <p:cNvPr id="4" name="Rettangolo 3">
            <a:extLst>
              <a:ext uri="{FF2B5EF4-FFF2-40B4-BE49-F238E27FC236}">
                <a16:creationId xmlns:a16="http://schemas.microsoft.com/office/drawing/2014/main" id="{314E4665-C4CD-A2B6-3442-0E444581FC4F}"/>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Immagine 13" descr="Immagine che contiene testo, mappa, diagramma, atlante&#10;&#10;Il contenuto generato dall'IA potrebbe non essere corretto.">
            <a:extLst>
              <a:ext uri="{FF2B5EF4-FFF2-40B4-BE49-F238E27FC236}">
                <a16:creationId xmlns:a16="http://schemas.microsoft.com/office/drawing/2014/main" id="{14C43AF4-AD0A-3902-151F-18F1080817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931" y="942016"/>
            <a:ext cx="4790657" cy="4973967"/>
          </a:xfrm>
          <a:prstGeom prst="rect">
            <a:avLst/>
          </a:prstGeom>
        </p:spPr>
      </p:pic>
      <p:pic>
        <p:nvPicPr>
          <p:cNvPr id="16" name="Immagine 15" descr="Immagine che contiene testo, mappa, diagramma, atlante&#10;&#10;Il contenuto generato dall'IA potrebbe non essere corretto.">
            <a:extLst>
              <a:ext uri="{FF2B5EF4-FFF2-40B4-BE49-F238E27FC236}">
                <a16:creationId xmlns:a16="http://schemas.microsoft.com/office/drawing/2014/main" id="{89B6D1D7-1B7F-6FD0-6BEB-D6CFDDE2D5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5235" y="942016"/>
            <a:ext cx="4673156" cy="4973968"/>
          </a:xfrm>
          <a:prstGeom prst="rect">
            <a:avLst/>
          </a:prstGeom>
        </p:spPr>
      </p:pic>
      <p:sp>
        <p:nvSpPr>
          <p:cNvPr id="17" name="Freccia a gallone 16">
            <a:extLst>
              <a:ext uri="{FF2B5EF4-FFF2-40B4-BE49-F238E27FC236}">
                <a16:creationId xmlns:a16="http://schemas.microsoft.com/office/drawing/2014/main" id="{6B50B82E-DFFC-55D2-D7AD-1757040E97A4}"/>
              </a:ext>
            </a:extLst>
          </p:cNvPr>
          <p:cNvSpPr/>
          <p:nvPr/>
        </p:nvSpPr>
        <p:spPr>
          <a:xfrm>
            <a:off x="5056632" y="3364991"/>
            <a:ext cx="365142" cy="525779"/>
          </a:xfrm>
          <a:prstGeom prst="chevron">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8" name="Freccia a gallone 17">
            <a:extLst>
              <a:ext uri="{FF2B5EF4-FFF2-40B4-BE49-F238E27FC236}">
                <a16:creationId xmlns:a16="http://schemas.microsoft.com/office/drawing/2014/main" id="{04001806-558B-FB9B-B474-C314987C474A}"/>
              </a:ext>
            </a:extLst>
          </p:cNvPr>
          <p:cNvSpPr/>
          <p:nvPr/>
        </p:nvSpPr>
        <p:spPr>
          <a:xfrm>
            <a:off x="5421774" y="3364990"/>
            <a:ext cx="365142" cy="525779"/>
          </a:xfrm>
          <a:prstGeom prst="chevron">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9" name="Freccia a gallone 18">
            <a:extLst>
              <a:ext uri="{FF2B5EF4-FFF2-40B4-BE49-F238E27FC236}">
                <a16:creationId xmlns:a16="http://schemas.microsoft.com/office/drawing/2014/main" id="{31E169A0-2DD0-CA4E-9D46-D6E33240EB0B}"/>
              </a:ext>
            </a:extLst>
          </p:cNvPr>
          <p:cNvSpPr/>
          <p:nvPr/>
        </p:nvSpPr>
        <p:spPr>
          <a:xfrm>
            <a:off x="5786916" y="3364989"/>
            <a:ext cx="365142" cy="525779"/>
          </a:xfrm>
          <a:prstGeom prst="chevron">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20" name="Freccia a gallone 19">
            <a:extLst>
              <a:ext uri="{FF2B5EF4-FFF2-40B4-BE49-F238E27FC236}">
                <a16:creationId xmlns:a16="http://schemas.microsoft.com/office/drawing/2014/main" id="{778FE664-0AD8-69B0-CA83-69CF3D079A99}"/>
              </a:ext>
            </a:extLst>
          </p:cNvPr>
          <p:cNvSpPr/>
          <p:nvPr/>
        </p:nvSpPr>
        <p:spPr>
          <a:xfrm>
            <a:off x="6152058" y="3364988"/>
            <a:ext cx="365142" cy="525779"/>
          </a:xfrm>
          <a:prstGeom prst="chevron">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12257565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75F01-7CD3-605D-CCD3-E468B92107E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37691C2-F78A-CB79-8296-E925DA411DCD}"/>
              </a:ext>
            </a:extLst>
          </p:cNvPr>
          <p:cNvSpPr>
            <a:spLocks noGrp="1"/>
          </p:cNvSpPr>
          <p:nvPr>
            <p:ph type="title"/>
          </p:nvPr>
        </p:nvSpPr>
        <p:spPr>
          <a:xfrm>
            <a:off x="838200" y="598741"/>
            <a:ext cx="10515600" cy="686435"/>
          </a:xfrm>
        </p:spPr>
        <p:txBody>
          <a:bodyPr>
            <a:normAutofit/>
          </a:bodyPr>
          <a:lstStyle/>
          <a:p>
            <a:r>
              <a:rPr lang="it-IT" sz="2000" b="1" dirty="0">
                <a:solidFill>
                  <a:schemeClr val="accent3"/>
                </a:solidFill>
                <a:latin typeface="Arial" panose="020B0604020202020204" pitchFamily="34" charset="0"/>
                <a:cs typeface="Arial" panose="020B0604020202020204" pitchFamily="34" charset="0"/>
              </a:rPr>
              <a:t>2.3. </a:t>
            </a:r>
            <a:r>
              <a:rPr lang="it-IT" sz="2000" b="1" dirty="0" err="1">
                <a:solidFill>
                  <a:schemeClr val="accent3"/>
                </a:solidFill>
                <a:latin typeface="Arial" panose="020B0604020202020204" pitchFamily="34" charset="0"/>
                <a:cs typeface="Arial" panose="020B0604020202020204" pitchFamily="34" charset="0"/>
              </a:rPr>
              <a:t>Italianization</a:t>
            </a:r>
            <a:r>
              <a:rPr lang="it-IT" sz="2000" b="1" dirty="0">
                <a:solidFill>
                  <a:schemeClr val="accent3"/>
                </a:solidFill>
                <a:latin typeface="Arial" panose="020B0604020202020204" pitchFamily="34" charset="0"/>
                <a:cs typeface="Arial" panose="020B0604020202020204" pitchFamily="34" charset="0"/>
              </a:rPr>
              <a:t> and </a:t>
            </a:r>
            <a:r>
              <a:rPr lang="it-IT" sz="2000" b="1" dirty="0" err="1">
                <a:solidFill>
                  <a:schemeClr val="accent3"/>
                </a:solidFill>
                <a:latin typeface="Arial" panose="020B0604020202020204" pitchFamily="34" charset="0"/>
                <a:cs typeface="Arial" panose="020B0604020202020204" pitchFamily="34" charset="0"/>
              </a:rPr>
              <a:t>leveling</a:t>
            </a:r>
            <a:endParaRPr lang="it-IT" sz="2000" b="1" dirty="0">
              <a:solidFill>
                <a:schemeClr val="accent3"/>
              </a:solidFill>
              <a:latin typeface="Arial" panose="020B0604020202020204" pitchFamily="34" charset="0"/>
              <a:cs typeface="Arial" panose="020B0604020202020204" pitchFamily="34" charset="0"/>
            </a:endParaRPr>
          </a:p>
        </p:txBody>
      </p:sp>
      <p:sp>
        <p:nvSpPr>
          <p:cNvPr id="3" name="Segnaposto contenuto 2">
            <a:extLst>
              <a:ext uri="{FF2B5EF4-FFF2-40B4-BE49-F238E27FC236}">
                <a16:creationId xmlns:a16="http://schemas.microsoft.com/office/drawing/2014/main" id="{E1CF50CD-4B58-B7DA-C8C0-AA53D2E6496A}"/>
              </a:ext>
            </a:extLst>
          </p:cNvPr>
          <p:cNvSpPr>
            <a:spLocks noGrp="1"/>
          </p:cNvSpPr>
          <p:nvPr>
            <p:ph idx="1"/>
          </p:nvPr>
        </p:nvSpPr>
        <p:spPr>
          <a:xfrm>
            <a:off x="838200" y="1484312"/>
            <a:ext cx="10515600" cy="4669600"/>
          </a:xfrm>
        </p:spPr>
        <p:txBody>
          <a:bodyPr>
            <a:normAutofit/>
          </a:bodyPr>
          <a:lstStyle/>
          <a:p>
            <a:pPr algn="just"/>
            <a:r>
              <a:rPr lang="it-IT" sz="1600" dirty="0">
                <a:latin typeface="Arial" panose="020B0604020202020204" pitchFamily="34" charset="0"/>
                <a:cs typeface="Arial" panose="020B0604020202020204" pitchFamily="34" charset="0"/>
              </a:rPr>
              <a:t>An </a:t>
            </a:r>
            <a:r>
              <a:rPr lang="it-IT" sz="1600" dirty="0" err="1">
                <a:latin typeface="Arial" panose="020B0604020202020204" pitchFamily="34" charset="0"/>
                <a:cs typeface="Arial" panose="020B0604020202020204" pitchFamily="34" charset="0"/>
              </a:rPr>
              <a:t>important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phenomenon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involving</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dialect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leveling</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what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we</a:t>
            </a:r>
            <a:r>
              <a:rPr lang="it-IT" sz="1600" dirty="0">
                <a:latin typeface="Arial" panose="020B0604020202020204" pitchFamily="34" charset="0"/>
                <a:cs typeface="Arial" panose="020B0604020202020204" pitchFamily="34" charset="0"/>
              </a:rPr>
              <a:t> can call ‘</a:t>
            </a:r>
            <a:r>
              <a:rPr lang="it-IT" sz="1600" dirty="0" err="1">
                <a:latin typeface="Arial" panose="020B0604020202020204" pitchFamily="34" charset="0"/>
                <a:cs typeface="Arial" panose="020B0604020202020204" pitchFamily="34" charset="0"/>
              </a:rPr>
              <a:t>upward</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leveling</a:t>
            </a:r>
            <a:r>
              <a:rPr lang="it-IT" sz="1600" dirty="0">
                <a:latin typeface="Arial" panose="020B0604020202020204" pitchFamily="34" charset="0"/>
                <a:cs typeface="Arial" panose="020B0604020202020204" pitchFamily="34" charset="0"/>
              </a:rPr>
              <a:t>’, i.e. the </a:t>
            </a:r>
            <a:r>
              <a:rPr lang="it-IT" sz="1600" dirty="0" err="1">
                <a:latin typeface="Arial" panose="020B0604020202020204" pitchFamily="34" charset="0"/>
                <a:cs typeface="Arial" panose="020B0604020202020204" pitchFamily="34" charset="0"/>
              </a:rPr>
              <a:t>Italianization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process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Gradually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reducing</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their</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distance</a:t>
            </a:r>
            <a:r>
              <a:rPr lang="it-IT" sz="1600" dirty="0">
                <a:latin typeface="Arial" panose="020B0604020202020204" pitchFamily="34" charset="0"/>
                <a:cs typeface="Arial" panose="020B0604020202020204" pitchFamily="34" charset="0"/>
              </a:rPr>
              <a:t> from </a:t>
            </a:r>
            <a:r>
              <a:rPr lang="it-IT" sz="1600" dirty="0" err="1">
                <a:latin typeface="Arial" panose="020B0604020202020204" pitchFamily="34" charset="0"/>
                <a:cs typeface="Arial" panose="020B0604020202020204" pitchFamily="34" charset="0"/>
              </a:rPr>
              <a:t>Italian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Piedmontese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dialects</a:t>
            </a:r>
            <a:r>
              <a:rPr lang="it-IT" sz="1600" dirty="0">
                <a:latin typeface="Arial" panose="020B0604020202020204" pitchFamily="34" charset="0"/>
                <a:cs typeface="Arial" panose="020B0604020202020204" pitchFamily="34" charset="0"/>
              </a:rPr>
              <a:t> are </a:t>
            </a:r>
            <a:r>
              <a:rPr lang="it-IT" sz="1600" dirty="0" err="1">
                <a:latin typeface="Arial" panose="020B0604020202020204" pitchFamily="34" charset="0"/>
                <a:cs typeface="Arial" panose="020B0604020202020204" pitchFamily="34" charset="0"/>
              </a:rPr>
              <a:t>also</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becoming</a:t>
            </a:r>
            <a:r>
              <a:rPr lang="it-IT" sz="1600" dirty="0">
                <a:latin typeface="Arial" panose="020B0604020202020204" pitchFamily="34" charset="0"/>
                <a:cs typeface="Arial" panose="020B0604020202020204" pitchFamily="34" charset="0"/>
              </a:rPr>
              <a:t> more and more </a:t>
            </a:r>
            <a:r>
              <a:rPr lang="it-IT" sz="1600" dirty="0" err="1">
                <a:latin typeface="Arial" panose="020B0604020202020204" pitchFamily="34" charset="0"/>
                <a:cs typeface="Arial" panose="020B0604020202020204" pitchFamily="34" charset="0"/>
              </a:rPr>
              <a:t>similar</a:t>
            </a:r>
            <a:r>
              <a:rPr lang="it-IT" sz="1600" dirty="0">
                <a:latin typeface="Arial" panose="020B0604020202020204" pitchFamily="34" charset="0"/>
                <a:cs typeface="Arial" panose="020B0604020202020204" pitchFamily="34" charset="0"/>
              </a:rPr>
              <a:t> to </a:t>
            </a:r>
            <a:r>
              <a:rPr lang="it-IT" sz="1600" dirty="0" err="1">
                <a:latin typeface="Arial" panose="020B0604020202020204" pitchFamily="34" charset="0"/>
                <a:cs typeface="Arial" panose="020B0604020202020204" pitchFamily="34" charset="0"/>
              </a:rPr>
              <a:t>each</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other</a:t>
            </a:r>
            <a:r>
              <a:rPr lang="it-IT" sz="1600" dirty="0">
                <a:latin typeface="Arial" panose="020B0604020202020204" pitchFamily="34" charset="0"/>
                <a:cs typeface="Arial" panose="020B0604020202020204" pitchFamily="34" charset="0"/>
              </a:rPr>
              <a:t>.</a:t>
            </a:r>
          </a:p>
          <a:p>
            <a:pPr marL="0" indent="0" algn="just">
              <a:buNone/>
            </a:pPr>
            <a:endParaRPr lang="it-IT" sz="1600" dirty="0">
              <a:latin typeface="Arial" panose="020B0604020202020204" pitchFamily="34" charset="0"/>
              <a:cs typeface="Arial" panose="020B0604020202020204" pitchFamily="34" charset="0"/>
            </a:endParaRPr>
          </a:p>
          <a:p>
            <a:pPr algn="just"/>
            <a:r>
              <a:rPr lang="it-IT" sz="1600" dirty="0" err="1">
                <a:latin typeface="Arial" panose="020B0604020202020204" pitchFamily="34" charset="0"/>
                <a:cs typeface="Arial" panose="020B0604020202020204" pitchFamily="34" charset="0"/>
              </a:rPr>
              <a:t>Italianization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mostly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evident</a:t>
            </a:r>
            <a:r>
              <a:rPr lang="it-IT" sz="1600" dirty="0">
                <a:latin typeface="Arial" panose="020B0604020202020204" pitchFamily="34" charset="0"/>
                <a:cs typeface="Arial" panose="020B0604020202020204" pitchFamily="34" charset="0"/>
              </a:rPr>
              <a:t> in </a:t>
            </a:r>
            <a:r>
              <a:rPr lang="it-IT" sz="1600" dirty="0" err="1">
                <a:latin typeface="Arial" panose="020B0604020202020204" pitchFamily="34" charset="0"/>
                <a:cs typeface="Arial" panose="020B0604020202020204" pitchFamily="34" charset="0"/>
              </a:rPr>
              <a:t>morphology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syntax</a:t>
            </a:r>
            <a:r>
              <a:rPr lang="it-IT" sz="1600" dirty="0">
                <a:latin typeface="Arial" panose="020B0604020202020204" pitchFamily="34" charset="0"/>
                <a:cs typeface="Arial" panose="020B0604020202020204" pitchFamily="34" charset="0"/>
              </a:rPr>
              <a:t> and </a:t>
            </a:r>
            <a:r>
              <a:rPr lang="it-IT" sz="1600" dirty="0" err="1">
                <a:latin typeface="Arial" panose="020B0604020202020204" pitchFamily="34" charset="0"/>
                <a:cs typeface="Arial" panose="020B0604020202020204" pitchFamily="34" charset="0"/>
              </a:rPr>
              <a:t>semantics</a:t>
            </a:r>
            <a:r>
              <a:rPr lang="it-IT" sz="1600" dirty="0">
                <a:latin typeface="Arial" panose="020B0604020202020204" pitchFamily="34" charset="0"/>
                <a:cs typeface="Arial" panose="020B0604020202020204" pitchFamily="34" charset="0"/>
              </a:rPr>
              <a:t>.</a:t>
            </a:r>
          </a:p>
          <a:p>
            <a:pPr algn="just"/>
            <a:endParaRPr lang="it-IT" sz="1600" dirty="0">
              <a:latin typeface="Arial" panose="020B0604020202020204" pitchFamily="34" charset="0"/>
              <a:cs typeface="Arial" panose="020B0604020202020204" pitchFamily="34" charset="0"/>
            </a:endParaRPr>
          </a:p>
          <a:p>
            <a:pPr marL="0" indent="0" algn="just">
              <a:buNone/>
            </a:pPr>
            <a:r>
              <a:rPr lang="it-IT" sz="1600" dirty="0">
                <a:latin typeface="Arial" panose="020B0604020202020204" pitchFamily="34" charset="0"/>
                <a:cs typeface="Arial" panose="020B0604020202020204" pitchFamily="34" charset="0"/>
              </a:rPr>
              <a:t> 	[la </a:t>
            </a:r>
            <a:r>
              <a:rPr lang="it-IT" sz="1600" dirty="0" err="1">
                <a:latin typeface="Arial" panose="020B0604020202020204" pitchFamily="34" charset="0"/>
                <a:cs typeface="Arial" panose="020B0604020202020204" pitchFamily="34" charset="0"/>
              </a:rPr>
              <a:t>kau̯t</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heath.F</a:t>
            </a:r>
            <a:r>
              <a:rPr lang="it-IT" sz="1600" dirty="0">
                <a:latin typeface="Arial" panose="020B0604020202020204" pitchFamily="34" charset="0"/>
                <a:cs typeface="Arial" panose="020B0604020202020204" pitchFamily="34" charset="0"/>
              </a:rPr>
              <a:t>’ &gt; [</a:t>
            </a:r>
            <a:r>
              <a:rPr lang="it-IT" sz="1600" dirty="0" err="1">
                <a:latin typeface="Arial" panose="020B0604020202020204" pitchFamily="34" charset="0"/>
                <a:cs typeface="Arial" panose="020B0604020202020204" pitchFamily="34" charset="0"/>
              </a:rPr>
              <a:t>əl</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kau̯t</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heath.M</a:t>
            </a:r>
            <a:r>
              <a:rPr lang="it-IT" sz="1600" dirty="0">
                <a:latin typeface="Arial" panose="020B0604020202020204" pitchFamily="34" charset="0"/>
                <a:cs typeface="Arial" panose="020B0604020202020204" pitchFamily="34" charset="0"/>
              </a:rPr>
              <a:t>’</a:t>
            </a:r>
          </a:p>
          <a:p>
            <a:pPr marL="0" indent="0" algn="just">
              <a:buNone/>
            </a:pPr>
            <a:r>
              <a:rPr lang="it-IT" sz="1600" dirty="0">
                <a:latin typeface="Arial" panose="020B0604020202020204" pitchFamily="34" charset="0"/>
                <a:cs typeface="Arial" panose="020B0604020202020204" pitchFamily="34" charset="0"/>
              </a:rPr>
              <a:t>	[la </a:t>
            </a:r>
            <a:r>
              <a:rPr lang="it-IT" sz="1600" dirty="0" err="1">
                <a:latin typeface="Arial" panose="020B0604020202020204" pitchFamily="34" charset="0"/>
                <a:cs typeface="Arial" panose="020B0604020202020204" pitchFamily="34" charset="0"/>
              </a:rPr>
              <a:t>frei̯d</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cold.F</a:t>
            </a:r>
            <a:r>
              <a:rPr lang="it-IT" sz="1600" dirty="0">
                <a:latin typeface="Arial" panose="020B0604020202020204" pitchFamily="34" charset="0"/>
                <a:cs typeface="Arial" panose="020B0604020202020204" pitchFamily="34" charset="0"/>
              </a:rPr>
              <a:t>’ &gt; [</a:t>
            </a:r>
            <a:r>
              <a:rPr lang="it-IT" sz="1600" dirty="0" err="1">
                <a:latin typeface="Arial" panose="020B0604020202020204" pitchFamily="34" charset="0"/>
                <a:cs typeface="Arial" panose="020B0604020202020204" pitchFamily="34" charset="0"/>
              </a:rPr>
              <a:t>əl</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frei̯d</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cold.M</a:t>
            </a:r>
            <a:r>
              <a:rPr lang="it-IT" sz="1600" dirty="0">
                <a:latin typeface="Arial" panose="020B0604020202020204" pitchFamily="34" charset="0"/>
                <a:cs typeface="Arial" panose="020B0604020202020204" pitchFamily="34" charset="0"/>
              </a:rPr>
              <a:t>’ </a:t>
            </a:r>
          </a:p>
          <a:p>
            <a:pPr marL="0" indent="0" algn="just">
              <a:buNone/>
            </a:pPr>
            <a:r>
              <a:rPr lang="it-IT" sz="1600" dirty="0">
                <a:latin typeface="Arial" panose="020B0604020202020204" pitchFamily="34" charset="0"/>
                <a:cs typeface="Arial" panose="020B0604020202020204" pitchFamily="34" charset="0"/>
              </a:rPr>
              <a:t>	(Lanzo Torinese, Canavese, TO)</a:t>
            </a:r>
          </a:p>
          <a:p>
            <a:pPr marL="0" indent="0" algn="just">
              <a:buNone/>
            </a:pPr>
            <a:endParaRPr lang="it-IT" sz="1600" dirty="0">
              <a:latin typeface="Arial" panose="020B0604020202020204" pitchFamily="34" charset="0"/>
              <a:cs typeface="Arial" panose="020B0604020202020204" pitchFamily="34" charset="0"/>
            </a:endParaRPr>
          </a:p>
          <a:p>
            <a:pPr algn="just"/>
            <a:r>
              <a:rPr lang="it-IT" sz="1600" dirty="0" err="1">
                <a:latin typeface="Arial" panose="020B0604020202020204" pitchFamily="34" charset="0"/>
                <a:cs typeface="Arial" panose="020B0604020202020204" pitchFamily="34" charset="0"/>
              </a:rPr>
              <a:t>This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is</a:t>
            </a:r>
            <a:r>
              <a:rPr lang="it-IT" sz="1600" dirty="0">
                <a:latin typeface="Arial" panose="020B0604020202020204" pitchFamily="34" charset="0"/>
                <a:cs typeface="Arial" panose="020B0604020202020204" pitchFamily="34" charset="0"/>
              </a:rPr>
              <a:t> an </a:t>
            </a:r>
            <a:r>
              <a:rPr lang="it-IT" sz="1600" dirty="0" err="1">
                <a:latin typeface="Arial" panose="020B0604020202020204" pitchFamily="34" charset="0"/>
                <a:cs typeface="Arial" panose="020B0604020202020204" pitchFamily="34" charset="0"/>
              </a:rPr>
              <a:t>example</a:t>
            </a:r>
            <a:r>
              <a:rPr lang="it-IT" sz="1600" dirty="0">
                <a:latin typeface="Arial" panose="020B0604020202020204" pitchFamily="34" charset="0"/>
                <a:cs typeface="Arial" panose="020B0604020202020204" pitchFamily="34" charset="0"/>
              </a:rPr>
              <a:t> of semantic </a:t>
            </a:r>
            <a:r>
              <a:rPr lang="it-IT" sz="1600" dirty="0" err="1">
                <a:latin typeface="Arial" panose="020B0604020202020204" pitchFamily="34" charset="0"/>
                <a:cs typeface="Arial" panose="020B0604020202020204" pitchFamily="34" charset="0"/>
              </a:rPr>
              <a:t>change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fueled</a:t>
            </a:r>
            <a:r>
              <a:rPr lang="it-IT" sz="1600" dirty="0">
                <a:latin typeface="Arial" panose="020B0604020202020204" pitchFamily="34" charset="0"/>
                <a:cs typeface="Arial" panose="020B0604020202020204" pitchFamily="34" charset="0"/>
              </a:rPr>
              <a:t> by </a:t>
            </a:r>
            <a:r>
              <a:rPr lang="it-IT" sz="1600" dirty="0" err="1">
                <a:latin typeface="Arial" panose="020B0604020202020204" pitchFamily="34" charset="0"/>
                <a:cs typeface="Arial" panose="020B0604020202020204" pitchFamily="34" charset="0"/>
              </a:rPr>
              <a:t>Italian</a:t>
            </a:r>
            <a:r>
              <a:rPr lang="it-IT" sz="1600" dirty="0">
                <a:latin typeface="Arial" panose="020B0604020202020204" pitchFamily="34" charset="0"/>
                <a:cs typeface="Arial" panose="020B0604020202020204" pitchFamily="34" charset="0"/>
              </a:rPr>
              <a:t>.</a:t>
            </a:r>
          </a:p>
        </p:txBody>
      </p:sp>
      <p:sp>
        <p:nvSpPr>
          <p:cNvPr id="4" name="Rettangolo 3">
            <a:extLst>
              <a:ext uri="{FF2B5EF4-FFF2-40B4-BE49-F238E27FC236}">
                <a16:creationId xmlns:a16="http://schemas.microsoft.com/office/drawing/2014/main" id="{C1210024-DA6F-CAD8-EF43-B0D9B8B68D0D}"/>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5580434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ttotitolo 2">
            <a:extLst>
              <a:ext uri="{FF2B5EF4-FFF2-40B4-BE49-F238E27FC236}">
                <a16:creationId xmlns:a16="http://schemas.microsoft.com/office/drawing/2014/main" id="{991C5617-BF8A-108B-1A61-3F6D562EC212}"/>
              </a:ext>
            </a:extLst>
          </p:cNvPr>
          <p:cNvSpPr txBox="1">
            <a:spLocks noGrp="1"/>
          </p:cNvSpPr>
          <p:nvPr>
            <p:ph type="subTitle" idx="1"/>
          </p:nvPr>
        </p:nvSpPr>
        <p:spPr>
          <a:xfrm>
            <a:off x="576565" y="1189744"/>
            <a:ext cx="10887459" cy="5211055"/>
          </a:xfrm>
        </p:spPr>
        <p:txBody>
          <a:bodyPr>
            <a:normAutofit/>
          </a:bodyPr>
          <a:lstStyle/>
          <a:p>
            <a:pPr marL="285750" lvl="0" indent="-285750" algn="just">
              <a:buFont typeface="Arial" panose="020B0604020202020204" pitchFamily="34" charset="0"/>
              <a:buChar char="•"/>
            </a:pPr>
            <a:r>
              <a:rPr lang="it-IT" sz="1600" b="1" dirty="0" err="1">
                <a:latin typeface="Arial" panose="020B0604020202020204" pitchFamily="34" charset="0"/>
                <a:cs typeface="Arial" panose="020B0604020202020204" pitchFamily="34" charset="0"/>
              </a:rPr>
              <a:t>Introduction</a:t>
            </a:r>
            <a:r>
              <a:rPr lang="it-IT" sz="1600" b="1" dirty="0">
                <a:latin typeface="Arial" panose="020B0604020202020204" pitchFamily="34" charset="0"/>
                <a:cs typeface="Arial" panose="020B0604020202020204" pitchFamily="34" charset="0"/>
              </a:rPr>
              <a:t> of new </a:t>
            </a:r>
            <a:r>
              <a:rPr lang="it-IT" sz="1600" b="1" dirty="0" err="1">
                <a:latin typeface="Arial" panose="020B0604020202020204" pitchFamily="34" charset="0"/>
                <a:cs typeface="Arial" panose="020B0604020202020204" pitchFamily="34" charset="0"/>
              </a:rPr>
              <a:t>inflectional</a:t>
            </a:r>
            <a:r>
              <a:rPr lang="it-IT" sz="1600" b="1"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paradigms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masculine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nouns</a:t>
            </a:r>
            <a:r>
              <a:rPr lang="it-IT" sz="1600" dirty="0">
                <a:latin typeface="Arial" panose="020B0604020202020204" pitchFamily="34" charset="0"/>
                <a:cs typeface="Arial" panose="020B0604020202020204" pitchFamily="34" charset="0"/>
              </a:rPr>
              <a:t> in -[o]/-[o] (or -[i]): </a:t>
            </a:r>
            <a:r>
              <a:rPr lang="it-IT" sz="1600" dirty="0" err="1">
                <a:latin typeface="Arial" panose="020B0604020202020204" pitchFamily="34" charset="0"/>
                <a:cs typeface="Arial" panose="020B0604020202020204" pitchFamily="34" charset="0"/>
              </a:rPr>
              <a:t>they</a:t>
            </a:r>
            <a:r>
              <a:rPr lang="it-IT" sz="1600" dirty="0">
                <a:latin typeface="Arial" panose="020B0604020202020204" pitchFamily="34" charset="0"/>
                <a:cs typeface="Arial" panose="020B0604020202020204" pitchFamily="34" charset="0"/>
              </a:rPr>
              <a:t> are </a:t>
            </a:r>
            <a:r>
              <a:rPr lang="it-IT" sz="1600" dirty="0" err="1">
                <a:latin typeface="Arial" panose="020B0604020202020204" pitchFamily="34" charset="0"/>
                <a:cs typeface="Arial" panose="020B0604020202020204" pitchFamily="34" charset="0"/>
              </a:rPr>
              <a:t>loanwords</a:t>
            </a:r>
            <a:r>
              <a:rPr lang="it-IT" sz="1600" dirty="0">
                <a:latin typeface="Arial" panose="020B0604020202020204" pitchFamily="34" charset="0"/>
                <a:cs typeface="Arial" panose="020B0604020202020204" pitchFamily="34" charset="0"/>
              </a:rPr>
              <a:t> from </a:t>
            </a:r>
            <a:r>
              <a:rPr lang="it-IT" sz="1600" dirty="0" err="1">
                <a:latin typeface="Arial" panose="020B0604020202020204" pitchFamily="34" charset="0"/>
                <a:cs typeface="Arial" panose="020B0604020202020204" pitchFamily="34" charset="0"/>
              </a:rPr>
              <a:t>Italian</a:t>
            </a:r>
            <a:r>
              <a:rPr lang="it-IT" sz="1600" dirty="0">
                <a:latin typeface="Arial" panose="020B0604020202020204" pitchFamily="34" charset="0"/>
                <a:cs typeface="Arial" panose="020B0604020202020204" pitchFamily="34" charset="0"/>
              </a:rPr>
              <a:t>, e.g. </a:t>
            </a:r>
            <a:r>
              <a:rPr lang="it-IT" sz="1600" i="1" dirty="0" err="1">
                <a:latin typeface="Arial" panose="020B0604020202020204" pitchFamily="34" charset="0"/>
                <a:cs typeface="Arial" panose="020B0604020202020204" pitchFamily="34" charset="0"/>
              </a:rPr>
              <a:t>tren</a:t>
            </a:r>
            <a:r>
              <a:rPr lang="it-IT" sz="1600" dirty="0">
                <a:latin typeface="Arial" panose="020B0604020202020204" pitchFamily="34" charset="0"/>
                <a:cs typeface="Arial" panose="020B0604020202020204" pitchFamily="34" charset="0"/>
              </a:rPr>
              <a:t>[o]</a:t>
            </a:r>
            <a:r>
              <a:rPr lang="it-IT" sz="1600" i="1" dirty="0">
                <a:latin typeface="Arial" panose="020B0604020202020204" pitchFamily="34" charset="0"/>
                <a:cs typeface="Arial" panose="020B0604020202020204" pitchFamily="34" charset="0"/>
              </a:rPr>
              <a:t>, </a:t>
            </a:r>
            <a:r>
              <a:rPr lang="it-IT" sz="1600" i="1" dirty="0" err="1">
                <a:latin typeface="Arial" panose="020B0604020202020204" pitchFamily="34" charset="0"/>
                <a:cs typeface="Arial" panose="020B0604020202020204" pitchFamily="34" charset="0"/>
              </a:rPr>
              <a:t>frig</a:t>
            </a:r>
            <a:r>
              <a:rPr lang="it-IT" sz="1600" dirty="0">
                <a:latin typeface="Arial" panose="020B0604020202020204" pitchFamily="34" charset="0"/>
                <a:cs typeface="Arial" panose="020B0604020202020204" pitchFamily="34" charset="0"/>
              </a:rPr>
              <a:t>[o]</a:t>
            </a:r>
            <a:r>
              <a:rPr lang="it-IT" sz="1600" i="1"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and</a:t>
            </a:r>
            <a:r>
              <a:rPr lang="it-IT" sz="1600" i="1" dirty="0">
                <a:latin typeface="Arial" panose="020B0604020202020204" pitchFamily="34" charset="0"/>
                <a:cs typeface="Arial" panose="020B0604020202020204" pitchFamily="34" charset="0"/>
              </a:rPr>
              <a:t> </a:t>
            </a:r>
            <a:r>
              <a:rPr lang="it-IT" sz="1600" i="1" dirty="0" err="1">
                <a:latin typeface="Arial" panose="020B0604020202020204" pitchFamily="34" charset="0"/>
                <a:cs typeface="Arial" panose="020B0604020202020204" pitchFamily="34" charset="0"/>
              </a:rPr>
              <a:t>semafor</a:t>
            </a:r>
            <a:r>
              <a:rPr lang="it-IT" sz="1600" dirty="0">
                <a:latin typeface="Arial" panose="020B0604020202020204" pitchFamily="34" charset="0"/>
                <a:cs typeface="Arial" panose="020B0604020202020204" pitchFamily="34" charset="0"/>
              </a:rPr>
              <a:t>[o].</a:t>
            </a:r>
          </a:p>
          <a:p>
            <a:pPr lvl="0" algn="just"/>
            <a:endParaRPr lang="it-IT" sz="1600" dirty="0">
              <a:latin typeface="Arial" panose="020B0604020202020204" pitchFamily="34" charset="0"/>
              <a:cs typeface="Arial" panose="020B0604020202020204" pitchFamily="34" charset="0"/>
            </a:endParaRPr>
          </a:p>
          <a:p>
            <a:pPr lvl="0" algn="just"/>
            <a:r>
              <a:rPr lang="it-IT" sz="1600" b="1" dirty="0" err="1">
                <a:latin typeface="Arial" panose="020B0604020202020204" pitchFamily="34" charset="0"/>
                <a:cs typeface="Arial" panose="020B0604020202020204" pitchFamily="34" charset="0"/>
              </a:rPr>
              <a:t>Inflectional</a:t>
            </a:r>
            <a:r>
              <a:rPr lang="it-IT" sz="1600" b="1" dirty="0">
                <a:latin typeface="Arial" panose="020B0604020202020204" pitchFamily="34" charset="0"/>
                <a:cs typeface="Arial" panose="020B0604020202020204" pitchFamily="34" charset="0"/>
              </a:rPr>
              <a:t> classes in </a:t>
            </a:r>
            <a:r>
              <a:rPr lang="it-IT" sz="1600" b="1" dirty="0" err="1">
                <a:latin typeface="Arial" panose="020B0604020202020204" pitchFamily="34" charset="0"/>
                <a:cs typeface="Arial" panose="020B0604020202020204" pitchFamily="34" charset="0"/>
              </a:rPr>
              <a:t>Piedmontese</a:t>
            </a:r>
            <a:r>
              <a:rPr lang="it-IT" sz="1600" dirty="0">
                <a:latin typeface="Arial" panose="020B0604020202020204" pitchFamily="34" charset="0"/>
                <a:cs typeface="Arial" panose="020B0604020202020204" pitchFamily="34" charset="0"/>
              </a:rPr>
              <a:t>:</a:t>
            </a:r>
          </a:p>
          <a:p>
            <a:pPr marL="285750" lvl="0" indent="-285750" algn="just">
              <a:buChar char="-"/>
            </a:pPr>
            <a:r>
              <a:rPr lang="it-IT" sz="1600" dirty="0" err="1">
                <a:latin typeface="Arial" panose="020B0604020202020204" pitchFamily="34" charset="0"/>
                <a:cs typeface="Arial" panose="020B0604020202020204" pitchFamily="34" charset="0"/>
              </a:rPr>
              <a:t>Feminine</a:t>
            </a:r>
            <a:r>
              <a:rPr lang="it-IT" sz="1600" dirty="0">
                <a:latin typeface="Arial" panose="020B0604020202020204" pitchFamily="34" charset="0"/>
                <a:cs typeface="Arial" panose="020B0604020202020204" pitchFamily="34" charset="0"/>
              </a:rPr>
              <a:t>: </a:t>
            </a:r>
          </a:p>
          <a:p>
            <a:pPr lvl="0" algn="just"/>
            <a:r>
              <a:rPr lang="it-IT" sz="1600" dirty="0">
                <a:latin typeface="Arial" panose="020B0604020202020204" pitchFamily="34" charset="0"/>
                <a:cs typeface="Arial" panose="020B0604020202020204" pitchFamily="34" charset="0"/>
              </a:rPr>
              <a:t>	</a:t>
            </a:r>
            <a:r>
              <a:rPr lang="it-IT" sz="1600" i="1" dirty="0">
                <a:latin typeface="Arial" panose="020B0604020202020204" pitchFamily="34" charset="0"/>
                <a:cs typeface="Arial" panose="020B0604020202020204" pitchFamily="34" charset="0"/>
              </a:rPr>
              <a:t>-a / -e </a:t>
            </a:r>
            <a:r>
              <a:rPr lang="it-IT" sz="1600" dirty="0">
                <a:latin typeface="Arial" panose="020B0604020202020204" pitchFamily="34" charset="0"/>
                <a:cs typeface="Arial" panose="020B0604020202020204" pitchFamily="34" charset="0"/>
              </a:rPr>
              <a:t>(o </a:t>
            </a:r>
            <a:r>
              <a:rPr lang="it-IT" sz="1600" i="1" dirty="0">
                <a:latin typeface="Arial" panose="020B0604020202020204" pitchFamily="34" charset="0"/>
                <a:cs typeface="Arial" panose="020B0604020202020204" pitchFamily="34" charset="0"/>
              </a:rPr>
              <a:t>-i</a:t>
            </a:r>
            <a:r>
              <a:rPr lang="it-IT" sz="1600" dirty="0">
                <a:latin typeface="Arial" panose="020B0604020202020204" pitchFamily="34" charset="0"/>
                <a:cs typeface="Arial" panose="020B0604020202020204" pitchFamily="34" charset="0"/>
              </a:rPr>
              <a:t>): </a:t>
            </a:r>
            <a:r>
              <a:rPr lang="it-IT" sz="1600" i="1" dirty="0" err="1">
                <a:latin typeface="Arial" panose="020B0604020202020204" pitchFamily="34" charset="0"/>
                <a:cs typeface="Arial" panose="020B0604020202020204" pitchFamily="34" charset="0"/>
              </a:rPr>
              <a:t>bota</a:t>
            </a:r>
            <a:r>
              <a:rPr lang="it-IT" sz="1600" i="1" dirty="0">
                <a:latin typeface="Arial" panose="020B0604020202020204" pitchFamily="34" charset="0"/>
                <a:cs typeface="Arial" panose="020B0604020202020204" pitchFamily="34" charset="0"/>
              </a:rPr>
              <a:t>/</a:t>
            </a:r>
            <a:r>
              <a:rPr lang="it-IT" sz="1600" i="1" dirty="0" err="1">
                <a:latin typeface="Arial" panose="020B0604020202020204" pitchFamily="34" charset="0"/>
                <a:cs typeface="Arial" panose="020B0604020202020204" pitchFamily="34" charset="0"/>
              </a:rPr>
              <a:t>bote</a:t>
            </a:r>
            <a:r>
              <a:rPr lang="it-IT" sz="1600" i="1"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‘bottiglia/</a:t>
            </a:r>
            <a:r>
              <a:rPr lang="it-IT" sz="1600" dirty="0" err="1">
                <a:latin typeface="Arial" panose="020B0604020202020204" pitchFamily="34" charset="0"/>
                <a:cs typeface="Arial" panose="020B0604020202020204" pitchFamily="34" charset="0"/>
              </a:rPr>
              <a:t>e’</a:t>
            </a:r>
            <a:endParaRPr lang="it-IT" sz="1600" i="1" dirty="0">
              <a:latin typeface="Arial" panose="020B0604020202020204" pitchFamily="34" charset="0"/>
              <a:cs typeface="Arial" panose="020B0604020202020204" pitchFamily="34" charset="0"/>
            </a:endParaRPr>
          </a:p>
          <a:p>
            <a:pPr lvl="0" algn="just"/>
            <a:r>
              <a:rPr lang="it-IT" sz="1600" i="1" dirty="0">
                <a:latin typeface="Arial" panose="020B0604020202020204" pitchFamily="34" charset="0"/>
                <a:cs typeface="Arial" panose="020B0604020202020204" pitchFamily="34" charset="0"/>
              </a:rPr>
              <a:t>	-a / -a: </a:t>
            </a:r>
            <a:r>
              <a:rPr lang="it-IT" sz="1600" i="1" dirty="0" err="1">
                <a:latin typeface="Arial" panose="020B0604020202020204" pitchFamily="34" charset="0"/>
                <a:cs typeface="Arial" panose="020B0604020202020204" pitchFamily="34" charset="0"/>
              </a:rPr>
              <a:t>strà</a:t>
            </a:r>
            <a:r>
              <a:rPr lang="it-IT" sz="1600" i="1"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‘strada/</a:t>
            </a:r>
            <a:r>
              <a:rPr lang="it-IT" sz="1600" dirty="0" err="1">
                <a:latin typeface="Arial" panose="020B0604020202020204" pitchFamily="34" charset="0"/>
                <a:cs typeface="Arial" panose="020B0604020202020204" pitchFamily="34" charset="0"/>
              </a:rPr>
              <a:t>e’</a:t>
            </a:r>
            <a:endParaRPr lang="it-IT" sz="1600" i="1" dirty="0">
              <a:latin typeface="Arial" panose="020B0604020202020204" pitchFamily="34" charset="0"/>
              <a:cs typeface="Arial" panose="020B0604020202020204" pitchFamily="34" charset="0"/>
            </a:endParaRPr>
          </a:p>
          <a:p>
            <a:pPr marL="285750" lvl="0" indent="-285750" algn="just">
              <a:buChar char="-"/>
            </a:pPr>
            <a:r>
              <a:rPr lang="it-IT" sz="1600" dirty="0" err="1">
                <a:latin typeface="Arial" panose="020B0604020202020204" pitchFamily="34" charset="0"/>
                <a:cs typeface="Arial" panose="020B0604020202020204" pitchFamily="34" charset="0"/>
              </a:rPr>
              <a:t>Masculine</a:t>
            </a:r>
            <a:r>
              <a:rPr lang="it-IT" sz="1600" dirty="0">
                <a:latin typeface="Arial" panose="020B0604020202020204" pitchFamily="34" charset="0"/>
                <a:cs typeface="Arial" panose="020B0604020202020204" pitchFamily="34" charset="0"/>
              </a:rPr>
              <a:t>:</a:t>
            </a:r>
          </a:p>
          <a:p>
            <a:pPr lvl="0" algn="just"/>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Invariable</a:t>
            </a:r>
            <a:r>
              <a:rPr lang="it-IT" sz="1600" dirty="0">
                <a:latin typeface="Arial" panose="020B0604020202020204" pitchFamily="34" charset="0"/>
                <a:cs typeface="Arial" panose="020B0604020202020204" pitchFamily="34" charset="0"/>
              </a:rPr>
              <a:t> (-C): </a:t>
            </a:r>
            <a:r>
              <a:rPr lang="it-IT" sz="1600" i="1" dirty="0" err="1">
                <a:latin typeface="Arial" panose="020B0604020202020204" pitchFamily="34" charset="0"/>
                <a:cs typeface="Arial" panose="020B0604020202020204" pitchFamily="34" charset="0"/>
              </a:rPr>
              <a:t>bicér</a:t>
            </a:r>
            <a:r>
              <a:rPr lang="it-IT" sz="1600" i="1"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‘bicchiere/i’</a:t>
            </a:r>
          </a:p>
          <a:p>
            <a:pPr lvl="0" algn="just"/>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Invariable</a:t>
            </a:r>
            <a:r>
              <a:rPr lang="it-IT" sz="1600" dirty="0">
                <a:latin typeface="Arial" panose="020B0604020202020204" pitchFamily="34" charset="0"/>
                <a:cs typeface="Arial" panose="020B0604020202020204" pitchFamily="34" charset="0"/>
              </a:rPr>
              <a:t> (-[u]): </a:t>
            </a:r>
            <a:r>
              <a:rPr lang="it-IT" sz="1600" i="1" dirty="0" err="1">
                <a:latin typeface="Arial" panose="020B0604020202020204" pitchFamily="34" charset="0"/>
                <a:cs typeface="Arial" panose="020B0604020202020204" pitchFamily="34" charset="0"/>
              </a:rPr>
              <a:t>asu</a:t>
            </a:r>
            <a:r>
              <a:rPr lang="it-IT" sz="1600" i="1"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‘asino/i’</a:t>
            </a:r>
          </a:p>
          <a:p>
            <a:pPr lvl="0" algn="just"/>
            <a:r>
              <a:rPr lang="it-IT" sz="1600" dirty="0">
                <a:latin typeface="Arial" panose="020B0604020202020204" pitchFamily="34" charset="0"/>
                <a:cs typeface="Arial" panose="020B0604020202020204" pitchFamily="34" charset="0"/>
              </a:rPr>
              <a:t>	</a:t>
            </a:r>
            <a:r>
              <a:rPr lang="it-IT" sz="1600" i="1" dirty="0">
                <a:latin typeface="Arial" panose="020B0604020202020204" pitchFamily="34" charset="0"/>
                <a:cs typeface="Arial" panose="020B0604020202020204" pitchFamily="34" charset="0"/>
              </a:rPr>
              <a:t>-al / -</a:t>
            </a:r>
            <a:r>
              <a:rPr lang="it-IT" sz="1600" i="1" dirty="0" err="1">
                <a:latin typeface="Arial" panose="020B0604020202020204" pitchFamily="34" charset="0"/>
                <a:cs typeface="Arial" panose="020B0604020202020204" pitchFamily="34" charset="0"/>
              </a:rPr>
              <a:t>aj</a:t>
            </a:r>
            <a:r>
              <a:rPr lang="it-IT" sz="1600" dirty="0">
                <a:latin typeface="Arial" panose="020B0604020202020204" pitchFamily="34" charset="0"/>
                <a:cs typeface="Arial" panose="020B0604020202020204" pitchFamily="34" charset="0"/>
              </a:rPr>
              <a:t>: </a:t>
            </a:r>
            <a:r>
              <a:rPr lang="it-IT" sz="1600" i="1" dirty="0">
                <a:latin typeface="Arial" panose="020B0604020202020204" pitchFamily="34" charset="0"/>
                <a:cs typeface="Arial" panose="020B0604020202020204" pitchFamily="34" charset="0"/>
              </a:rPr>
              <a:t>caval/</a:t>
            </a:r>
            <a:r>
              <a:rPr lang="it-IT" sz="1600" i="1" dirty="0" err="1">
                <a:latin typeface="Arial" panose="020B0604020202020204" pitchFamily="34" charset="0"/>
                <a:cs typeface="Arial" panose="020B0604020202020204" pitchFamily="34" charset="0"/>
              </a:rPr>
              <a:t>cavaj</a:t>
            </a:r>
            <a:r>
              <a:rPr lang="it-IT" sz="1600" i="1"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‘cavallo/i’</a:t>
            </a:r>
          </a:p>
        </p:txBody>
      </p:sp>
      <p:sp>
        <p:nvSpPr>
          <p:cNvPr id="3" name="CasellaDiTesto 4">
            <a:extLst>
              <a:ext uri="{FF2B5EF4-FFF2-40B4-BE49-F238E27FC236}">
                <a16:creationId xmlns:a16="http://schemas.microsoft.com/office/drawing/2014/main" id="{BDE2F452-371E-1B73-238A-11E2FD01BE74}"/>
              </a:ext>
            </a:extLst>
          </p:cNvPr>
          <p:cNvSpPr txBox="1"/>
          <p:nvPr/>
        </p:nvSpPr>
        <p:spPr>
          <a:xfrm>
            <a:off x="6813752" y="4864370"/>
            <a:ext cx="4680155" cy="92333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1" i="0" u="none" strike="noStrike" kern="1200" cap="none" spc="0" baseline="0" dirty="0" err="1">
                <a:solidFill>
                  <a:srgbClr val="000000"/>
                </a:solidFill>
                <a:uFillTx/>
                <a:latin typeface="Times New Roman" pitchFamily="18"/>
                <a:cs typeface="Times New Roman" pitchFamily="18"/>
              </a:rPr>
              <a:t>invariable</a:t>
            </a:r>
            <a:r>
              <a:rPr lang="it-IT" sz="1800" b="1" i="0" u="none" strike="noStrike" kern="1200" cap="none" spc="0" baseline="0" dirty="0">
                <a:solidFill>
                  <a:srgbClr val="000000"/>
                </a:solidFill>
                <a:uFillTx/>
                <a:latin typeface="Times New Roman" pitchFamily="18"/>
                <a:cs typeface="Times New Roman" pitchFamily="18"/>
              </a:rPr>
              <a:t>  (in -[o]): </a:t>
            </a:r>
            <a:r>
              <a:rPr lang="it-IT" sz="1800" b="1" i="1" u="none" strike="noStrike" kern="1200" cap="none" spc="0" baseline="0" dirty="0">
                <a:solidFill>
                  <a:srgbClr val="000000"/>
                </a:solidFill>
                <a:uFillTx/>
                <a:latin typeface="Times New Roman" pitchFamily="18"/>
                <a:cs typeface="Times New Roman" pitchFamily="18"/>
              </a:rPr>
              <a:t>treno ‘</a:t>
            </a:r>
            <a:r>
              <a:rPr lang="it-IT" sz="1800" b="1" i="0" u="none" strike="noStrike" kern="1200" cap="none" spc="0" baseline="0" dirty="0">
                <a:solidFill>
                  <a:srgbClr val="000000"/>
                </a:solidFill>
                <a:uFillTx/>
                <a:latin typeface="Times New Roman" pitchFamily="18"/>
                <a:cs typeface="Times New Roman" pitchFamily="18"/>
              </a:rPr>
              <a:t>treno/i’</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1" i="1" u="none" strike="noStrike" kern="1200" cap="none" spc="0" baseline="0" dirty="0">
                <a:solidFill>
                  <a:srgbClr val="000000"/>
                </a:solidFill>
                <a:uFillTx/>
                <a:latin typeface="Times New Roman" pitchFamily="18"/>
                <a:cs typeface="Times New Roman" pitchFamily="18"/>
              </a:rPr>
              <a:t>-o / -i</a:t>
            </a:r>
            <a:r>
              <a:rPr lang="it-IT" sz="1800" b="1" i="0" u="none" strike="noStrike" kern="1200" cap="none" spc="0" baseline="0" dirty="0">
                <a:solidFill>
                  <a:srgbClr val="000000"/>
                </a:solidFill>
                <a:uFillTx/>
                <a:latin typeface="Times New Roman" pitchFamily="18"/>
                <a:cs typeface="Times New Roman" pitchFamily="18"/>
              </a:rPr>
              <a:t>: </a:t>
            </a:r>
            <a:r>
              <a:rPr lang="it-IT" sz="1800" b="1" i="1" u="none" strike="noStrike" kern="1200" cap="none" spc="0" baseline="0" dirty="0">
                <a:solidFill>
                  <a:srgbClr val="000000"/>
                </a:solidFill>
                <a:uFillTx/>
                <a:latin typeface="Times New Roman" pitchFamily="18"/>
                <a:cs typeface="Times New Roman" pitchFamily="18"/>
              </a:rPr>
              <a:t>treno/treni</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b="1" dirty="0">
                <a:solidFill>
                  <a:srgbClr val="000000"/>
                </a:solidFill>
                <a:latin typeface="Times New Roman" pitchFamily="18"/>
                <a:cs typeface="Times New Roman" pitchFamily="18"/>
              </a:rPr>
              <a:t>(</a:t>
            </a:r>
            <a:r>
              <a:rPr lang="it-IT" b="1" dirty="0" err="1">
                <a:solidFill>
                  <a:srgbClr val="000000"/>
                </a:solidFill>
                <a:latin typeface="Times New Roman" pitchFamily="18"/>
                <a:cs typeface="Times New Roman" pitchFamily="18"/>
              </a:rPr>
              <a:t>Italianized</a:t>
            </a:r>
            <a:r>
              <a:rPr lang="it-IT" b="1" dirty="0">
                <a:solidFill>
                  <a:srgbClr val="000000"/>
                </a:solidFill>
                <a:latin typeface="Times New Roman" pitchFamily="18"/>
                <a:cs typeface="Times New Roman" pitchFamily="18"/>
              </a:rPr>
              <a:t>)</a:t>
            </a:r>
            <a:endParaRPr lang="it-IT" sz="1800" b="1" u="none" strike="noStrike" kern="1200" cap="none" spc="0" baseline="0" dirty="0">
              <a:solidFill>
                <a:srgbClr val="000000"/>
              </a:solidFill>
              <a:uFillTx/>
              <a:latin typeface="Times New Roman" pitchFamily="18"/>
              <a:cs typeface="Times New Roman" pitchFamily="18"/>
            </a:endParaRPr>
          </a:p>
        </p:txBody>
      </p:sp>
      <p:sp>
        <p:nvSpPr>
          <p:cNvPr id="4" name="Titolo 1">
            <a:extLst>
              <a:ext uri="{FF2B5EF4-FFF2-40B4-BE49-F238E27FC236}">
                <a16:creationId xmlns:a16="http://schemas.microsoft.com/office/drawing/2014/main" id="{662035D8-1499-D3A5-690D-01C86D51988C}"/>
              </a:ext>
            </a:extLst>
          </p:cNvPr>
          <p:cNvSpPr txBox="1"/>
          <p:nvPr/>
        </p:nvSpPr>
        <p:spPr>
          <a:xfrm>
            <a:off x="576565" y="533936"/>
            <a:ext cx="9144000" cy="455864"/>
          </a:xfrm>
          <a:prstGeom prst="rect">
            <a:avLst/>
          </a:prstGeom>
          <a:noFill/>
          <a:ln cap="flat">
            <a:noFill/>
          </a:ln>
        </p:spPr>
        <p:txBody>
          <a:bodyPr vert="horz" wrap="square" lIns="91440" tIns="45720" rIns="91440" bIns="45720" anchor="b" anchorCtr="0" compatLnSpc="1">
            <a:normAutofit/>
          </a:bodyPr>
          <a:lstStyle/>
          <a:p>
            <a:pPr marL="0" marR="0" lvl="0" indent="0" algn="just"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it-IT" sz="2400" b="1" i="0" u="none" strike="noStrike" kern="1200" cap="none" spc="0" baseline="0" dirty="0">
                <a:solidFill>
                  <a:srgbClr val="196B24"/>
                </a:solidFill>
                <a:uFillTx/>
                <a:latin typeface="Times New Roman" pitchFamily="18"/>
                <a:cs typeface="Times New Roman" pitchFamily="18"/>
              </a:rPr>
              <a:t>2.3.1. </a:t>
            </a:r>
            <a:r>
              <a:rPr lang="it-IT" sz="2400" b="1" i="0" u="none" strike="noStrike" kern="1200" cap="none" spc="0" baseline="0" dirty="0" err="1">
                <a:solidFill>
                  <a:srgbClr val="196B24"/>
                </a:solidFill>
                <a:uFillTx/>
                <a:latin typeface="Times New Roman" pitchFamily="18"/>
                <a:cs typeface="Times New Roman" pitchFamily="18"/>
              </a:rPr>
              <a:t>Italianization</a:t>
            </a:r>
            <a:r>
              <a:rPr lang="it-IT" sz="2400" b="1" i="0" u="none" strike="noStrike" kern="1200" cap="none" spc="0" baseline="0" dirty="0">
                <a:solidFill>
                  <a:srgbClr val="196B24"/>
                </a:solidFill>
                <a:uFillTx/>
                <a:latin typeface="Times New Roman" pitchFamily="18"/>
                <a:cs typeface="Times New Roman" pitchFamily="18"/>
              </a:rPr>
              <a:t> in </a:t>
            </a:r>
            <a:r>
              <a:rPr lang="it-IT" sz="2400" b="1" i="0" u="none" strike="noStrike" kern="1200" cap="none" spc="0" baseline="0" dirty="0" err="1">
                <a:solidFill>
                  <a:srgbClr val="196B24"/>
                </a:solidFill>
                <a:uFillTx/>
                <a:latin typeface="Times New Roman" pitchFamily="18"/>
                <a:cs typeface="Times New Roman" pitchFamily="18"/>
              </a:rPr>
              <a:t>morphology</a:t>
            </a:r>
            <a:endParaRPr lang="it-IT" sz="2400" b="1" i="0" u="none" strike="noStrike" kern="1200" cap="none" spc="0" baseline="0" dirty="0">
              <a:solidFill>
                <a:srgbClr val="196B24"/>
              </a:solidFill>
              <a:uFillTx/>
              <a:latin typeface="Times New Roman" pitchFamily="18"/>
              <a:cs typeface="Times New Roman" pitchFamily="18"/>
            </a:endParaRPr>
          </a:p>
        </p:txBody>
      </p:sp>
      <p:sp>
        <p:nvSpPr>
          <p:cNvPr id="5" name="Rettangolo 4">
            <a:extLst>
              <a:ext uri="{FF2B5EF4-FFF2-40B4-BE49-F238E27FC236}">
                <a16:creationId xmlns:a16="http://schemas.microsoft.com/office/drawing/2014/main" id="{B3771C94-7BC1-E445-5E3F-9BFEC4C78898}"/>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ttotitolo 2">
            <a:extLst>
              <a:ext uri="{FF2B5EF4-FFF2-40B4-BE49-F238E27FC236}">
                <a16:creationId xmlns:a16="http://schemas.microsoft.com/office/drawing/2014/main" id="{AF428EFD-7C11-66D5-6B36-30849D0BC079}"/>
              </a:ext>
            </a:extLst>
          </p:cNvPr>
          <p:cNvSpPr txBox="1">
            <a:spLocks noGrp="1"/>
          </p:cNvSpPr>
          <p:nvPr>
            <p:ph type="subTitle" idx="1"/>
          </p:nvPr>
        </p:nvSpPr>
        <p:spPr>
          <a:xfrm>
            <a:off x="581777" y="957998"/>
            <a:ext cx="10887459" cy="4670279"/>
          </a:xfrm>
        </p:spPr>
        <p:txBody>
          <a:bodyPr>
            <a:normAutofit/>
          </a:bodyPr>
          <a:lstStyle/>
          <a:p>
            <a:pPr lvl="0" algn="just"/>
            <a:endParaRPr lang="it-IT" sz="1600" dirty="0">
              <a:latin typeface="Arial" panose="020B0604020202020204" pitchFamily="34" charset="0"/>
              <a:cs typeface="Arial" panose="020B0604020202020204" pitchFamily="34" charset="0"/>
            </a:endParaRPr>
          </a:p>
          <a:p>
            <a:pPr marL="285750" lvl="0" indent="-285750" algn="just">
              <a:buChar char="•"/>
            </a:pPr>
            <a:r>
              <a:rPr lang="it-IT" sz="1600" b="1" dirty="0" err="1">
                <a:latin typeface="Arial" panose="020B0604020202020204" pitchFamily="34" charset="0"/>
                <a:cs typeface="Arial" panose="020B0604020202020204" pitchFamily="34" charset="0"/>
              </a:rPr>
              <a:t>Changes</a:t>
            </a:r>
            <a:r>
              <a:rPr lang="it-IT" sz="1600" b="1" dirty="0">
                <a:latin typeface="Arial" panose="020B0604020202020204" pitchFamily="34" charset="0"/>
                <a:cs typeface="Arial" panose="020B0604020202020204" pitchFamily="34" charset="0"/>
              </a:rPr>
              <a:t> of </a:t>
            </a:r>
            <a:r>
              <a:rPr lang="it-IT" sz="1600" b="1" dirty="0" err="1">
                <a:latin typeface="Arial" panose="020B0604020202020204" pitchFamily="34" charset="0"/>
                <a:cs typeface="Arial" panose="020B0604020202020204" pitchFamily="34" charset="0"/>
              </a:rPr>
              <a:t>inflectional</a:t>
            </a:r>
            <a:r>
              <a:rPr lang="it-IT" sz="1600" b="1" dirty="0">
                <a:latin typeface="Arial" panose="020B0604020202020204" pitchFamily="34" charset="0"/>
                <a:cs typeface="Arial" panose="020B0604020202020204" pitchFamily="34" charset="0"/>
              </a:rPr>
              <a:t> classes</a:t>
            </a:r>
            <a:r>
              <a:rPr lang="it-IT" sz="1600" dirty="0">
                <a:latin typeface="Arial" panose="020B0604020202020204" pitchFamily="34" charset="0"/>
                <a:cs typeface="Arial" panose="020B0604020202020204" pitchFamily="34" charset="0"/>
              </a:rPr>
              <a:t>: </a:t>
            </a:r>
            <a:r>
              <a:rPr lang="it-IT" sz="1600" i="1" dirty="0">
                <a:latin typeface="Arial" panose="020B0604020202020204" pitchFamily="34" charset="0"/>
                <a:cs typeface="Arial" panose="020B0604020202020204" pitchFamily="34" charset="0"/>
              </a:rPr>
              <a:t>la </a:t>
            </a:r>
            <a:r>
              <a:rPr lang="it-IT" sz="1600" i="1" dirty="0" err="1">
                <a:latin typeface="Arial" panose="020B0604020202020204" pitchFamily="34" charset="0"/>
                <a:cs typeface="Arial" panose="020B0604020202020204" pitchFamily="34" charset="0"/>
              </a:rPr>
              <a:t>caud</a:t>
            </a:r>
            <a:r>
              <a:rPr lang="it-IT" sz="1600" i="1" dirty="0">
                <a:latin typeface="Arial" panose="020B0604020202020204" pitchFamily="34" charset="0"/>
                <a:cs typeface="Arial" panose="020B0604020202020204" pitchFamily="34" charset="0"/>
              </a:rPr>
              <a:t>, la </a:t>
            </a:r>
            <a:r>
              <a:rPr lang="it-IT" sz="1600" i="1" dirty="0" err="1">
                <a:latin typeface="Arial" panose="020B0604020202020204" pitchFamily="34" charset="0"/>
                <a:cs typeface="Arial" panose="020B0604020202020204" pitchFamily="34" charset="0"/>
              </a:rPr>
              <a:t>frèid</a:t>
            </a:r>
            <a:r>
              <a:rPr lang="it-IT" sz="1600" i="1"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‘la caldo, la </a:t>
            </a:r>
            <a:r>
              <a:rPr lang="it-IT" sz="1600" dirty="0" err="1">
                <a:latin typeface="Arial" panose="020B0604020202020204" pitchFamily="34" charset="0"/>
                <a:cs typeface="Arial" panose="020B0604020202020204" pitchFamily="34" charset="0"/>
              </a:rPr>
              <a:t>freddo’</a:t>
            </a:r>
            <a:r>
              <a:rPr lang="it-IT" sz="1600" dirty="0">
                <a:latin typeface="Arial" panose="020B0604020202020204" pitchFamily="34" charset="0"/>
                <a:cs typeface="Arial" panose="020B0604020202020204" pitchFamily="34" charset="0"/>
              </a:rPr>
              <a:t> &gt; </a:t>
            </a:r>
            <a:r>
              <a:rPr lang="it-IT" sz="1600" i="1" dirty="0">
                <a:latin typeface="Arial" panose="020B0604020202020204" pitchFamily="34" charset="0"/>
                <a:cs typeface="Arial" panose="020B0604020202020204" pitchFamily="34" charset="0"/>
              </a:rPr>
              <a:t>al </a:t>
            </a:r>
            <a:r>
              <a:rPr lang="it-IT" sz="1600" i="1" dirty="0" err="1">
                <a:latin typeface="Arial" panose="020B0604020202020204" pitchFamily="34" charset="0"/>
                <a:cs typeface="Arial" panose="020B0604020202020204" pitchFamily="34" charset="0"/>
              </a:rPr>
              <a:t>caud</a:t>
            </a:r>
            <a:r>
              <a:rPr lang="it-IT" sz="1600" i="1" dirty="0">
                <a:latin typeface="Arial" panose="020B0604020202020204" pitchFamily="34" charset="0"/>
                <a:cs typeface="Arial" panose="020B0604020202020204" pitchFamily="34" charset="0"/>
              </a:rPr>
              <a:t>, al </a:t>
            </a:r>
            <a:r>
              <a:rPr lang="it-IT" sz="1600" i="1" dirty="0" err="1">
                <a:latin typeface="Arial" panose="020B0604020202020204" pitchFamily="34" charset="0"/>
                <a:cs typeface="Arial" panose="020B0604020202020204" pitchFamily="34" charset="0"/>
              </a:rPr>
              <a:t>frèid</a:t>
            </a:r>
            <a:r>
              <a:rPr lang="it-IT" sz="1600" dirty="0">
                <a:latin typeface="Arial" panose="020B0604020202020204" pitchFamily="34" charset="0"/>
                <a:cs typeface="Arial" panose="020B0604020202020204" pitchFamily="34" charset="0"/>
              </a:rPr>
              <a:t> ‘il caldo, il </a:t>
            </a:r>
            <a:r>
              <a:rPr lang="it-IT" sz="1600" dirty="0" err="1">
                <a:latin typeface="Arial" panose="020B0604020202020204" pitchFamily="34" charset="0"/>
                <a:cs typeface="Arial" panose="020B0604020202020204" pitchFamily="34" charset="0"/>
              </a:rPr>
              <a:t>freddo’</a:t>
            </a:r>
            <a:r>
              <a:rPr lang="it-IT" sz="1600" dirty="0">
                <a:latin typeface="Arial" panose="020B0604020202020204" pitchFamily="34" charset="0"/>
                <a:cs typeface="Arial" panose="020B0604020202020204" pitchFamily="34" charset="0"/>
              </a:rPr>
              <a:t>.</a:t>
            </a:r>
          </a:p>
          <a:p>
            <a:pPr marL="285750" lvl="0" indent="-285750" algn="just">
              <a:buChar char="-"/>
            </a:pPr>
            <a:endParaRPr lang="it-IT" sz="1600" dirty="0">
              <a:latin typeface="Arial" panose="020B0604020202020204" pitchFamily="34" charset="0"/>
              <a:cs typeface="Arial" panose="020B0604020202020204" pitchFamily="34" charset="0"/>
            </a:endParaRPr>
          </a:p>
          <a:p>
            <a:pPr marL="285750" lvl="0" indent="-285750" algn="just">
              <a:buChar char="-"/>
            </a:pPr>
            <a:endParaRPr lang="it-IT" sz="1600" dirty="0">
              <a:latin typeface="Arial" panose="020B0604020202020204" pitchFamily="34" charset="0"/>
              <a:cs typeface="Arial" panose="020B0604020202020204" pitchFamily="34" charset="0"/>
            </a:endParaRPr>
          </a:p>
          <a:p>
            <a:pPr marL="285750" lvl="0" indent="-285750" algn="just">
              <a:buChar char="•"/>
            </a:pPr>
            <a:r>
              <a:rPr lang="it-IT" sz="1600" b="1" dirty="0">
                <a:latin typeface="Arial" panose="020B0604020202020204" pitchFamily="34" charset="0"/>
                <a:cs typeface="Arial" panose="020B0604020202020204" pitchFamily="34" charset="0"/>
              </a:rPr>
              <a:t>Loss of </a:t>
            </a:r>
            <a:r>
              <a:rPr lang="it-IT" sz="1600" b="1" dirty="0" err="1">
                <a:latin typeface="Arial" panose="020B0604020202020204" pitchFamily="34" charset="0"/>
                <a:cs typeface="Arial" panose="020B0604020202020204" pitchFamily="34" charset="0"/>
              </a:rPr>
              <a:t>morphological</a:t>
            </a:r>
            <a:r>
              <a:rPr lang="it-IT" sz="1600" b="1"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categories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loss</a:t>
            </a:r>
            <a:r>
              <a:rPr lang="it-IT" sz="1600" dirty="0">
                <a:latin typeface="Arial" panose="020B0604020202020204" pitchFamily="34" charset="0"/>
                <a:cs typeface="Arial" panose="020B0604020202020204" pitchFamily="34" charset="0"/>
              </a:rPr>
              <a:t> of </a:t>
            </a:r>
            <a:r>
              <a:rPr lang="it-IT" sz="1600" dirty="0" err="1">
                <a:latin typeface="Arial" panose="020B0604020202020204" pitchFamily="34" charset="0"/>
                <a:cs typeface="Arial" panose="020B0604020202020204" pitchFamily="34" charset="0"/>
              </a:rPr>
              <a:t>metaphonic</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plurals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This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phenomenon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probably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started</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as</a:t>
            </a:r>
            <a:r>
              <a:rPr lang="it-IT" sz="1600" dirty="0">
                <a:latin typeface="Arial" panose="020B0604020202020204" pitchFamily="34" charset="0"/>
                <a:cs typeface="Arial" panose="020B0604020202020204" pitchFamily="34" charset="0"/>
              </a:rPr>
              <a:t> an </a:t>
            </a:r>
            <a:r>
              <a:rPr lang="it-IT" sz="1600" dirty="0" err="1">
                <a:latin typeface="Arial" panose="020B0604020202020204" pitchFamily="34" charset="0"/>
                <a:cs typeface="Arial" panose="020B0604020202020204" pitchFamily="34" charset="0"/>
              </a:rPr>
              <a:t>effect</a:t>
            </a:r>
            <a:r>
              <a:rPr lang="it-IT" sz="1600" dirty="0">
                <a:latin typeface="Arial" panose="020B0604020202020204" pitchFamily="34" charset="0"/>
                <a:cs typeface="Arial" panose="020B0604020202020204" pitchFamily="34" charset="0"/>
              </a:rPr>
              <a:t> of </a:t>
            </a:r>
            <a:r>
              <a:rPr lang="it-IT" sz="1600" dirty="0" err="1">
                <a:latin typeface="Arial" panose="020B0604020202020204" pitchFamily="34" charset="0"/>
                <a:cs typeface="Arial" panose="020B0604020202020204" pitchFamily="34" charset="0"/>
              </a:rPr>
              <a:t>dialect</a:t>
            </a:r>
            <a:r>
              <a:rPr lang="it-IT" sz="1600" dirty="0">
                <a:latin typeface="Arial" panose="020B0604020202020204" pitchFamily="34" charset="0"/>
                <a:cs typeface="Arial" panose="020B0604020202020204" pitchFamily="34" charset="0"/>
              </a:rPr>
              <a:t> contact, </a:t>
            </a:r>
            <a:r>
              <a:rPr lang="it-IT" sz="1600" dirty="0" err="1">
                <a:latin typeface="Arial" panose="020B0604020202020204" pitchFamily="34" charset="0"/>
                <a:cs typeface="Arial" panose="020B0604020202020204" pitchFamily="34" charset="0"/>
              </a:rPr>
              <a:t>since</a:t>
            </a:r>
            <a:r>
              <a:rPr lang="it-IT" sz="1600" dirty="0">
                <a:latin typeface="Arial" panose="020B0604020202020204" pitchFamily="34" charset="0"/>
                <a:cs typeface="Arial" panose="020B0604020202020204" pitchFamily="34" charset="0"/>
              </a:rPr>
              <a:t> urban </a:t>
            </a:r>
            <a:r>
              <a:rPr lang="it-IT" sz="1600" dirty="0" err="1">
                <a:latin typeface="Arial" panose="020B0604020202020204" pitchFamily="34" charset="0"/>
                <a:cs typeface="Arial" panose="020B0604020202020204" pitchFamily="34" charset="0"/>
              </a:rPr>
              <a:t>varieties</a:t>
            </a:r>
            <a:r>
              <a:rPr lang="it-IT" sz="1600" dirty="0">
                <a:latin typeface="Arial" panose="020B0604020202020204" pitchFamily="34" charset="0"/>
                <a:cs typeface="Arial" panose="020B0604020202020204" pitchFamily="34" charset="0"/>
              </a:rPr>
              <a:t> do </a:t>
            </a:r>
            <a:r>
              <a:rPr lang="it-IT" sz="1600" dirty="0" err="1">
                <a:latin typeface="Arial" panose="020B0604020202020204" pitchFamily="34" charset="0"/>
                <a:cs typeface="Arial" panose="020B0604020202020204" pitchFamily="34" charset="0"/>
              </a:rPr>
              <a:t>not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possess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metaphony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Italian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probably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worked</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as</a:t>
            </a:r>
            <a:r>
              <a:rPr lang="it-IT" sz="1600" dirty="0">
                <a:latin typeface="Arial" panose="020B0604020202020204" pitchFamily="34" charset="0"/>
                <a:cs typeface="Arial" panose="020B0604020202020204" pitchFamily="34" charset="0"/>
              </a:rPr>
              <a:t> a </a:t>
            </a:r>
            <a:r>
              <a:rPr lang="it-IT" sz="1600" dirty="0" err="1">
                <a:latin typeface="Arial" panose="020B0604020202020204" pitchFamily="34" charset="0"/>
                <a:cs typeface="Arial" panose="020B0604020202020204" pitchFamily="34" charset="0"/>
              </a:rPr>
              <a:t>reinforcement</a:t>
            </a:r>
            <a:r>
              <a:rPr lang="it-IT" sz="1600" dirty="0">
                <a:latin typeface="Arial" panose="020B0604020202020204" pitchFamily="34" charset="0"/>
                <a:cs typeface="Arial" panose="020B0604020202020204" pitchFamily="34" charset="0"/>
              </a:rPr>
              <a:t> (</a:t>
            </a:r>
            <a:r>
              <a:rPr lang="it-IT" sz="1600" i="1" dirty="0">
                <a:latin typeface="Arial" panose="020B0604020202020204" pitchFamily="34" charset="0"/>
                <a:cs typeface="Arial" panose="020B0604020202020204" pitchFamily="34" charset="0"/>
              </a:rPr>
              <a:t>contact-</a:t>
            </a:r>
            <a:r>
              <a:rPr lang="it-IT" sz="1600" i="1" dirty="0" err="1">
                <a:latin typeface="Arial" panose="020B0604020202020204" pitchFamily="34" charset="0"/>
                <a:cs typeface="Arial" panose="020B0604020202020204" pitchFamily="34" charset="0"/>
              </a:rPr>
              <a:t>induced</a:t>
            </a:r>
            <a:r>
              <a:rPr lang="it-IT" sz="1600" i="1" dirty="0">
                <a:latin typeface="Arial" panose="020B0604020202020204" pitchFamily="34" charset="0"/>
                <a:cs typeface="Arial" panose="020B0604020202020204" pitchFamily="34" charset="0"/>
              </a:rPr>
              <a:t> </a:t>
            </a:r>
            <a:r>
              <a:rPr lang="it-IT" sz="1600" i="1" dirty="0" err="1">
                <a:latin typeface="Arial" panose="020B0604020202020204" pitchFamily="34" charset="0"/>
                <a:cs typeface="Arial" panose="020B0604020202020204" pitchFamily="34" charset="0"/>
              </a:rPr>
              <a:t>stability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Kühl</a:t>
            </a:r>
            <a:r>
              <a:rPr lang="it-IT" sz="1600" dirty="0">
                <a:latin typeface="Arial" panose="020B0604020202020204" pitchFamily="34" charset="0"/>
                <a:cs typeface="Arial" panose="020B0604020202020204" pitchFamily="34" charset="0"/>
              </a:rPr>
              <a:t>/</a:t>
            </a:r>
            <a:r>
              <a:rPr lang="it-IT" sz="1600" dirty="0" err="1">
                <a:latin typeface="Arial" panose="020B0604020202020204" pitchFamily="34" charset="0"/>
                <a:cs typeface="Arial" panose="020B0604020202020204" pitchFamily="34" charset="0"/>
              </a:rPr>
              <a:t>Braunmüller</a:t>
            </a:r>
            <a:r>
              <a:rPr lang="it-IT" sz="1600" dirty="0">
                <a:latin typeface="Arial" panose="020B0604020202020204" pitchFamily="34" charset="0"/>
                <a:cs typeface="Arial" panose="020B0604020202020204" pitchFamily="34" charset="0"/>
              </a:rPr>
              <a:t> 2014).</a:t>
            </a:r>
          </a:p>
        </p:txBody>
      </p:sp>
      <p:graphicFrame>
        <p:nvGraphicFramePr>
          <p:cNvPr id="3" name="Tabella 1">
            <a:extLst>
              <a:ext uri="{FF2B5EF4-FFF2-40B4-BE49-F238E27FC236}">
                <a16:creationId xmlns:a16="http://schemas.microsoft.com/office/drawing/2014/main" id="{FBA2E107-DDD5-90DF-4625-9A3D04F28DFA}"/>
              </a:ext>
            </a:extLst>
          </p:cNvPr>
          <p:cNvGraphicFramePr>
            <a:graphicFrameLocks noGrp="1"/>
          </p:cNvGraphicFramePr>
          <p:nvPr>
            <p:extLst>
              <p:ext uri="{D42A27DB-BD31-4B8C-83A1-F6EECF244321}">
                <p14:modId xmlns:p14="http://schemas.microsoft.com/office/powerpoint/2010/main" val="35073082"/>
              </p:ext>
            </p:extLst>
          </p:nvPr>
        </p:nvGraphicFramePr>
        <p:xfrm>
          <a:off x="2032005" y="3920544"/>
          <a:ext cx="8127990" cy="1478292"/>
        </p:xfrm>
        <a:graphic>
          <a:graphicData uri="http://schemas.openxmlformats.org/drawingml/2006/table">
            <a:tbl>
              <a:tblPr firstRow="1" bandRow="1">
                <a:effectLst/>
                <a:tableStyleId>{F5AB1C69-6EDB-4FF4-983F-18BD219EF322}</a:tableStyleId>
              </a:tblPr>
              <a:tblGrid>
                <a:gridCol w="2709330">
                  <a:extLst>
                    <a:ext uri="{9D8B030D-6E8A-4147-A177-3AD203B41FA5}">
                      <a16:colId xmlns:a16="http://schemas.microsoft.com/office/drawing/2014/main" val="3751154249"/>
                    </a:ext>
                  </a:extLst>
                </a:gridCol>
                <a:gridCol w="2709330">
                  <a:extLst>
                    <a:ext uri="{9D8B030D-6E8A-4147-A177-3AD203B41FA5}">
                      <a16:colId xmlns:a16="http://schemas.microsoft.com/office/drawing/2014/main" val="1701202824"/>
                    </a:ext>
                  </a:extLst>
                </a:gridCol>
                <a:gridCol w="2709330">
                  <a:extLst>
                    <a:ext uri="{9D8B030D-6E8A-4147-A177-3AD203B41FA5}">
                      <a16:colId xmlns:a16="http://schemas.microsoft.com/office/drawing/2014/main" val="2828725186"/>
                    </a:ext>
                  </a:extLst>
                </a:gridCol>
              </a:tblGrid>
              <a:tr h="361864">
                <a:tc>
                  <a:txBody>
                    <a:bodyPr/>
                    <a:lstStyle/>
                    <a:p>
                      <a:pPr lvl="0"/>
                      <a:endParaRPr lang="it-IT"/>
                    </a:p>
                  </a:txBody>
                  <a:tcPr>
                    <a:solidFill>
                      <a:srgbClr val="275317"/>
                    </a:solidFill>
                  </a:tcPr>
                </a:tc>
                <a:tc>
                  <a:txBody>
                    <a:bodyPr/>
                    <a:lstStyle/>
                    <a:p>
                      <a:pPr lvl="0"/>
                      <a:r>
                        <a:rPr lang="it-IT" dirty="0" err="1"/>
                        <a:t>Singular</a:t>
                      </a:r>
                      <a:endParaRPr lang="it-IT" dirty="0"/>
                    </a:p>
                  </a:txBody>
                  <a:tcPr>
                    <a:solidFill>
                      <a:srgbClr val="275317"/>
                    </a:solidFill>
                  </a:tcPr>
                </a:tc>
                <a:tc>
                  <a:txBody>
                    <a:bodyPr/>
                    <a:lstStyle/>
                    <a:p>
                      <a:pPr lvl="0"/>
                      <a:r>
                        <a:rPr lang="it-IT" dirty="0" err="1"/>
                        <a:t>Plural</a:t>
                      </a:r>
                      <a:endParaRPr lang="it-IT" dirty="0"/>
                    </a:p>
                  </a:txBody>
                  <a:tcPr>
                    <a:solidFill>
                      <a:srgbClr val="275317"/>
                    </a:solidFill>
                  </a:tcPr>
                </a:tc>
                <a:extLst>
                  <a:ext uri="{0D108BD9-81ED-4DB2-BD59-A6C34878D82A}">
                    <a16:rowId xmlns:a16="http://schemas.microsoft.com/office/drawing/2014/main" val="2767620113"/>
                  </a:ext>
                </a:extLst>
              </a:tr>
              <a:tr h="370844">
                <a:tc>
                  <a:txBody>
                    <a:bodyPr/>
                    <a:lstStyle/>
                    <a:p>
                      <a:pPr lvl="0"/>
                      <a:r>
                        <a:rPr lang="it-IT" b="1" dirty="0" err="1">
                          <a:solidFill>
                            <a:srgbClr val="FFFFFF"/>
                          </a:solidFill>
                        </a:rPr>
                        <a:t>Italian</a:t>
                      </a:r>
                      <a:endParaRPr lang="it-IT" b="1" dirty="0">
                        <a:solidFill>
                          <a:srgbClr val="FFFFFF"/>
                        </a:solidFill>
                      </a:endParaRPr>
                    </a:p>
                  </a:txBody>
                  <a:tcPr>
                    <a:solidFill>
                      <a:srgbClr val="275317"/>
                    </a:solidFill>
                  </a:tcPr>
                </a:tc>
                <a:tc>
                  <a:txBody>
                    <a:bodyPr/>
                    <a:lstStyle/>
                    <a:p>
                      <a:pPr lvl="0"/>
                      <a:r>
                        <a:rPr lang="it-IT"/>
                        <a:t>can-</a:t>
                      </a:r>
                      <a:r>
                        <a:rPr lang="it-IT" b="1">
                          <a:solidFill>
                            <a:srgbClr val="275317"/>
                          </a:solidFill>
                        </a:rPr>
                        <a:t>e</a:t>
                      </a:r>
                    </a:p>
                  </a:txBody>
                  <a:tcPr/>
                </a:tc>
                <a:tc>
                  <a:txBody>
                    <a:bodyPr/>
                    <a:lstStyle/>
                    <a:p>
                      <a:pPr lvl="0"/>
                      <a:r>
                        <a:rPr lang="it-IT"/>
                        <a:t>can-</a:t>
                      </a:r>
                      <a:r>
                        <a:rPr lang="it-IT" b="1">
                          <a:solidFill>
                            <a:srgbClr val="275317"/>
                          </a:solidFill>
                        </a:rPr>
                        <a:t>i</a:t>
                      </a:r>
                    </a:p>
                  </a:txBody>
                  <a:tcPr/>
                </a:tc>
                <a:extLst>
                  <a:ext uri="{0D108BD9-81ED-4DB2-BD59-A6C34878D82A}">
                    <a16:rowId xmlns:a16="http://schemas.microsoft.com/office/drawing/2014/main" val="2509626767"/>
                  </a:ext>
                </a:extLst>
              </a:tr>
              <a:tr h="370844">
                <a:tc>
                  <a:txBody>
                    <a:bodyPr/>
                    <a:lstStyle/>
                    <a:p>
                      <a:pPr lvl="0"/>
                      <a:r>
                        <a:rPr lang="it-IT" b="1" dirty="0">
                          <a:solidFill>
                            <a:srgbClr val="FFFFFF"/>
                          </a:solidFill>
                        </a:rPr>
                        <a:t>Urban </a:t>
                      </a:r>
                      <a:r>
                        <a:rPr lang="it-IT" b="1" dirty="0" err="1">
                          <a:solidFill>
                            <a:srgbClr val="FFFFFF"/>
                          </a:solidFill>
                        </a:rPr>
                        <a:t>Piedmontese</a:t>
                      </a:r>
                      <a:endParaRPr lang="it-IT" b="1" dirty="0">
                        <a:solidFill>
                          <a:srgbClr val="FFFFFF"/>
                        </a:solidFill>
                      </a:endParaRPr>
                    </a:p>
                  </a:txBody>
                  <a:tcPr>
                    <a:solidFill>
                      <a:srgbClr val="275317"/>
                    </a:solidFill>
                  </a:tcPr>
                </a:tc>
                <a:tc>
                  <a:txBody>
                    <a:bodyPr/>
                    <a:lstStyle/>
                    <a:p>
                      <a:pPr lvl="0"/>
                      <a:r>
                        <a:rPr lang="it-IT"/>
                        <a:t>[ka</a:t>
                      </a:r>
                      <a:r>
                        <a:rPr lang="it-IT" sz="1800">
                          <a:latin typeface="Times New Roman" pitchFamily="18"/>
                          <a:cs typeface="Times New Roman" pitchFamily="18"/>
                        </a:rPr>
                        <a:t>ŋ</a:t>
                      </a:r>
                      <a:r>
                        <a:rPr lang="it-IT"/>
                        <a:t>]</a:t>
                      </a:r>
                    </a:p>
                  </a:txBody>
                  <a:tcPr/>
                </a:tc>
                <a:tc>
                  <a:txBody>
                    <a:bodyPr/>
                    <a:lstStyle/>
                    <a:p>
                      <a:pPr lvl="0"/>
                      <a:r>
                        <a:rPr lang="it-IT"/>
                        <a:t>[ka</a:t>
                      </a:r>
                      <a:r>
                        <a:rPr lang="it-IT" sz="1800">
                          <a:latin typeface="Times New Roman" pitchFamily="18"/>
                          <a:cs typeface="Times New Roman" pitchFamily="18"/>
                        </a:rPr>
                        <a:t>ŋ</a:t>
                      </a:r>
                      <a:r>
                        <a:rPr lang="it-IT"/>
                        <a:t>]</a:t>
                      </a:r>
                    </a:p>
                  </a:txBody>
                  <a:tcPr/>
                </a:tc>
                <a:extLst>
                  <a:ext uri="{0D108BD9-81ED-4DB2-BD59-A6C34878D82A}">
                    <a16:rowId xmlns:a16="http://schemas.microsoft.com/office/drawing/2014/main" val="1296903180"/>
                  </a:ext>
                </a:extLst>
              </a:tr>
              <a:tr h="370844">
                <a:tc>
                  <a:txBody>
                    <a:bodyPr/>
                    <a:lstStyle/>
                    <a:p>
                      <a:pPr lvl="0"/>
                      <a:r>
                        <a:rPr lang="it-IT" b="1" dirty="0">
                          <a:solidFill>
                            <a:srgbClr val="FFFFFF"/>
                          </a:solidFill>
                        </a:rPr>
                        <a:t>Rural </a:t>
                      </a:r>
                      <a:r>
                        <a:rPr lang="it-IT" b="1" dirty="0" err="1">
                          <a:solidFill>
                            <a:srgbClr val="FFFFFF"/>
                          </a:solidFill>
                        </a:rPr>
                        <a:t>Piedmontese</a:t>
                      </a:r>
                      <a:endParaRPr lang="it-IT" b="1" dirty="0">
                        <a:solidFill>
                          <a:srgbClr val="FFFFFF"/>
                        </a:solidFill>
                      </a:endParaRPr>
                    </a:p>
                  </a:txBody>
                  <a:tcPr>
                    <a:solidFill>
                      <a:srgbClr val="275317"/>
                    </a:solidFill>
                  </a:tcPr>
                </a:tc>
                <a:tc>
                  <a:txBody>
                    <a:bodyPr/>
                    <a:lstStyle/>
                    <a:p>
                      <a:pPr marL="0" marR="0" lvl="0" indent="0" algn="l" defTabSz="914400" rtl="0" fontAlgn="auto" hangingPunct="1">
                        <a:lnSpc>
                          <a:spcPct val="100000"/>
                        </a:lnSpc>
                        <a:spcBef>
                          <a:spcPts val="0"/>
                        </a:spcBef>
                        <a:spcAft>
                          <a:spcPts val="0"/>
                        </a:spcAft>
                        <a:buNone/>
                        <a:tabLst/>
                      </a:pPr>
                      <a:r>
                        <a:rPr lang="it-IT"/>
                        <a:t>[k</a:t>
                      </a:r>
                      <a:r>
                        <a:rPr lang="it-IT" b="1">
                          <a:solidFill>
                            <a:srgbClr val="275317"/>
                          </a:solidFill>
                        </a:rPr>
                        <a:t>a</a:t>
                      </a:r>
                      <a:r>
                        <a:rPr lang="it-IT" sz="1800">
                          <a:latin typeface="Times New Roman" pitchFamily="18"/>
                          <a:cs typeface="Times New Roman" pitchFamily="18"/>
                        </a:rPr>
                        <a:t>ŋ</a:t>
                      </a:r>
                      <a:r>
                        <a:rPr lang="it-IT"/>
                        <a:t>]</a:t>
                      </a:r>
                    </a:p>
                  </a:txBody>
                  <a:tcPr/>
                </a:tc>
                <a:tc>
                  <a:txBody>
                    <a:bodyPr/>
                    <a:lstStyle/>
                    <a:p>
                      <a:pPr marL="0" marR="0" lvl="0" indent="0" algn="l" defTabSz="914400" rtl="0" fontAlgn="auto" hangingPunct="1">
                        <a:lnSpc>
                          <a:spcPct val="100000"/>
                        </a:lnSpc>
                        <a:spcBef>
                          <a:spcPts val="0"/>
                        </a:spcBef>
                        <a:spcAft>
                          <a:spcPts val="0"/>
                        </a:spcAft>
                        <a:buNone/>
                        <a:tabLst/>
                      </a:pPr>
                      <a:r>
                        <a:rPr lang="it-IT" dirty="0"/>
                        <a:t>[</a:t>
                      </a:r>
                      <a:r>
                        <a:rPr lang="it-IT" dirty="0" err="1"/>
                        <a:t>k</a:t>
                      </a:r>
                      <a:r>
                        <a:rPr lang="it-IT" b="1" dirty="0" err="1">
                          <a:solidFill>
                            <a:srgbClr val="275317"/>
                          </a:solidFill>
                        </a:rPr>
                        <a:t>e</a:t>
                      </a:r>
                      <a:r>
                        <a:rPr lang="it-IT" sz="1800" dirty="0" err="1">
                          <a:latin typeface="Times New Roman" pitchFamily="18"/>
                          <a:cs typeface="Times New Roman" pitchFamily="18"/>
                        </a:rPr>
                        <a:t>ŋ</a:t>
                      </a:r>
                      <a:r>
                        <a:rPr lang="it-IT" dirty="0"/>
                        <a:t>]</a:t>
                      </a:r>
                    </a:p>
                  </a:txBody>
                  <a:tcPr/>
                </a:tc>
                <a:extLst>
                  <a:ext uri="{0D108BD9-81ED-4DB2-BD59-A6C34878D82A}">
                    <a16:rowId xmlns:a16="http://schemas.microsoft.com/office/drawing/2014/main" val="570897836"/>
                  </a:ext>
                </a:extLst>
              </a:tr>
            </a:tbl>
          </a:graphicData>
        </a:graphic>
      </p:graphicFrame>
      <p:sp>
        <p:nvSpPr>
          <p:cNvPr id="4" name="Rettangolo 3">
            <a:extLst>
              <a:ext uri="{FF2B5EF4-FFF2-40B4-BE49-F238E27FC236}">
                <a16:creationId xmlns:a16="http://schemas.microsoft.com/office/drawing/2014/main" id="{22C9C926-C500-65F3-0DAE-B0713E71C94A}"/>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527FAE-48EA-8CDE-14EB-F245A8522664}"/>
              </a:ext>
            </a:extLst>
          </p:cNvPr>
          <p:cNvSpPr txBox="1"/>
          <p:nvPr/>
        </p:nvSpPr>
        <p:spPr>
          <a:xfrm>
            <a:off x="576565" y="533936"/>
            <a:ext cx="9144000" cy="455864"/>
          </a:xfrm>
          <a:prstGeom prst="rect">
            <a:avLst/>
          </a:prstGeom>
          <a:noFill/>
          <a:ln cap="flat">
            <a:noFill/>
          </a:ln>
        </p:spPr>
        <p:txBody>
          <a:bodyPr vert="horz" wrap="square" lIns="91440" tIns="45720" rIns="91440" bIns="45720" anchor="b" anchorCtr="0" compatLnSpc="1">
            <a:normAutofit/>
          </a:bodyPr>
          <a:lstStyle/>
          <a:p>
            <a:pPr marL="0" marR="0" lvl="0" indent="0" algn="just"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it-IT" sz="2400" b="1" i="0" u="none" strike="noStrike" kern="1200" cap="none" spc="0" baseline="0" dirty="0">
                <a:solidFill>
                  <a:srgbClr val="196B24"/>
                </a:solidFill>
                <a:uFillTx/>
                <a:latin typeface="Times New Roman" pitchFamily="18"/>
                <a:cs typeface="Times New Roman" pitchFamily="18"/>
              </a:rPr>
              <a:t>2.3.3. </a:t>
            </a:r>
            <a:r>
              <a:rPr lang="it-IT" sz="2400" b="1" i="0" u="none" strike="noStrike" kern="1200" cap="none" spc="0" baseline="0" dirty="0" err="1">
                <a:solidFill>
                  <a:srgbClr val="196B24"/>
                </a:solidFill>
                <a:uFillTx/>
                <a:latin typeface="Times New Roman" pitchFamily="18"/>
                <a:cs typeface="Times New Roman" pitchFamily="18"/>
              </a:rPr>
              <a:t>Italianization</a:t>
            </a:r>
            <a:r>
              <a:rPr lang="it-IT" sz="2400" b="1" i="0" u="none" strike="noStrike" kern="1200" cap="none" spc="0" baseline="0" dirty="0">
                <a:solidFill>
                  <a:srgbClr val="196B24"/>
                </a:solidFill>
                <a:uFillTx/>
                <a:latin typeface="Times New Roman" pitchFamily="18"/>
                <a:cs typeface="Times New Roman" pitchFamily="18"/>
              </a:rPr>
              <a:t> in </a:t>
            </a:r>
            <a:r>
              <a:rPr lang="it-IT" sz="2400" b="1" i="0" u="none" strike="noStrike" kern="1200" cap="none" spc="0" baseline="0" dirty="0" err="1">
                <a:solidFill>
                  <a:srgbClr val="196B24"/>
                </a:solidFill>
                <a:uFillTx/>
                <a:latin typeface="Times New Roman" pitchFamily="18"/>
                <a:cs typeface="Times New Roman" pitchFamily="18"/>
              </a:rPr>
              <a:t>syntax</a:t>
            </a:r>
            <a:endParaRPr lang="it-IT" sz="2400" b="1" i="0" u="none" strike="noStrike" kern="1200" cap="none" spc="0" baseline="0" dirty="0">
              <a:solidFill>
                <a:srgbClr val="196B24"/>
              </a:solidFill>
              <a:uFillTx/>
              <a:latin typeface="Times New Roman" pitchFamily="18"/>
              <a:cs typeface="Times New Roman" pitchFamily="18"/>
            </a:endParaRPr>
          </a:p>
        </p:txBody>
      </p:sp>
      <p:sp>
        <p:nvSpPr>
          <p:cNvPr id="3" name="Sottotitolo 2">
            <a:extLst>
              <a:ext uri="{FF2B5EF4-FFF2-40B4-BE49-F238E27FC236}">
                <a16:creationId xmlns:a16="http://schemas.microsoft.com/office/drawing/2014/main" id="{DE79664D-76B1-9F9A-5B6F-22AD4874A062}"/>
              </a:ext>
            </a:extLst>
          </p:cNvPr>
          <p:cNvSpPr txBox="1">
            <a:spLocks noGrp="1"/>
          </p:cNvSpPr>
          <p:nvPr>
            <p:ph type="subTitle" idx="1"/>
          </p:nvPr>
        </p:nvSpPr>
        <p:spPr>
          <a:xfrm>
            <a:off x="576565" y="1543708"/>
            <a:ext cx="10887459" cy="4670279"/>
          </a:xfrm>
        </p:spPr>
        <p:txBody>
          <a:bodyPr>
            <a:normAutofit/>
          </a:bodyPr>
          <a:lstStyle/>
          <a:p>
            <a:pPr algn="just"/>
            <a:r>
              <a:rPr lang="it-IT" sz="1600" b="1" dirty="0" err="1">
                <a:latin typeface="Arial" panose="020B0604020202020204" pitchFamily="34" charset="0"/>
                <a:cs typeface="Arial" panose="020B0604020202020204" pitchFamily="34" charset="0"/>
              </a:rPr>
              <a:t>Existentials</a:t>
            </a:r>
            <a:r>
              <a:rPr lang="it-IT" sz="1600" b="1" dirty="0">
                <a:latin typeface="Arial" panose="020B0604020202020204" pitchFamily="34" charset="0"/>
                <a:cs typeface="Arial" panose="020B0604020202020204" pitchFamily="34" charset="0"/>
              </a:rPr>
              <a:t> and </a:t>
            </a:r>
            <a:r>
              <a:rPr lang="it-IT" sz="1600" b="1" dirty="0" err="1">
                <a:latin typeface="Arial" panose="020B0604020202020204" pitchFamily="34" charset="0"/>
                <a:cs typeface="Arial" panose="020B0604020202020204" pitchFamily="34" charset="0"/>
              </a:rPr>
              <a:t>presentatives</a:t>
            </a:r>
            <a:r>
              <a:rPr lang="it-IT"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alongside the traditional structures lacking agreement between the verb and the postposed subject, there is also an Italian-based calque featuring plural agreement, with or without a postverbal locative clitic in compound tenses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see</a:t>
            </a:r>
            <a:r>
              <a:rPr lang="it-IT" sz="1600" dirty="0">
                <a:latin typeface="Arial" panose="020B0604020202020204" pitchFamily="34" charset="0"/>
                <a:cs typeface="Arial" panose="020B0604020202020204" pitchFamily="34" charset="0"/>
              </a:rPr>
              <a:t> (4) vs (5); cfr. Bentley/Ciconte 2024):</a:t>
            </a:r>
          </a:p>
          <a:p>
            <a:pPr marL="285750" lvl="0" indent="-285750" algn="just">
              <a:buChar char="•"/>
            </a:pPr>
            <a:endParaRPr lang="it-IT" sz="1600" dirty="0">
              <a:latin typeface="Arial" panose="020B0604020202020204" pitchFamily="34" charset="0"/>
              <a:cs typeface="Arial" panose="020B0604020202020204" pitchFamily="34" charset="0"/>
            </a:endParaRPr>
          </a:p>
          <a:p>
            <a:pPr lvl="0" algn="just"/>
            <a:r>
              <a:rPr lang="it-IT" sz="1600" i="1"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(1) 	</a:t>
            </a:r>
            <a:r>
              <a:rPr lang="it-IT" sz="1600" i="1" dirty="0">
                <a:latin typeface="Arial" panose="020B0604020202020204" pitchFamily="34" charset="0"/>
                <a:cs typeface="Arial" panose="020B0604020202020204" pitchFamily="34" charset="0"/>
              </a:rPr>
              <a:t>A            	j’        	è                            	di </a:t>
            </a:r>
            <a:r>
              <a:rPr lang="it-IT" sz="1600" i="1" dirty="0" err="1">
                <a:latin typeface="Arial" panose="020B0604020202020204" pitchFamily="34" charset="0"/>
                <a:cs typeface="Arial" panose="020B0604020202020204" pitchFamily="34" charset="0"/>
              </a:rPr>
              <a:t>cassiëtte</a:t>
            </a:r>
            <a:r>
              <a:rPr lang="it-IT" sz="1600" i="1" dirty="0">
                <a:latin typeface="Arial" panose="020B0604020202020204" pitchFamily="34" charset="0"/>
                <a:cs typeface="Arial" panose="020B0604020202020204" pitchFamily="34" charset="0"/>
              </a:rPr>
              <a:t> </a:t>
            </a:r>
            <a:r>
              <a:rPr lang="it-IT" sz="1600" i="1" dirty="0" err="1">
                <a:latin typeface="Arial" panose="020B0604020202020204" pitchFamily="34" charset="0"/>
                <a:cs typeface="Arial" panose="020B0604020202020204" pitchFamily="34" charset="0"/>
              </a:rPr>
              <a:t>vërde</a:t>
            </a:r>
            <a:r>
              <a:rPr lang="it-IT" sz="1600" i="1" dirty="0">
                <a:latin typeface="Arial" panose="020B0604020202020204" pitchFamily="34" charset="0"/>
                <a:cs typeface="Arial" panose="020B0604020202020204" pitchFamily="34" charset="0"/>
              </a:rPr>
              <a:t> </a:t>
            </a:r>
            <a:r>
              <a:rPr lang="it-IT" sz="1600" i="1" dirty="0" err="1">
                <a:latin typeface="Arial" panose="020B0604020202020204" pitchFamily="34" charset="0"/>
                <a:cs typeface="Arial" panose="020B0604020202020204" pitchFamily="34" charset="0"/>
              </a:rPr>
              <a:t>ant</a:t>
            </a:r>
            <a:r>
              <a:rPr lang="it-IT" sz="1600" i="1" dirty="0">
                <a:latin typeface="Arial" panose="020B0604020202020204" pitchFamily="34" charset="0"/>
                <a:cs typeface="Arial" panose="020B0604020202020204" pitchFamily="34" charset="0"/>
              </a:rPr>
              <a:t> l’armare.</a:t>
            </a:r>
          </a:p>
          <a:p>
            <a:pPr lvl="0" algn="just"/>
            <a:r>
              <a:rPr lang="it-IT" sz="1600" cap="small" dirty="0">
                <a:latin typeface="Arial" panose="020B0604020202020204" pitchFamily="34" charset="0"/>
                <a:cs typeface="Arial" panose="020B0604020202020204" pitchFamily="34" charset="0"/>
              </a:rPr>
              <a:t>		sbj.3sg  	</a:t>
            </a:r>
            <a:r>
              <a:rPr lang="it-IT" sz="1600" cap="small" dirty="0" err="1">
                <a:latin typeface="Arial" panose="020B0604020202020204" pitchFamily="34" charset="0"/>
                <a:cs typeface="Arial" panose="020B0604020202020204" pitchFamily="34" charset="0"/>
              </a:rPr>
              <a:t>loc</a:t>
            </a:r>
            <a:r>
              <a:rPr lang="it-IT" sz="1600" cap="small"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to be.</a:t>
            </a:r>
            <a:r>
              <a:rPr lang="it-IT" sz="1600" cap="small" dirty="0">
                <a:latin typeface="Arial" panose="020B0604020202020204" pitchFamily="34" charset="0"/>
                <a:cs typeface="Arial" panose="020B0604020202020204" pitchFamily="34" charset="0"/>
              </a:rPr>
              <a:t>prs.</a:t>
            </a:r>
            <a:r>
              <a:rPr lang="it-IT" sz="1600" b="1" cap="small" dirty="0">
                <a:latin typeface="Arial" panose="020B0604020202020204" pitchFamily="34" charset="0"/>
                <a:cs typeface="Arial" panose="020B0604020202020204" pitchFamily="34" charset="0"/>
              </a:rPr>
              <a:t>3sg</a:t>
            </a:r>
            <a:r>
              <a:rPr lang="it-IT" sz="1600" cap="small"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some green boxes in the cabinet.</a:t>
            </a:r>
          </a:p>
          <a:p>
            <a:pPr lvl="0" algn="just"/>
            <a:endParaRPr lang="it-IT" sz="1600" dirty="0">
              <a:latin typeface="Arial" panose="020B0604020202020204" pitchFamily="34" charset="0"/>
              <a:cs typeface="Arial" panose="020B0604020202020204" pitchFamily="34" charset="0"/>
            </a:endParaRPr>
          </a:p>
          <a:p>
            <a:pPr lvl="0" algn="just"/>
            <a:r>
              <a:rPr lang="it-IT" sz="1600" i="1"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(2)	</a:t>
            </a:r>
            <a:r>
              <a:rPr lang="it-IT" sz="1600" i="1" dirty="0">
                <a:latin typeface="Arial" panose="020B0604020202020204" pitchFamily="34" charset="0"/>
                <a:cs typeface="Arial" panose="020B0604020202020204" pitchFamily="34" charset="0"/>
              </a:rPr>
              <a:t>A           	</a:t>
            </a:r>
            <a:r>
              <a:rPr lang="it-IT" sz="1600" i="1" dirty="0" err="1">
                <a:latin typeface="Arial" panose="020B0604020202020204" pitchFamily="34" charset="0"/>
                <a:cs typeface="Arial" panose="020B0604020202020204" pitchFamily="34" charset="0"/>
              </a:rPr>
              <a:t>ij</a:t>
            </a:r>
            <a:r>
              <a:rPr lang="it-IT" sz="1600" i="1" dirty="0">
                <a:latin typeface="Arial" panose="020B0604020202020204" pitchFamily="34" charset="0"/>
                <a:cs typeface="Arial" panose="020B0604020202020204" pitchFamily="34" charset="0"/>
              </a:rPr>
              <a:t>          	son                       	di </a:t>
            </a:r>
            <a:r>
              <a:rPr lang="it-IT" sz="1600" i="1" dirty="0" err="1">
                <a:latin typeface="Arial" panose="020B0604020202020204" pitchFamily="34" charset="0"/>
                <a:cs typeface="Arial" panose="020B0604020202020204" pitchFamily="34" charset="0"/>
              </a:rPr>
              <a:t>cassiëtte</a:t>
            </a:r>
            <a:r>
              <a:rPr lang="it-IT" sz="1600" i="1" dirty="0">
                <a:latin typeface="Arial" panose="020B0604020202020204" pitchFamily="34" charset="0"/>
                <a:cs typeface="Arial" panose="020B0604020202020204" pitchFamily="34" charset="0"/>
              </a:rPr>
              <a:t> </a:t>
            </a:r>
            <a:r>
              <a:rPr lang="it-IT" sz="1600" i="1" dirty="0" err="1">
                <a:latin typeface="Arial" panose="020B0604020202020204" pitchFamily="34" charset="0"/>
                <a:cs typeface="Arial" panose="020B0604020202020204" pitchFamily="34" charset="0"/>
              </a:rPr>
              <a:t>vërde</a:t>
            </a:r>
            <a:r>
              <a:rPr lang="it-IT" sz="1600" i="1" dirty="0">
                <a:latin typeface="Arial" panose="020B0604020202020204" pitchFamily="34" charset="0"/>
                <a:cs typeface="Arial" panose="020B0604020202020204" pitchFamily="34" charset="0"/>
              </a:rPr>
              <a:t>  </a:t>
            </a:r>
            <a:r>
              <a:rPr lang="it-IT" sz="1600" i="1" dirty="0" err="1">
                <a:latin typeface="Arial" panose="020B0604020202020204" pitchFamily="34" charset="0"/>
                <a:cs typeface="Arial" panose="020B0604020202020204" pitchFamily="34" charset="0"/>
              </a:rPr>
              <a:t>ant</a:t>
            </a:r>
            <a:r>
              <a:rPr lang="it-IT" sz="1600" i="1" dirty="0">
                <a:latin typeface="Arial" panose="020B0604020202020204" pitchFamily="34" charset="0"/>
                <a:cs typeface="Arial" panose="020B0604020202020204" pitchFamily="34" charset="0"/>
              </a:rPr>
              <a:t> l’armare.</a:t>
            </a:r>
          </a:p>
          <a:p>
            <a:pPr lvl="0" algn="just"/>
            <a:r>
              <a:rPr lang="it-IT" sz="1600" cap="small" dirty="0">
                <a:latin typeface="Arial" panose="020B0604020202020204" pitchFamily="34" charset="0"/>
                <a:cs typeface="Arial" panose="020B0604020202020204" pitchFamily="34" charset="0"/>
              </a:rPr>
              <a:t>		sbj.3pl 	</a:t>
            </a:r>
            <a:r>
              <a:rPr lang="it-IT" sz="1600" cap="small" dirty="0" err="1">
                <a:latin typeface="Arial" panose="020B0604020202020204" pitchFamily="34" charset="0"/>
                <a:cs typeface="Arial" panose="020B0604020202020204" pitchFamily="34" charset="0"/>
              </a:rPr>
              <a:t>loc</a:t>
            </a:r>
            <a:r>
              <a:rPr lang="it-IT" sz="1600" cap="small"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  	to be.</a:t>
            </a:r>
            <a:r>
              <a:rPr lang="it-IT" sz="1600" cap="small" dirty="0">
                <a:latin typeface="Arial" panose="020B0604020202020204" pitchFamily="34" charset="0"/>
                <a:cs typeface="Arial" panose="020B0604020202020204" pitchFamily="34" charset="0"/>
              </a:rPr>
              <a:t>prs.</a:t>
            </a:r>
            <a:r>
              <a:rPr lang="it-IT" sz="1600" b="1" cap="small" dirty="0">
                <a:latin typeface="Arial" panose="020B0604020202020204" pitchFamily="34" charset="0"/>
                <a:cs typeface="Arial" panose="020B0604020202020204" pitchFamily="34" charset="0"/>
              </a:rPr>
              <a:t>3pl</a:t>
            </a:r>
            <a:r>
              <a:rPr lang="it-IT" sz="1600" cap="small"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some green boxes in the cabinet.</a:t>
            </a:r>
          </a:p>
          <a:p>
            <a:pPr lvl="0" algn="just"/>
            <a:endParaRPr lang="it-IT" sz="1600" dirty="0">
              <a:latin typeface="Arial" panose="020B0604020202020204" pitchFamily="34" charset="0"/>
              <a:cs typeface="Arial" panose="020B0604020202020204" pitchFamily="34" charset="0"/>
            </a:endParaRPr>
          </a:p>
          <a:p>
            <a:pPr lvl="0" algn="just"/>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There</a:t>
            </a:r>
            <a:r>
              <a:rPr lang="it-IT" sz="1600" dirty="0">
                <a:latin typeface="Arial" panose="020B0604020202020204" pitchFamily="34" charset="0"/>
                <a:cs typeface="Arial" panose="020B0604020202020204" pitchFamily="34" charset="0"/>
              </a:rPr>
              <a:t> are some green boxes in the cabinet’</a:t>
            </a:r>
          </a:p>
        </p:txBody>
      </p:sp>
      <p:sp>
        <p:nvSpPr>
          <p:cNvPr id="4" name="Rettangolo 3">
            <a:extLst>
              <a:ext uri="{FF2B5EF4-FFF2-40B4-BE49-F238E27FC236}">
                <a16:creationId xmlns:a16="http://schemas.microsoft.com/office/drawing/2014/main" id="{5C8C255F-8AC4-9C97-D861-8C6367C9A867}"/>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ttotitolo 2">
            <a:extLst>
              <a:ext uri="{FF2B5EF4-FFF2-40B4-BE49-F238E27FC236}">
                <a16:creationId xmlns:a16="http://schemas.microsoft.com/office/drawing/2014/main" id="{2AAC6870-80F8-3A48-2620-807393625552}"/>
              </a:ext>
            </a:extLst>
          </p:cNvPr>
          <p:cNvSpPr txBox="1">
            <a:spLocks noGrp="1"/>
          </p:cNvSpPr>
          <p:nvPr>
            <p:ph type="subTitle" idx="1"/>
          </p:nvPr>
        </p:nvSpPr>
        <p:spPr>
          <a:xfrm>
            <a:off x="652270" y="1159541"/>
            <a:ext cx="10887459" cy="4670279"/>
          </a:xfrm>
        </p:spPr>
        <p:txBody>
          <a:bodyPr>
            <a:normAutofit/>
          </a:bodyPr>
          <a:lstStyle/>
          <a:p>
            <a:pPr lvl="0" algn="just"/>
            <a:r>
              <a:rPr lang="it-IT" sz="1600" dirty="0">
                <a:latin typeface="Arial" panose="020B0604020202020204" pitchFamily="34" charset="0"/>
                <a:cs typeface="Arial" panose="020B0604020202020204" pitchFamily="34" charset="0"/>
              </a:rPr>
              <a:t>(3)	</a:t>
            </a:r>
            <a:r>
              <a:rPr lang="it-IT" sz="1600" i="1" dirty="0">
                <a:latin typeface="Arial" panose="020B0604020202020204" pitchFamily="34" charset="0"/>
                <a:cs typeface="Arial" panose="020B0604020202020204" pitchFamily="34" charset="0"/>
              </a:rPr>
              <a:t>A           	l’ </a:t>
            </a:r>
            <a:r>
              <a:rPr lang="it-IT" sz="1600" b="1" i="1" dirty="0">
                <a:latin typeface="Arial" panose="020B0604020202020204" pitchFamily="34" charset="0"/>
                <a:cs typeface="Arial" panose="020B0604020202020204" pitchFamily="34" charset="0"/>
              </a:rPr>
              <a:t>è </a:t>
            </a:r>
            <a:r>
              <a:rPr lang="it-IT" sz="1600" i="1" dirty="0">
                <a:latin typeface="Arial" panose="020B0604020202020204" pitchFamily="34" charset="0"/>
                <a:cs typeface="Arial" panose="020B0604020202020204" pitchFamily="34" charset="0"/>
              </a:rPr>
              <a:t>                          	riva=</a:t>
            </a:r>
            <a:r>
              <a:rPr lang="it-IT" sz="1600" b="1" i="1" dirty="0">
                <a:latin typeface="Arial" panose="020B0604020202020204" pitchFamily="34" charset="0"/>
                <a:cs typeface="Arial" panose="020B0604020202020204" pitchFamily="34" charset="0"/>
              </a:rPr>
              <a:t>je </a:t>
            </a:r>
            <a:r>
              <a:rPr lang="it-IT" sz="1600" i="1" dirty="0">
                <a:latin typeface="Arial" panose="020B0604020202020204" pitchFamily="34" charset="0"/>
                <a:cs typeface="Arial" panose="020B0604020202020204" pitchFamily="34" charset="0"/>
              </a:rPr>
              <a:t>                         	di can e di </a:t>
            </a:r>
            <a:r>
              <a:rPr lang="it-IT" sz="1600" i="1" dirty="0" err="1">
                <a:latin typeface="Arial" panose="020B0604020202020204" pitchFamily="34" charset="0"/>
                <a:cs typeface="Arial" panose="020B0604020202020204" pitchFamily="34" charset="0"/>
              </a:rPr>
              <a:t>gat</a:t>
            </a:r>
            <a:r>
              <a:rPr lang="it-IT" sz="1600" i="1" dirty="0">
                <a:latin typeface="Arial" panose="020B0604020202020204" pitchFamily="34" charset="0"/>
                <a:cs typeface="Arial" panose="020B0604020202020204" pitchFamily="34" charset="0"/>
              </a:rPr>
              <a:t> </a:t>
            </a:r>
            <a:r>
              <a:rPr lang="it-IT" sz="1600" i="1" dirty="0" err="1">
                <a:latin typeface="Arial" panose="020B0604020202020204" pitchFamily="34" charset="0"/>
                <a:cs typeface="Arial" panose="020B0604020202020204" pitchFamily="34" charset="0"/>
              </a:rPr>
              <a:t>ant</a:t>
            </a:r>
            <a:r>
              <a:rPr lang="it-IT" sz="1600" i="1" dirty="0">
                <a:latin typeface="Arial" panose="020B0604020202020204" pitchFamily="34" charset="0"/>
                <a:cs typeface="Arial" panose="020B0604020202020204" pitchFamily="34" charset="0"/>
              </a:rPr>
              <a:t> la </a:t>
            </a:r>
            <a:r>
              <a:rPr lang="it-IT" sz="1600" i="1" dirty="0" err="1">
                <a:latin typeface="Arial" panose="020B0604020202020204" pitchFamily="34" charset="0"/>
                <a:cs typeface="Arial" panose="020B0604020202020204" pitchFamily="34" charset="0"/>
              </a:rPr>
              <a:t>stra</a:t>
            </a:r>
            <a:r>
              <a:rPr lang="it-IT" sz="1600" i="1" dirty="0">
                <a:latin typeface="Arial" panose="020B0604020202020204" pitchFamily="34" charset="0"/>
                <a:cs typeface="Arial" panose="020B0604020202020204" pitchFamily="34" charset="0"/>
              </a:rPr>
              <a:t>.</a:t>
            </a:r>
          </a:p>
          <a:p>
            <a:pPr lvl="0" algn="just"/>
            <a:r>
              <a:rPr lang="it-IT" sz="1600" dirty="0">
                <a:latin typeface="Arial" panose="020B0604020202020204" pitchFamily="34" charset="0"/>
                <a:cs typeface="Arial" panose="020B0604020202020204" pitchFamily="34" charset="0"/>
              </a:rPr>
              <a:t>	</a:t>
            </a:r>
            <a:r>
              <a:rPr lang="it-IT" sz="1600" cap="small" dirty="0">
                <a:latin typeface="Arial" panose="020B0604020202020204" pitchFamily="34" charset="0"/>
                <a:cs typeface="Arial" panose="020B0604020202020204" pitchFamily="34" charset="0"/>
              </a:rPr>
              <a:t>sbj.3sg  	</a:t>
            </a:r>
            <a:r>
              <a:rPr lang="it-IT" sz="1600" dirty="0">
                <a:latin typeface="Arial" panose="020B0604020202020204" pitchFamily="34" charset="0"/>
                <a:cs typeface="Arial" panose="020B0604020202020204" pitchFamily="34" charset="0"/>
              </a:rPr>
              <a:t>to be.</a:t>
            </a:r>
            <a:r>
              <a:rPr lang="it-IT" sz="1600" cap="small" dirty="0">
                <a:latin typeface="Arial" panose="020B0604020202020204" pitchFamily="34" charset="0"/>
                <a:cs typeface="Arial" panose="020B0604020202020204" pitchFamily="34" charset="0"/>
              </a:rPr>
              <a:t>prs.</a:t>
            </a:r>
            <a:r>
              <a:rPr lang="it-IT" sz="1600" b="1" cap="small" dirty="0">
                <a:latin typeface="Arial" panose="020B0604020202020204" pitchFamily="34" charset="0"/>
                <a:cs typeface="Arial" panose="020B0604020202020204" pitchFamily="34" charset="0"/>
              </a:rPr>
              <a:t>3sg</a:t>
            </a:r>
            <a:r>
              <a:rPr lang="it-IT" sz="1600" cap="small"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to arrive.</a:t>
            </a:r>
            <a:r>
              <a:rPr lang="it-IT" sz="1600" cap="small" dirty="0">
                <a:latin typeface="Arial" panose="020B0604020202020204" pitchFamily="34" charset="0"/>
                <a:cs typeface="Arial" panose="020B0604020202020204" pitchFamily="34" charset="0"/>
              </a:rPr>
              <a:t>inf=</a:t>
            </a:r>
            <a:r>
              <a:rPr lang="it-IT" sz="1600" b="1" cap="small" dirty="0" err="1">
                <a:latin typeface="Arial" panose="020B0604020202020204" pitchFamily="34" charset="0"/>
                <a:cs typeface="Arial" panose="020B0604020202020204" pitchFamily="34" charset="0"/>
              </a:rPr>
              <a:t>loc</a:t>
            </a:r>
            <a:r>
              <a:rPr lang="it-IT" sz="1600" cap="small"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some dogs and </a:t>
            </a:r>
            <a:r>
              <a:rPr lang="it-IT" sz="1600" dirty="0" err="1">
                <a:latin typeface="Arial" panose="020B0604020202020204" pitchFamily="34" charset="0"/>
                <a:cs typeface="Arial" panose="020B0604020202020204" pitchFamily="34" charset="0"/>
              </a:rPr>
              <a:t>cats</a:t>
            </a:r>
            <a:r>
              <a:rPr lang="it-IT" sz="1600" dirty="0">
                <a:latin typeface="Arial" panose="020B0604020202020204" pitchFamily="34" charset="0"/>
                <a:cs typeface="Arial" panose="020B0604020202020204" pitchFamily="34" charset="0"/>
              </a:rPr>
              <a:t> in the street</a:t>
            </a:r>
          </a:p>
          <a:p>
            <a:pPr lvl="0" algn="just"/>
            <a:endParaRPr lang="it-IT" sz="1600" dirty="0">
              <a:latin typeface="Arial" panose="020B0604020202020204" pitchFamily="34" charset="0"/>
              <a:cs typeface="Arial" panose="020B0604020202020204" pitchFamily="34" charset="0"/>
            </a:endParaRPr>
          </a:p>
          <a:p>
            <a:pPr lvl="0" algn="just"/>
            <a:r>
              <a:rPr lang="it-IT" sz="1600" dirty="0">
                <a:latin typeface="Arial" panose="020B0604020202020204" pitchFamily="34" charset="0"/>
                <a:cs typeface="Arial" panose="020B0604020202020204" pitchFamily="34" charset="0"/>
              </a:rPr>
              <a:t>(4)	</a:t>
            </a:r>
            <a:r>
              <a:rPr lang="it-IT" sz="1600" i="1" dirty="0">
                <a:latin typeface="Arial" panose="020B0604020202020204" pitchFamily="34" charset="0"/>
                <a:cs typeface="Arial" panose="020B0604020202020204" pitchFamily="34" charset="0"/>
              </a:rPr>
              <a:t>A           	</a:t>
            </a:r>
            <a:r>
              <a:rPr lang="it-IT" sz="1600" b="1" i="1" dirty="0">
                <a:latin typeface="Arial" panose="020B0604020202020204" pitchFamily="34" charset="0"/>
                <a:cs typeface="Arial" panose="020B0604020202020204" pitchFamily="34" charset="0"/>
              </a:rPr>
              <a:t>son   </a:t>
            </a:r>
            <a:r>
              <a:rPr lang="it-IT" sz="1600" i="1" dirty="0">
                <a:latin typeface="Arial" panose="020B0604020202020204" pitchFamily="34" charset="0"/>
                <a:cs typeface="Arial" panose="020B0604020202020204" pitchFamily="34" charset="0"/>
              </a:rPr>
              <a:t>              	riva=</a:t>
            </a:r>
            <a:r>
              <a:rPr lang="it-IT" sz="1600" b="1" i="1" dirty="0">
                <a:latin typeface="Arial" panose="020B0604020202020204" pitchFamily="34" charset="0"/>
                <a:cs typeface="Arial" panose="020B0604020202020204" pitchFamily="34" charset="0"/>
              </a:rPr>
              <a:t>je</a:t>
            </a:r>
            <a:r>
              <a:rPr lang="it-IT" sz="1600" i="1" dirty="0">
                <a:latin typeface="Arial" panose="020B0604020202020204" pitchFamily="34" charset="0"/>
                <a:cs typeface="Arial" panose="020B0604020202020204" pitchFamily="34" charset="0"/>
              </a:rPr>
              <a:t>                           	di can e di </a:t>
            </a:r>
            <a:r>
              <a:rPr lang="it-IT" sz="1600" i="1" dirty="0" err="1">
                <a:latin typeface="Arial" panose="020B0604020202020204" pitchFamily="34" charset="0"/>
                <a:cs typeface="Arial" panose="020B0604020202020204" pitchFamily="34" charset="0"/>
              </a:rPr>
              <a:t>gat</a:t>
            </a:r>
            <a:r>
              <a:rPr lang="it-IT" sz="1600" i="1" dirty="0">
                <a:latin typeface="Arial" panose="020B0604020202020204" pitchFamily="34" charset="0"/>
                <a:cs typeface="Arial" panose="020B0604020202020204" pitchFamily="34" charset="0"/>
              </a:rPr>
              <a:t> </a:t>
            </a:r>
            <a:r>
              <a:rPr lang="it-IT" sz="1600" i="1" dirty="0" err="1">
                <a:latin typeface="Arial" panose="020B0604020202020204" pitchFamily="34" charset="0"/>
                <a:cs typeface="Arial" panose="020B0604020202020204" pitchFamily="34" charset="0"/>
              </a:rPr>
              <a:t>ant</a:t>
            </a:r>
            <a:r>
              <a:rPr lang="it-IT" sz="1600" i="1" dirty="0">
                <a:latin typeface="Arial" panose="020B0604020202020204" pitchFamily="34" charset="0"/>
                <a:cs typeface="Arial" panose="020B0604020202020204" pitchFamily="34" charset="0"/>
              </a:rPr>
              <a:t> la </a:t>
            </a:r>
            <a:r>
              <a:rPr lang="it-IT" sz="1600" i="1" dirty="0" err="1">
                <a:latin typeface="Arial" panose="020B0604020202020204" pitchFamily="34" charset="0"/>
                <a:cs typeface="Arial" panose="020B0604020202020204" pitchFamily="34" charset="0"/>
              </a:rPr>
              <a:t>stra</a:t>
            </a:r>
            <a:r>
              <a:rPr lang="it-IT" sz="1600" i="1" dirty="0">
                <a:latin typeface="Arial" panose="020B0604020202020204" pitchFamily="34" charset="0"/>
                <a:cs typeface="Arial" panose="020B0604020202020204" pitchFamily="34" charset="0"/>
              </a:rPr>
              <a:t>.</a:t>
            </a:r>
          </a:p>
          <a:p>
            <a:pPr algn="just"/>
            <a:r>
              <a:rPr lang="it-IT" sz="1600" dirty="0">
                <a:latin typeface="Arial" panose="020B0604020202020204" pitchFamily="34" charset="0"/>
                <a:cs typeface="Arial" panose="020B0604020202020204" pitchFamily="34" charset="0"/>
              </a:rPr>
              <a:t>	</a:t>
            </a:r>
            <a:r>
              <a:rPr lang="it-IT" sz="1600" cap="small" dirty="0">
                <a:latin typeface="Arial" panose="020B0604020202020204" pitchFamily="34" charset="0"/>
                <a:cs typeface="Arial" panose="020B0604020202020204" pitchFamily="34" charset="0"/>
              </a:rPr>
              <a:t>sbj.3pl   	</a:t>
            </a:r>
            <a:r>
              <a:rPr lang="it-IT" sz="1600" dirty="0">
                <a:latin typeface="Arial" panose="020B0604020202020204" pitchFamily="34" charset="0"/>
                <a:cs typeface="Arial" panose="020B0604020202020204" pitchFamily="34" charset="0"/>
              </a:rPr>
              <a:t>to be</a:t>
            </a:r>
            <a:r>
              <a:rPr lang="it-IT" sz="1600" cap="small" dirty="0">
                <a:latin typeface="Arial" panose="020B0604020202020204" pitchFamily="34" charset="0"/>
                <a:cs typeface="Arial" panose="020B0604020202020204" pitchFamily="34" charset="0"/>
              </a:rPr>
              <a:t>.prs.</a:t>
            </a:r>
            <a:r>
              <a:rPr lang="it-IT" sz="1600" b="1" cap="small" dirty="0">
                <a:latin typeface="Arial" panose="020B0604020202020204" pitchFamily="34" charset="0"/>
                <a:cs typeface="Arial" panose="020B0604020202020204" pitchFamily="34" charset="0"/>
              </a:rPr>
              <a:t>3pl</a:t>
            </a:r>
            <a:r>
              <a:rPr lang="it-IT" sz="1600" cap="small"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to arrive.</a:t>
            </a:r>
            <a:r>
              <a:rPr lang="it-IT" sz="1600" cap="small" dirty="0">
                <a:latin typeface="Arial" panose="020B0604020202020204" pitchFamily="34" charset="0"/>
                <a:cs typeface="Arial" panose="020B0604020202020204" pitchFamily="34" charset="0"/>
              </a:rPr>
              <a:t>inf=</a:t>
            </a:r>
            <a:r>
              <a:rPr lang="it-IT" sz="1600" b="1" cap="small" dirty="0" err="1">
                <a:latin typeface="Arial" panose="020B0604020202020204" pitchFamily="34" charset="0"/>
                <a:cs typeface="Arial" panose="020B0604020202020204" pitchFamily="34" charset="0"/>
              </a:rPr>
              <a:t>loc</a:t>
            </a:r>
            <a:r>
              <a:rPr lang="it-IT" sz="1600" cap="small"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some dogs and </a:t>
            </a:r>
            <a:r>
              <a:rPr lang="it-IT" sz="1600" dirty="0" err="1">
                <a:latin typeface="Arial" panose="020B0604020202020204" pitchFamily="34" charset="0"/>
                <a:cs typeface="Arial" panose="020B0604020202020204" pitchFamily="34" charset="0"/>
              </a:rPr>
              <a:t>cats</a:t>
            </a:r>
            <a:r>
              <a:rPr lang="it-IT" sz="1600" dirty="0">
                <a:latin typeface="Arial" panose="020B0604020202020204" pitchFamily="34" charset="0"/>
                <a:cs typeface="Arial" panose="020B0604020202020204" pitchFamily="34" charset="0"/>
              </a:rPr>
              <a:t> in the street</a:t>
            </a:r>
          </a:p>
          <a:p>
            <a:pPr lvl="0" algn="just"/>
            <a:endParaRPr lang="it-IT" sz="1600" dirty="0">
              <a:latin typeface="Arial" panose="020B0604020202020204" pitchFamily="34" charset="0"/>
              <a:cs typeface="Arial" panose="020B0604020202020204" pitchFamily="34" charset="0"/>
            </a:endParaRPr>
          </a:p>
          <a:p>
            <a:pPr lvl="0" algn="just"/>
            <a:r>
              <a:rPr lang="it-IT" sz="1600" dirty="0">
                <a:latin typeface="Arial" panose="020B0604020202020204" pitchFamily="34" charset="0"/>
                <a:cs typeface="Arial" panose="020B0604020202020204" pitchFamily="34" charset="0"/>
              </a:rPr>
              <a:t>(5)	</a:t>
            </a:r>
            <a:r>
              <a:rPr lang="it-IT" sz="1600" i="1" dirty="0">
                <a:latin typeface="Arial" panose="020B0604020202020204" pitchFamily="34" charset="0"/>
                <a:cs typeface="Arial" panose="020B0604020202020204" pitchFamily="34" charset="0"/>
              </a:rPr>
              <a:t>A           	</a:t>
            </a:r>
            <a:r>
              <a:rPr lang="it-IT" sz="1600" b="1" i="1" dirty="0">
                <a:latin typeface="Arial" panose="020B0604020202020204" pitchFamily="34" charset="0"/>
                <a:cs typeface="Arial" panose="020B0604020202020204" pitchFamily="34" charset="0"/>
              </a:rPr>
              <a:t>son</a:t>
            </a:r>
            <a:r>
              <a:rPr lang="it-IT" sz="1600" i="1" dirty="0">
                <a:latin typeface="Arial" panose="020B0604020202020204" pitchFamily="34" charset="0"/>
                <a:cs typeface="Arial" panose="020B0604020202020204" pitchFamily="34" charset="0"/>
              </a:rPr>
              <a:t>                      	rivà=</a:t>
            </a:r>
            <a:r>
              <a:rPr lang="it-IT" sz="1600" i="1" dirty="0">
                <a:latin typeface="Times New Roman" panose="02020603050405020304" pitchFamily="18" charset="0"/>
                <a:cs typeface="Times New Roman" panose="02020603050405020304" pitchFamily="18" charset="0"/>
              </a:rPr>
              <a:t>Ø</a:t>
            </a:r>
            <a:r>
              <a:rPr lang="it-IT" sz="1600" i="1" dirty="0">
                <a:latin typeface="Arial" panose="020B0604020202020204" pitchFamily="34" charset="0"/>
                <a:cs typeface="Arial" panose="020B0604020202020204" pitchFamily="34" charset="0"/>
              </a:rPr>
              <a:t>              	di can e di </a:t>
            </a:r>
            <a:r>
              <a:rPr lang="it-IT" sz="1600" i="1" dirty="0" err="1">
                <a:latin typeface="Arial" panose="020B0604020202020204" pitchFamily="34" charset="0"/>
                <a:cs typeface="Arial" panose="020B0604020202020204" pitchFamily="34" charset="0"/>
              </a:rPr>
              <a:t>gat</a:t>
            </a:r>
            <a:r>
              <a:rPr lang="it-IT" sz="1600" i="1" dirty="0">
                <a:latin typeface="Arial" panose="020B0604020202020204" pitchFamily="34" charset="0"/>
                <a:cs typeface="Arial" panose="020B0604020202020204" pitchFamily="34" charset="0"/>
              </a:rPr>
              <a:t> </a:t>
            </a:r>
            <a:r>
              <a:rPr lang="it-IT" sz="1600" i="1" dirty="0" err="1">
                <a:latin typeface="Arial" panose="020B0604020202020204" pitchFamily="34" charset="0"/>
                <a:cs typeface="Arial" panose="020B0604020202020204" pitchFamily="34" charset="0"/>
              </a:rPr>
              <a:t>ant</a:t>
            </a:r>
            <a:r>
              <a:rPr lang="it-IT" sz="1600" i="1" dirty="0">
                <a:latin typeface="Arial" panose="020B0604020202020204" pitchFamily="34" charset="0"/>
                <a:cs typeface="Arial" panose="020B0604020202020204" pitchFamily="34" charset="0"/>
              </a:rPr>
              <a:t> la </a:t>
            </a:r>
            <a:r>
              <a:rPr lang="it-IT" sz="1600" i="1" dirty="0" err="1">
                <a:latin typeface="Arial" panose="020B0604020202020204" pitchFamily="34" charset="0"/>
                <a:cs typeface="Arial" panose="020B0604020202020204" pitchFamily="34" charset="0"/>
              </a:rPr>
              <a:t>stra</a:t>
            </a:r>
            <a:r>
              <a:rPr lang="it-IT" sz="1600" i="1" dirty="0">
                <a:latin typeface="Arial" panose="020B0604020202020204" pitchFamily="34" charset="0"/>
                <a:cs typeface="Arial" panose="020B0604020202020204" pitchFamily="34" charset="0"/>
              </a:rPr>
              <a:t>.</a:t>
            </a:r>
          </a:p>
          <a:p>
            <a:pPr algn="just"/>
            <a:r>
              <a:rPr lang="it-IT" sz="1600" dirty="0">
                <a:latin typeface="Arial" panose="020B0604020202020204" pitchFamily="34" charset="0"/>
                <a:cs typeface="Arial" panose="020B0604020202020204" pitchFamily="34" charset="0"/>
              </a:rPr>
              <a:t>	</a:t>
            </a:r>
            <a:r>
              <a:rPr lang="it-IT" sz="1600" cap="small" dirty="0">
                <a:latin typeface="Arial" panose="020B0604020202020204" pitchFamily="34" charset="0"/>
                <a:cs typeface="Arial" panose="020B0604020202020204" pitchFamily="34" charset="0"/>
              </a:rPr>
              <a:t>cls.3pl  	</a:t>
            </a:r>
            <a:r>
              <a:rPr lang="it-IT" sz="1600" dirty="0">
                <a:latin typeface="Arial" panose="020B0604020202020204" pitchFamily="34" charset="0"/>
                <a:cs typeface="Arial" panose="020B0604020202020204" pitchFamily="34" charset="0"/>
              </a:rPr>
              <a:t>to be</a:t>
            </a:r>
            <a:r>
              <a:rPr lang="it-IT" sz="1600" cap="small" dirty="0">
                <a:latin typeface="Arial" panose="020B0604020202020204" pitchFamily="34" charset="0"/>
                <a:cs typeface="Arial" panose="020B0604020202020204" pitchFamily="34" charset="0"/>
              </a:rPr>
              <a:t>.prs.</a:t>
            </a:r>
            <a:r>
              <a:rPr lang="it-IT" sz="1600" b="1" cap="small" dirty="0">
                <a:latin typeface="Arial" panose="020B0604020202020204" pitchFamily="34" charset="0"/>
                <a:cs typeface="Arial" panose="020B0604020202020204" pitchFamily="34" charset="0"/>
              </a:rPr>
              <a:t>3pl</a:t>
            </a:r>
            <a:r>
              <a:rPr lang="it-IT" sz="1600" cap="small"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to arrive.</a:t>
            </a:r>
            <a:r>
              <a:rPr lang="it-IT" sz="1600" cap="small" dirty="0">
                <a:latin typeface="Arial" panose="020B0604020202020204" pitchFamily="34" charset="0"/>
                <a:cs typeface="Arial" panose="020B0604020202020204" pitchFamily="34" charset="0"/>
              </a:rPr>
              <a:t>inf=</a:t>
            </a:r>
            <a:r>
              <a:rPr lang="it-IT" sz="1600" b="1" cap="small" dirty="0">
                <a:latin typeface="Times New Roman" panose="02020603050405020304" pitchFamily="18" charset="0"/>
                <a:cs typeface="Times New Roman" panose="02020603050405020304" pitchFamily="18" charset="0"/>
              </a:rPr>
              <a:t>Ø</a:t>
            </a:r>
            <a:r>
              <a:rPr lang="it-IT" sz="1600" cap="small"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      	some dogs and </a:t>
            </a:r>
            <a:r>
              <a:rPr lang="it-IT" sz="1600" dirty="0" err="1">
                <a:latin typeface="Arial" panose="020B0604020202020204" pitchFamily="34" charset="0"/>
                <a:cs typeface="Arial" panose="020B0604020202020204" pitchFamily="34" charset="0"/>
              </a:rPr>
              <a:t>cats</a:t>
            </a:r>
            <a:r>
              <a:rPr lang="it-IT" sz="1600" dirty="0">
                <a:latin typeface="Arial" panose="020B0604020202020204" pitchFamily="34" charset="0"/>
                <a:cs typeface="Arial" panose="020B0604020202020204" pitchFamily="34" charset="0"/>
              </a:rPr>
              <a:t> in the street</a:t>
            </a:r>
          </a:p>
          <a:p>
            <a:pPr lvl="0" algn="just"/>
            <a:endParaRPr lang="it-IT" sz="1600" dirty="0">
              <a:latin typeface="Arial" panose="020B0604020202020204" pitchFamily="34" charset="0"/>
              <a:cs typeface="Arial" panose="020B0604020202020204" pitchFamily="34" charset="0"/>
            </a:endParaRPr>
          </a:p>
          <a:p>
            <a:pPr lvl="0" algn="just"/>
            <a:r>
              <a:rPr lang="it-IT" sz="1600" dirty="0">
                <a:latin typeface="Arial" panose="020B0604020202020204" pitchFamily="34" charset="0"/>
                <a:cs typeface="Arial" panose="020B0604020202020204" pitchFamily="34" charset="0"/>
              </a:rPr>
              <a:t>	‘Some dogs and </a:t>
            </a:r>
            <a:r>
              <a:rPr lang="it-IT" sz="1600" dirty="0" err="1">
                <a:latin typeface="Arial" panose="020B0604020202020204" pitchFamily="34" charset="0"/>
                <a:cs typeface="Arial" panose="020B0604020202020204" pitchFamily="34" charset="0"/>
              </a:rPr>
              <a:t>cats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arrived</a:t>
            </a:r>
            <a:r>
              <a:rPr lang="it-IT" sz="1600" dirty="0">
                <a:latin typeface="Arial" panose="020B0604020202020204" pitchFamily="34" charset="0"/>
                <a:cs typeface="Arial" panose="020B0604020202020204" pitchFamily="34" charset="0"/>
              </a:rPr>
              <a:t> in the street’</a:t>
            </a:r>
          </a:p>
        </p:txBody>
      </p:sp>
      <p:sp>
        <p:nvSpPr>
          <p:cNvPr id="3" name="Rettangolo 2">
            <a:extLst>
              <a:ext uri="{FF2B5EF4-FFF2-40B4-BE49-F238E27FC236}">
                <a16:creationId xmlns:a16="http://schemas.microsoft.com/office/drawing/2014/main" id="{B327F038-C962-3E0E-4134-6D950367721B}"/>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86B453C-3478-4F4D-5538-06E133B4FAD9}"/>
              </a:ext>
            </a:extLst>
          </p:cNvPr>
          <p:cNvSpPr>
            <a:spLocks noGrp="1"/>
          </p:cNvSpPr>
          <p:nvPr>
            <p:ph type="title"/>
          </p:nvPr>
        </p:nvSpPr>
        <p:spPr>
          <a:xfrm>
            <a:off x="838200" y="598741"/>
            <a:ext cx="10515600" cy="686435"/>
          </a:xfrm>
        </p:spPr>
        <p:txBody>
          <a:bodyPr>
            <a:normAutofit/>
          </a:bodyPr>
          <a:lstStyle/>
          <a:p>
            <a:r>
              <a:rPr lang="it-IT" sz="2400" b="1" dirty="0">
                <a:solidFill>
                  <a:schemeClr val="accent3"/>
                </a:solidFill>
                <a:latin typeface="Arial" panose="020B0604020202020204" pitchFamily="34" charset="0"/>
                <a:cs typeface="Arial" panose="020B0604020202020204" pitchFamily="34" charset="0"/>
              </a:rPr>
              <a:t>3. Quantitative </a:t>
            </a:r>
            <a:r>
              <a:rPr lang="it-IT" sz="2400" b="1" dirty="0" err="1">
                <a:solidFill>
                  <a:schemeClr val="accent3"/>
                </a:solidFill>
                <a:latin typeface="Arial" panose="020B0604020202020204" pitchFamily="34" charset="0"/>
                <a:cs typeface="Arial" panose="020B0604020202020204" pitchFamily="34" charset="0"/>
              </a:rPr>
              <a:t>analysis</a:t>
            </a:r>
            <a:r>
              <a:rPr lang="it-IT" sz="2400" b="1" dirty="0">
                <a:solidFill>
                  <a:schemeClr val="accent3"/>
                </a:solidFill>
                <a:latin typeface="Arial" panose="020B0604020202020204" pitchFamily="34" charset="0"/>
                <a:cs typeface="Arial" panose="020B0604020202020204" pitchFamily="34" charset="0"/>
              </a:rPr>
              <a:t> of the </a:t>
            </a:r>
            <a:r>
              <a:rPr lang="it-IT" sz="2400" b="1" dirty="0" err="1">
                <a:solidFill>
                  <a:schemeClr val="accent3"/>
                </a:solidFill>
                <a:latin typeface="Arial" panose="020B0604020202020204" pitchFamily="34" charset="0"/>
                <a:cs typeface="Arial" panose="020B0604020202020204" pitchFamily="34" charset="0"/>
              </a:rPr>
              <a:t>questionnaire</a:t>
            </a:r>
            <a:endParaRPr lang="it-IT" sz="2400" b="1" dirty="0">
              <a:solidFill>
                <a:schemeClr val="accent3"/>
              </a:solidFill>
              <a:latin typeface="Arial" panose="020B0604020202020204" pitchFamily="34" charset="0"/>
              <a:cs typeface="Arial" panose="020B0604020202020204" pitchFamily="34" charset="0"/>
            </a:endParaRPr>
          </a:p>
        </p:txBody>
      </p:sp>
      <p:sp>
        <p:nvSpPr>
          <p:cNvPr id="3" name="Segnaposto contenuto 2">
            <a:extLst>
              <a:ext uri="{FF2B5EF4-FFF2-40B4-BE49-F238E27FC236}">
                <a16:creationId xmlns:a16="http://schemas.microsoft.com/office/drawing/2014/main" id="{2C8D0D84-37B5-E49F-BA02-389E9F7DAA6F}"/>
              </a:ext>
            </a:extLst>
          </p:cNvPr>
          <p:cNvSpPr>
            <a:spLocks noGrp="1"/>
          </p:cNvSpPr>
          <p:nvPr>
            <p:ph idx="1"/>
          </p:nvPr>
        </p:nvSpPr>
        <p:spPr>
          <a:xfrm>
            <a:off x="838200" y="1798193"/>
            <a:ext cx="10515600" cy="3541903"/>
          </a:xfrm>
        </p:spPr>
        <p:txBody>
          <a:bodyPr>
            <a:normAutofit/>
          </a:bodyPr>
          <a:lstStyle/>
          <a:p>
            <a:pPr marL="0" indent="0" algn="just">
              <a:buNone/>
            </a:pPr>
            <a:endParaRPr lang="it-IT" sz="1600" dirty="0">
              <a:latin typeface="Arial" panose="020B0604020202020204" pitchFamily="34" charset="0"/>
              <a:cs typeface="Arial" panose="020B0604020202020204" pitchFamily="34" charset="0"/>
            </a:endParaRPr>
          </a:p>
          <a:p>
            <a:pPr algn="just"/>
            <a:r>
              <a:rPr lang="it-IT" sz="1600" b="1" dirty="0" err="1">
                <a:latin typeface="Arial" panose="020B0604020202020204" pitchFamily="34" charset="0"/>
                <a:cs typeface="Arial" panose="020B0604020202020204" pitchFamily="34" charset="0"/>
              </a:rPr>
              <a:t>Comparison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between</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questionnaire</a:t>
            </a:r>
            <a:r>
              <a:rPr lang="it-IT" sz="1600" dirty="0">
                <a:latin typeface="Arial" panose="020B0604020202020204" pitchFamily="34" charset="0"/>
                <a:cs typeface="Arial" panose="020B0604020202020204" pitchFamily="34" charset="0"/>
              </a:rPr>
              <a:t> of </a:t>
            </a:r>
            <a:r>
              <a:rPr lang="it-IT" sz="1600" dirty="0" err="1">
                <a:latin typeface="Arial" panose="020B0604020202020204" pitchFamily="34" charset="0"/>
                <a:cs typeface="Arial" panose="020B0604020202020204" pitchFamily="34" charset="0"/>
              </a:rPr>
              <a:t>ALPiOra</a:t>
            </a:r>
            <a:r>
              <a:rPr lang="it-IT" sz="1600" dirty="0">
                <a:latin typeface="Arial" panose="020B0604020202020204" pitchFamily="34" charset="0"/>
                <a:cs typeface="Arial" panose="020B0604020202020204" pitchFamily="34" charset="0"/>
              </a:rPr>
              <a:t> and </a:t>
            </a:r>
            <a:r>
              <a:rPr lang="it-IT" sz="1600" dirty="0" err="1">
                <a:latin typeface="Arial" panose="020B0604020202020204" pitchFamily="34" charset="0"/>
                <a:cs typeface="Arial" panose="020B0604020202020204" pitchFamily="34" charset="0"/>
              </a:rPr>
              <a:t>those</a:t>
            </a:r>
            <a:r>
              <a:rPr lang="it-IT" sz="1600" dirty="0">
                <a:latin typeface="Arial" panose="020B0604020202020204" pitchFamily="34" charset="0"/>
                <a:cs typeface="Arial" panose="020B0604020202020204" pitchFamily="34" charset="0"/>
              </a:rPr>
              <a:t> of ALI, AIS and ALEPO, and </a:t>
            </a:r>
            <a:r>
              <a:rPr lang="it-IT" sz="1600" dirty="0" err="1">
                <a:latin typeface="Arial" panose="020B0604020202020204" pitchFamily="34" charset="0"/>
                <a:cs typeface="Arial" panose="020B0604020202020204" pitchFamily="34" charset="0"/>
              </a:rPr>
              <a:t>creation</a:t>
            </a:r>
            <a:r>
              <a:rPr lang="it-IT" sz="1600" dirty="0">
                <a:latin typeface="Arial" panose="020B0604020202020204" pitchFamily="34" charset="0"/>
                <a:cs typeface="Arial" panose="020B0604020202020204" pitchFamily="34" charset="0"/>
              </a:rPr>
              <a:t> of a list of </a:t>
            </a:r>
            <a:r>
              <a:rPr lang="it-IT" sz="1600" b="1" dirty="0">
                <a:latin typeface="Arial" panose="020B0604020202020204" pitchFamily="34" charset="0"/>
                <a:cs typeface="Arial" panose="020B0604020202020204" pitchFamily="34" charset="0"/>
              </a:rPr>
              <a:t>39 </a:t>
            </a:r>
            <a:r>
              <a:rPr lang="it-IT" sz="1600" b="1" dirty="0" err="1">
                <a:latin typeface="Arial" panose="020B0604020202020204" pitchFamily="34" charset="0"/>
                <a:cs typeface="Arial" panose="020B0604020202020204" pitchFamily="34" charset="0"/>
              </a:rPr>
              <a:t>shared</a:t>
            </a:r>
            <a:r>
              <a:rPr lang="it-IT" sz="1600" b="1" dirty="0">
                <a:latin typeface="Arial" panose="020B0604020202020204" pitchFamily="34" charset="0"/>
                <a:cs typeface="Arial" panose="020B0604020202020204" pitchFamily="34" charset="0"/>
              </a:rPr>
              <a:t> words</a:t>
            </a:r>
            <a:r>
              <a:rPr lang="it-IT" sz="1600" dirty="0">
                <a:latin typeface="Arial" panose="020B0604020202020204" pitchFamily="34" charset="0"/>
                <a:cs typeface="Arial" panose="020B0604020202020204" pitchFamily="34" charset="0"/>
              </a:rPr>
              <a:t>.</a:t>
            </a:r>
            <a:endParaRPr lang="it-IT" sz="1600" b="1" dirty="0">
              <a:latin typeface="Arial" panose="020B0604020202020204" pitchFamily="34" charset="0"/>
              <a:cs typeface="Arial" panose="020B0604020202020204" pitchFamily="34" charset="0"/>
            </a:endParaRPr>
          </a:p>
          <a:p>
            <a:pPr algn="just"/>
            <a:r>
              <a:rPr lang="it-IT" sz="1600" dirty="0">
                <a:latin typeface="Arial" panose="020B0604020202020204" pitchFamily="34" charset="0"/>
                <a:cs typeface="Arial" panose="020B0604020202020204" pitchFamily="34" charset="0"/>
              </a:rPr>
              <a:t>Working with </a:t>
            </a:r>
            <a:r>
              <a:rPr lang="it-IT" sz="1600" b="1" dirty="0">
                <a:latin typeface="Arial" panose="020B0604020202020204" pitchFamily="34" charset="0"/>
                <a:cs typeface="Arial" panose="020B0604020202020204" pitchFamily="34" charset="0"/>
              </a:rPr>
              <a:t>IPA</a:t>
            </a:r>
            <a:r>
              <a:rPr lang="it-IT" sz="1600"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transcriptions</a:t>
            </a:r>
            <a:r>
              <a:rPr lang="it-IT" sz="1600" dirty="0">
                <a:latin typeface="Arial" panose="020B0604020202020204" pitchFamily="34" charset="0"/>
                <a:cs typeface="Arial" panose="020B0604020202020204" pitchFamily="34" charset="0"/>
              </a:rPr>
              <a:t> of the </a:t>
            </a:r>
            <a:r>
              <a:rPr lang="it-IT" sz="1600" dirty="0" err="1">
                <a:latin typeface="Arial" panose="020B0604020202020204" pitchFamily="34" charset="0"/>
                <a:cs typeface="Arial" panose="020B0604020202020204" pitchFamily="34" charset="0"/>
              </a:rPr>
              <a:t>wordlist</a:t>
            </a:r>
            <a:r>
              <a:rPr lang="it-IT" sz="1600" dirty="0">
                <a:latin typeface="Arial" panose="020B0604020202020204" pitchFamily="34" charset="0"/>
                <a:cs typeface="Arial" panose="020B0604020202020204" pitchFamily="34" charset="0"/>
              </a:rPr>
              <a:t> for the 28 points </a:t>
            </a:r>
            <a:r>
              <a:rPr lang="it-IT" sz="1600" dirty="0" err="1">
                <a:latin typeface="Arial" panose="020B0604020202020204" pitchFamily="34" charset="0"/>
                <a:cs typeface="Arial" panose="020B0604020202020204" pitchFamily="34" charset="0"/>
              </a:rPr>
              <a:t>shered</a:t>
            </a:r>
            <a:r>
              <a:rPr lang="it-IT" sz="1600" dirty="0">
                <a:latin typeface="Arial" panose="020B0604020202020204" pitchFamily="34" charset="0"/>
                <a:cs typeface="Arial" panose="020B0604020202020204" pitchFamily="34" charset="0"/>
              </a:rPr>
              <a:t> by </a:t>
            </a:r>
            <a:r>
              <a:rPr lang="it-IT" sz="1600" dirty="0" err="1">
                <a:latin typeface="Arial" panose="020B0604020202020204" pitchFamily="34" charset="0"/>
                <a:cs typeface="Arial" panose="020B0604020202020204" pitchFamily="34" charset="0"/>
              </a:rPr>
              <a:t>linguistic</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atlases</a:t>
            </a:r>
            <a:r>
              <a:rPr lang="it-IT" sz="1600" dirty="0">
                <a:latin typeface="Arial" panose="020B0604020202020204" pitchFamily="34" charset="0"/>
                <a:cs typeface="Arial" panose="020B0604020202020204" pitchFamily="34" charset="0"/>
              </a:rPr>
              <a:t> and </a:t>
            </a:r>
            <a:r>
              <a:rPr lang="it-IT" sz="1600" dirty="0" err="1">
                <a:latin typeface="Arial" panose="020B0604020202020204" pitchFamily="34" charset="0"/>
                <a:cs typeface="Arial" panose="020B0604020202020204" pitchFamily="34" charset="0"/>
              </a:rPr>
              <a:t>ALPiOra</a:t>
            </a:r>
            <a:r>
              <a:rPr lang="it-IT" sz="1600" dirty="0">
                <a:latin typeface="Arial" panose="020B0604020202020204" pitchFamily="34" charset="0"/>
                <a:cs typeface="Arial" panose="020B0604020202020204" pitchFamily="34" charset="0"/>
              </a:rPr>
              <a:t>, I </a:t>
            </a:r>
            <a:r>
              <a:rPr lang="it-IT" sz="1600" dirty="0" err="1">
                <a:latin typeface="Arial" panose="020B0604020202020204" pitchFamily="34" charset="0"/>
                <a:cs typeface="Arial" panose="020B0604020202020204" pitchFamily="34" charset="0"/>
              </a:rPr>
              <a:t>developed</a:t>
            </a:r>
            <a:r>
              <a:rPr lang="it-IT" sz="1600" dirty="0">
                <a:latin typeface="Arial" panose="020B0604020202020204" pitchFamily="34" charset="0"/>
                <a:cs typeface="Arial" panose="020B0604020202020204" pitchFamily="34" charset="0"/>
              </a:rPr>
              <a:t> a </a:t>
            </a:r>
            <a:r>
              <a:rPr lang="it-IT" sz="1600" dirty="0" err="1">
                <a:latin typeface="Arial" panose="020B0604020202020204" pitchFamily="34" charset="0"/>
                <a:cs typeface="Arial" panose="020B0604020202020204" pitchFamily="34" charset="0"/>
              </a:rPr>
              <a:t>dialectometric</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analysis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using</a:t>
            </a:r>
            <a:r>
              <a:rPr lang="it-IT" sz="1600" dirty="0">
                <a:latin typeface="Arial" panose="020B0604020202020204" pitchFamily="34" charset="0"/>
                <a:cs typeface="Arial" panose="020B0604020202020204" pitchFamily="34" charset="0"/>
              </a:rPr>
              <a:t> the software </a:t>
            </a:r>
            <a:r>
              <a:rPr lang="it-IT" sz="1600" dirty="0" err="1">
                <a:latin typeface="Arial" panose="020B0604020202020204" pitchFamily="34" charset="0"/>
                <a:cs typeface="Arial" panose="020B0604020202020204" pitchFamily="34" charset="0"/>
              </a:rPr>
              <a:t>GabMap</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Nerbonne</a:t>
            </a:r>
            <a:r>
              <a:rPr lang="it-IT" sz="1600" dirty="0">
                <a:latin typeface="Arial" panose="020B0604020202020204" pitchFamily="34" charset="0"/>
                <a:cs typeface="Arial" panose="020B0604020202020204" pitchFamily="34" charset="0"/>
              </a:rPr>
              <a:t> </a:t>
            </a:r>
            <a:r>
              <a:rPr lang="it-IT" sz="1600" i="1" dirty="0">
                <a:latin typeface="Arial" panose="020B0604020202020204" pitchFamily="34" charset="0"/>
                <a:cs typeface="Arial" panose="020B0604020202020204" pitchFamily="34" charset="0"/>
              </a:rPr>
              <a:t>et al.</a:t>
            </a:r>
            <a:r>
              <a:rPr lang="it-IT" sz="1600" dirty="0">
                <a:latin typeface="Arial" panose="020B0604020202020204" pitchFamily="34" charset="0"/>
                <a:cs typeface="Arial" panose="020B0604020202020204" pitchFamily="34" charset="0"/>
              </a:rPr>
              <a:t> 2011).</a:t>
            </a:r>
          </a:p>
          <a:p>
            <a:pPr algn="just"/>
            <a:endParaRPr lang="it-IT" sz="1600" dirty="0">
              <a:latin typeface="Arial" panose="020B0604020202020204" pitchFamily="34" charset="0"/>
              <a:cs typeface="Arial" panose="020B0604020202020204" pitchFamily="34" charset="0"/>
            </a:endParaRPr>
          </a:p>
          <a:p>
            <a:pPr algn="just"/>
            <a:r>
              <a:rPr lang="it-IT" sz="1600" dirty="0" err="1">
                <a:latin typeface="Arial" panose="020B0604020202020204" pitchFamily="34" charset="0"/>
                <a:cs typeface="Arial" panose="020B0604020202020204" pitchFamily="34" charset="0"/>
              </a:rPr>
              <a:t>Then</a:t>
            </a:r>
            <a:r>
              <a:rPr lang="it-IT" sz="1600" dirty="0">
                <a:latin typeface="Arial" panose="020B0604020202020204" pitchFamily="34" charset="0"/>
                <a:cs typeface="Arial" panose="020B0604020202020204" pitchFamily="34" charset="0"/>
              </a:rPr>
              <a:t> I </a:t>
            </a:r>
            <a:r>
              <a:rPr lang="it-IT" sz="1600" dirty="0" err="1">
                <a:latin typeface="Arial" panose="020B0604020202020204" pitchFamily="34" charset="0"/>
                <a:cs typeface="Arial" panose="020B0604020202020204" pitchFamily="34" charset="0"/>
              </a:rPr>
              <a:t>calculated</a:t>
            </a:r>
            <a:r>
              <a:rPr lang="it-IT" sz="1600" dirty="0">
                <a:latin typeface="Arial" panose="020B0604020202020204" pitchFamily="34" charset="0"/>
                <a:cs typeface="Arial" panose="020B0604020202020204" pitchFamily="34" charset="0"/>
              </a:rPr>
              <a:t> the </a:t>
            </a:r>
            <a:r>
              <a:rPr lang="it-IT" sz="1600" i="1" dirty="0" err="1">
                <a:latin typeface="Arial" panose="020B0604020202020204" pitchFamily="34" charset="0"/>
                <a:cs typeface="Arial" panose="020B0604020202020204" pitchFamily="34" charset="0"/>
              </a:rPr>
              <a:t>Cophenetic</a:t>
            </a:r>
            <a:r>
              <a:rPr lang="it-IT" sz="1600" i="1" dirty="0">
                <a:latin typeface="Arial" panose="020B0604020202020204" pitchFamily="34" charset="0"/>
                <a:cs typeface="Arial" panose="020B0604020202020204" pitchFamily="34" charset="0"/>
              </a:rPr>
              <a:t> </a:t>
            </a:r>
            <a:r>
              <a:rPr lang="it-IT" sz="1600" i="1" dirty="0" err="1">
                <a:latin typeface="Arial" panose="020B0604020202020204" pitchFamily="34" charset="0"/>
                <a:cs typeface="Arial" panose="020B0604020202020204" pitchFamily="34" charset="0"/>
              </a:rPr>
              <a:t>Correlation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Nerbonne</a:t>
            </a:r>
            <a:r>
              <a:rPr lang="it-IT" sz="1600" dirty="0">
                <a:latin typeface="Arial" panose="020B0604020202020204" pitchFamily="34" charset="0"/>
                <a:cs typeface="Arial" panose="020B0604020202020204" pitchFamily="34" charset="0"/>
              </a:rPr>
              <a:t> </a:t>
            </a:r>
            <a:r>
              <a:rPr lang="it-IT" sz="1600" i="1" dirty="0">
                <a:latin typeface="Arial" panose="020B0604020202020204" pitchFamily="34" charset="0"/>
                <a:cs typeface="Arial" panose="020B0604020202020204" pitchFamily="34" charset="0"/>
              </a:rPr>
              <a:t>et al.</a:t>
            </a:r>
            <a:r>
              <a:rPr lang="it-IT" sz="1600" dirty="0">
                <a:latin typeface="Arial" panose="020B0604020202020204" pitchFamily="34" charset="0"/>
                <a:cs typeface="Arial" panose="020B0604020202020204" pitchFamily="34" charset="0"/>
              </a:rPr>
              <a:t> 2011) and the </a:t>
            </a:r>
            <a:r>
              <a:rPr lang="it-IT" sz="1600" i="1" dirty="0">
                <a:latin typeface="Arial" panose="020B0604020202020204" pitchFamily="34" charset="0"/>
                <a:cs typeface="Arial" panose="020B0604020202020204" pitchFamily="34" charset="0"/>
              </a:rPr>
              <a:t>Aggregate </a:t>
            </a:r>
            <a:r>
              <a:rPr lang="it-IT" sz="1600" i="1" dirty="0" err="1">
                <a:latin typeface="Arial" panose="020B0604020202020204" pitchFamily="34" charset="0"/>
                <a:cs typeface="Arial" panose="020B0604020202020204" pitchFamily="34" charset="0"/>
              </a:rPr>
              <a:t>Dialect</a:t>
            </a:r>
            <a:r>
              <a:rPr lang="it-IT" sz="1600" i="1" dirty="0">
                <a:latin typeface="Arial" panose="020B0604020202020204" pitchFamily="34" charset="0"/>
                <a:cs typeface="Arial" panose="020B0604020202020204" pitchFamily="34" charset="0"/>
              </a:rPr>
              <a:t> </a:t>
            </a:r>
            <a:r>
              <a:rPr lang="it-IT" sz="1600" i="1" dirty="0" err="1">
                <a:latin typeface="Arial" panose="020B0604020202020204" pitchFamily="34" charset="0"/>
                <a:cs typeface="Arial" panose="020B0604020202020204" pitchFamily="34" charset="0"/>
              </a:rPr>
              <a:t>Distances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Nerbonne</a:t>
            </a:r>
            <a:r>
              <a:rPr lang="it-IT" sz="1600" dirty="0">
                <a:latin typeface="Arial" panose="020B0604020202020204" pitchFamily="34" charset="0"/>
                <a:cs typeface="Arial" panose="020B0604020202020204" pitchFamily="34" charset="0"/>
              </a:rPr>
              <a:t> 2006, 2009). For </a:t>
            </a:r>
            <a:r>
              <a:rPr lang="it-IT" sz="1600" dirty="0" err="1">
                <a:latin typeface="Arial" panose="020B0604020202020204" pitchFamily="34" charset="0"/>
                <a:cs typeface="Arial" panose="020B0604020202020204" pitchFamily="34" charset="0"/>
              </a:rPr>
              <a:t>now</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comparison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was</a:t>
            </a:r>
            <a:r>
              <a:rPr lang="it-IT" sz="1600" dirty="0">
                <a:latin typeface="Arial" panose="020B0604020202020204" pitchFamily="34" charset="0"/>
                <a:cs typeface="Arial" panose="020B0604020202020204" pitchFamily="34" charset="0"/>
              </a:rPr>
              <a:t> made </a:t>
            </a:r>
            <a:r>
              <a:rPr lang="it-IT" sz="1600" dirty="0" err="1">
                <a:latin typeface="Arial" panose="020B0604020202020204" pitchFamily="34" charset="0"/>
                <a:cs typeface="Arial" panose="020B0604020202020204" pitchFamily="34" charset="0"/>
              </a:rPr>
              <a:t>between</a:t>
            </a:r>
            <a:r>
              <a:rPr lang="it-IT" sz="1600" dirty="0">
                <a:latin typeface="Arial" panose="020B0604020202020204" pitchFamily="34" charset="0"/>
                <a:cs typeface="Arial" panose="020B0604020202020204" pitchFamily="34" charset="0"/>
              </a:rPr>
              <a:t> data in the </a:t>
            </a:r>
            <a:r>
              <a:rPr lang="it-IT" sz="1600" dirty="0" err="1">
                <a:latin typeface="Arial" panose="020B0604020202020204" pitchFamily="34" charset="0"/>
                <a:cs typeface="Arial" panose="020B0604020202020204" pitchFamily="34" charset="0"/>
              </a:rPr>
              <a:t>atlases</a:t>
            </a:r>
            <a:r>
              <a:rPr lang="it-IT" sz="1600" dirty="0">
                <a:latin typeface="Arial" panose="020B0604020202020204" pitchFamily="34" charset="0"/>
                <a:cs typeface="Arial" panose="020B0604020202020204" pitchFamily="34" charset="0"/>
              </a:rPr>
              <a:t> and data </a:t>
            </a:r>
            <a:r>
              <a:rPr lang="it-IT" sz="1600" dirty="0" err="1">
                <a:latin typeface="Arial" panose="020B0604020202020204" pitchFamily="34" charset="0"/>
                <a:cs typeface="Arial" panose="020B0604020202020204" pitchFamily="34" charset="0"/>
              </a:rPr>
              <a:t>gathered</a:t>
            </a:r>
            <a:r>
              <a:rPr lang="it-IT" sz="1600" dirty="0">
                <a:latin typeface="Arial" panose="020B0604020202020204" pitchFamily="34" charset="0"/>
                <a:cs typeface="Arial" panose="020B0604020202020204" pitchFamily="34" charset="0"/>
              </a:rPr>
              <a:t> from </a:t>
            </a:r>
            <a:r>
              <a:rPr lang="it-IT" sz="1600" dirty="0" err="1">
                <a:latin typeface="Arial" panose="020B0604020202020204" pitchFamily="34" charset="0"/>
                <a:cs typeface="Arial" panose="020B0604020202020204" pitchFamily="34" charset="0"/>
              </a:rPr>
              <a:t>older</a:t>
            </a:r>
            <a:r>
              <a:rPr lang="it-IT" sz="1600" dirty="0">
                <a:latin typeface="Arial" panose="020B0604020202020204" pitchFamily="34" charset="0"/>
                <a:cs typeface="Arial" panose="020B0604020202020204" pitchFamily="34" charset="0"/>
              </a:rPr>
              <a:t> male </a:t>
            </a:r>
            <a:r>
              <a:rPr lang="it-IT" sz="1600" dirty="0" err="1">
                <a:latin typeface="Arial" panose="020B0604020202020204" pitchFamily="34" charset="0"/>
                <a:cs typeface="Arial" panose="020B0604020202020204" pitchFamily="34" charset="0"/>
              </a:rPr>
              <a:t>informants</a:t>
            </a:r>
            <a:r>
              <a:rPr lang="it-IT" sz="1600" dirty="0">
                <a:latin typeface="Arial" panose="020B0604020202020204" pitchFamily="34" charset="0"/>
                <a:cs typeface="Arial" panose="020B0604020202020204" pitchFamily="34" charset="0"/>
              </a:rPr>
              <a:t> for the </a:t>
            </a:r>
            <a:r>
              <a:rPr lang="it-IT" sz="1600" dirty="0" err="1">
                <a:latin typeface="Arial" panose="020B0604020202020204" pitchFamily="34" charset="0"/>
                <a:cs typeface="Arial" panose="020B0604020202020204" pitchFamily="34" charset="0"/>
              </a:rPr>
              <a:t>ALPiOra</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which</a:t>
            </a:r>
            <a:r>
              <a:rPr lang="it-IT" sz="1600" dirty="0">
                <a:latin typeface="Arial" panose="020B0604020202020204" pitchFamily="34" charset="0"/>
                <a:cs typeface="Arial" panose="020B0604020202020204" pitchFamily="34" charset="0"/>
              </a:rPr>
              <a:t> are </a:t>
            </a:r>
            <a:r>
              <a:rPr lang="it-IT" sz="1600" dirty="0" err="1">
                <a:latin typeface="Arial" panose="020B0604020202020204" pitchFamily="34" charset="0"/>
                <a:cs typeface="Arial" panose="020B0604020202020204" pitchFamily="34" charset="0"/>
              </a:rPr>
              <a:t>expected</a:t>
            </a:r>
            <a:r>
              <a:rPr lang="it-IT" sz="1600" dirty="0">
                <a:latin typeface="Arial" panose="020B0604020202020204" pitchFamily="34" charset="0"/>
                <a:cs typeface="Arial" panose="020B0604020202020204" pitchFamily="34" charset="0"/>
              </a:rPr>
              <a:t> to be the </a:t>
            </a:r>
            <a:r>
              <a:rPr lang="it-IT" sz="1600" dirty="0" err="1">
                <a:latin typeface="Arial" panose="020B0604020202020204" pitchFamily="34" charset="0"/>
                <a:cs typeface="Arial" panose="020B0604020202020204" pitchFamily="34" charset="0"/>
              </a:rPr>
              <a:t>most</a:t>
            </a:r>
            <a:r>
              <a:rPr lang="it-IT" sz="1600" dirty="0">
                <a:latin typeface="Arial" panose="020B0604020202020204" pitchFamily="34" charset="0"/>
                <a:cs typeface="Arial" panose="020B0604020202020204" pitchFamily="34" charset="0"/>
              </a:rPr>
              <a:t> conservative </a:t>
            </a:r>
            <a:r>
              <a:rPr lang="it-IT" sz="1600" dirty="0" err="1">
                <a:latin typeface="Arial" panose="020B0604020202020204" pitchFamily="34" charset="0"/>
                <a:cs typeface="Arial" panose="020B0604020202020204" pitchFamily="34" charset="0"/>
              </a:rPr>
              <a:t>ones</a:t>
            </a:r>
            <a:r>
              <a:rPr lang="it-IT" sz="1600" dirty="0">
                <a:latin typeface="Arial" panose="020B0604020202020204" pitchFamily="34" charset="0"/>
                <a:cs typeface="Arial" panose="020B0604020202020204" pitchFamily="34" charset="0"/>
              </a:rPr>
              <a:t>).</a:t>
            </a:r>
          </a:p>
        </p:txBody>
      </p:sp>
      <p:sp>
        <p:nvSpPr>
          <p:cNvPr id="4" name="Rettangolo 3">
            <a:extLst>
              <a:ext uri="{FF2B5EF4-FFF2-40B4-BE49-F238E27FC236}">
                <a16:creationId xmlns:a16="http://schemas.microsoft.com/office/drawing/2014/main" id="{5A31FF1C-E1C8-482B-BCF2-55D290A43D54}"/>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7836066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8FAF0-D165-659B-5B68-3C22118734F2}"/>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AB392081-6987-99B5-4193-7DB56D99AF2E}"/>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 name="Immagine 4" descr="Immagine che contiene testo, schermata, Carattere, numero&#10;&#10;Il contenuto generato dall'IA potrebbe non essere corretto.">
            <a:extLst>
              <a:ext uri="{FF2B5EF4-FFF2-40B4-BE49-F238E27FC236}">
                <a16:creationId xmlns:a16="http://schemas.microsoft.com/office/drawing/2014/main" id="{EBC9489D-D405-A3A9-1F01-084FB53568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458" y="1679663"/>
            <a:ext cx="2572109" cy="1571844"/>
          </a:xfrm>
          <a:prstGeom prst="rect">
            <a:avLst/>
          </a:prstGeom>
        </p:spPr>
      </p:pic>
      <p:pic>
        <p:nvPicPr>
          <p:cNvPr id="9" name="Immagine 8" descr="Immagine che contiene testo, schermata, Carattere, numero&#10;&#10;Il contenuto generato dall'IA potrebbe non essere corretto.">
            <a:extLst>
              <a:ext uri="{FF2B5EF4-FFF2-40B4-BE49-F238E27FC236}">
                <a16:creationId xmlns:a16="http://schemas.microsoft.com/office/drawing/2014/main" id="{EAF5E68D-CE6C-0C1E-EC47-43A8AF100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7963" y="1860663"/>
            <a:ext cx="2676899" cy="1390844"/>
          </a:xfrm>
          <a:prstGeom prst="rect">
            <a:avLst/>
          </a:prstGeom>
        </p:spPr>
      </p:pic>
      <p:pic>
        <p:nvPicPr>
          <p:cNvPr id="13" name="Immagine 12" descr="Immagine che contiene testo, schermata, Carattere, numero&#10;&#10;Il contenuto generato dall'IA potrebbe non essere corretto.">
            <a:extLst>
              <a:ext uri="{FF2B5EF4-FFF2-40B4-BE49-F238E27FC236}">
                <a16:creationId xmlns:a16="http://schemas.microsoft.com/office/drawing/2014/main" id="{60B8A3BC-A210-D38C-B89F-07262708B8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4862" y="1860663"/>
            <a:ext cx="3038899" cy="1343212"/>
          </a:xfrm>
          <a:prstGeom prst="rect">
            <a:avLst/>
          </a:prstGeom>
        </p:spPr>
      </p:pic>
      <p:pic>
        <p:nvPicPr>
          <p:cNvPr id="15" name="Immagine 14" descr="Immagine che contiene testo, schermata, Carattere, numero&#10;&#10;Il contenuto generato dall'IA potrebbe non essere corretto.">
            <a:extLst>
              <a:ext uri="{FF2B5EF4-FFF2-40B4-BE49-F238E27FC236}">
                <a16:creationId xmlns:a16="http://schemas.microsoft.com/office/drawing/2014/main" id="{7607F5E7-479F-7BAA-F05E-2C13625DB0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63761" y="1813031"/>
            <a:ext cx="3067478" cy="1438476"/>
          </a:xfrm>
          <a:prstGeom prst="rect">
            <a:avLst/>
          </a:prstGeom>
        </p:spPr>
      </p:pic>
      <p:sp>
        <p:nvSpPr>
          <p:cNvPr id="16" name="CasellaDiTesto 15">
            <a:extLst>
              <a:ext uri="{FF2B5EF4-FFF2-40B4-BE49-F238E27FC236}">
                <a16:creationId xmlns:a16="http://schemas.microsoft.com/office/drawing/2014/main" id="{935D3D1B-624B-A35E-FD1C-F97ADD7C7C77}"/>
              </a:ext>
            </a:extLst>
          </p:cNvPr>
          <p:cNvSpPr txBox="1"/>
          <p:nvPr/>
        </p:nvSpPr>
        <p:spPr>
          <a:xfrm>
            <a:off x="574670" y="4007995"/>
            <a:ext cx="10700385" cy="1323439"/>
          </a:xfrm>
          <a:prstGeom prst="rect">
            <a:avLst/>
          </a:prstGeom>
          <a:noFill/>
        </p:spPr>
        <p:txBody>
          <a:bodyPr wrap="square" rtlCol="0">
            <a:spAutoFit/>
          </a:bodyPr>
          <a:lstStyle/>
          <a:p>
            <a:pPr marL="285750" indent="-285750" algn="just">
              <a:buFont typeface="Arial" panose="020B0604020202020204" pitchFamily="34" charset="0"/>
              <a:buChar char="•"/>
            </a:pPr>
            <a:r>
              <a:rPr lang="it-IT" sz="1600" b="1" i="1" dirty="0" err="1">
                <a:latin typeface="Arial" panose="020B0604020202020204" pitchFamily="34" charset="0"/>
                <a:cs typeface="Arial" panose="020B0604020202020204" pitchFamily="34" charset="0"/>
              </a:rPr>
              <a:t>String</a:t>
            </a:r>
            <a:r>
              <a:rPr lang="it-IT" sz="1600" b="1" i="1" dirty="0">
                <a:latin typeface="Arial" panose="020B0604020202020204" pitchFamily="34" charset="0"/>
                <a:cs typeface="Arial" panose="020B0604020202020204" pitchFamily="34" charset="0"/>
              </a:rPr>
              <a:t> </a:t>
            </a:r>
            <a:r>
              <a:rPr lang="it-IT" sz="1600" b="1" i="1" dirty="0" err="1">
                <a:latin typeface="Arial" panose="020B0604020202020204" pitchFamily="34" charset="0"/>
                <a:cs typeface="Arial" panose="020B0604020202020204" pitchFamily="34" charset="0"/>
              </a:rPr>
              <a:t>edit</a:t>
            </a:r>
            <a:r>
              <a:rPr lang="it-IT" sz="1600" b="1" i="1" dirty="0">
                <a:latin typeface="Arial" panose="020B0604020202020204" pitchFamily="34" charset="0"/>
                <a:cs typeface="Arial" panose="020B0604020202020204" pitchFamily="34" charset="0"/>
              </a:rPr>
              <a:t> </a:t>
            </a:r>
            <a:r>
              <a:rPr lang="it-IT" sz="1600" b="1" i="1" dirty="0" err="1">
                <a:latin typeface="Arial" panose="020B0604020202020204" pitchFamily="34" charset="0"/>
                <a:cs typeface="Arial" panose="020B0604020202020204" pitchFamily="34" charset="0"/>
              </a:rPr>
              <a:t>distance</a:t>
            </a:r>
            <a:r>
              <a:rPr lang="it-IT" sz="1600" b="1" i="1" dirty="0">
                <a:latin typeface="Arial" panose="020B0604020202020204" pitchFamily="34" charset="0"/>
                <a:cs typeface="Arial" panose="020B0604020202020204" pitchFamily="34" charset="0"/>
              </a:rPr>
              <a:t> </a:t>
            </a:r>
            <a:r>
              <a:rPr lang="it-IT" sz="1600" b="1" dirty="0">
                <a:latin typeface="Arial" panose="020B0604020202020204" pitchFamily="34" charset="0"/>
                <a:cs typeface="Arial" panose="020B0604020202020204" pitchFamily="34" charset="0"/>
              </a:rPr>
              <a:t>(</a:t>
            </a:r>
            <a:r>
              <a:rPr lang="it-IT" sz="1600" b="1" i="1" dirty="0" err="1">
                <a:latin typeface="Arial" panose="020B0604020202020204" pitchFamily="34" charset="0"/>
                <a:cs typeface="Arial" panose="020B0604020202020204" pitchFamily="34" charset="0"/>
              </a:rPr>
              <a:t>Levensthtein</a:t>
            </a:r>
            <a:r>
              <a:rPr lang="it-IT" sz="1600" b="1" i="1" dirty="0">
                <a:latin typeface="Arial" panose="020B0604020202020204" pitchFamily="34" charset="0"/>
                <a:cs typeface="Arial" panose="020B0604020202020204" pitchFamily="34" charset="0"/>
              </a:rPr>
              <a:t> </a:t>
            </a:r>
            <a:r>
              <a:rPr lang="it-IT" sz="1600" b="1" i="1" dirty="0" err="1">
                <a:latin typeface="Arial" panose="020B0604020202020204" pitchFamily="34" charset="0"/>
                <a:cs typeface="Arial" panose="020B0604020202020204" pitchFamily="34" charset="0"/>
              </a:rPr>
              <a:t>distance</a:t>
            </a:r>
            <a:r>
              <a:rPr lang="it-IT" sz="1600" b="1" dirty="0">
                <a:latin typeface="Arial" panose="020B0604020202020204" pitchFamily="34" charset="0"/>
                <a:cs typeface="Arial" panose="020B0604020202020204" pitchFamily="34" charset="0"/>
              </a:rPr>
              <a:t>)</a:t>
            </a:r>
            <a:r>
              <a:rPr lang="it-IT" sz="1600" dirty="0">
                <a:latin typeface="Arial" panose="020B0604020202020204" pitchFamily="34" charset="0"/>
                <a:cs typeface="Arial" panose="020B0604020202020204" pitchFamily="34" charset="0"/>
              </a:rPr>
              <a:t>: minimum </a:t>
            </a:r>
            <a:r>
              <a:rPr lang="it-IT" sz="1600" dirty="0" err="1">
                <a:latin typeface="Arial" panose="020B0604020202020204" pitchFamily="34" charset="0"/>
                <a:cs typeface="Arial" panose="020B0604020202020204" pitchFamily="34" charset="0"/>
              </a:rPr>
              <a:t>number</a:t>
            </a:r>
            <a:r>
              <a:rPr lang="it-IT" sz="1600" dirty="0">
                <a:latin typeface="Arial" panose="020B0604020202020204" pitchFamily="34" charset="0"/>
                <a:cs typeface="Arial" panose="020B0604020202020204" pitchFamily="34" charset="0"/>
              </a:rPr>
              <a:t> of </a:t>
            </a:r>
            <a:r>
              <a:rPr lang="it-IT" sz="1600" dirty="0" err="1">
                <a:latin typeface="Arial" panose="020B0604020202020204" pitchFamily="34" charset="0"/>
                <a:cs typeface="Arial" panose="020B0604020202020204" pitchFamily="34" charset="0"/>
              </a:rPr>
              <a:t>operations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insertion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cancellation</a:t>
            </a:r>
            <a:r>
              <a:rPr lang="it-IT" sz="1600" dirty="0">
                <a:latin typeface="Arial" panose="020B0604020202020204" pitchFamily="34" charset="0"/>
                <a:cs typeface="Arial" panose="020B0604020202020204" pitchFamily="34" charset="0"/>
              </a:rPr>
              <a:t> or </a:t>
            </a:r>
            <a:r>
              <a:rPr lang="it-IT" sz="1600" dirty="0" err="1">
                <a:latin typeface="Arial" panose="020B0604020202020204" pitchFamily="34" charset="0"/>
                <a:cs typeface="Arial" panose="020B0604020202020204" pitchFamily="34" charset="0"/>
              </a:rPr>
              <a:t>substitution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needed</a:t>
            </a:r>
            <a:r>
              <a:rPr lang="it-IT" sz="1600" dirty="0">
                <a:latin typeface="Arial" panose="020B0604020202020204" pitchFamily="34" charset="0"/>
                <a:cs typeface="Arial" panose="020B0604020202020204" pitchFamily="34" charset="0"/>
              </a:rPr>
              <a:t> to ‘</a:t>
            </a:r>
            <a:r>
              <a:rPr lang="it-IT" sz="1600" dirty="0" err="1">
                <a:latin typeface="Arial" panose="020B0604020202020204" pitchFamily="34" charset="0"/>
                <a:cs typeface="Arial" panose="020B0604020202020204" pitchFamily="34" charset="0"/>
              </a:rPr>
              <a:t>transform</a:t>
            </a:r>
            <a:r>
              <a:rPr lang="it-IT" sz="1600" dirty="0">
                <a:latin typeface="Arial" panose="020B0604020202020204" pitchFamily="34" charset="0"/>
                <a:cs typeface="Arial" panose="020B0604020202020204" pitchFamily="34" charset="0"/>
              </a:rPr>
              <a:t>’ the first word </a:t>
            </a:r>
            <a:r>
              <a:rPr lang="it-IT" sz="1600" dirty="0" err="1">
                <a:latin typeface="Arial" panose="020B0604020202020204" pitchFamily="34" charset="0"/>
                <a:cs typeface="Arial" panose="020B0604020202020204" pitchFamily="34" charset="0"/>
              </a:rPr>
              <a:t>into</a:t>
            </a:r>
            <a:r>
              <a:rPr lang="it-IT" sz="1600" dirty="0">
                <a:latin typeface="Arial" panose="020B0604020202020204" pitchFamily="34" charset="0"/>
                <a:cs typeface="Arial" panose="020B0604020202020204" pitchFamily="34" charset="0"/>
              </a:rPr>
              <a:t> the second one (</a:t>
            </a:r>
            <a:r>
              <a:rPr lang="it-IT" sz="1600" dirty="0" err="1">
                <a:latin typeface="Arial" panose="020B0604020202020204" pitchFamily="34" charset="0"/>
                <a:cs typeface="Arial" panose="020B0604020202020204" pitchFamily="34" charset="0"/>
              </a:rPr>
              <a:t>Nerbonne</a:t>
            </a:r>
            <a:r>
              <a:rPr lang="it-IT" sz="1600" dirty="0">
                <a:latin typeface="Arial" panose="020B0604020202020204" pitchFamily="34" charset="0"/>
                <a:cs typeface="Arial" panose="020B0604020202020204" pitchFamily="34" charset="0"/>
              </a:rPr>
              <a:t> </a:t>
            </a:r>
            <a:r>
              <a:rPr lang="it-IT" sz="1600" i="1" dirty="0">
                <a:latin typeface="Arial" panose="020B0604020202020204" pitchFamily="34" charset="0"/>
                <a:cs typeface="Arial" panose="020B0604020202020204" pitchFamily="34" charset="0"/>
              </a:rPr>
              <a:t>et al. </a:t>
            </a:r>
            <a:r>
              <a:rPr lang="it-IT" sz="1600" dirty="0">
                <a:latin typeface="Arial" panose="020B0604020202020204" pitchFamily="34" charset="0"/>
                <a:cs typeface="Arial" panose="020B0604020202020204" pitchFamily="34" charset="0"/>
              </a:rPr>
              <a:t>2019). </a:t>
            </a:r>
            <a:r>
              <a:rPr lang="it-IT" sz="1600" dirty="0" err="1">
                <a:latin typeface="Arial" panose="020B0604020202020204" pitchFamily="34" charset="0"/>
                <a:cs typeface="Arial" panose="020B0604020202020204" pitchFamily="34" charset="0"/>
              </a:rPr>
              <a:t>Each</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operation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counts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as</a:t>
            </a:r>
            <a:r>
              <a:rPr lang="it-IT" sz="1600" dirty="0">
                <a:latin typeface="Arial" panose="020B0604020202020204" pitchFamily="34" charset="0"/>
                <a:cs typeface="Arial" panose="020B0604020202020204" pitchFamily="34" charset="0"/>
              </a:rPr>
              <a:t> one. </a:t>
            </a:r>
            <a:r>
              <a:rPr lang="it-IT" sz="1600" dirty="0" err="1">
                <a:latin typeface="Arial" panose="020B0604020202020204" pitchFamily="34" charset="0"/>
                <a:cs typeface="Arial" panose="020B0604020202020204" pitchFamily="34" charset="0"/>
              </a:rPr>
              <a:t>Distances</a:t>
            </a:r>
            <a:r>
              <a:rPr lang="it-IT" sz="1600" dirty="0">
                <a:latin typeface="Arial" panose="020B0604020202020204" pitchFamily="34" charset="0"/>
                <a:cs typeface="Arial" panose="020B0604020202020204" pitchFamily="34" charset="0"/>
              </a:rPr>
              <a:t> are </a:t>
            </a:r>
            <a:r>
              <a:rPr lang="it-IT" sz="1600" dirty="0" err="1">
                <a:latin typeface="Arial" panose="020B0604020202020204" pitchFamily="34" charset="0"/>
                <a:cs typeface="Arial" panose="020B0604020202020204" pitchFamily="34" charset="0"/>
              </a:rPr>
              <a:t>then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normalized</a:t>
            </a:r>
            <a:r>
              <a:rPr lang="it-IT" sz="1600" dirty="0">
                <a:latin typeface="Arial" panose="020B0604020202020204" pitchFamily="34" charset="0"/>
                <a:cs typeface="Arial" panose="020B0604020202020204" pitchFamily="34" charset="0"/>
              </a:rPr>
              <a:t> by </a:t>
            </a:r>
            <a:r>
              <a:rPr lang="it-IT" sz="1600" dirty="0" err="1">
                <a:latin typeface="Arial" panose="020B0604020202020204" pitchFamily="34" charset="0"/>
                <a:cs typeface="Arial" panose="020B0604020202020204" pitchFamily="34" charset="0"/>
              </a:rPr>
              <a:t>dividing</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total</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number</a:t>
            </a:r>
            <a:r>
              <a:rPr lang="it-IT" sz="1600" dirty="0">
                <a:latin typeface="Arial" panose="020B0604020202020204" pitchFamily="34" charset="0"/>
                <a:cs typeface="Arial" panose="020B0604020202020204" pitchFamily="34" charset="0"/>
              </a:rPr>
              <a:t> of </a:t>
            </a:r>
            <a:r>
              <a:rPr lang="it-IT" sz="1600" dirty="0" err="1">
                <a:latin typeface="Arial" panose="020B0604020202020204" pitchFamily="34" charset="0"/>
                <a:cs typeface="Arial" panose="020B0604020202020204" pitchFamily="34" charset="0"/>
              </a:rPr>
              <a:t>operation</a:t>
            </a:r>
            <a:r>
              <a:rPr lang="it-IT" sz="1600" dirty="0">
                <a:latin typeface="Arial" panose="020B0604020202020204" pitchFamily="34" charset="0"/>
                <a:cs typeface="Arial" panose="020B0604020202020204" pitchFamily="34" charset="0"/>
              </a:rPr>
              <a:t> for the maximum </a:t>
            </a:r>
            <a:r>
              <a:rPr lang="it-IT" sz="1600" dirty="0" err="1">
                <a:latin typeface="Arial" panose="020B0604020202020204" pitchFamily="34" charset="0"/>
                <a:cs typeface="Arial" panose="020B0604020202020204" pitchFamily="34" charset="0"/>
              </a:rPr>
              <a:t>lenght</a:t>
            </a:r>
            <a:r>
              <a:rPr lang="it-IT" sz="1600" dirty="0">
                <a:latin typeface="Arial" panose="020B0604020202020204" pitchFamily="34" charset="0"/>
                <a:cs typeface="Arial" panose="020B0604020202020204" pitchFamily="34" charset="0"/>
              </a:rPr>
              <a:t> (in </a:t>
            </a:r>
            <a:r>
              <a:rPr lang="it-IT" sz="1600" dirty="0" err="1">
                <a:latin typeface="Arial" panose="020B0604020202020204" pitchFamily="34" charset="0"/>
                <a:cs typeface="Arial" panose="020B0604020202020204" pitchFamily="34" charset="0"/>
              </a:rPr>
              <a:t>number</a:t>
            </a:r>
            <a:r>
              <a:rPr lang="it-IT" sz="1600" dirty="0">
                <a:latin typeface="Arial" panose="020B0604020202020204" pitchFamily="34" charset="0"/>
                <a:cs typeface="Arial" panose="020B0604020202020204" pitchFamily="34" charset="0"/>
              </a:rPr>
              <a:t> of sounds) of the </a:t>
            </a:r>
            <a:r>
              <a:rPr lang="it-IT" sz="1600" dirty="0" err="1">
                <a:latin typeface="Arial" panose="020B0604020202020204" pitchFamily="34" charset="0"/>
                <a:cs typeface="Arial" panose="020B0604020202020204" pitchFamily="34" charset="0"/>
              </a:rPr>
              <a:t>longest</a:t>
            </a:r>
            <a:r>
              <a:rPr lang="it-IT" sz="1600" dirty="0">
                <a:latin typeface="Arial" panose="020B0604020202020204" pitchFamily="34" charset="0"/>
                <a:cs typeface="Arial" panose="020B0604020202020204" pitchFamily="34" charset="0"/>
              </a:rPr>
              <a:t> word in </a:t>
            </a:r>
            <a:r>
              <a:rPr lang="it-IT" sz="1600" dirty="0" err="1">
                <a:latin typeface="Arial" panose="020B0604020202020204" pitchFamily="34" charset="0"/>
                <a:cs typeface="Arial" panose="020B0604020202020204" pitchFamily="34" charset="0"/>
              </a:rPr>
              <a:t>each</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couple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obtaining</a:t>
            </a:r>
            <a:r>
              <a:rPr lang="it-IT" sz="1600" dirty="0">
                <a:latin typeface="Arial" panose="020B0604020202020204" pitchFamily="34" charset="0"/>
                <a:cs typeface="Arial" panose="020B0604020202020204" pitchFamily="34" charset="0"/>
              </a:rPr>
              <a:t> a </a:t>
            </a:r>
            <a:r>
              <a:rPr lang="it-IT" sz="1600" dirty="0" err="1">
                <a:latin typeface="Arial" panose="020B0604020202020204" pitchFamily="34" charset="0"/>
                <a:cs typeface="Arial" panose="020B0604020202020204" pitchFamily="34" charset="0"/>
              </a:rPr>
              <a:t>number</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between</a:t>
            </a:r>
            <a:r>
              <a:rPr lang="it-IT" sz="1600" dirty="0">
                <a:latin typeface="Arial" panose="020B0604020202020204" pitchFamily="34" charset="0"/>
                <a:cs typeface="Arial" panose="020B0604020202020204" pitchFamily="34" charset="0"/>
              </a:rPr>
              <a:t> 0 and 1. </a:t>
            </a:r>
            <a:r>
              <a:rPr lang="it-IT" sz="1600" dirty="0" err="1">
                <a:latin typeface="Arial" panose="020B0604020202020204" pitchFamily="34" charset="0"/>
                <a:cs typeface="Arial" panose="020B0604020202020204" pitchFamily="34" charset="0"/>
              </a:rPr>
              <a:t>Finally</a:t>
            </a:r>
            <a:r>
              <a:rPr lang="it-IT" sz="1600" dirty="0">
                <a:latin typeface="Arial" panose="020B0604020202020204" pitchFamily="34" charset="0"/>
                <a:cs typeface="Arial" panose="020B0604020202020204" pitchFamily="34" charset="0"/>
              </a:rPr>
              <a:t>, for </a:t>
            </a:r>
            <a:r>
              <a:rPr lang="it-IT" sz="1600" dirty="0" err="1">
                <a:latin typeface="Arial" panose="020B0604020202020204" pitchFamily="34" charset="0"/>
                <a:cs typeface="Arial" panose="020B0604020202020204" pitchFamily="34" charset="0"/>
              </a:rPr>
              <a:t>each</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couple</a:t>
            </a:r>
            <a:r>
              <a:rPr lang="it-IT" sz="1600" dirty="0">
                <a:latin typeface="Arial" panose="020B0604020202020204" pitchFamily="34" charset="0"/>
                <a:cs typeface="Arial" panose="020B0604020202020204" pitchFamily="34" charset="0"/>
              </a:rPr>
              <a:t> of places the medium of the </a:t>
            </a:r>
            <a:r>
              <a:rPr lang="it-IT" sz="1600" dirty="0" err="1">
                <a:latin typeface="Arial" panose="020B0604020202020204" pitchFamily="34" charset="0"/>
                <a:cs typeface="Arial" panose="020B0604020202020204" pitchFamily="34" charset="0"/>
              </a:rPr>
              <a:t>distances</a:t>
            </a:r>
            <a:r>
              <a:rPr lang="it-IT" sz="1600" dirty="0">
                <a:latin typeface="Arial" panose="020B0604020202020204" pitchFamily="34" charset="0"/>
                <a:cs typeface="Arial" panose="020B0604020202020204" pitchFamily="34" charset="0"/>
              </a:rPr>
              <a:t> from </a:t>
            </a:r>
            <a:r>
              <a:rPr lang="it-IT" sz="1600" dirty="0" err="1">
                <a:latin typeface="Arial" panose="020B0604020202020204" pitchFamily="34" charset="0"/>
                <a:cs typeface="Arial" panose="020B0604020202020204" pitchFamily="34" charset="0"/>
              </a:rPr>
              <a:t>all</a:t>
            </a:r>
            <a:r>
              <a:rPr lang="it-IT" sz="1600" dirty="0">
                <a:latin typeface="Arial" panose="020B0604020202020204" pitchFamily="34" charset="0"/>
                <a:cs typeface="Arial" panose="020B0604020202020204" pitchFamily="34" charset="0"/>
              </a:rPr>
              <a:t> words in the list </a:t>
            </a:r>
            <a:r>
              <a:rPr lang="it-IT" sz="1600" dirty="0" err="1">
                <a:latin typeface="Arial" panose="020B0604020202020204" pitchFamily="34" charset="0"/>
                <a:cs typeface="Arial" panose="020B0604020202020204" pitchFamily="34" charset="0"/>
              </a:rPr>
              <a:t>is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calculated</a:t>
            </a:r>
            <a:r>
              <a:rPr lang="it-IT" sz="1600" dirty="0">
                <a:latin typeface="Arial" panose="020B0604020202020204" pitchFamily="34" charset="0"/>
                <a:cs typeface="Arial" panose="020B0604020202020204" pitchFamily="34" charset="0"/>
              </a:rPr>
              <a:t>.</a:t>
            </a:r>
          </a:p>
        </p:txBody>
      </p:sp>
      <p:sp>
        <p:nvSpPr>
          <p:cNvPr id="7" name="Titolo 1">
            <a:extLst>
              <a:ext uri="{FF2B5EF4-FFF2-40B4-BE49-F238E27FC236}">
                <a16:creationId xmlns:a16="http://schemas.microsoft.com/office/drawing/2014/main" id="{4152F366-1BA9-8670-F318-7CFEF46BAEB3}"/>
              </a:ext>
            </a:extLst>
          </p:cNvPr>
          <p:cNvSpPr>
            <a:spLocks noGrp="1"/>
          </p:cNvSpPr>
          <p:nvPr>
            <p:ph type="title"/>
          </p:nvPr>
        </p:nvSpPr>
        <p:spPr>
          <a:xfrm>
            <a:off x="838200" y="598741"/>
            <a:ext cx="10515600" cy="686435"/>
          </a:xfrm>
        </p:spPr>
        <p:txBody>
          <a:bodyPr>
            <a:normAutofit/>
          </a:bodyPr>
          <a:lstStyle/>
          <a:p>
            <a:r>
              <a:rPr lang="it-IT" sz="2000" b="1" dirty="0">
                <a:solidFill>
                  <a:schemeClr val="accent3"/>
                </a:solidFill>
                <a:latin typeface="Arial" panose="020B0604020202020204" pitchFamily="34" charset="0"/>
                <a:cs typeface="Arial" panose="020B0604020202020204" pitchFamily="34" charset="0"/>
              </a:rPr>
              <a:t>3.1. </a:t>
            </a:r>
            <a:r>
              <a:rPr lang="it-IT" sz="2000" b="1" i="1" dirty="0">
                <a:solidFill>
                  <a:schemeClr val="accent3"/>
                </a:solidFill>
                <a:latin typeface="Arial" panose="020B0604020202020204" pitchFamily="34" charset="0"/>
                <a:cs typeface="Arial" panose="020B0604020202020204" pitchFamily="34" charset="0"/>
              </a:rPr>
              <a:t>Clustering </a:t>
            </a:r>
            <a:r>
              <a:rPr lang="it-IT" sz="2000" b="1" dirty="0">
                <a:solidFill>
                  <a:schemeClr val="accent3"/>
                </a:solidFill>
                <a:latin typeface="Arial" panose="020B0604020202020204" pitchFamily="34" charset="0"/>
                <a:cs typeface="Arial" panose="020B0604020202020204" pitchFamily="34" charset="0"/>
              </a:rPr>
              <a:t>and </a:t>
            </a:r>
            <a:r>
              <a:rPr lang="it-IT" sz="2000" b="1" i="1" dirty="0" err="1">
                <a:solidFill>
                  <a:schemeClr val="accent3"/>
                </a:solidFill>
                <a:latin typeface="Arial" panose="020B0604020202020204" pitchFamily="34" charset="0"/>
                <a:cs typeface="Arial" panose="020B0604020202020204" pitchFamily="34" charset="0"/>
              </a:rPr>
              <a:t>cophenetic</a:t>
            </a:r>
            <a:r>
              <a:rPr lang="it-IT" sz="2000" b="1" i="1" dirty="0">
                <a:solidFill>
                  <a:schemeClr val="accent3"/>
                </a:solidFill>
                <a:latin typeface="Arial" panose="020B0604020202020204" pitchFamily="34" charset="0"/>
                <a:cs typeface="Arial" panose="020B0604020202020204" pitchFamily="34" charset="0"/>
              </a:rPr>
              <a:t> </a:t>
            </a:r>
            <a:r>
              <a:rPr lang="it-IT" sz="2000" b="1" i="1" dirty="0" err="1">
                <a:solidFill>
                  <a:schemeClr val="accent3"/>
                </a:solidFill>
                <a:latin typeface="Arial" panose="020B0604020202020204" pitchFamily="34" charset="0"/>
                <a:cs typeface="Arial" panose="020B0604020202020204" pitchFamily="34" charset="0"/>
              </a:rPr>
              <a:t>correlation</a:t>
            </a:r>
            <a:endParaRPr lang="it-IT" sz="2000" b="1"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11541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5016B-5642-49CF-748E-FB6E8567E7DD}"/>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C50E73B-65F2-484D-544B-952A4318E9FB}"/>
              </a:ext>
            </a:extLst>
          </p:cNvPr>
          <p:cNvSpPr>
            <a:spLocks noGrp="1"/>
          </p:cNvSpPr>
          <p:nvPr>
            <p:ph idx="1"/>
          </p:nvPr>
        </p:nvSpPr>
        <p:spPr>
          <a:xfrm>
            <a:off x="838200" y="2008504"/>
            <a:ext cx="10515600" cy="3148711"/>
          </a:xfrm>
        </p:spPr>
        <p:txBody>
          <a:bodyPr>
            <a:normAutofit/>
          </a:bodyPr>
          <a:lstStyle/>
          <a:p>
            <a:r>
              <a:rPr lang="it-IT" sz="1600" dirty="0">
                <a:latin typeface="Arial" panose="020B0604020202020204" pitchFamily="34" charset="0"/>
                <a:cs typeface="Arial" panose="020B0604020202020204" pitchFamily="34" charset="0"/>
              </a:rPr>
              <a:t>Here some </a:t>
            </a:r>
            <a:r>
              <a:rPr lang="it-IT" sz="1600" dirty="0" err="1">
                <a:latin typeface="Arial" panose="020B0604020202020204" pitchFamily="34" charset="0"/>
                <a:cs typeface="Arial" panose="020B0604020202020204" pitchFamily="34" charset="0"/>
              </a:rPr>
              <a:t>examples</a:t>
            </a:r>
            <a:r>
              <a:rPr lang="it-IT" sz="1600" dirty="0">
                <a:latin typeface="Arial" panose="020B0604020202020204" pitchFamily="34" charset="0"/>
                <a:cs typeface="Arial" panose="020B0604020202020204" pitchFamily="34" charset="0"/>
              </a:rPr>
              <a:t> of the </a:t>
            </a:r>
            <a:r>
              <a:rPr lang="it-IT" sz="1600" dirty="0" err="1">
                <a:latin typeface="Arial" panose="020B0604020202020204" pitchFamily="34" charset="0"/>
                <a:cs typeface="Arial" panose="020B0604020202020204" pitchFamily="34" charset="0"/>
              </a:rPr>
              <a:t>kind</a:t>
            </a:r>
            <a:r>
              <a:rPr lang="it-IT" sz="1600" dirty="0">
                <a:latin typeface="Arial" panose="020B0604020202020204" pitchFamily="34" charset="0"/>
                <a:cs typeface="Arial" panose="020B0604020202020204" pitchFamily="34" charset="0"/>
              </a:rPr>
              <a:t> of </a:t>
            </a:r>
            <a:r>
              <a:rPr lang="it-IT" sz="1600" dirty="0" err="1">
                <a:latin typeface="Arial" panose="020B0604020202020204" pitchFamily="34" charset="0"/>
                <a:cs typeface="Arial" panose="020B0604020202020204" pitchFamily="34" charset="0"/>
              </a:rPr>
              <a:t>language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changes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detected</a:t>
            </a:r>
            <a:r>
              <a:rPr lang="it-IT" sz="1600" dirty="0">
                <a:latin typeface="Arial" panose="020B0604020202020204" pitchFamily="34" charset="0"/>
                <a:cs typeface="Arial" panose="020B0604020202020204" pitchFamily="34" charset="0"/>
              </a:rPr>
              <a:t> by the </a:t>
            </a:r>
            <a:r>
              <a:rPr lang="it-IT" sz="1600" dirty="0" err="1">
                <a:latin typeface="Arial" panose="020B0604020202020204" pitchFamily="34" charset="0"/>
                <a:cs typeface="Arial" panose="020B0604020202020204" pitchFamily="34" charset="0"/>
              </a:rPr>
              <a:t>method</a:t>
            </a:r>
            <a:r>
              <a:rPr lang="it-IT" sz="1600" dirty="0">
                <a:latin typeface="Arial" panose="020B0604020202020204" pitchFamily="34" charset="0"/>
                <a:cs typeface="Arial" panose="020B0604020202020204" pitchFamily="34" charset="0"/>
              </a:rPr>
              <a:t>:</a:t>
            </a:r>
          </a:p>
          <a:p>
            <a:endParaRPr lang="it-IT" sz="1600" dirty="0">
              <a:latin typeface="Arial" panose="020B0604020202020204" pitchFamily="34" charset="0"/>
              <a:cs typeface="Arial" panose="020B0604020202020204" pitchFamily="34" charset="0"/>
            </a:endParaRPr>
          </a:p>
          <a:p>
            <a:endParaRPr lang="it-IT" sz="1600" dirty="0">
              <a:latin typeface="Arial" panose="020B0604020202020204" pitchFamily="34" charset="0"/>
              <a:cs typeface="Arial" panose="020B0604020202020204" pitchFamily="34" charset="0"/>
            </a:endParaRPr>
          </a:p>
          <a:p>
            <a:pPr marL="0" indent="0">
              <a:buNone/>
            </a:pPr>
            <a:r>
              <a:rPr lang="it-IT" sz="1600" dirty="0">
                <a:latin typeface="Arial" panose="020B0604020202020204" pitchFamily="34" charset="0"/>
                <a:cs typeface="Arial" panose="020B0604020202020204" pitchFamily="34" charset="0"/>
              </a:rPr>
              <a:t>‘Fire’: [</a:t>
            </a:r>
            <a:r>
              <a:rPr lang="it-IT" sz="1600" dirty="0" err="1">
                <a:latin typeface="Arial" panose="020B0604020202020204" pitchFamily="34" charset="0"/>
                <a:cs typeface="Arial" panose="020B0604020202020204" pitchFamily="34" charset="0"/>
              </a:rPr>
              <a:t>fyˈek</a:t>
            </a:r>
            <a:r>
              <a:rPr lang="it-IT" sz="1600" dirty="0">
                <a:latin typeface="Arial" panose="020B0604020202020204" pitchFamily="34" charset="0"/>
                <a:cs typeface="Arial" panose="020B0604020202020204" pitchFamily="34" charset="0"/>
              </a:rPr>
              <a:t>] &gt; [</a:t>
            </a:r>
            <a:r>
              <a:rPr lang="it-IT" sz="1600" dirty="0" err="1">
                <a:latin typeface="Arial" panose="020B0604020202020204" pitchFamily="34" charset="0"/>
                <a:cs typeface="Arial" panose="020B0604020202020204" pitchFamily="34" charset="0"/>
              </a:rPr>
              <a:t>føk</a:t>
            </a:r>
            <a:r>
              <a:rPr lang="it-IT" sz="1600" dirty="0">
                <a:latin typeface="Arial" panose="020B0604020202020204" pitchFamily="34" charset="0"/>
                <a:cs typeface="Arial" panose="020B0604020202020204" pitchFamily="34" charset="0"/>
              </a:rPr>
              <a:t>]     		(Fobello, Valsesia, VC) </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leveling</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phonetic</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change</a:t>
            </a:r>
            <a:endParaRPr lang="it-IT" sz="1600" dirty="0">
              <a:latin typeface="Arial" panose="020B0604020202020204" pitchFamily="34" charset="0"/>
              <a:cs typeface="Arial" panose="020B0604020202020204" pitchFamily="34" charset="0"/>
            </a:endParaRPr>
          </a:p>
          <a:p>
            <a:pPr marL="0" indent="0">
              <a:buNone/>
            </a:pPr>
            <a:r>
              <a:rPr lang="it-IT" sz="1600" dirty="0">
                <a:latin typeface="Arial" panose="020B0604020202020204" pitchFamily="34" charset="0"/>
                <a:cs typeface="Arial" panose="020B0604020202020204" pitchFamily="34" charset="0"/>
              </a:rPr>
              <a:t>‘Twins’: [</a:t>
            </a:r>
            <a:r>
              <a:rPr lang="it-IT" sz="1600" dirty="0" err="1">
                <a:latin typeface="Arial" panose="020B0604020202020204" pitchFamily="34" charset="0"/>
                <a:cs typeface="Arial" panose="020B0604020202020204" pitchFamily="34" charset="0"/>
              </a:rPr>
              <a:t>buˈsyy</a:t>
            </a:r>
            <a:r>
              <a:rPr lang="it-IT" sz="1600" dirty="0">
                <a:latin typeface="Arial" panose="020B0604020202020204" pitchFamily="34" charset="0"/>
                <a:cs typeface="Arial" panose="020B0604020202020204" pitchFamily="34" charset="0"/>
              </a:rPr>
              <a:t>̃] &gt; [</a:t>
            </a:r>
            <a:r>
              <a:rPr lang="it-IT" sz="1600" dirty="0" err="1">
                <a:latin typeface="Arial" panose="020B0604020202020204" pitchFamily="34" charset="0"/>
                <a:cs typeface="Arial" panose="020B0604020202020204" pitchFamily="34" charset="0"/>
              </a:rPr>
              <a:t>dʒemej</a:t>
            </a:r>
            <a:r>
              <a:rPr lang="it-IT" sz="1600" dirty="0">
                <a:latin typeface="Arial" panose="020B0604020202020204" pitchFamily="34" charset="0"/>
                <a:cs typeface="Arial" panose="020B0604020202020204" pitchFamily="34" charset="0"/>
              </a:rPr>
              <a:t>]  		(Rueglio, Canavese, TO) </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lexical</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Italianizing</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change</a:t>
            </a:r>
            <a:endParaRPr lang="it-IT" sz="1600" dirty="0">
              <a:latin typeface="Arial" panose="020B0604020202020204" pitchFamily="34" charset="0"/>
              <a:cs typeface="Arial" panose="020B0604020202020204" pitchFamily="34" charset="0"/>
            </a:endParaRPr>
          </a:p>
          <a:p>
            <a:pPr marL="0" indent="0">
              <a:buNone/>
            </a:pPr>
            <a:r>
              <a:rPr lang="it-IT" sz="1600" dirty="0">
                <a:latin typeface="Arial" panose="020B0604020202020204" pitchFamily="34" charset="0"/>
                <a:cs typeface="Arial" panose="020B0604020202020204" pitchFamily="34" charset="0"/>
              </a:rPr>
              <a:t>‘Cats’: [</a:t>
            </a:r>
            <a:r>
              <a:rPr lang="it-IT" sz="1600" dirty="0" err="1">
                <a:latin typeface="Arial" panose="020B0604020202020204" pitchFamily="34" charset="0"/>
                <a:cs typeface="Arial" panose="020B0604020202020204" pitchFamily="34" charset="0"/>
              </a:rPr>
              <a:t>gɛt</a:t>
            </a:r>
            <a:r>
              <a:rPr lang="it-IT" sz="1600" dirty="0">
                <a:latin typeface="Arial" panose="020B0604020202020204" pitchFamily="34" charset="0"/>
                <a:cs typeface="Arial" panose="020B0604020202020204" pitchFamily="34" charset="0"/>
              </a:rPr>
              <a:t>] &gt; [</a:t>
            </a:r>
            <a:r>
              <a:rPr lang="it-IT" sz="1600" dirty="0" err="1">
                <a:latin typeface="Arial" panose="020B0604020202020204" pitchFamily="34" charset="0"/>
                <a:cs typeface="Arial" panose="020B0604020202020204" pitchFamily="34" charset="0"/>
              </a:rPr>
              <a:t>gat</a:t>
            </a:r>
            <a:r>
              <a:rPr lang="it-IT" sz="1600" dirty="0">
                <a:latin typeface="Arial" panose="020B0604020202020204" pitchFamily="34" charset="0"/>
                <a:cs typeface="Arial" panose="020B0604020202020204" pitchFamily="34" charset="0"/>
              </a:rPr>
              <a:t>]			(Campiglia Cervo, Biellese, BI) </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leveling</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morphonological</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change</a:t>
            </a:r>
            <a:r>
              <a:rPr lang="it-IT" sz="1600" dirty="0">
                <a:latin typeface="Arial" panose="020B0604020202020204" pitchFamily="34" charset="0"/>
                <a:cs typeface="Arial" panose="020B0604020202020204" pitchFamily="34" charset="0"/>
                <a:sym typeface="Wingdings" panose="05000000000000000000" pitchFamily="2" charset="2"/>
              </a:rPr>
              <a:t> </a:t>
            </a:r>
            <a:endParaRPr lang="it-IT" sz="1600" dirty="0">
              <a:latin typeface="Arial" panose="020B0604020202020204" pitchFamily="34" charset="0"/>
              <a:cs typeface="Arial" panose="020B0604020202020204" pitchFamily="34" charset="0"/>
            </a:endParaRPr>
          </a:p>
          <a:p>
            <a:endParaRPr lang="it-IT" sz="1600" dirty="0">
              <a:latin typeface="Arial" panose="020B0604020202020204" pitchFamily="34" charset="0"/>
              <a:cs typeface="Arial" panose="020B0604020202020204" pitchFamily="34" charset="0"/>
            </a:endParaRPr>
          </a:p>
        </p:txBody>
      </p:sp>
      <p:sp>
        <p:nvSpPr>
          <p:cNvPr id="4" name="Rettangolo 3">
            <a:extLst>
              <a:ext uri="{FF2B5EF4-FFF2-40B4-BE49-F238E27FC236}">
                <a16:creationId xmlns:a16="http://schemas.microsoft.com/office/drawing/2014/main" id="{D4031C64-BF21-EC15-9E5B-AFCD713CFA53}"/>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Titolo 1">
            <a:extLst>
              <a:ext uri="{FF2B5EF4-FFF2-40B4-BE49-F238E27FC236}">
                <a16:creationId xmlns:a16="http://schemas.microsoft.com/office/drawing/2014/main" id="{15CA2FC3-B859-5AC7-4BA7-BE500F6F1581}"/>
              </a:ext>
            </a:extLst>
          </p:cNvPr>
          <p:cNvSpPr>
            <a:spLocks noGrp="1"/>
          </p:cNvSpPr>
          <p:nvPr>
            <p:ph type="title"/>
          </p:nvPr>
        </p:nvSpPr>
        <p:spPr>
          <a:xfrm>
            <a:off x="838200" y="598741"/>
            <a:ext cx="10515600" cy="686435"/>
          </a:xfrm>
        </p:spPr>
        <p:txBody>
          <a:bodyPr>
            <a:normAutofit/>
          </a:bodyPr>
          <a:lstStyle/>
          <a:p>
            <a:r>
              <a:rPr lang="it-IT" sz="2000" b="1" dirty="0">
                <a:solidFill>
                  <a:schemeClr val="accent3"/>
                </a:solidFill>
                <a:latin typeface="Arial" panose="020B0604020202020204" pitchFamily="34" charset="0"/>
                <a:cs typeface="Arial" panose="020B0604020202020204" pitchFamily="34" charset="0"/>
              </a:rPr>
              <a:t>3.1. </a:t>
            </a:r>
            <a:r>
              <a:rPr lang="it-IT" sz="2000" b="1" i="1" dirty="0">
                <a:solidFill>
                  <a:schemeClr val="accent3"/>
                </a:solidFill>
                <a:latin typeface="Arial" panose="020B0604020202020204" pitchFamily="34" charset="0"/>
                <a:cs typeface="Arial" panose="020B0604020202020204" pitchFamily="34" charset="0"/>
              </a:rPr>
              <a:t>Clustering </a:t>
            </a:r>
            <a:r>
              <a:rPr lang="it-IT" sz="2000" b="1" dirty="0">
                <a:solidFill>
                  <a:schemeClr val="accent3"/>
                </a:solidFill>
                <a:latin typeface="Arial" panose="020B0604020202020204" pitchFamily="34" charset="0"/>
                <a:cs typeface="Arial" panose="020B0604020202020204" pitchFamily="34" charset="0"/>
              </a:rPr>
              <a:t>and </a:t>
            </a:r>
            <a:r>
              <a:rPr lang="it-IT" sz="2000" b="1" i="1" dirty="0" err="1">
                <a:solidFill>
                  <a:schemeClr val="accent3"/>
                </a:solidFill>
                <a:latin typeface="Arial" panose="020B0604020202020204" pitchFamily="34" charset="0"/>
                <a:cs typeface="Arial" panose="020B0604020202020204" pitchFamily="34" charset="0"/>
              </a:rPr>
              <a:t>cophenetic</a:t>
            </a:r>
            <a:r>
              <a:rPr lang="it-IT" sz="2000" b="1" i="1" dirty="0">
                <a:solidFill>
                  <a:schemeClr val="accent3"/>
                </a:solidFill>
                <a:latin typeface="Arial" panose="020B0604020202020204" pitchFamily="34" charset="0"/>
                <a:cs typeface="Arial" panose="020B0604020202020204" pitchFamily="34" charset="0"/>
              </a:rPr>
              <a:t> </a:t>
            </a:r>
            <a:r>
              <a:rPr lang="it-IT" sz="2000" b="1" i="1" dirty="0" err="1">
                <a:solidFill>
                  <a:schemeClr val="accent3"/>
                </a:solidFill>
                <a:latin typeface="Arial" panose="020B0604020202020204" pitchFamily="34" charset="0"/>
                <a:cs typeface="Arial" panose="020B0604020202020204" pitchFamily="34" charset="0"/>
              </a:rPr>
              <a:t>correlation</a:t>
            </a:r>
            <a:endParaRPr lang="it-IT" sz="2000" b="1"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44954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71BB7-A922-A659-1D21-B29A63FC8E59}"/>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4E257AC9-5436-FA6E-0709-0329E6A623FB}"/>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 name="Immagine 9" descr="Immagine che contiene testo, schermata, Carattere, Blu elettrico&#10;&#10;Il contenuto generato dall'IA potrebbe non essere corretto.">
            <a:extLst>
              <a:ext uri="{FF2B5EF4-FFF2-40B4-BE49-F238E27FC236}">
                <a16:creationId xmlns:a16="http://schemas.microsoft.com/office/drawing/2014/main" id="{30873723-C0E6-AF56-FFD6-45D8CC319F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6708" y="1849749"/>
            <a:ext cx="5430008" cy="1038370"/>
          </a:xfrm>
          <a:prstGeom prst="rect">
            <a:avLst/>
          </a:prstGeom>
        </p:spPr>
      </p:pic>
      <p:sp>
        <p:nvSpPr>
          <p:cNvPr id="14" name="CasellaDiTesto 13">
            <a:extLst>
              <a:ext uri="{FF2B5EF4-FFF2-40B4-BE49-F238E27FC236}">
                <a16:creationId xmlns:a16="http://schemas.microsoft.com/office/drawing/2014/main" id="{435D2DC5-3406-BAFC-058A-BF913D26FC33}"/>
              </a:ext>
            </a:extLst>
          </p:cNvPr>
          <p:cNvSpPr txBox="1"/>
          <p:nvPr/>
        </p:nvSpPr>
        <p:spPr>
          <a:xfrm>
            <a:off x="722375" y="3695289"/>
            <a:ext cx="10241281" cy="1815882"/>
          </a:xfrm>
          <a:prstGeom prst="rect">
            <a:avLst/>
          </a:prstGeom>
          <a:noFill/>
        </p:spPr>
        <p:txBody>
          <a:bodyPr wrap="square" rtlCol="0">
            <a:spAutoFit/>
          </a:bodyPr>
          <a:lstStyle/>
          <a:p>
            <a:pPr marL="285750" indent="-285750" algn="just">
              <a:buFont typeface="Arial" panose="020B0604020202020204" pitchFamily="34" charset="0"/>
              <a:buChar char="•"/>
            </a:pPr>
            <a:r>
              <a:rPr lang="it-IT" sz="1600" dirty="0">
                <a:latin typeface="Arial" panose="020B0604020202020204" pitchFamily="34" charset="0"/>
                <a:cs typeface="Arial" panose="020B0604020202020204" pitchFamily="34" charset="0"/>
              </a:rPr>
              <a:t>In </a:t>
            </a:r>
            <a:r>
              <a:rPr lang="it-IT" sz="1600" dirty="0" err="1">
                <a:latin typeface="Arial" panose="020B0604020202020204" pitchFamily="34" charset="0"/>
                <a:cs typeface="Arial" panose="020B0604020202020204" pitchFamily="34" charset="0"/>
              </a:rPr>
              <a:t>this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table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we</a:t>
            </a:r>
            <a:r>
              <a:rPr lang="it-IT" sz="1600" dirty="0">
                <a:latin typeface="Arial" panose="020B0604020202020204" pitchFamily="34" charset="0"/>
                <a:cs typeface="Arial" panose="020B0604020202020204" pitchFamily="34" charset="0"/>
              </a:rPr>
              <a:t> can </a:t>
            </a:r>
            <a:r>
              <a:rPr lang="it-IT" sz="1600" dirty="0" err="1">
                <a:latin typeface="Arial" panose="020B0604020202020204" pitchFamily="34" charset="0"/>
                <a:cs typeface="Arial" panose="020B0604020202020204" pitchFamily="34" charset="0"/>
              </a:rPr>
              <a:t>see</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mean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distances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between</a:t>
            </a:r>
            <a:r>
              <a:rPr lang="it-IT" sz="1600" dirty="0">
                <a:latin typeface="Arial" panose="020B0604020202020204" pitchFamily="34" charset="0"/>
                <a:cs typeface="Arial" panose="020B0604020202020204" pitchFamily="34" charset="0"/>
              </a:rPr>
              <a:t> some of the </a:t>
            </a:r>
            <a:r>
              <a:rPr lang="it-IT" sz="1600" dirty="0" err="1">
                <a:latin typeface="Arial" panose="020B0604020202020204" pitchFamily="34" charset="0"/>
                <a:cs typeface="Arial" panose="020B0604020202020204" pitchFamily="34" charset="0"/>
              </a:rPr>
              <a:t>dialects</a:t>
            </a:r>
            <a:r>
              <a:rPr lang="it-IT" sz="1600" dirty="0">
                <a:latin typeface="Arial" panose="020B0604020202020204" pitchFamily="34" charset="0"/>
                <a:cs typeface="Arial" panose="020B0604020202020204" pitchFamily="34" charset="0"/>
              </a:rPr>
              <a:t> in the </a:t>
            </a:r>
            <a:r>
              <a:rPr lang="it-IT" sz="1600" dirty="0" err="1">
                <a:latin typeface="Arial" panose="020B0604020202020204" pitchFamily="34" charset="0"/>
                <a:cs typeface="Arial" panose="020B0604020202020204" pitchFamily="34" charset="0"/>
              </a:rPr>
              <a:t>ALPiOra</a:t>
            </a:r>
            <a:r>
              <a:rPr lang="it-IT" sz="1600" dirty="0">
                <a:latin typeface="Arial" panose="020B0604020202020204" pitchFamily="34" charset="0"/>
                <a:cs typeface="Arial" panose="020B0604020202020204" pitchFamily="34" charset="0"/>
              </a:rPr>
              <a:t> corpus. </a:t>
            </a:r>
            <a:r>
              <a:rPr lang="it-IT" sz="1600" dirty="0" err="1">
                <a:latin typeface="Arial" panose="020B0604020202020204" pitchFamily="34" charset="0"/>
                <a:cs typeface="Arial" panose="020B0604020202020204" pitchFamily="34" charset="0"/>
              </a:rPr>
              <a:t>They</a:t>
            </a:r>
            <a:r>
              <a:rPr lang="it-IT" sz="1600" dirty="0">
                <a:latin typeface="Arial" panose="020B0604020202020204" pitchFamily="34" charset="0"/>
                <a:cs typeface="Arial" panose="020B0604020202020204" pitchFamily="34" charset="0"/>
              </a:rPr>
              <a:t> show the </a:t>
            </a:r>
            <a:r>
              <a:rPr lang="it-IT" sz="1600" b="1" dirty="0">
                <a:latin typeface="Arial" panose="020B0604020202020204" pitchFamily="34" charset="0"/>
                <a:cs typeface="Arial" panose="020B0604020202020204" pitchFamily="34" charset="0"/>
              </a:rPr>
              <a:t>degree of </a:t>
            </a:r>
            <a:r>
              <a:rPr lang="it-IT" sz="1600" b="1" dirty="0" err="1">
                <a:latin typeface="Arial" panose="020B0604020202020204" pitchFamily="34" charset="0"/>
                <a:cs typeface="Arial" panose="020B0604020202020204" pitchFamily="34" charset="0"/>
              </a:rPr>
              <a:t>internal</a:t>
            </a:r>
            <a:r>
              <a:rPr lang="it-IT" sz="1600" b="1"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differentiation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between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them</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Nerbonne</a:t>
            </a:r>
            <a:r>
              <a:rPr lang="it-IT" sz="1600" dirty="0">
                <a:latin typeface="Arial" panose="020B0604020202020204" pitchFamily="34" charset="0"/>
                <a:cs typeface="Arial" panose="020B0604020202020204" pitchFamily="34" charset="0"/>
              </a:rPr>
              <a:t> 2006, 2009).</a:t>
            </a:r>
          </a:p>
          <a:p>
            <a:pPr marL="285750" indent="-285750" algn="just">
              <a:buFont typeface="Arial" panose="020B0604020202020204" pitchFamily="34" charset="0"/>
              <a:buChar char="•"/>
            </a:pPr>
            <a:endParaRPr lang="it-IT"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600" dirty="0">
                <a:latin typeface="Arial" panose="020B0604020202020204" pitchFamily="34" charset="0"/>
                <a:cs typeface="Arial" panose="020B0604020202020204" pitchFamily="34" charset="0"/>
              </a:rPr>
              <a:t>On the basis of the distances between each pair of dialects, it is possible to perform </a:t>
            </a:r>
            <a:r>
              <a:rPr lang="en-US" sz="1600" b="1" dirty="0">
                <a:latin typeface="Arial" panose="020B0604020202020204" pitchFamily="34" charset="0"/>
                <a:cs typeface="Arial" panose="020B0604020202020204" pitchFamily="34" charset="0"/>
              </a:rPr>
              <a:t>hierarchical clustering</a:t>
            </a:r>
            <a:r>
              <a:rPr lang="en-US" sz="1600" dirty="0">
                <a:latin typeface="Arial" panose="020B0604020202020204" pitchFamily="34" charset="0"/>
                <a:cs typeface="Arial" panose="020B0604020202020204" pitchFamily="34" charset="0"/>
              </a:rPr>
              <a:t>, transforming the distance matrices into a </a:t>
            </a:r>
            <a:r>
              <a:rPr lang="en-US" sz="1600" b="1" dirty="0">
                <a:latin typeface="Arial" panose="020B0604020202020204" pitchFamily="34" charset="0"/>
                <a:cs typeface="Arial" panose="020B0604020202020204" pitchFamily="34" charset="0"/>
              </a:rPr>
              <a:t>tree graph</a:t>
            </a:r>
            <a:r>
              <a:rPr lang="en-US" sz="1600" dirty="0">
                <a:latin typeface="Arial" panose="020B0604020202020204" pitchFamily="34" charset="0"/>
                <a:cs typeface="Arial" panose="020B0604020202020204" pitchFamily="34" charset="0"/>
              </a:rPr>
              <a:t> that represents the similarity relationships among the varieties. The procedure begins by treating each variety as an independent cluster and then progressively merging, pair by pair, the most similar clusters (i.e., those with the smallest dialect distance).</a:t>
            </a:r>
            <a:endParaRPr lang="it-IT" sz="1600" dirty="0">
              <a:latin typeface="Arial" panose="020B0604020202020204" pitchFamily="34" charset="0"/>
              <a:cs typeface="Arial" panose="020B0604020202020204" pitchFamily="34" charset="0"/>
            </a:endParaRPr>
          </a:p>
        </p:txBody>
      </p:sp>
      <p:sp>
        <p:nvSpPr>
          <p:cNvPr id="6" name="Titolo 1">
            <a:extLst>
              <a:ext uri="{FF2B5EF4-FFF2-40B4-BE49-F238E27FC236}">
                <a16:creationId xmlns:a16="http://schemas.microsoft.com/office/drawing/2014/main" id="{0C583A20-DD95-D0AA-6F42-5AED3B3063C0}"/>
              </a:ext>
            </a:extLst>
          </p:cNvPr>
          <p:cNvSpPr txBox="1">
            <a:spLocks/>
          </p:cNvSpPr>
          <p:nvPr/>
        </p:nvSpPr>
        <p:spPr>
          <a:xfrm>
            <a:off x="838200" y="598741"/>
            <a:ext cx="10515600" cy="686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2000" b="1">
                <a:solidFill>
                  <a:schemeClr val="accent3"/>
                </a:solidFill>
                <a:latin typeface="Arial" panose="020B0604020202020204" pitchFamily="34" charset="0"/>
                <a:cs typeface="Arial" panose="020B0604020202020204" pitchFamily="34" charset="0"/>
              </a:rPr>
              <a:t>3.1. </a:t>
            </a:r>
            <a:r>
              <a:rPr lang="it-IT" sz="2000" b="1" i="1">
                <a:solidFill>
                  <a:schemeClr val="accent3"/>
                </a:solidFill>
                <a:latin typeface="Arial" panose="020B0604020202020204" pitchFamily="34" charset="0"/>
                <a:cs typeface="Arial" panose="020B0604020202020204" pitchFamily="34" charset="0"/>
              </a:rPr>
              <a:t>Clustering </a:t>
            </a:r>
            <a:r>
              <a:rPr lang="it-IT" sz="2000" b="1">
                <a:solidFill>
                  <a:schemeClr val="accent3"/>
                </a:solidFill>
                <a:latin typeface="Arial" panose="020B0604020202020204" pitchFamily="34" charset="0"/>
                <a:cs typeface="Arial" panose="020B0604020202020204" pitchFamily="34" charset="0"/>
              </a:rPr>
              <a:t>and </a:t>
            </a:r>
            <a:r>
              <a:rPr lang="it-IT" sz="2000" b="1" i="1">
                <a:solidFill>
                  <a:schemeClr val="accent3"/>
                </a:solidFill>
                <a:latin typeface="Arial" panose="020B0604020202020204" pitchFamily="34" charset="0"/>
                <a:cs typeface="Arial" panose="020B0604020202020204" pitchFamily="34" charset="0"/>
              </a:rPr>
              <a:t>cophenetic correlation</a:t>
            </a:r>
            <a:endParaRPr lang="it-IT" sz="2000" b="1"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3476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A39F7-A3F6-A310-C961-84C0A5BA11A3}"/>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D2BEE9EA-C777-DAE1-4FDF-907F23E51CD8}"/>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 name="Immagine 5" descr="Immagine che contiene testo, schermata, diagramma, Parallelo&#10;&#10;Il contenuto generato dall'IA potrebbe non essere corretto.">
            <a:extLst>
              <a:ext uri="{FF2B5EF4-FFF2-40B4-BE49-F238E27FC236}">
                <a16:creationId xmlns:a16="http://schemas.microsoft.com/office/drawing/2014/main" id="{2C7A2819-5AF2-B1BF-FA9C-309E3D8056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2003107"/>
            <a:ext cx="5391150" cy="2943225"/>
          </a:xfrm>
          <a:prstGeom prst="rect">
            <a:avLst/>
          </a:prstGeom>
        </p:spPr>
      </p:pic>
      <p:pic>
        <p:nvPicPr>
          <p:cNvPr id="8" name="Immagine 7" descr="Immagine che contiene testo, diagramma, schermata, linea&#10;&#10;Il contenuto generato dall'IA potrebbe non essere corretto.">
            <a:extLst>
              <a:ext uri="{FF2B5EF4-FFF2-40B4-BE49-F238E27FC236}">
                <a16:creationId xmlns:a16="http://schemas.microsoft.com/office/drawing/2014/main" id="{5370CB53-D954-5F61-8A6A-315AFA4B99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787" y="1957387"/>
            <a:ext cx="5314950" cy="2943225"/>
          </a:xfrm>
          <a:prstGeom prst="rect">
            <a:avLst/>
          </a:prstGeom>
        </p:spPr>
      </p:pic>
      <p:sp>
        <p:nvSpPr>
          <p:cNvPr id="11" name="CasellaDiTesto 10">
            <a:extLst>
              <a:ext uri="{FF2B5EF4-FFF2-40B4-BE49-F238E27FC236}">
                <a16:creationId xmlns:a16="http://schemas.microsoft.com/office/drawing/2014/main" id="{387C5933-7726-ABA5-C180-BFA43DD8BA09}"/>
              </a:ext>
            </a:extLst>
          </p:cNvPr>
          <p:cNvSpPr txBox="1"/>
          <p:nvPr/>
        </p:nvSpPr>
        <p:spPr>
          <a:xfrm>
            <a:off x="2862072" y="5056632"/>
            <a:ext cx="1289304" cy="276999"/>
          </a:xfrm>
          <a:prstGeom prst="rect">
            <a:avLst/>
          </a:prstGeom>
          <a:noFill/>
        </p:spPr>
        <p:txBody>
          <a:bodyPr wrap="square" rtlCol="0">
            <a:spAutoFit/>
          </a:bodyPr>
          <a:lstStyle/>
          <a:p>
            <a:r>
              <a:rPr lang="it-IT" sz="1200" dirty="0" err="1">
                <a:latin typeface="Arial" panose="020B0604020202020204" pitchFamily="34" charset="0"/>
                <a:cs typeface="Arial" panose="020B0604020202020204" pitchFamily="34" charset="0"/>
              </a:rPr>
              <a:t>Atlases</a:t>
            </a:r>
            <a:r>
              <a:rPr lang="it-IT" sz="1200" dirty="0">
                <a:latin typeface="Arial" panose="020B0604020202020204" pitchFamily="34" charset="0"/>
                <a:cs typeface="Arial" panose="020B0604020202020204" pitchFamily="34" charset="0"/>
              </a:rPr>
              <a:t> data</a:t>
            </a:r>
          </a:p>
        </p:txBody>
      </p:sp>
      <p:sp>
        <p:nvSpPr>
          <p:cNvPr id="12" name="CasellaDiTesto 11">
            <a:extLst>
              <a:ext uri="{FF2B5EF4-FFF2-40B4-BE49-F238E27FC236}">
                <a16:creationId xmlns:a16="http://schemas.microsoft.com/office/drawing/2014/main" id="{372A56C1-60B4-8D4A-E7AE-3EDE598A0E62}"/>
              </a:ext>
            </a:extLst>
          </p:cNvPr>
          <p:cNvSpPr txBox="1"/>
          <p:nvPr/>
        </p:nvSpPr>
        <p:spPr>
          <a:xfrm>
            <a:off x="8791575" y="5047488"/>
            <a:ext cx="853821" cy="276999"/>
          </a:xfrm>
          <a:prstGeom prst="rect">
            <a:avLst/>
          </a:prstGeom>
          <a:noFill/>
        </p:spPr>
        <p:txBody>
          <a:bodyPr wrap="square" rtlCol="0">
            <a:spAutoFit/>
          </a:bodyPr>
          <a:lstStyle/>
          <a:p>
            <a:r>
              <a:rPr lang="it-IT" sz="1200" dirty="0" err="1">
                <a:latin typeface="Arial" panose="020B0604020202020204" pitchFamily="34" charset="0"/>
                <a:cs typeface="Arial" panose="020B0604020202020204" pitchFamily="34" charset="0"/>
              </a:rPr>
              <a:t>ALPiOra</a:t>
            </a:r>
            <a:endParaRPr lang="it-IT" sz="1200" dirty="0">
              <a:latin typeface="Arial" panose="020B0604020202020204" pitchFamily="34" charset="0"/>
              <a:cs typeface="Arial" panose="020B0604020202020204" pitchFamily="34" charset="0"/>
            </a:endParaRPr>
          </a:p>
        </p:txBody>
      </p:sp>
      <p:sp>
        <p:nvSpPr>
          <p:cNvPr id="13" name="CasellaDiTesto 12">
            <a:extLst>
              <a:ext uri="{FF2B5EF4-FFF2-40B4-BE49-F238E27FC236}">
                <a16:creationId xmlns:a16="http://schemas.microsoft.com/office/drawing/2014/main" id="{99BFDF0F-0F10-8481-2BE3-25162FAAFFE1}"/>
              </a:ext>
            </a:extLst>
          </p:cNvPr>
          <p:cNvSpPr txBox="1"/>
          <p:nvPr/>
        </p:nvSpPr>
        <p:spPr>
          <a:xfrm>
            <a:off x="1566292" y="5489651"/>
            <a:ext cx="4840033" cy="307777"/>
          </a:xfrm>
          <a:prstGeom prst="rect">
            <a:avLst/>
          </a:prstGeom>
          <a:noFill/>
        </p:spPr>
        <p:txBody>
          <a:bodyPr wrap="square" rtlCol="0">
            <a:spAutoFit/>
          </a:bodyPr>
          <a:lstStyle/>
          <a:p>
            <a:r>
              <a:rPr lang="it-IT" sz="1400" dirty="0" err="1">
                <a:latin typeface="Arial" panose="020B0604020202020204" pitchFamily="34" charset="0"/>
                <a:cs typeface="Arial" panose="020B0604020202020204" pitchFamily="34" charset="0"/>
              </a:rPr>
              <a:t>Cophenetic</a:t>
            </a:r>
            <a:r>
              <a:rPr lang="it-IT" sz="1400" dirty="0">
                <a:latin typeface="Arial" panose="020B0604020202020204" pitchFamily="34" charset="0"/>
                <a:cs typeface="Arial" panose="020B0604020202020204" pitchFamily="34" charset="0"/>
              </a:rPr>
              <a:t> </a:t>
            </a:r>
            <a:r>
              <a:rPr lang="it-IT" sz="1400" dirty="0" err="1">
                <a:latin typeface="Arial" panose="020B0604020202020204" pitchFamily="34" charset="0"/>
                <a:cs typeface="Arial" panose="020B0604020202020204" pitchFamily="34" charset="0"/>
              </a:rPr>
              <a:t>correlation</a:t>
            </a:r>
            <a:r>
              <a:rPr lang="it-IT" sz="1400" dirty="0">
                <a:latin typeface="Arial" panose="020B0604020202020204" pitchFamily="34" charset="0"/>
                <a:cs typeface="Arial" panose="020B0604020202020204" pitchFamily="34" charset="0"/>
              </a:rPr>
              <a:t>: 0, 833233 (p &lt; 0,001)</a:t>
            </a:r>
          </a:p>
        </p:txBody>
      </p:sp>
      <p:sp>
        <p:nvSpPr>
          <p:cNvPr id="14" name="CasellaDiTesto 13">
            <a:extLst>
              <a:ext uri="{FF2B5EF4-FFF2-40B4-BE49-F238E27FC236}">
                <a16:creationId xmlns:a16="http://schemas.microsoft.com/office/drawing/2014/main" id="{5AECB79C-47FE-80B2-6568-B987B9E687A4}"/>
              </a:ext>
            </a:extLst>
          </p:cNvPr>
          <p:cNvSpPr txBox="1"/>
          <p:nvPr/>
        </p:nvSpPr>
        <p:spPr>
          <a:xfrm>
            <a:off x="7424548" y="5489650"/>
            <a:ext cx="4840033" cy="307777"/>
          </a:xfrm>
          <a:prstGeom prst="rect">
            <a:avLst/>
          </a:prstGeom>
          <a:noFill/>
        </p:spPr>
        <p:txBody>
          <a:bodyPr wrap="square" rtlCol="0">
            <a:spAutoFit/>
          </a:bodyPr>
          <a:lstStyle/>
          <a:p>
            <a:r>
              <a:rPr lang="it-IT" sz="1400" dirty="0" err="1">
                <a:latin typeface="Arial" panose="020B0604020202020204" pitchFamily="34" charset="0"/>
                <a:cs typeface="Arial" panose="020B0604020202020204" pitchFamily="34" charset="0"/>
              </a:rPr>
              <a:t>Cophenetic</a:t>
            </a:r>
            <a:r>
              <a:rPr lang="it-IT" sz="1400" dirty="0">
                <a:latin typeface="Arial" panose="020B0604020202020204" pitchFamily="34" charset="0"/>
                <a:cs typeface="Arial" panose="020B0604020202020204" pitchFamily="34" charset="0"/>
              </a:rPr>
              <a:t> </a:t>
            </a:r>
            <a:r>
              <a:rPr lang="it-IT" sz="1400" dirty="0" err="1">
                <a:latin typeface="Arial" panose="020B0604020202020204" pitchFamily="34" charset="0"/>
                <a:cs typeface="Arial" panose="020B0604020202020204" pitchFamily="34" charset="0"/>
              </a:rPr>
              <a:t>correlation</a:t>
            </a:r>
            <a:r>
              <a:rPr lang="it-IT" sz="1400" dirty="0">
                <a:latin typeface="Arial" panose="020B0604020202020204" pitchFamily="34" charset="0"/>
                <a:cs typeface="Arial" panose="020B0604020202020204" pitchFamily="34" charset="0"/>
              </a:rPr>
              <a:t>: 0, 70473 (p &lt; 0,001)</a:t>
            </a:r>
          </a:p>
        </p:txBody>
      </p:sp>
      <p:sp>
        <p:nvSpPr>
          <p:cNvPr id="7" name="Titolo 1">
            <a:extLst>
              <a:ext uri="{FF2B5EF4-FFF2-40B4-BE49-F238E27FC236}">
                <a16:creationId xmlns:a16="http://schemas.microsoft.com/office/drawing/2014/main" id="{8B5BBECF-ECEA-9243-5A08-02C31DD48EA9}"/>
              </a:ext>
            </a:extLst>
          </p:cNvPr>
          <p:cNvSpPr>
            <a:spLocks noGrp="1"/>
          </p:cNvSpPr>
          <p:nvPr>
            <p:ph type="title"/>
          </p:nvPr>
        </p:nvSpPr>
        <p:spPr>
          <a:xfrm>
            <a:off x="838200" y="598741"/>
            <a:ext cx="10515600" cy="686435"/>
          </a:xfrm>
        </p:spPr>
        <p:txBody>
          <a:bodyPr>
            <a:normAutofit/>
          </a:bodyPr>
          <a:lstStyle/>
          <a:p>
            <a:r>
              <a:rPr lang="it-IT" sz="2000" b="1" dirty="0">
                <a:solidFill>
                  <a:schemeClr val="accent3"/>
                </a:solidFill>
                <a:latin typeface="Arial" panose="020B0604020202020204" pitchFamily="34" charset="0"/>
                <a:cs typeface="Arial" panose="020B0604020202020204" pitchFamily="34" charset="0"/>
              </a:rPr>
              <a:t>3.1. </a:t>
            </a:r>
            <a:r>
              <a:rPr lang="it-IT" sz="2000" b="1" i="1" dirty="0">
                <a:solidFill>
                  <a:schemeClr val="accent3"/>
                </a:solidFill>
                <a:latin typeface="Arial" panose="020B0604020202020204" pitchFamily="34" charset="0"/>
                <a:cs typeface="Arial" panose="020B0604020202020204" pitchFamily="34" charset="0"/>
              </a:rPr>
              <a:t>Clustering </a:t>
            </a:r>
            <a:r>
              <a:rPr lang="it-IT" sz="2000" b="1" dirty="0">
                <a:solidFill>
                  <a:schemeClr val="accent3"/>
                </a:solidFill>
                <a:latin typeface="Arial" panose="020B0604020202020204" pitchFamily="34" charset="0"/>
                <a:cs typeface="Arial" panose="020B0604020202020204" pitchFamily="34" charset="0"/>
              </a:rPr>
              <a:t>and </a:t>
            </a:r>
            <a:r>
              <a:rPr lang="it-IT" sz="2000" b="1" i="1" dirty="0" err="1">
                <a:solidFill>
                  <a:schemeClr val="accent3"/>
                </a:solidFill>
                <a:latin typeface="Arial" panose="020B0604020202020204" pitchFamily="34" charset="0"/>
                <a:cs typeface="Arial" panose="020B0604020202020204" pitchFamily="34" charset="0"/>
              </a:rPr>
              <a:t>cophenetic</a:t>
            </a:r>
            <a:r>
              <a:rPr lang="it-IT" sz="2000" b="1" i="1" dirty="0">
                <a:solidFill>
                  <a:schemeClr val="accent3"/>
                </a:solidFill>
                <a:latin typeface="Arial" panose="020B0604020202020204" pitchFamily="34" charset="0"/>
                <a:cs typeface="Arial" panose="020B0604020202020204" pitchFamily="34" charset="0"/>
              </a:rPr>
              <a:t> </a:t>
            </a:r>
            <a:r>
              <a:rPr lang="it-IT" sz="2000" b="1" i="1" dirty="0" err="1">
                <a:solidFill>
                  <a:schemeClr val="accent3"/>
                </a:solidFill>
                <a:latin typeface="Arial" panose="020B0604020202020204" pitchFamily="34" charset="0"/>
                <a:cs typeface="Arial" panose="020B0604020202020204" pitchFamily="34" charset="0"/>
              </a:rPr>
              <a:t>correlation</a:t>
            </a:r>
            <a:endParaRPr lang="it-IT" sz="2000" b="1"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17638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9B0B2-4841-0627-055D-B11FC841EEE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3A850A22-C84C-59A4-6988-113AC855FC93}"/>
              </a:ext>
            </a:extLst>
          </p:cNvPr>
          <p:cNvSpPr>
            <a:spLocks noGrp="1"/>
          </p:cNvSpPr>
          <p:nvPr>
            <p:ph idx="1"/>
          </p:nvPr>
        </p:nvSpPr>
        <p:spPr>
          <a:xfrm>
            <a:off x="838200" y="2008504"/>
            <a:ext cx="10515600" cy="3148711"/>
          </a:xfrm>
        </p:spPr>
        <p:txBody>
          <a:bodyPr>
            <a:normAutofit/>
          </a:bodyPr>
          <a:lstStyle/>
          <a:p>
            <a:r>
              <a:rPr lang="it-IT" sz="1600" dirty="0" err="1">
                <a:latin typeface="Arial" panose="020B0604020202020204" pitchFamily="34" charset="0"/>
                <a:cs typeface="Arial" panose="020B0604020202020204" pitchFamily="34" charset="0"/>
              </a:rPr>
              <a:t>Cophenetic</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correlation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mesures</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internal</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coherence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between</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original</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distances</a:t>
            </a:r>
            <a:r>
              <a:rPr lang="it-IT" sz="1600" dirty="0">
                <a:latin typeface="Arial" panose="020B0604020202020204" pitchFamily="34" charset="0"/>
                <a:cs typeface="Arial" panose="020B0604020202020204" pitchFamily="34" charset="0"/>
              </a:rPr>
              <a:t> and the </a:t>
            </a:r>
            <a:r>
              <a:rPr lang="it-IT" sz="1600" dirty="0" err="1">
                <a:latin typeface="Arial" panose="020B0604020202020204" pitchFamily="34" charset="0"/>
                <a:cs typeface="Arial" panose="020B0604020202020204" pitchFamily="34" charset="0"/>
              </a:rPr>
              <a:t>structure</a:t>
            </a:r>
            <a:r>
              <a:rPr lang="it-IT" sz="1600" dirty="0">
                <a:latin typeface="Arial" panose="020B0604020202020204" pitchFamily="34" charset="0"/>
                <a:cs typeface="Arial" panose="020B0604020202020204" pitchFamily="34" charset="0"/>
              </a:rPr>
              <a:t> of the </a:t>
            </a:r>
            <a:r>
              <a:rPr lang="it-IT" sz="1600" dirty="0" err="1">
                <a:latin typeface="Arial" panose="020B0604020202020204" pitchFamily="34" charset="0"/>
                <a:cs typeface="Arial" panose="020B0604020202020204" pitchFamily="34" charset="0"/>
              </a:rPr>
              <a:t>dendrogram</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Nerbonne</a:t>
            </a:r>
            <a:r>
              <a:rPr lang="it-IT" sz="1600" dirty="0">
                <a:latin typeface="Arial" panose="020B0604020202020204" pitchFamily="34" charset="0"/>
                <a:cs typeface="Arial" panose="020B0604020202020204" pitchFamily="34" charset="0"/>
              </a:rPr>
              <a:t> </a:t>
            </a:r>
            <a:r>
              <a:rPr lang="it-IT" sz="1600" i="1" dirty="0">
                <a:latin typeface="Arial" panose="020B0604020202020204" pitchFamily="34" charset="0"/>
                <a:cs typeface="Arial" panose="020B0604020202020204" pitchFamily="34" charset="0"/>
              </a:rPr>
              <a:t>et al</a:t>
            </a:r>
            <a:r>
              <a:rPr lang="it-IT" sz="1600" dirty="0">
                <a:latin typeface="Arial" panose="020B0604020202020204" pitchFamily="34" charset="0"/>
                <a:cs typeface="Arial" panose="020B0604020202020204" pitchFamily="34" charset="0"/>
              </a:rPr>
              <a:t>. 2011). </a:t>
            </a:r>
          </a:p>
          <a:p>
            <a:endParaRPr lang="it-IT"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There is a marked decrease between historical and contemporary data (0.833 → 0.705). This suggests that the dialectal structure, which appeared clearly delineated in the 1930s, has since become less robust and less hierarchically structured.</a:t>
            </a:r>
          </a:p>
          <a:p>
            <a:endParaRPr lang="it-IT" sz="1600" dirty="0">
              <a:latin typeface="Arial" panose="020B0604020202020204" pitchFamily="34" charset="0"/>
              <a:cs typeface="Arial" panose="020B0604020202020204" pitchFamily="34" charset="0"/>
            </a:endParaRPr>
          </a:p>
          <a:p>
            <a:r>
              <a:rPr lang="it-IT" sz="1600" dirty="0" err="1">
                <a:latin typeface="Arial" panose="020B0604020202020204" pitchFamily="34" charset="0"/>
                <a:cs typeface="Arial" panose="020B0604020202020204" pitchFamily="34" charset="0"/>
              </a:rPr>
              <a:t>This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claims</a:t>
            </a:r>
            <a:r>
              <a:rPr lang="it-IT" sz="1600" dirty="0">
                <a:latin typeface="Arial" panose="020B0604020202020204" pitchFamily="34" charset="0"/>
                <a:cs typeface="Arial" panose="020B0604020202020204" pitchFamily="34" charset="0"/>
              </a:rPr>
              <a:t> for an </a:t>
            </a:r>
            <a:r>
              <a:rPr lang="it-IT" sz="1600" dirty="0" err="1">
                <a:latin typeface="Arial" panose="020B0604020202020204" pitchFamily="34" charset="0"/>
                <a:cs typeface="Arial" panose="020B0604020202020204" pitchFamily="34" charset="0"/>
              </a:rPr>
              <a:t>ongoing</a:t>
            </a:r>
            <a:r>
              <a:rPr lang="it-IT" sz="1600"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dialect</a:t>
            </a:r>
            <a:r>
              <a:rPr lang="it-IT" sz="1600" b="1"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leveling</a:t>
            </a:r>
            <a:r>
              <a:rPr lang="it-IT" sz="1600" b="1"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process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which</a:t>
            </a:r>
            <a:r>
              <a:rPr lang="it-IT" sz="1600" dirty="0">
                <a:latin typeface="Arial" panose="020B0604020202020204" pitchFamily="34" charset="0"/>
                <a:cs typeface="Arial" panose="020B0604020202020204" pitchFamily="34" charset="0"/>
              </a:rPr>
              <a:t> leads to a </a:t>
            </a:r>
            <a:r>
              <a:rPr lang="it-IT" sz="1600" dirty="0" err="1">
                <a:latin typeface="Arial" panose="020B0604020202020204" pitchFamily="34" charset="0"/>
                <a:cs typeface="Arial" panose="020B0604020202020204" pitchFamily="34" charset="0"/>
              </a:rPr>
              <a:t>decresing</a:t>
            </a:r>
            <a:r>
              <a:rPr lang="it-IT" sz="1600" dirty="0">
                <a:latin typeface="Arial" panose="020B0604020202020204" pitchFamily="34" charset="0"/>
                <a:cs typeface="Arial" panose="020B0604020202020204" pitchFamily="34" charset="0"/>
              </a:rPr>
              <a:t> of </a:t>
            </a:r>
            <a:r>
              <a:rPr lang="it-IT" sz="1600" dirty="0" err="1">
                <a:latin typeface="Arial" panose="020B0604020202020204" pitchFamily="34" charset="0"/>
                <a:cs typeface="Arial" panose="020B0604020202020204" pitchFamily="34" charset="0"/>
              </a:rPr>
              <a:t>internal</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differentiation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between</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varieties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as</a:t>
            </a:r>
            <a:r>
              <a:rPr lang="it-IT" sz="1600" dirty="0">
                <a:latin typeface="Arial" panose="020B0604020202020204" pitchFamily="34" charset="0"/>
                <a:cs typeface="Arial" panose="020B0604020202020204" pitchFamily="34" charset="0"/>
              </a:rPr>
              <a:t> a </a:t>
            </a:r>
            <a:r>
              <a:rPr lang="it-IT" sz="1600" dirty="0" err="1">
                <a:latin typeface="Arial" panose="020B0604020202020204" pitchFamily="34" charset="0"/>
                <a:cs typeface="Arial" panose="020B0604020202020204" pitchFamily="34" charset="0"/>
              </a:rPr>
              <a:t>whole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If</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we</a:t>
            </a:r>
            <a:r>
              <a:rPr lang="it-IT" sz="1600" dirty="0">
                <a:latin typeface="Arial" panose="020B0604020202020204" pitchFamily="34" charset="0"/>
                <a:cs typeface="Arial" panose="020B0604020202020204" pitchFamily="34" charset="0"/>
              </a:rPr>
              <a:t> plot </a:t>
            </a:r>
            <a:r>
              <a:rPr lang="it-IT" sz="1600" b="1" dirty="0">
                <a:latin typeface="Arial" panose="020B0604020202020204" pitchFamily="34" charset="0"/>
                <a:cs typeface="Arial" panose="020B0604020202020204" pitchFamily="34" charset="0"/>
              </a:rPr>
              <a:t>aggregate </a:t>
            </a:r>
            <a:r>
              <a:rPr lang="it-IT" sz="1600" b="1" dirty="0" err="1">
                <a:latin typeface="Arial" panose="020B0604020202020204" pitchFamily="34" charset="0"/>
                <a:cs typeface="Arial" panose="020B0604020202020204" pitchFamily="34" charset="0"/>
              </a:rPr>
              <a:t>dialect</a:t>
            </a:r>
            <a:r>
              <a:rPr lang="it-IT" sz="1600" b="1"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distances</a:t>
            </a:r>
            <a:r>
              <a:rPr lang="it-IT" sz="1600" dirty="0">
                <a:latin typeface="Arial" panose="020B0604020202020204" pitchFamily="34" charset="0"/>
                <a:cs typeface="Arial" panose="020B0604020202020204" pitchFamily="34" charset="0"/>
              </a:rPr>
              <a:t> on a </a:t>
            </a:r>
            <a:r>
              <a:rPr lang="it-IT" sz="1600" dirty="0" err="1">
                <a:latin typeface="Arial" panose="020B0604020202020204" pitchFamily="34" charset="0"/>
                <a:cs typeface="Arial" panose="020B0604020202020204" pitchFamily="34" charset="0"/>
              </a:rPr>
              <a:t>boxplot</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result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is</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same</a:t>
            </a:r>
            <a:r>
              <a:rPr lang="it-IT" sz="1600" dirty="0">
                <a:latin typeface="Arial" panose="020B0604020202020204" pitchFamily="34" charset="0"/>
                <a:cs typeface="Arial" panose="020B0604020202020204" pitchFamily="34" charset="0"/>
              </a:rPr>
              <a:t>.</a:t>
            </a:r>
          </a:p>
        </p:txBody>
      </p:sp>
      <p:sp>
        <p:nvSpPr>
          <p:cNvPr id="4" name="Rettangolo 3">
            <a:extLst>
              <a:ext uri="{FF2B5EF4-FFF2-40B4-BE49-F238E27FC236}">
                <a16:creationId xmlns:a16="http://schemas.microsoft.com/office/drawing/2014/main" id="{25F84037-C58D-88C2-03D7-937E63B6BA93}"/>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Titolo 1">
            <a:extLst>
              <a:ext uri="{FF2B5EF4-FFF2-40B4-BE49-F238E27FC236}">
                <a16:creationId xmlns:a16="http://schemas.microsoft.com/office/drawing/2014/main" id="{C41A8CF9-4092-94FD-3118-416CF03BAC8D}"/>
              </a:ext>
            </a:extLst>
          </p:cNvPr>
          <p:cNvSpPr>
            <a:spLocks noGrp="1"/>
          </p:cNvSpPr>
          <p:nvPr>
            <p:ph type="title"/>
          </p:nvPr>
        </p:nvSpPr>
        <p:spPr>
          <a:xfrm>
            <a:off x="838200" y="598741"/>
            <a:ext cx="10515600" cy="686435"/>
          </a:xfrm>
        </p:spPr>
        <p:txBody>
          <a:bodyPr>
            <a:normAutofit/>
          </a:bodyPr>
          <a:lstStyle/>
          <a:p>
            <a:r>
              <a:rPr lang="it-IT" sz="2000" b="1" dirty="0">
                <a:solidFill>
                  <a:schemeClr val="accent3"/>
                </a:solidFill>
                <a:latin typeface="Arial" panose="020B0604020202020204" pitchFamily="34" charset="0"/>
                <a:cs typeface="Arial" panose="020B0604020202020204" pitchFamily="34" charset="0"/>
              </a:rPr>
              <a:t>3.1. </a:t>
            </a:r>
            <a:r>
              <a:rPr lang="it-IT" sz="2000" b="1" i="1" dirty="0">
                <a:solidFill>
                  <a:schemeClr val="accent3"/>
                </a:solidFill>
                <a:latin typeface="Arial" panose="020B0604020202020204" pitchFamily="34" charset="0"/>
                <a:cs typeface="Arial" panose="020B0604020202020204" pitchFamily="34" charset="0"/>
              </a:rPr>
              <a:t>Clustering </a:t>
            </a:r>
            <a:r>
              <a:rPr lang="it-IT" sz="2000" b="1" dirty="0">
                <a:solidFill>
                  <a:schemeClr val="accent3"/>
                </a:solidFill>
                <a:latin typeface="Arial" panose="020B0604020202020204" pitchFamily="34" charset="0"/>
                <a:cs typeface="Arial" panose="020B0604020202020204" pitchFamily="34" charset="0"/>
              </a:rPr>
              <a:t>and </a:t>
            </a:r>
            <a:r>
              <a:rPr lang="it-IT" sz="2000" b="1" i="1" dirty="0" err="1">
                <a:solidFill>
                  <a:schemeClr val="accent3"/>
                </a:solidFill>
                <a:latin typeface="Arial" panose="020B0604020202020204" pitchFamily="34" charset="0"/>
                <a:cs typeface="Arial" panose="020B0604020202020204" pitchFamily="34" charset="0"/>
              </a:rPr>
              <a:t>cophenetic</a:t>
            </a:r>
            <a:r>
              <a:rPr lang="it-IT" sz="2000" b="1" i="1" dirty="0">
                <a:solidFill>
                  <a:schemeClr val="accent3"/>
                </a:solidFill>
                <a:latin typeface="Arial" panose="020B0604020202020204" pitchFamily="34" charset="0"/>
                <a:cs typeface="Arial" panose="020B0604020202020204" pitchFamily="34" charset="0"/>
              </a:rPr>
              <a:t> </a:t>
            </a:r>
            <a:r>
              <a:rPr lang="it-IT" sz="2000" b="1" i="1" dirty="0" err="1">
                <a:solidFill>
                  <a:schemeClr val="accent3"/>
                </a:solidFill>
                <a:latin typeface="Arial" panose="020B0604020202020204" pitchFamily="34" charset="0"/>
                <a:cs typeface="Arial" panose="020B0604020202020204" pitchFamily="34" charset="0"/>
              </a:rPr>
              <a:t>correlation</a:t>
            </a:r>
            <a:endParaRPr lang="it-IT" sz="2000" b="1"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91005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F1D3E-8A8F-8A00-C181-5B5B08189D3F}"/>
            </a:ext>
          </a:extLst>
        </p:cNvPr>
        <p:cNvGrpSpPr/>
        <p:nvPr/>
      </p:nvGrpSpPr>
      <p:grpSpPr>
        <a:xfrm>
          <a:off x="0" y="0"/>
          <a:ext cx="0" cy="0"/>
          <a:chOff x="0" y="0"/>
          <a:chExt cx="0" cy="0"/>
        </a:xfrm>
      </p:grpSpPr>
      <p:pic>
        <p:nvPicPr>
          <p:cNvPr id="5" name="Segnaposto contenuto 4" descr="Immagine che contiene testo, schermata, Rettangolo, diagramma&#10;&#10;Il contenuto generato dall'IA potrebbe non essere corretto.">
            <a:extLst>
              <a:ext uri="{FF2B5EF4-FFF2-40B4-BE49-F238E27FC236}">
                <a16:creationId xmlns:a16="http://schemas.microsoft.com/office/drawing/2014/main" id="{787E6FE6-DF0D-836A-2A1F-DBC6D6F6E8B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7490" y="1212024"/>
            <a:ext cx="11097019" cy="5513832"/>
          </a:xfrm>
        </p:spPr>
      </p:pic>
      <p:sp>
        <p:nvSpPr>
          <p:cNvPr id="4" name="Rettangolo 3">
            <a:extLst>
              <a:ext uri="{FF2B5EF4-FFF2-40B4-BE49-F238E27FC236}">
                <a16:creationId xmlns:a16="http://schemas.microsoft.com/office/drawing/2014/main" id="{672A399C-1A4A-3FE6-FB48-ECEF5A6E2764}"/>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0279CCCC-C4E2-D4BE-7C2D-657B45FEC5FC}"/>
              </a:ext>
            </a:extLst>
          </p:cNvPr>
          <p:cNvSpPr>
            <a:spLocks noGrp="1"/>
          </p:cNvSpPr>
          <p:nvPr>
            <p:ph type="title"/>
          </p:nvPr>
        </p:nvSpPr>
        <p:spPr>
          <a:xfrm>
            <a:off x="838200" y="598741"/>
            <a:ext cx="10515600" cy="686435"/>
          </a:xfrm>
        </p:spPr>
        <p:txBody>
          <a:bodyPr>
            <a:normAutofit/>
          </a:bodyPr>
          <a:lstStyle/>
          <a:p>
            <a:r>
              <a:rPr lang="it-IT" sz="2000" b="1" dirty="0">
                <a:solidFill>
                  <a:schemeClr val="accent3"/>
                </a:solidFill>
                <a:latin typeface="Arial" panose="020B0604020202020204" pitchFamily="34" charset="0"/>
                <a:cs typeface="Arial" panose="020B0604020202020204" pitchFamily="34" charset="0"/>
              </a:rPr>
              <a:t>3.2. </a:t>
            </a:r>
            <a:r>
              <a:rPr lang="it-IT" sz="2000" b="1" i="1" dirty="0">
                <a:solidFill>
                  <a:schemeClr val="accent3"/>
                </a:solidFill>
                <a:latin typeface="Arial" panose="020B0604020202020204" pitchFamily="34" charset="0"/>
                <a:cs typeface="Arial" panose="020B0604020202020204" pitchFamily="34" charset="0"/>
              </a:rPr>
              <a:t>Aggregate </a:t>
            </a:r>
            <a:r>
              <a:rPr lang="it-IT" sz="2000" b="1" i="1" dirty="0" err="1">
                <a:solidFill>
                  <a:schemeClr val="accent3"/>
                </a:solidFill>
                <a:latin typeface="Arial" panose="020B0604020202020204" pitchFamily="34" charset="0"/>
                <a:cs typeface="Arial" panose="020B0604020202020204" pitchFamily="34" charset="0"/>
              </a:rPr>
              <a:t>Dialect</a:t>
            </a:r>
            <a:r>
              <a:rPr lang="it-IT" sz="2000" b="1" i="1" dirty="0">
                <a:solidFill>
                  <a:schemeClr val="accent3"/>
                </a:solidFill>
                <a:latin typeface="Arial" panose="020B0604020202020204" pitchFamily="34" charset="0"/>
                <a:cs typeface="Arial" panose="020B0604020202020204" pitchFamily="34" charset="0"/>
              </a:rPr>
              <a:t> </a:t>
            </a:r>
            <a:r>
              <a:rPr lang="it-IT" sz="2000" b="1" i="1" dirty="0" err="1">
                <a:solidFill>
                  <a:schemeClr val="accent3"/>
                </a:solidFill>
                <a:latin typeface="Arial" panose="020B0604020202020204" pitchFamily="34" charset="0"/>
                <a:cs typeface="Arial" panose="020B0604020202020204" pitchFamily="34" charset="0"/>
              </a:rPr>
              <a:t>Distances</a:t>
            </a:r>
            <a:endParaRPr lang="it-IT" sz="2000" b="1" dirty="0">
              <a:solidFill>
                <a:schemeClr val="accent3"/>
              </a:solidFill>
              <a:latin typeface="Arial" panose="020B0604020202020204" pitchFamily="34" charset="0"/>
              <a:cs typeface="Arial" panose="020B0604020202020204" pitchFamily="34" charset="0"/>
            </a:endParaRPr>
          </a:p>
        </p:txBody>
      </p:sp>
      <p:sp>
        <p:nvSpPr>
          <p:cNvPr id="3" name="CasellaDiTesto 2">
            <a:extLst>
              <a:ext uri="{FF2B5EF4-FFF2-40B4-BE49-F238E27FC236}">
                <a16:creationId xmlns:a16="http://schemas.microsoft.com/office/drawing/2014/main" id="{58AC79B9-FD0B-6529-3154-27B804475F77}"/>
              </a:ext>
            </a:extLst>
          </p:cNvPr>
          <p:cNvSpPr txBox="1"/>
          <p:nvPr/>
        </p:nvSpPr>
        <p:spPr>
          <a:xfrm>
            <a:off x="8092059" y="804672"/>
            <a:ext cx="3709416" cy="1015663"/>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Welch Two Sample t-test</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data:  vals_1930 and </a:t>
            </a:r>
            <a:r>
              <a:rPr lang="en-US" sz="1200" dirty="0" err="1">
                <a:latin typeface="Arial" panose="020B0604020202020204" pitchFamily="34" charset="0"/>
                <a:cs typeface="Arial" panose="020B0604020202020204" pitchFamily="34" charset="0"/>
              </a:rPr>
              <a:t>vals_today</a:t>
            </a:r>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t = 6.6055, </a:t>
            </a:r>
            <a:r>
              <a:rPr lang="en-US" sz="1200" dirty="0" err="1">
                <a:latin typeface="Arial" panose="020B0604020202020204" pitchFamily="34" charset="0"/>
                <a:cs typeface="Arial" panose="020B0604020202020204" pitchFamily="34" charset="0"/>
              </a:rPr>
              <a:t>df</a:t>
            </a:r>
            <a:r>
              <a:rPr lang="en-US" sz="1200" dirty="0">
                <a:latin typeface="Arial" panose="020B0604020202020204" pitchFamily="34" charset="0"/>
                <a:cs typeface="Arial" panose="020B0604020202020204" pitchFamily="34" charset="0"/>
              </a:rPr>
              <a:t> = 726.59, </a:t>
            </a:r>
            <a:r>
              <a:rPr lang="en-US" sz="1200" b="1" dirty="0">
                <a:latin typeface="Arial" panose="020B0604020202020204" pitchFamily="34" charset="0"/>
                <a:cs typeface="Arial" panose="020B0604020202020204" pitchFamily="34" charset="0"/>
              </a:rPr>
              <a:t>p-value = 3.827e-11</a:t>
            </a:r>
          </a:p>
          <a:p>
            <a:endParaRPr lang="it-IT" sz="1200" dirty="0"/>
          </a:p>
        </p:txBody>
      </p:sp>
    </p:spTree>
    <p:extLst>
      <p:ext uri="{BB962C8B-B14F-4D97-AF65-F5344CB8AC3E}">
        <p14:creationId xmlns:p14="http://schemas.microsoft.com/office/powerpoint/2010/main" val="38574985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198F0-7C63-6B65-9A23-CDC1FBB7AB1D}"/>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2A00659-9F37-5EAB-FAD9-944026C79CD0}"/>
              </a:ext>
            </a:extLst>
          </p:cNvPr>
          <p:cNvSpPr>
            <a:spLocks noGrp="1"/>
          </p:cNvSpPr>
          <p:nvPr>
            <p:ph idx="1"/>
          </p:nvPr>
        </p:nvSpPr>
        <p:spPr>
          <a:xfrm>
            <a:off x="838200" y="2008505"/>
            <a:ext cx="10515600" cy="2499488"/>
          </a:xfrm>
        </p:spPr>
        <p:txBody>
          <a:bodyPr>
            <a:normAutofit/>
          </a:bodyPr>
          <a:lstStyle/>
          <a:p>
            <a:r>
              <a:rPr lang="it-IT" sz="1600" dirty="0">
                <a:latin typeface="Arial" panose="020B0604020202020204" pitchFamily="34" charset="0"/>
                <a:cs typeface="Arial" panose="020B0604020202020204" pitchFamily="34" charset="0"/>
              </a:rPr>
              <a:t>The </a:t>
            </a:r>
            <a:r>
              <a:rPr lang="it-IT" sz="1600" dirty="0" err="1">
                <a:latin typeface="Arial" panose="020B0604020202020204" pitchFamily="34" charset="0"/>
                <a:cs typeface="Arial" panose="020B0604020202020204" pitchFamily="34" charset="0"/>
              </a:rPr>
              <a:t>boxplot</a:t>
            </a:r>
            <a:r>
              <a:rPr lang="it-IT" sz="1600" dirty="0">
                <a:latin typeface="Arial" panose="020B0604020202020204" pitchFamily="34" charset="0"/>
                <a:cs typeface="Arial" panose="020B0604020202020204" pitchFamily="34" charset="0"/>
              </a:rPr>
              <a:t> shows the </a:t>
            </a:r>
            <a:r>
              <a:rPr lang="it-IT" sz="1600" dirty="0" err="1">
                <a:latin typeface="Arial" panose="020B0604020202020204" pitchFamily="34" charset="0"/>
                <a:cs typeface="Arial" panose="020B0604020202020204" pitchFamily="34" charset="0"/>
              </a:rPr>
              <a:t>distribution</a:t>
            </a:r>
            <a:r>
              <a:rPr lang="it-IT" sz="1600" dirty="0">
                <a:latin typeface="Arial" panose="020B0604020202020204" pitchFamily="34" charset="0"/>
                <a:cs typeface="Arial" panose="020B0604020202020204" pitchFamily="34" charset="0"/>
              </a:rPr>
              <a:t> of </a:t>
            </a:r>
            <a:r>
              <a:rPr lang="it-IT" sz="1600" b="1" dirty="0" err="1">
                <a:latin typeface="Arial" panose="020B0604020202020204" pitchFamily="34" charset="0"/>
                <a:cs typeface="Arial" panose="020B0604020202020204" pitchFamily="34" charset="0"/>
              </a:rPr>
              <a:t>normalized</a:t>
            </a:r>
            <a:r>
              <a:rPr lang="it-IT" sz="1600" b="1"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Levenshtein</a:t>
            </a:r>
            <a:r>
              <a:rPr lang="it-IT" sz="1600" b="1" dirty="0">
                <a:latin typeface="Arial" panose="020B0604020202020204" pitchFamily="34" charset="0"/>
                <a:cs typeface="Arial" panose="020B0604020202020204" pitchFamily="34" charset="0"/>
              </a:rPr>
              <a:t> </a:t>
            </a:r>
            <a:r>
              <a:rPr lang="it-IT" sz="1600" b="1" dirty="0" err="1">
                <a:latin typeface="Arial" panose="020B0604020202020204" pitchFamily="34" charset="0"/>
                <a:cs typeface="Arial" panose="020B0604020202020204" pitchFamily="34" charset="0"/>
              </a:rPr>
              <a:t>distances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between</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couples</a:t>
            </a:r>
            <a:r>
              <a:rPr lang="it-IT" sz="1600" dirty="0">
                <a:latin typeface="Arial" panose="020B0604020202020204" pitchFamily="34" charset="0"/>
                <a:cs typeface="Arial" panose="020B0604020202020204" pitchFamily="34" charset="0"/>
              </a:rPr>
              <a:t> of survey points. The </a:t>
            </a:r>
            <a:r>
              <a:rPr lang="it-IT" sz="1600" dirty="0" err="1">
                <a:latin typeface="Arial" panose="020B0604020202020204" pitchFamily="34" charset="0"/>
                <a:cs typeface="Arial" panose="020B0604020202020204" pitchFamily="34" charset="0"/>
              </a:rPr>
              <a:t>higher</a:t>
            </a:r>
            <a:r>
              <a:rPr lang="it-IT" sz="1600" dirty="0">
                <a:latin typeface="Arial" panose="020B0604020202020204" pitchFamily="34" charset="0"/>
                <a:cs typeface="Arial" panose="020B0604020202020204" pitchFamily="34" charset="0"/>
              </a:rPr>
              <a:t> the box, the </a:t>
            </a:r>
            <a:r>
              <a:rPr lang="it-IT" sz="1600" dirty="0" err="1">
                <a:latin typeface="Arial" panose="020B0604020202020204" pitchFamily="34" charset="0"/>
                <a:cs typeface="Arial" panose="020B0604020202020204" pitchFamily="34" charset="0"/>
              </a:rPr>
              <a:t>greater</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distances</a:t>
            </a:r>
            <a:r>
              <a:rPr lang="it-IT" sz="1600" dirty="0">
                <a:latin typeface="Arial" panose="020B0604020202020204" pitchFamily="34" charset="0"/>
                <a:cs typeface="Arial" panose="020B0604020202020204" pitchFamily="34" charset="0"/>
              </a:rPr>
              <a:t>.</a:t>
            </a:r>
          </a:p>
          <a:p>
            <a:endParaRPr lang="it-IT" sz="1600" dirty="0">
              <a:latin typeface="Arial" panose="020B0604020202020204" pitchFamily="34" charset="0"/>
              <a:cs typeface="Arial" panose="020B0604020202020204" pitchFamily="34" charset="0"/>
            </a:endParaRPr>
          </a:p>
          <a:p>
            <a:r>
              <a:rPr lang="it-IT" sz="1600" dirty="0">
                <a:latin typeface="Arial" panose="020B0604020202020204" pitchFamily="34" charset="0"/>
                <a:cs typeface="Arial" panose="020B0604020202020204" pitchFamily="34" charset="0"/>
              </a:rPr>
              <a:t>The </a:t>
            </a:r>
            <a:r>
              <a:rPr lang="it-IT" sz="1600" dirty="0" err="1">
                <a:latin typeface="Arial" panose="020B0604020202020204" pitchFamily="34" charset="0"/>
                <a:cs typeface="Arial" panose="020B0604020202020204" pitchFamily="34" charset="0"/>
              </a:rPr>
              <a:t>mean</a:t>
            </a:r>
            <a:r>
              <a:rPr lang="it-IT" sz="1600" dirty="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b="1" dirty="0">
                <a:latin typeface="Arial" panose="020B0604020202020204" pitchFamily="34" charset="0"/>
                <a:cs typeface="Arial" panose="020B0604020202020204" pitchFamily="34" charset="0"/>
                <a:sym typeface="Wingdings" panose="05000000000000000000" pitchFamily="2" charset="2"/>
              </a:rPr>
              <a:t>aggregate </a:t>
            </a:r>
            <a:r>
              <a:rPr lang="it-IT" sz="1600" b="1" dirty="0" err="1">
                <a:latin typeface="Arial" panose="020B0604020202020204" pitchFamily="34" charset="0"/>
                <a:cs typeface="Arial" panose="020B0604020202020204" pitchFamily="34" charset="0"/>
                <a:sym typeface="Wingdings" panose="05000000000000000000" pitchFamily="2" charset="2"/>
              </a:rPr>
              <a:t>dialect</a:t>
            </a:r>
            <a:r>
              <a:rPr lang="it-IT" sz="1600" b="1" dirty="0">
                <a:latin typeface="Arial" panose="020B0604020202020204" pitchFamily="34" charset="0"/>
                <a:cs typeface="Arial" panose="020B0604020202020204" pitchFamily="34" charset="0"/>
                <a:sym typeface="Wingdings" panose="05000000000000000000" pitchFamily="2" charset="2"/>
              </a:rPr>
              <a:t> </a:t>
            </a:r>
            <a:r>
              <a:rPr lang="it-IT" sz="1600" b="1" dirty="0" err="1">
                <a:latin typeface="Arial" panose="020B0604020202020204" pitchFamily="34" charset="0"/>
                <a:cs typeface="Arial" panose="020B0604020202020204" pitchFamily="34" charset="0"/>
                <a:sym typeface="Wingdings" panose="05000000000000000000" pitchFamily="2" charset="2"/>
              </a:rPr>
              <a:t>distance</a:t>
            </a:r>
            <a:r>
              <a:rPr lang="it-IT" sz="1600" dirty="0">
                <a:latin typeface="Arial" panose="020B0604020202020204" pitchFamily="34" charset="0"/>
                <a:cs typeface="Arial" panose="020B0604020202020204" pitchFamily="34" charset="0"/>
                <a:sym typeface="Wingdings" panose="05000000000000000000" pitchFamily="2" charset="2"/>
              </a:rPr>
              <a:t>) of </a:t>
            </a:r>
            <a:r>
              <a:rPr lang="it-IT" sz="1600" dirty="0" err="1">
                <a:latin typeface="Arial" panose="020B0604020202020204" pitchFamily="34" charset="0"/>
                <a:cs typeface="Arial" panose="020B0604020202020204" pitchFamily="34" charset="0"/>
                <a:sym typeface="Wingdings" panose="05000000000000000000" pitchFamily="2" charset="2"/>
              </a:rPr>
              <a:t>each</a:t>
            </a:r>
            <a:r>
              <a:rPr lang="it-IT" sz="1600" dirty="0">
                <a:latin typeface="Arial" panose="020B0604020202020204" pitchFamily="34" charset="0"/>
                <a:cs typeface="Arial" panose="020B0604020202020204" pitchFamily="34" charset="0"/>
                <a:sym typeface="Wingdings" panose="05000000000000000000" pitchFamily="2" charset="2"/>
              </a:rPr>
              <a:t> ‘box’ </a:t>
            </a:r>
            <a:r>
              <a:rPr lang="it-IT" sz="1600" dirty="0" err="1">
                <a:latin typeface="Arial" panose="020B0604020202020204" pitchFamily="34" charset="0"/>
                <a:cs typeface="Arial" panose="020B0604020202020204" pitchFamily="34" charset="0"/>
                <a:sym typeface="Wingdings" panose="05000000000000000000" pitchFamily="2" charset="2"/>
              </a:rPr>
              <a:t>reflects</a:t>
            </a:r>
            <a:r>
              <a:rPr lang="it-IT" sz="1600" dirty="0">
                <a:latin typeface="Arial" panose="020B0604020202020204" pitchFamily="34" charset="0"/>
                <a:cs typeface="Arial" panose="020B0604020202020204" pitchFamily="34" charset="0"/>
                <a:sym typeface="Wingdings" panose="05000000000000000000" pitchFamily="2" charset="2"/>
              </a:rPr>
              <a:t> the </a:t>
            </a:r>
            <a:r>
              <a:rPr lang="it-IT" sz="1600" b="1" dirty="0">
                <a:latin typeface="Arial" panose="020B0604020202020204" pitchFamily="34" charset="0"/>
                <a:cs typeface="Arial" panose="020B0604020202020204" pitchFamily="34" charset="0"/>
                <a:sym typeface="Wingdings" panose="05000000000000000000" pitchFamily="2" charset="2"/>
              </a:rPr>
              <a:t>overall </a:t>
            </a:r>
            <a:r>
              <a:rPr lang="it-IT" sz="1600" b="1" dirty="0" err="1">
                <a:latin typeface="Arial" panose="020B0604020202020204" pitchFamily="34" charset="0"/>
                <a:cs typeface="Arial" panose="020B0604020202020204" pitchFamily="34" charset="0"/>
                <a:sym typeface="Wingdings" panose="05000000000000000000" pitchFamily="2" charset="2"/>
              </a:rPr>
              <a:t>divergence</a:t>
            </a:r>
            <a:r>
              <a:rPr lang="it-IT" sz="1600" dirty="0">
                <a:latin typeface="Arial" panose="020B0604020202020204" pitchFamily="34" charset="0"/>
                <a:cs typeface="Arial" panose="020B0604020202020204" pitchFamily="34" charset="0"/>
                <a:sym typeface="Wingdings" panose="05000000000000000000" pitchFamily="2" charset="2"/>
              </a:rPr>
              <a:t> in the system. By </a:t>
            </a:r>
            <a:r>
              <a:rPr lang="it-IT" sz="1600" dirty="0" err="1">
                <a:latin typeface="Arial" panose="020B0604020202020204" pitchFamily="34" charset="0"/>
                <a:cs typeface="Arial" panose="020B0604020202020204" pitchFamily="34" charset="0"/>
                <a:sym typeface="Wingdings" panose="05000000000000000000" pitchFamily="2" charset="2"/>
              </a:rPr>
              <a:t>comparing</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these</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means</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we</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see</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that</a:t>
            </a:r>
            <a:r>
              <a:rPr lang="it-IT" sz="1600" dirty="0">
                <a:latin typeface="Arial" panose="020B0604020202020204" pitchFamily="34" charset="0"/>
                <a:cs typeface="Arial" panose="020B0604020202020204" pitchFamily="34" charset="0"/>
                <a:sym typeface="Wingdings" panose="05000000000000000000" pitchFamily="2" charset="2"/>
              </a:rPr>
              <a:t> the </a:t>
            </a:r>
            <a:r>
              <a:rPr lang="it-IT" sz="1600" dirty="0" err="1">
                <a:latin typeface="Arial" panose="020B0604020202020204" pitchFamily="34" charset="0"/>
                <a:cs typeface="Arial" panose="020B0604020202020204" pitchFamily="34" charset="0"/>
                <a:sym typeface="Wingdings" panose="05000000000000000000" pitchFamily="2" charset="2"/>
              </a:rPr>
              <a:t>mean</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distance</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was</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b="1" dirty="0" err="1">
                <a:latin typeface="Arial" panose="020B0604020202020204" pitchFamily="34" charset="0"/>
                <a:cs typeface="Arial" panose="020B0604020202020204" pitchFamily="34" charset="0"/>
                <a:sym typeface="Wingdings" panose="05000000000000000000" pitchFamily="2" charset="2"/>
              </a:rPr>
              <a:t>higher</a:t>
            </a:r>
            <a:r>
              <a:rPr lang="it-IT" sz="1600" b="1" dirty="0">
                <a:latin typeface="Arial" panose="020B0604020202020204" pitchFamily="34" charset="0"/>
                <a:cs typeface="Arial" panose="020B0604020202020204" pitchFamily="34" charset="0"/>
                <a:sym typeface="Wingdings" panose="05000000000000000000" pitchFamily="2" charset="2"/>
              </a:rPr>
              <a:t> in the </a:t>
            </a:r>
            <a:r>
              <a:rPr lang="it-IT" sz="1600" b="1" dirty="0" err="1">
                <a:latin typeface="Arial" panose="020B0604020202020204" pitchFamily="34" charset="0"/>
                <a:cs typeface="Arial" panose="020B0604020202020204" pitchFamily="34" charset="0"/>
                <a:sym typeface="Wingdings" panose="05000000000000000000" pitchFamily="2" charset="2"/>
              </a:rPr>
              <a:t>past</a:t>
            </a:r>
            <a:r>
              <a:rPr lang="it-IT" sz="1600" b="1" dirty="0">
                <a:latin typeface="Arial" panose="020B0604020202020204" pitchFamily="34" charset="0"/>
                <a:cs typeface="Arial" panose="020B0604020202020204" pitchFamily="34" charset="0"/>
                <a:sym typeface="Wingdings" panose="05000000000000000000" pitchFamily="2" charset="2"/>
              </a:rPr>
              <a:t> </a:t>
            </a:r>
            <a:r>
              <a:rPr lang="it-IT" sz="1600" b="1" dirty="0" err="1">
                <a:latin typeface="Arial" panose="020B0604020202020204" pitchFamily="34" charset="0"/>
                <a:cs typeface="Arial" panose="020B0604020202020204" pitchFamily="34" charset="0"/>
                <a:sym typeface="Wingdings" panose="05000000000000000000" pitchFamily="2" charset="2"/>
              </a:rPr>
              <a:t>than</a:t>
            </a:r>
            <a:r>
              <a:rPr lang="it-IT" sz="1600" b="1" dirty="0">
                <a:latin typeface="Arial" panose="020B0604020202020204" pitchFamily="34" charset="0"/>
                <a:cs typeface="Arial" panose="020B0604020202020204" pitchFamily="34" charset="0"/>
                <a:sym typeface="Wingdings" panose="05000000000000000000" pitchFamily="2" charset="2"/>
              </a:rPr>
              <a:t> </a:t>
            </a:r>
            <a:r>
              <a:rPr lang="it-IT" sz="1600" b="1" dirty="0" err="1">
                <a:latin typeface="Arial" panose="020B0604020202020204" pitchFamily="34" charset="0"/>
                <a:cs typeface="Arial" panose="020B0604020202020204" pitchFamily="34" charset="0"/>
                <a:sym typeface="Wingdings" panose="05000000000000000000" pitchFamily="2" charset="2"/>
              </a:rPr>
              <a:t>nowadays</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That</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difference</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is</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statistically</a:t>
            </a:r>
            <a:r>
              <a:rPr lang="it-IT" sz="1600" dirty="0">
                <a:latin typeface="Arial" panose="020B0604020202020204" pitchFamily="34" charset="0"/>
                <a:cs typeface="Arial" panose="020B0604020202020204" pitchFamily="34" charset="0"/>
                <a:sym typeface="Wingdings" panose="05000000000000000000" pitchFamily="2" charset="2"/>
              </a:rPr>
              <a:t> </a:t>
            </a:r>
            <a:r>
              <a:rPr lang="it-IT" sz="1600" dirty="0" err="1">
                <a:latin typeface="Arial" panose="020B0604020202020204" pitchFamily="34" charset="0"/>
                <a:cs typeface="Arial" panose="020B0604020202020204" pitchFamily="34" charset="0"/>
                <a:sym typeface="Wingdings" panose="05000000000000000000" pitchFamily="2" charset="2"/>
              </a:rPr>
              <a:t>significant</a:t>
            </a:r>
            <a:r>
              <a:rPr lang="it-IT" sz="1600" dirty="0">
                <a:latin typeface="Arial" panose="020B0604020202020204" pitchFamily="34" charset="0"/>
                <a:cs typeface="Arial" panose="020B0604020202020204" pitchFamily="34" charset="0"/>
                <a:sym typeface="Wingdings" panose="05000000000000000000" pitchFamily="2" charset="2"/>
              </a:rPr>
              <a:t>.</a:t>
            </a:r>
            <a:endParaRPr lang="it-IT" sz="1600" dirty="0">
              <a:latin typeface="Arial" panose="020B0604020202020204" pitchFamily="34" charset="0"/>
              <a:cs typeface="Arial" panose="020B0604020202020204" pitchFamily="34" charset="0"/>
            </a:endParaRPr>
          </a:p>
        </p:txBody>
      </p:sp>
      <p:sp>
        <p:nvSpPr>
          <p:cNvPr id="4" name="Rettangolo 3">
            <a:extLst>
              <a:ext uri="{FF2B5EF4-FFF2-40B4-BE49-F238E27FC236}">
                <a16:creationId xmlns:a16="http://schemas.microsoft.com/office/drawing/2014/main" id="{878BDBF3-621B-67BA-F99A-B4EA338F4112}"/>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Titolo 1">
            <a:extLst>
              <a:ext uri="{FF2B5EF4-FFF2-40B4-BE49-F238E27FC236}">
                <a16:creationId xmlns:a16="http://schemas.microsoft.com/office/drawing/2014/main" id="{91B728A9-8104-D27F-E530-11218ACF9191}"/>
              </a:ext>
            </a:extLst>
          </p:cNvPr>
          <p:cNvSpPr>
            <a:spLocks noGrp="1"/>
          </p:cNvSpPr>
          <p:nvPr>
            <p:ph type="title"/>
          </p:nvPr>
        </p:nvSpPr>
        <p:spPr>
          <a:xfrm>
            <a:off x="838200" y="598741"/>
            <a:ext cx="10515600" cy="686435"/>
          </a:xfrm>
        </p:spPr>
        <p:txBody>
          <a:bodyPr>
            <a:normAutofit/>
          </a:bodyPr>
          <a:lstStyle/>
          <a:p>
            <a:r>
              <a:rPr lang="it-IT" sz="2000" b="1" dirty="0">
                <a:solidFill>
                  <a:schemeClr val="accent3"/>
                </a:solidFill>
                <a:latin typeface="Arial" panose="020B0604020202020204" pitchFamily="34" charset="0"/>
                <a:cs typeface="Arial" panose="020B0604020202020204" pitchFamily="34" charset="0"/>
              </a:rPr>
              <a:t>3.2. </a:t>
            </a:r>
            <a:r>
              <a:rPr lang="it-IT" sz="2000" b="1" i="1" dirty="0">
                <a:solidFill>
                  <a:schemeClr val="accent3"/>
                </a:solidFill>
                <a:latin typeface="Arial" panose="020B0604020202020204" pitchFamily="34" charset="0"/>
                <a:cs typeface="Arial" panose="020B0604020202020204" pitchFamily="34" charset="0"/>
              </a:rPr>
              <a:t>Aggregate </a:t>
            </a:r>
            <a:r>
              <a:rPr lang="it-IT" sz="2000" b="1" i="1" dirty="0" err="1">
                <a:solidFill>
                  <a:schemeClr val="accent3"/>
                </a:solidFill>
                <a:latin typeface="Arial" panose="020B0604020202020204" pitchFamily="34" charset="0"/>
                <a:cs typeface="Arial" panose="020B0604020202020204" pitchFamily="34" charset="0"/>
              </a:rPr>
              <a:t>Dialect</a:t>
            </a:r>
            <a:r>
              <a:rPr lang="it-IT" sz="2000" b="1" i="1" dirty="0">
                <a:solidFill>
                  <a:schemeClr val="accent3"/>
                </a:solidFill>
                <a:latin typeface="Arial" panose="020B0604020202020204" pitchFamily="34" charset="0"/>
                <a:cs typeface="Arial" panose="020B0604020202020204" pitchFamily="34" charset="0"/>
              </a:rPr>
              <a:t> </a:t>
            </a:r>
            <a:r>
              <a:rPr lang="it-IT" sz="2000" b="1" i="1" dirty="0" err="1">
                <a:solidFill>
                  <a:schemeClr val="accent3"/>
                </a:solidFill>
                <a:latin typeface="Arial" panose="020B0604020202020204" pitchFamily="34" charset="0"/>
                <a:cs typeface="Arial" panose="020B0604020202020204" pitchFamily="34" charset="0"/>
              </a:rPr>
              <a:t>Distances</a:t>
            </a:r>
            <a:endParaRPr lang="it-IT" sz="2000" b="1"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55907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A404B-80A4-E7A6-F625-CAA00E1F651D}"/>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B78772DC-78EA-E4EB-D440-640E313F2F7E}"/>
              </a:ext>
            </a:extLst>
          </p:cNvPr>
          <p:cNvSpPr>
            <a:spLocks noGrp="1"/>
          </p:cNvSpPr>
          <p:nvPr>
            <p:ph idx="1"/>
          </p:nvPr>
        </p:nvSpPr>
        <p:spPr>
          <a:xfrm>
            <a:off x="838200" y="1569592"/>
            <a:ext cx="10515600" cy="4227703"/>
          </a:xfrm>
        </p:spPr>
        <p:txBody>
          <a:bodyPr>
            <a:normAutofit/>
          </a:bodyPr>
          <a:lstStyle/>
          <a:p>
            <a:pPr algn="just"/>
            <a:r>
              <a:rPr lang="en-US" sz="1600" dirty="0">
                <a:latin typeface="Arial" panose="020B0604020202020204" pitchFamily="34" charset="0"/>
                <a:cs typeface="Arial" panose="020B0604020202020204" pitchFamily="34" charset="0"/>
              </a:rPr>
              <a:t>Piedmontese dialects have undergone a leveling process of linguistic change, driven both by “classical” dynamics of dialect contact and by vertical contact with Italian. More specifically, Italianization appears to be most evident in morphology and syntax, whereas phonetics seems to be more strongly affected by contact with Italian.</a:t>
            </a:r>
          </a:p>
          <a:p>
            <a:pPr algn="just"/>
            <a:r>
              <a:rPr lang="en-US" sz="1600" dirty="0">
                <a:latin typeface="Arial" panose="020B0604020202020204" pitchFamily="34" charset="0"/>
                <a:cs typeface="Arial" panose="020B0604020202020204" pitchFamily="34" charset="0"/>
              </a:rPr>
              <a:t>The lexicon has been deliberately excluded from the analysis; however, it clearly shows how Italianization and dialect contact are often closely intertwined. Major urban centers, such as Turin, act as conduits for borrowings from Italian to smaller towns, which in turn disseminate them to peripheral areas:</a:t>
            </a:r>
          </a:p>
          <a:p>
            <a:pPr marL="0" indent="0" algn="just">
              <a:buNone/>
            </a:pP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kuˈkːjajo</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spoon</a:t>
            </a:r>
            <a:r>
              <a:rPr lang="it-IT" sz="1600" dirty="0">
                <a:latin typeface="Arial" panose="020B0604020202020204" pitchFamily="34" charset="0"/>
                <a:cs typeface="Arial" panose="020B0604020202020204" pitchFamily="34" charset="0"/>
              </a:rPr>
              <a:t>’ &gt; Tur. [</a:t>
            </a:r>
            <a:r>
              <a:rPr lang="it-IT" sz="1600" dirty="0" err="1">
                <a:latin typeface="Arial" panose="020B0604020202020204" pitchFamily="34" charset="0"/>
                <a:cs typeface="Arial" panose="020B0604020202020204" pitchFamily="34" charset="0"/>
              </a:rPr>
              <a:t>kyˈtʃar</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which</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substitues</a:t>
            </a:r>
            <a:r>
              <a:rPr lang="it-IT" sz="1600" dirty="0">
                <a:latin typeface="Arial" panose="020B0604020202020204" pitchFamily="34" charset="0"/>
                <a:cs typeface="Arial" panose="020B0604020202020204" pitchFamily="34" charset="0"/>
              </a:rPr>
              <a:t>, e.g. the </a:t>
            </a:r>
            <a:r>
              <a:rPr lang="it-IT" sz="1600" dirty="0" err="1">
                <a:latin typeface="Arial" panose="020B0604020202020204" pitchFamily="34" charset="0"/>
                <a:cs typeface="Arial" panose="020B0604020202020204" pitchFamily="34" charset="0"/>
              </a:rPr>
              <a:t>local</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kyˈdʒe</a:t>
            </a:r>
            <a:r>
              <a:rPr lang="it-IT" sz="1600" dirty="0">
                <a:latin typeface="Arial" panose="020B0604020202020204" pitchFamily="34" charset="0"/>
                <a:cs typeface="Arial" panose="020B0604020202020204" pitchFamily="34" charset="0"/>
              </a:rPr>
              <a:t>] / [</a:t>
            </a:r>
            <a:r>
              <a:rPr lang="it-IT" sz="1600" dirty="0" err="1">
                <a:latin typeface="Arial" panose="020B0604020202020204" pitchFamily="34" charset="0"/>
                <a:cs typeface="Arial" panose="020B0604020202020204" pitchFamily="34" charset="0"/>
              </a:rPr>
              <a:t>kyˈɟe</a:t>
            </a:r>
            <a:r>
              <a:rPr lang="it-IT" sz="1600" dirty="0">
                <a:latin typeface="Arial" panose="020B0604020202020204" pitchFamily="34" charset="0"/>
                <a:cs typeface="Arial" panose="020B0604020202020204" pitchFamily="34" charset="0"/>
              </a:rPr>
              <a:t>] in the Biella area)</a:t>
            </a:r>
          </a:p>
          <a:p>
            <a:pPr marL="0" indent="0" algn="just">
              <a:buNone/>
            </a:pPr>
            <a:endParaRPr lang="it-IT" sz="1600" dirty="0">
              <a:latin typeface="Arial" panose="020B0604020202020204" pitchFamily="34" charset="0"/>
              <a:cs typeface="Arial" panose="020B0604020202020204" pitchFamily="34" charset="0"/>
            </a:endParaRPr>
          </a:p>
          <a:p>
            <a:pPr algn="just"/>
            <a:r>
              <a:rPr lang="it-IT" sz="1600" dirty="0">
                <a:latin typeface="Arial" panose="020B0604020202020204" pitchFamily="34" charset="0"/>
                <a:cs typeface="Arial" panose="020B0604020202020204" pitchFamily="34" charset="0"/>
              </a:rPr>
              <a:t>Some </a:t>
            </a:r>
            <a:r>
              <a:rPr lang="it-IT" sz="1600" dirty="0" err="1">
                <a:latin typeface="Arial" panose="020B0604020202020204" pitchFamily="34" charset="0"/>
                <a:cs typeface="Arial" panose="020B0604020202020204" pitchFamily="34" charset="0"/>
              </a:rPr>
              <a:t>evidence</a:t>
            </a:r>
            <a:r>
              <a:rPr lang="it-IT" sz="1600" dirty="0">
                <a:latin typeface="Arial" panose="020B0604020202020204" pitchFamily="34" charset="0"/>
                <a:cs typeface="Arial" panose="020B0604020202020204" pitchFamily="34" charset="0"/>
              </a:rPr>
              <a:t> from the area of Biella </a:t>
            </a:r>
            <a:r>
              <a:rPr lang="it-IT" sz="1600" dirty="0" err="1">
                <a:latin typeface="Arial" panose="020B0604020202020204" pitchFamily="34" charset="0"/>
                <a:cs typeface="Arial" panose="020B0604020202020204" pitchFamily="34" charset="0"/>
              </a:rPr>
              <a:t>showed</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possibility</a:t>
            </a:r>
            <a:r>
              <a:rPr lang="it-IT" sz="1600" dirty="0">
                <a:latin typeface="Arial" panose="020B0604020202020204" pitchFamily="34" charset="0"/>
                <a:cs typeface="Arial" panose="020B0604020202020204" pitchFamily="34" charset="0"/>
              </a:rPr>
              <a:t> to </a:t>
            </a:r>
            <a:r>
              <a:rPr lang="it-IT" sz="1600" dirty="0" err="1">
                <a:latin typeface="Arial" panose="020B0604020202020204" pitchFamily="34" charset="0"/>
                <a:cs typeface="Arial" panose="020B0604020202020204" pitchFamily="34" charset="0"/>
              </a:rPr>
              <a:t>consider</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Italianized</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Piedmontese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as</a:t>
            </a:r>
            <a:r>
              <a:rPr lang="it-IT" sz="1600" dirty="0">
                <a:latin typeface="Arial" panose="020B0604020202020204" pitchFamily="34" charset="0"/>
                <a:cs typeface="Arial" panose="020B0604020202020204" pitchFamily="34" charset="0"/>
              </a:rPr>
              <a:t> a </a:t>
            </a:r>
            <a:r>
              <a:rPr lang="it-IT" sz="1600" dirty="0" err="1">
                <a:latin typeface="Arial" panose="020B0604020202020204" pitchFamily="34" charset="0"/>
                <a:cs typeface="Arial" panose="020B0604020202020204" pitchFamily="34" charset="0"/>
              </a:rPr>
              <a:t>variety</a:t>
            </a:r>
            <a:r>
              <a:rPr lang="it-IT" sz="1600" dirty="0">
                <a:latin typeface="Arial" panose="020B0604020202020204" pitchFamily="34" charset="0"/>
                <a:cs typeface="Arial" panose="020B0604020202020204" pitchFamily="34" charset="0"/>
              </a:rPr>
              <a:t> on </a:t>
            </a:r>
            <a:r>
              <a:rPr lang="it-IT" sz="1600" dirty="0" err="1">
                <a:latin typeface="Arial" panose="020B0604020202020204" pitchFamily="34" charset="0"/>
                <a:cs typeface="Arial" panose="020B0604020202020204" pitchFamily="34" charset="0"/>
              </a:rPr>
              <a:t>its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own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associated</a:t>
            </a:r>
            <a:r>
              <a:rPr lang="it-IT" sz="1600" dirty="0">
                <a:latin typeface="Arial" panose="020B0604020202020204" pitchFamily="34" charset="0"/>
                <a:cs typeface="Arial" panose="020B0604020202020204" pitchFamily="34" charset="0"/>
              </a:rPr>
              <a:t> with some classes of speakers or with some </a:t>
            </a:r>
            <a:r>
              <a:rPr lang="it-IT" sz="1600" dirty="0" err="1">
                <a:latin typeface="Arial" panose="020B0604020202020204" pitchFamily="34" charset="0"/>
                <a:cs typeface="Arial" panose="020B0604020202020204" pitchFamily="34" charset="0"/>
              </a:rPr>
              <a:t>sociolinguistic</a:t>
            </a:r>
            <a:r>
              <a:rPr lang="it-IT" sz="1600" dirty="0">
                <a:latin typeface="Arial" panose="020B0604020202020204" pitchFamily="34" charset="0"/>
                <a:cs typeface="Arial" panose="020B0604020202020204" pitchFamily="34" charset="0"/>
              </a:rPr>
              <a:t> features (Flecchia, </a:t>
            </a:r>
            <a:r>
              <a:rPr lang="it-IT" sz="1600" i="1" dirty="0">
                <a:latin typeface="Arial" panose="020B0604020202020204" pitchFamily="34" charset="0"/>
                <a:cs typeface="Arial" panose="020B0604020202020204" pitchFamily="34" charset="0"/>
              </a:rPr>
              <a:t>in </a:t>
            </a:r>
            <a:r>
              <a:rPr lang="it-IT" sz="1600" i="1" dirty="0" err="1">
                <a:latin typeface="Arial" panose="020B0604020202020204" pitchFamily="34" charset="0"/>
                <a:cs typeface="Arial" panose="020B0604020202020204" pitchFamily="34" charset="0"/>
              </a:rPr>
              <a:t>c.d.s.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However</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considering</a:t>
            </a:r>
            <a:r>
              <a:rPr lang="it-IT" sz="1600" dirty="0">
                <a:latin typeface="Arial" panose="020B0604020202020204" pitchFamily="34" charset="0"/>
                <a:cs typeface="Arial" panose="020B0604020202020204" pitchFamily="34" charset="0"/>
              </a:rPr>
              <a:t> the situation of </a:t>
            </a:r>
            <a:r>
              <a:rPr lang="it-IT" sz="1600" dirty="0" err="1">
                <a:latin typeface="Arial" panose="020B0604020202020204" pitchFamily="34" charset="0"/>
                <a:cs typeface="Arial" panose="020B0604020202020204" pitchFamily="34" charset="0"/>
              </a:rPr>
              <a:t>Piedmont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as</a:t>
            </a:r>
            <a:r>
              <a:rPr lang="it-IT" sz="1600" dirty="0">
                <a:latin typeface="Arial" panose="020B0604020202020204" pitchFamily="34" charset="0"/>
                <a:cs typeface="Arial" panose="020B0604020202020204" pitchFamily="34" charset="0"/>
              </a:rPr>
              <a:t> a </a:t>
            </a:r>
            <a:r>
              <a:rPr lang="it-IT" sz="1600" dirty="0" err="1">
                <a:latin typeface="Arial" panose="020B0604020202020204" pitchFamily="34" charset="0"/>
                <a:cs typeface="Arial" panose="020B0604020202020204" pitchFamily="34" charset="0"/>
              </a:rPr>
              <a:t>whole</a:t>
            </a:r>
            <a:r>
              <a:rPr lang="it-IT" sz="1600" dirty="0">
                <a:latin typeface="Arial" panose="020B0604020202020204" pitchFamily="34" charset="0"/>
                <a:cs typeface="Arial" panose="020B0604020202020204" pitchFamily="34" charset="0"/>
              </a:rPr>
              <a:t>, the situation </a:t>
            </a:r>
            <a:r>
              <a:rPr lang="it-IT" sz="1600" dirty="0" err="1">
                <a:latin typeface="Arial" panose="020B0604020202020204" pitchFamily="34" charset="0"/>
                <a:cs typeface="Arial" panose="020B0604020202020204" pitchFamily="34" charset="0"/>
              </a:rPr>
              <a:t>appears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much</a:t>
            </a:r>
            <a:r>
              <a:rPr lang="it-IT" sz="1600" dirty="0">
                <a:latin typeface="Arial" panose="020B0604020202020204" pitchFamily="34" charset="0"/>
                <a:cs typeface="Arial" panose="020B0604020202020204" pitchFamily="34" charset="0"/>
              </a:rPr>
              <a:t> more </a:t>
            </a:r>
            <a:r>
              <a:rPr lang="it-IT" sz="1600" dirty="0" err="1">
                <a:latin typeface="Arial" panose="020B0604020202020204" pitchFamily="34" charset="0"/>
                <a:cs typeface="Arial" panose="020B0604020202020204" pitchFamily="34" charset="0"/>
              </a:rPr>
              <a:t>complex</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since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traditional</a:t>
            </a:r>
            <a:r>
              <a:rPr lang="it-IT" sz="1600" dirty="0">
                <a:latin typeface="Arial" panose="020B0604020202020204" pitchFamily="34" charset="0"/>
                <a:cs typeface="Arial" panose="020B0604020202020204" pitchFamily="34" charset="0"/>
              </a:rPr>
              <a:t> and </a:t>
            </a:r>
            <a:r>
              <a:rPr lang="it-IT" sz="1600" dirty="0" err="1">
                <a:latin typeface="Arial" panose="020B0604020202020204" pitchFamily="34" charset="0"/>
                <a:cs typeface="Arial" panose="020B0604020202020204" pitchFamily="34" charset="0"/>
              </a:rPr>
              <a:t>Italianized</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variants</a:t>
            </a:r>
            <a:r>
              <a:rPr lang="it-IT" sz="1600" dirty="0">
                <a:latin typeface="Arial" panose="020B0604020202020204" pitchFamily="34" charset="0"/>
                <a:cs typeface="Arial" panose="020B0604020202020204" pitchFamily="34" charset="0"/>
              </a:rPr>
              <a:t> are </a:t>
            </a:r>
            <a:r>
              <a:rPr lang="it-IT" sz="1600" dirty="0" err="1">
                <a:latin typeface="Arial" panose="020B0604020202020204" pitchFamily="34" charset="0"/>
                <a:cs typeface="Arial" panose="020B0604020202020204" pitchFamily="34" charset="0"/>
              </a:rPr>
              <a:t>very</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often</a:t>
            </a:r>
            <a:r>
              <a:rPr lang="it-IT" sz="1600" dirty="0">
                <a:latin typeface="Arial" panose="020B0604020202020204" pitchFamily="34" charset="0"/>
                <a:cs typeface="Arial" panose="020B0604020202020204" pitchFamily="34" charset="0"/>
              </a:rPr>
              <a:t> in free </a:t>
            </a:r>
            <a:r>
              <a:rPr lang="it-IT" sz="1600" dirty="0" err="1">
                <a:latin typeface="Arial" panose="020B0604020202020204" pitchFamily="34" charset="0"/>
                <a:cs typeface="Arial" panose="020B0604020202020204" pitchFamily="34" charset="0"/>
              </a:rPr>
              <a:t>distribution</a:t>
            </a:r>
            <a:r>
              <a:rPr lang="it-IT" sz="1600" dirty="0">
                <a:latin typeface="Arial" panose="020B0604020202020204" pitchFamily="34" charset="0"/>
                <a:cs typeface="Arial" panose="020B0604020202020204" pitchFamily="34" charset="0"/>
              </a:rPr>
              <a:t>.</a:t>
            </a:r>
          </a:p>
          <a:p>
            <a:pPr algn="just"/>
            <a:r>
              <a:rPr lang="it-IT" sz="1600" dirty="0" err="1">
                <a:latin typeface="Arial" panose="020B0604020202020204" pitchFamily="34" charset="0"/>
                <a:cs typeface="Arial" panose="020B0604020202020204" pitchFamily="34" charset="0"/>
              </a:rPr>
              <a:t>This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claims</a:t>
            </a:r>
            <a:r>
              <a:rPr lang="it-IT" sz="1600" dirty="0">
                <a:latin typeface="Arial" panose="020B0604020202020204" pitchFamily="34" charset="0"/>
                <a:cs typeface="Arial" panose="020B0604020202020204" pitchFamily="34" charset="0"/>
              </a:rPr>
              <a:t> for a low </a:t>
            </a:r>
            <a:r>
              <a:rPr lang="it-IT" sz="1600" dirty="0" err="1">
                <a:latin typeface="Arial" panose="020B0604020202020204" pitchFamily="34" charset="0"/>
                <a:cs typeface="Arial" panose="020B0604020202020204" pitchFamily="34" charset="0"/>
              </a:rPr>
              <a:t>external</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vitality</a:t>
            </a:r>
            <a:r>
              <a:rPr lang="it-IT" sz="1600" dirty="0">
                <a:latin typeface="Arial" panose="020B0604020202020204" pitchFamily="34" charset="0"/>
                <a:cs typeface="Arial" panose="020B0604020202020204" pitchFamily="34" charset="0"/>
              </a:rPr>
              <a:t> of the </a:t>
            </a:r>
            <a:r>
              <a:rPr lang="it-IT" sz="1600" dirty="0" err="1">
                <a:latin typeface="Arial" panose="020B0604020202020204" pitchFamily="34" charset="0"/>
                <a:cs typeface="Arial" panose="020B0604020202020204" pitchFamily="34" charset="0"/>
              </a:rPr>
              <a:t>dialect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together</a:t>
            </a:r>
            <a:r>
              <a:rPr lang="it-IT" sz="1600" dirty="0">
                <a:latin typeface="Arial" panose="020B0604020202020204" pitchFamily="34" charset="0"/>
                <a:cs typeface="Arial" panose="020B0604020202020204" pitchFamily="34" charset="0"/>
              </a:rPr>
              <a:t> with a good </a:t>
            </a:r>
            <a:r>
              <a:rPr lang="it-IT" sz="1600" dirty="0" err="1">
                <a:latin typeface="Arial" panose="020B0604020202020204" pitchFamily="34" charset="0"/>
                <a:cs typeface="Arial" panose="020B0604020202020204" pitchFamily="34" charset="0"/>
              </a:rPr>
              <a:t>internal</a:t>
            </a:r>
            <a:r>
              <a:rPr lang="it-IT" sz="1600" dirty="0">
                <a:latin typeface="Arial" panose="020B0604020202020204" pitchFamily="34" charset="0"/>
                <a:cs typeface="Arial" panose="020B0604020202020204" pitchFamily="34" charset="0"/>
              </a:rPr>
              <a:t> one: </a:t>
            </a:r>
            <a:r>
              <a:rPr lang="it-IT" sz="1600" dirty="0" err="1">
                <a:latin typeface="Arial" panose="020B0604020202020204" pitchFamily="34" charset="0"/>
                <a:cs typeface="Arial" panose="020B0604020202020204" pitchFamily="34" charset="0"/>
              </a:rPr>
              <a:t>if</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dialects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reacts</a:t>
            </a:r>
            <a:r>
              <a:rPr lang="it-IT" sz="1600" dirty="0">
                <a:latin typeface="Arial" panose="020B0604020202020204" pitchFamily="34" charset="0"/>
                <a:cs typeface="Arial" panose="020B0604020202020204" pitchFamily="34" charset="0"/>
              </a:rPr>
              <a:t> to </a:t>
            </a:r>
            <a:r>
              <a:rPr lang="it-IT" sz="1600" dirty="0" err="1">
                <a:latin typeface="Arial" panose="020B0604020202020204" pitchFamily="34" charset="0"/>
                <a:cs typeface="Arial" panose="020B0604020202020204" pitchFamily="34" charset="0"/>
              </a:rPr>
              <a:t>external</a:t>
            </a:r>
            <a:r>
              <a:rPr lang="it-IT" sz="1600" dirty="0">
                <a:latin typeface="Arial" panose="020B0604020202020204" pitchFamily="34" charset="0"/>
                <a:cs typeface="Arial" panose="020B0604020202020204" pitchFamily="34" charset="0"/>
              </a:rPr>
              <a:t> pressures by </a:t>
            </a:r>
            <a:r>
              <a:rPr lang="it-IT" sz="1600" dirty="0" err="1">
                <a:latin typeface="Arial" panose="020B0604020202020204" pitchFamily="34" charset="0"/>
                <a:cs typeface="Arial" panose="020B0604020202020204" pitchFamily="34" charset="0"/>
              </a:rPr>
              <a:t>integratingchanges</a:t>
            </a:r>
            <a:r>
              <a:rPr lang="it-IT" sz="1600" dirty="0">
                <a:latin typeface="Arial" panose="020B0604020202020204" pitchFamily="34" charset="0"/>
                <a:cs typeface="Arial" panose="020B0604020202020204" pitchFamily="34" charset="0"/>
              </a:rPr>
              <a:t> in </a:t>
            </a:r>
            <a:r>
              <a:rPr lang="it-IT" sz="1600" dirty="0" err="1">
                <a:latin typeface="Arial" panose="020B0604020202020204" pitchFamily="34" charset="0"/>
                <a:cs typeface="Arial" panose="020B0604020202020204" pitchFamily="34" charset="0"/>
              </a:rPr>
              <a:t>their</a:t>
            </a:r>
            <a:r>
              <a:rPr lang="it-IT" sz="1600" dirty="0">
                <a:latin typeface="Arial" panose="020B0604020202020204" pitchFamily="34" charset="0"/>
                <a:cs typeface="Arial" panose="020B0604020202020204" pitchFamily="34" charset="0"/>
              </a:rPr>
              <a:t> system, </a:t>
            </a:r>
            <a:r>
              <a:rPr lang="it-IT" sz="1600" dirty="0" err="1">
                <a:latin typeface="Arial" panose="020B0604020202020204" pitchFamily="34" charset="0"/>
                <a:cs typeface="Arial" panose="020B0604020202020204" pitchFamily="34" charset="0"/>
              </a:rPr>
              <a:t>their</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structure</a:t>
            </a:r>
            <a:r>
              <a:rPr lang="it-IT" sz="1600" dirty="0">
                <a:latin typeface="Arial" panose="020B0604020202020204" pitchFamily="34" charset="0"/>
                <a:cs typeface="Arial" panose="020B0604020202020204" pitchFamily="34" charset="0"/>
              </a:rPr>
              <a:t> are </a:t>
            </a:r>
            <a:r>
              <a:rPr lang="it-IT" sz="1600" dirty="0" err="1">
                <a:latin typeface="Arial" panose="020B0604020202020204" pitchFamily="34" charset="0"/>
                <a:cs typeface="Arial" panose="020B0604020202020204" pitchFamily="34" charset="0"/>
              </a:rPr>
              <a:t>then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vital</a:t>
            </a:r>
            <a:r>
              <a:rPr lang="it-IT" sz="1600" dirty="0">
                <a:latin typeface="Arial" panose="020B0604020202020204" pitchFamily="34" charset="0"/>
                <a:cs typeface="Arial" panose="020B0604020202020204" pitchFamily="34" charset="0"/>
              </a:rPr>
              <a:t> and </a:t>
            </a:r>
            <a:r>
              <a:rPr lang="it-IT" sz="1600" dirty="0" err="1">
                <a:latin typeface="Arial" panose="020B0604020202020204" pitchFamily="34" charset="0"/>
                <a:cs typeface="Arial" panose="020B0604020202020204" pitchFamily="34" charset="0"/>
              </a:rPr>
              <a:t>autonomous</a:t>
            </a:r>
            <a:r>
              <a:rPr lang="it-IT" sz="1600" dirty="0">
                <a:latin typeface="Arial" panose="020B0604020202020204" pitchFamily="34" charset="0"/>
                <a:cs typeface="Arial" panose="020B0604020202020204" pitchFamily="34" charset="0"/>
              </a:rPr>
              <a:t> (Flecchia 2023).</a:t>
            </a:r>
          </a:p>
        </p:txBody>
      </p:sp>
      <p:sp>
        <p:nvSpPr>
          <p:cNvPr id="4" name="Rettangolo 3">
            <a:extLst>
              <a:ext uri="{FF2B5EF4-FFF2-40B4-BE49-F238E27FC236}">
                <a16:creationId xmlns:a16="http://schemas.microsoft.com/office/drawing/2014/main" id="{6BDC1C44-84A4-64B5-2BF7-B207A11EF73F}"/>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Titolo 1">
            <a:extLst>
              <a:ext uri="{FF2B5EF4-FFF2-40B4-BE49-F238E27FC236}">
                <a16:creationId xmlns:a16="http://schemas.microsoft.com/office/drawing/2014/main" id="{AB18AFAB-AD7E-CA20-5812-EB9D8E4959C4}"/>
              </a:ext>
            </a:extLst>
          </p:cNvPr>
          <p:cNvSpPr>
            <a:spLocks noGrp="1"/>
          </p:cNvSpPr>
          <p:nvPr>
            <p:ph type="title"/>
          </p:nvPr>
        </p:nvSpPr>
        <p:spPr>
          <a:xfrm>
            <a:off x="838200" y="598741"/>
            <a:ext cx="10515600" cy="686435"/>
          </a:xfrm>
        </p:spPr>
        <p:txBody>
          <a:bodyPr>
            <a:normAutofit/>
          </a:bodyPr>
          <a:lstStyle/>
          <a:p>
            <a:r>
              <a:rPr lang="it-IT" sz="2400" b="1" dirty="0" err="1">
                <a:solidFill>
                  <a:schemeClr val="accent3"/>
                </a:solidFill>
                <a:latin typeface="Arial" panose="020B0604020202020204" pitchFamily="34" charset="0"/>
                <a:cs typeface="Arial" panose="020B0604020202020204" pitchFamily="34" charset="0"/>
              </a:rPr>
              <a:t>Conclusions</a:t>
            </a:r>
            <a:endParaRPr lang="it-IT" sz="2400" b="1"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69901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11F8B-E30B-29BE-984D-C0958508A7C8}"/>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60DDE344-5F07-0178-7B78-CBD1ADF34735}"/>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Titolo 1">
            <a:extLst>
              <a:ext uri="{FF2B5EF4-FFF2-40B4-BE49-F238E27FC236}">
                <a16:creationId xmlns:a16="http://schemas.microsoft.com/office/drawing/2014/main" id="{324AB899-E847-5ED9-F50C-324D7DEDBB6B}"/>
              </a:ext>
            </a:extLst>
          </p:cNvPr>
          <p:cNvSpPr>
            <a:spLocks noGrp="1"/>
          </p:cNvSpPr>
          <p:nvPr>
            <p:ph type="title"/>
          </p:nvPr>
        </p:nvSpPr>
        <p:spPr>
          <a:xfrm>
            <a:off x="838200" y="598741"/>
            <a:ext cx="10515600" cy="686435"/>
          </a:xfrm>
        </p:spPr>
        <p:txBody>
          <a:bodyPr>
            <a:normAutofit/>
          </a:bodyPr>
          <a:lstStyle/>
          <a:p>
            <a:r>
              <a:rPr lang="it-IT" sz="2400" b="1" dirty="0" err="1">
                <a:solidFill>
                  <a:schemeClr val="accent3"/>
                </a:solidFill>
                <a:latin typeface="Arial" panose="020B0604020202020204" pitchFamily="34" charset="0"/>
                <a:cs typeface="Arial" panose="020B0604020202020204" pitchFamily="34" charset="0"/>
              </a:rPr>
              <a:t>Conclusions</a:t>
            </a:r>
            <a:endParaRPr lang="it-IT" sz="2400" b="1" dirty="0">
              <a:solidFill>
                <a:schemeClr val="accent3"/>
              </a:solidFill>
              <a:latin typeface="Arial" panose="020B0604020202020204" pitchFamily="34" charset="0"/>
              <a:cs typeface="Arial" panose="020B0604020202020204" pitchFamily="34" charset="0"/>
            </a:endParaRPr>
          </a:p>
        </p:txBody>
      </p:sp>
      <p:sp>
        <p:nvSpPr>
          <p:cNvPr id="7" name="Segnaposto contenuto 2">
            <a:extLst>
              <a:ext uri="{FF2B5EF4-FFF2-40B4-BE49-F238E27FC236}">
                <a16:creationId xmlns:a16="http://schemas.microsoft.com/office/drawing/2014/main" id="{D0F4FDDF-85D4-9E6B-A572-6BC593F6C976}"/>
              </a:ext>
            </a:extLst>
          </p:cNvPr>
          <p:cNvSpPr>
            <a:spLocks noGrp="1"/>
          </p:cNvSpPr>
          <p:nvPr>
            <p:ph idx="1"/>
          </p:nvPr>
        </p:nvSpPr>
        <p:spPr>
          <a:xfrm>
            <a:off x="838200" y="1569592"/>
            <a:ext cx="10515600" cy="4227703"/>
          </a:xfrm>
        </p:spPr>
        <p:txBody>
          <a:bodyPr>
            <a:normAutofit/>
          </a:bodyPr>
          <a:lstStyle/>
          <a:p>
            <a:pPr algn="just"/>
            <a:r>
              <a:rPr lang="it-IT" sz="1600" dirty="0">
                <a:latin typeface="Arial" panose="020B0604020202020204" pitchFamily="34" charset="0"/>
                <a:cs typeface="Arial" panose="020B0604020202020204" pitchFamily="34" charset="0"/>
              </a:rPr>
              <a:t>The </a:t>
            </a:r>
            <a:r>
              <a:rPr lang="it-IT" sz="1600" dirty="0" err="1">
                <a:latin typeface="Arial" panose="020B0604020202020204" pitchFamily="34" charset="0"/>
                <a:cs typeface="Arial" panose="020B0604020202020204" pitchFamily="34" charset="0"/>
              </a:rPr>
              <a:t>result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not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properly</a:t>
            </a:r>
            <a:r>
              <a:rPr lang="it-IT" sz="1600" dirty="0">
                <a:latin typeface="Arial" panose="020B0604020202020204" pitchFamily="34" charset="0"/>
                <a:cs typeface="Arial" panose="020B0604020202020204" pitchFamily="34" charset="0"/>
              </a:rPr>
              <a:t> a </a:t>
            </a:r>
            <a:r>
              <a:rPr lang="it-IT" sz="1600" dirty="0" err="1">
                <a:latin typeface="Arial" panose="020B0604020202020204" pitchFamily="34" charset="0"/>
                <a:cs typeface="Arial" panose="020B0604020202020204" pitchFamily="34" charset="0"/>
              </a:rPr>
              <a:t>koineization</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process</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but</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rather</a:t>
            </a:r>
            <a:r>
              <a:rPr lang="it-IT" sz="1600" dirty="0">
                <a:latin typeface="Arial" panose="020B0604020202020204" pitchFamily="34" charset="0"/>
                <a:cs typeface="Arial" panose="020B0604020202020204" pitchFamily="34" charset="0"/>
              </a:rPr>
              <a:t> the </a:t>
            </a:r>
            <a:r>
              <a:rPr lang="it-IT" sz="1600" dirty="0" err="1">
                <a:latin typeface="Arial" panose="020B0604020202020204" pitchFamily="34" charset="0"/>
                <a:cs typeface="Arial" panose="020B0604020202020204" pitchFamily="34" charset="0"/>
              </a:rPr>
              <a:t>diffusion</a:t>
            </a:r>
            <a:r>
              <a:rPr lang="it-IT" sz="1600" dirty="0">
                <a:latin typeface="Arial" panose="020B0604020202020204" pitchFamily="34" charset="0"/>
                <a:cs typeface="Arial" panose="020B0604020202020204" pitchFamily="34" charset="0"/>
              </a:rPr>
              <a:t> of features. Features </a:t>
            </a:r>
            <a:r>
              <a:rPr lang="it-IT" sz="1600" dirty="0" err="1">
                <a:latin typeface="Arial" panose="020B0604020202020204" pitchFamily="34" charset="0"/>
                <a:cs typeface="Arial" panose="020B0604020202020204" pitchFamily="34" charset="0"/>
              </a:rPr>
              <a:t>deriving</a:t>
            </a:r>
            <a:r>
              <a:rPr lang="it-IT" sz="1600" dirty="0">
                <a:latin typeface="Arial" panose="020B0604020202020204" pitchFamily="34" charset="0"/>
                <a:cs typeface="Arial" panose="020B0604020202020204" pitchFamily="34" charset="0"/>
              </a:rPr>
              <a:t> from </a:t>
            </a:r>
            <a:r>
              <a:rPr lang="it-IT" sz="1600" dirty="0" err="1">
                <a:latin typeface="Arial" panose="020B0604020202020204" pitchFamily="34" charset="0"/>
                <a:cs typeface="Arial" panose="020B0604020202020204" pitchFamily="34" charset="0"/>
              </a:rPr>
              <a:t>dialect</a:t>
            </a:r>
            <a:r>
              <a:rPr lang="it-IT" sz="1600" dirty="0">
                <a:latin typeface="Arial" panose="020B0604020202020204" pitchFamily="34" charset="0"/>
                <a:cs typeface="Arial" panose="020B0604020202020204" pitchFamily="34" charset="0"/>
              </a:rPr>
              <a:t> contact are more </a:t>
            </a:r>
            <a:r>
              <a:rPr lang="it-IT" sz="1600" dirty="0" err="1">
                <a:latin typeface="Arial" panose="020B0604020202020204" pitchFamily="34" charset="0"/>
                <a:cs typeface="Arial" panose="020B0604020202020204" pitchFamily="34" charset="0"/>
              </a:rPr>
              <a:t>stable</a:t>
            </a:r>
            <a:r>
              <a:rPr lang="it-IT" sz="1600" dirty="0">
                <a:latin typeface="Arial" panose="020B0604020202020204" pitchFamily="34" charset="0"/>
                <a:cs typeface="Arial" panose="020B0604020202020204" pitchFamily="34" charset="0"/>
              </a:rPr>
              <a:t> and </a:t>
            </a:r>
            <a:r>
              <a:rPr lang="it-IT" sz="1600" dirty="0" err="1">
                <a:latin typeface="Arial" panose="020B0604020202020204" pitchFamily="34" charset="0"/>
                <a:cs typeface="Arial" panose="020B0604020202020204" pitchFamily="34" charset="0"/>
              </a:rPr>
              <a:t>acclimatised</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while</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Italianized</a:t>
            </a:r>
            <a:r>
              <a:rPr lang="it-IT" sz="1600" dirty="0">
                <a:latin typeface="Arial" panose="020B0604020202020204" pitchFamily="34" charset="0"/>
                <a:cs typeface="Arial" panose="020B0604020202020204" pitchFamily="34" charset="0"/>
              </a:rPr>
              <a:t> features are more </a:t>
            </a:r>
            <a:r>
              <a:rPr lang="it-IT" sz="1600" dirty="0" err="1">
                <a:latin typeface="Arial" panose="020B0604020202020204" pitchFamily="34" charset="0"/>
                <a:cs typeface="Arial" panose="020B0604020202020204" pitchFamily="34" charset="0"/>
              </a:rPr>
              <a:t>instable</a:t>
            </a:r>
            <a:r>
              <a:rPr lang="it-IT" sz="1600" dirty="0">
                <a:latin typeface="Arial" panose="020B0604020202020204" pitchFamily="34" charset="0"/>
                <a:cs typeface="Arial" panose="020B0604020202020204" pitchFamily="34" charset="0"/>
              </a:rPr>
              <a:t> and </a:t>
            </a:r>
            <a:r>
              <a:rPr lang="it-IT" sz="1600" dirty="0" err="1">
                <a:latin typeface="Arial" panose="020B0604020202020204" pitchFamily="34" charset="0"/>
                <a:cs typeface="Arial" panose="020B0604020202020204" pitchFamily="34" charset="0"/>
              </a:rPr>
              <a:t>often</a:t>
            </a:r>
            <a:r>
              <a:rPr lang="it-IT" sz="1600" dirty="0">
                <a:latin typeface="Arial" panose="020B0604020202020204" pitchFamily="34" charset="0"/>
                <a:cs typeface="Arial" panose="020B0604020202020204" pitchFamily="34" charset="0"/>
              </a:rPr>
              <a:t> in free </a:t>
            </a:r>
            <a:r>
              <a:rPr lang="it-IT" sz="1600" dirty="0" err="1">
                <a:latin typeface="Arial" panose="020B0604020202020204" pitchFamily="34" charset="0"/>
                <a:cs typeface="Arial" panose="020B0604020202020204" pitchFamily="34" charset="0"/>
              </a:rPr>
              <a:t>variation</a:t>
            </a:r>
            <a:r>
              <a:rPr lang="it-IT" sz="1600" dirty="0">
                <a:latin typeface="Arial" panose="020B0604020202020204" pitchFamily="34" charset="0"/>
                <a:cs typeface="Arial" panose="020B0604020202020204" pitchFamily="34" charset="0"/>
              </a:rPr>
              <a:t> with </a:t>
            </a:r>
            <a:r>
              <a:rPr lang="it-IT" sz="1600" dirty="0" err="1">
                <a:latin typeface="Arial" panose="020B0604020202020204" pitchFamily="34" charset="0"/>
                <a:cs typeface="Arial" panose="020B0604020202020204" pitchFamily="34" charset="0"/>
              </a:rPr>
              <a:t>traditional</a:t>
            </a:r>
            <a:r>
              <a:rPr lang="it-IT" sz="1600" dirty="0">
                <a:latin typeface="Arial" panose="020B0604020202020204" pitchFamily="34" charset="0"/>
                <a:cs typeface="Arial" panose="020B0604020202020204" pitchFamily="34" charset="0"/>
              </a:rPr>
              <a:t> </a:t>
            </a:r>
            <a:r>
              <a:rPr lang="it-IT" sz="1600" dirty="0" err="1">
                <a:latin typeface="Arial" panose="020B0604020202020204" pitchFamily="34" charset="0"/>
                <a:cs typeface="Arial" panose="020B0604020202020204" pitchFamily="34" charset="0"/>
              </a:rPr>
              <a:t>variants</a:t>
            </a:r>
            <a:r>
              <a:rPr lang="it-IT" sz="1600" dirty="0">
                <a:latin typeface="Arial" panose="020B0604020202020204" pitchFamily="34" charset="0"/>
                <a:cs typeface="Arial" panose="020B0604020202020204" pitchFamily="34" charset="0"/>
              </a:rPr>
              <a:t>.</a:t>
            </a:r>
          </a:p>
        </p:txBody>
      </p:sp>
      <p:pic>
        <p:nvPicPr>
          <p:cNvPr id="11" name="Immagine 10" descr="Immagine che contiene testo, cerchio, schizzo, diagramma&#10;&#10;Il contenuto generato dall'IA potrebbe non essere corretto.">
            <a:extLst>
              <a:ext uri="{FF2B5EF4-FFF2-40B4-BE49-F238E27FC236}">
                <a16:creationId xmlns:a16="http://schemas.microsoft.com/office/drawing/2014/main" id="{FEFAB002-65E1-66EA-2BC5-89CCB751C1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9833" y="2149270"/>
            <a:ext cx="3757431" cy="4042169"/>
          </a:xfrm>
          <a:prstGeom prst="rect">
            <a:avLst/>
          </a:prstGeom>
        </p:spPr>
      </p:pic>
    </p:spTree>
    <p:extLst>
      <p:ext uri="{BB962C8B-B14F-4D97-AF65-F5344CB8AC3E}">
        <p14:creationId xmlns:p14="http://schemas.microsoft.com/office/powerpoint/2010/main" val="24261227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A7AAB-9B89-5130-8124-FEC5616259A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DB0CCFD-B9B7-6B67-BF67-8F6F6742DCE0}"/>
              </a:ext>
            </a:extLst>
          </p:cNvPr>
          <p:cNvSpPr>
            <a:spLocks noGrp="1"/>
          </p:cNvSpPr>
          <p:nvPr>
            <p:ph type="title"/>
          </p:nvPr>
        </p:nvSpPr>
        <p:spPr>
          <a:xfrm>
            <a:off x="838200" y="342709"/>
            <a:ext cx="10515600" cy="686435"/>
          </a:xfrm>
        </p:spPr>
        <p:txBody>
          <a:bodyPr>
            <a:normAutofit/>
          </a:bodyPr>
          <a:lstStyle/>
          <a:p>
            <a:r>
              <a:rPr lang="it-IT" sz="2400" b="1" dirty="0" err="1">
                <a:solidFill>
                  <a:schemeClr val="accent3"/>
                </a:solidFill>
                <a:latin typeface="Arial" panose="020B0604020202020204" pitchFamily="34" charset="0"/>
                <a:cs typeface="Arial" panose="020B0604020202020204" pitchFamily="34" charset="0"/>
              </a:rPr>
              <a:t>References</a:t>
            </a:r>
            <a:endParaRPr lang="it-IT" sz="2400" b="1" dirty="0">
              <a:solidFill>
                <a:schemeClr val="accent3"/>
              </a:solidFill>
              <a:latin typeface="Arial" panose="020B0604020202020204" pitchFamily="34" charset="0"/>
              <a:cs typeface="Arial" panose="020B0604020202020204" pitchFamily="34" charset="0"/>
            </a:endParaRPr>
          </a:p>
        </p:txBody>
      </p:sp>
      <p:sp>
        <p:nvSpPr>
          <p:cNvPr id="3" name="Segnaposto contenuto 2">
            <a:extLst>
              <a:ext uri="{FF2B5EF4-FFF2-40B4-BE49-F238E27FC236}">
                <a16:creationId xmlns:a16="http://schemas.microsoft.com/office/drawing/2014/main" id="{7AF10DE3-01DC-4530-D341-EDE369C9EE6B}"/>
              </a:ext>
            </a:extLst>
          </p:cNvPr>
          <p:cNvSpPr>
            <a:spLocks noGrp="1"/>
          </p:cNvSpPr>
          <p:nvPr>
            <p:ph idx="1"/>
          </p:nvPr>
        </p:nvSpPr>
        <p:spPr>
          <a:xfrm>
            <a:off x="838200" y="1191704"/>
            <a:ext cx="10515600" cy="4953064"/>
          </a:xfrm>
        </p:spPr>
        <p:txBody>
          <a:bodyPr>
            <a:normAutofit fontScale="85000" lnSpcReduction="20000"/>
          </a:bodyPr>
          <a:lstStyle/>
          <a:p>
            <a:pPr marL="0" indent="0" algn="just">
              <a:lnSpc>
                <a:spcPct val="107000"/>
              </a:lnSpc>
              <a:spcAft>
                <a:spcPts val="600"/>
              </a:spcAft>
              <a:buNone/>
            </a:pPr>
            <a:r>
              <a:rPr lang="it-IT" sz="1200" kern="100" dirty="0">
                <a:latin typeface="Arial" panose="020B0604020202020204" pitchFamily="34" charset="0"/>
                <a:ea typeface="Aptos" panose="020B0004020202020204" pitchFamily="34" charset="0"/>
                <a:cs typeface="Arial" panose="020B0604020202020204" pitchFamily="34" charset="0"/>
              </a:rPr>
              <a:t>AIS = </a:t>
            </a:r>
            <a:r>
              <a:rPr lang="it-IT" sz="1200" kern="100" dirty="0" err="1">
                <a:latin typeface="Arial" panose="020B0604020202020204" pitchFamily="34" charset="0"/>
                <a:ea typeface="Aptos" panose="020B0004020202020204" pitchFamily="34" charset="0"/>
                <a:cs typeface="Arial" panose="020B0604020202020204" pitchFamily="34" charset="0"/>
              </a:rPr>
              <a:t>Jaberg</a:t>
            </a:r>
            <a:r>
              <a:rPr lang="it-IT" sz="1200" kern="100" dirty="0">
                <a:latin typeface="Arial" panose="020B0604020202020204" pitchFamily="34" charset="0"/>
                <a:ea typeface="Aptos" panose="020B0004020202020204" pitchFamily="34" charset="0"/>
                <a:cs typeface="Arial" panose="020B0604020202020204" pitchFamily="34" charset="0"/>
              </a:rPr>
              <a:t> K. &amp; J. </a:t>
            </a:r>
            <a:r>
              <a:rPr lang="it-IT" sz="1200" kern="100" dirty="0" err="1">
                <a:latin typeface="Arial" panose="020B0604020202020204" pitchFamily="34" charset="0"/>
                <a:ea typeface="Aptos" panose="020B0004020202020204" pitchFamily="34" charset="0"/>
                <a:cs typeface="Arial" panose="020B0604020202020204" pitchFamily="34" charset="0"/>
              </a:rPr>
              <a:t>Jud</a:t>
            </a:r>
            <a:r>
              <a:rPr lang="it-IT" sz="1200" kern="100" dirty="0">
                <a:latin typeface="Arial" panose="020B0604020202020204" pitchFamily="34" charset="0"/>
                <a:ea typeface="Aptos" panose="020B0004020202020204" pitchFamily="34" charset="0"/>
                <a:cs typeface="Arial" panose="020B0604020202020204" pitchFamily="34" charset="0"/>
              </a:rPr>
              <a:t>, </a:t>
            </a:r>
            <a:r>
              <a:rPr lang="it-IT" sz="1200" i="1" kern="100" dirty="0">
                <a:latin typeface="Arial" panose="020B0604020202020204" pitchFamily="34" charset="0"/>
                <a:ea typeface="Aptos" panose="020B0004020202020204" pitchFamily="34" charset="0"/>
                <a:cs typeface="Arial" panose="020B0604020202020204" pitchFamily="34" charset="0"/>
              </a:rPr>
              <a:t>Atlante Italo-Svizzero (</a:t>
            </a:r>
            <a:r>
              <a:rPr lang="it-IT" sz="1200" i="1" kern="100" dirty="0" err="1">
                <a:latin typeface="Arial" panose="020B0604020202020204" pitchFamily="34" charset="0"/>
                <a:ea typeface="Aptos" panose="020B0004020202020204" pitchFamily="34" charset="0"/>
                <a:cs typeface="Arial" panose="020B0604020202020204" pitchFamily="34" charset="0"/>
              </a:rPr>
              <a:t>Sprach</a:t>
            </a:r>
            <a:r>
              <a:rPr lang="it-IT" sz="1200" i="1" kern="100" dirty="0">
                <a:latin typeface="Arial" panose="020B0604020202020204" pitchFamily="34" charset="0"/>
                <a:ea typeface="Aptos" panose="020B0004020202020204" pitchFamily="34" charset="0"/>
                <a:cs typeface="Arial" panose="020B0604020202020204" pitchFamily="34" charset="0"/>
              </a:rPr>
              <a:t>- und </a:t>
            </a:r>
            <a:r>
              <a:rPr lang="it-IT" sz="1200" i="1" kern="100" dirty="0" err="1">
                <a:latin typeface="Arial" panose="020B0604020202020204" pitchFamily="34" charset="0"/>
                <a:ea typeface="Aptos" panose="020B0004020202020204" pitchFamily="34" charset="0"/>
                <a:cs typeface="Arial" panose="020B0604020202020204" pitchFamily="34" charset="0"/>
              </a:rPr>
              <a:t>Sachatlas</a:t>
            </a:r>
            <a:r>
              <a:rPr lang="it-IT" sz="1200" i="1" kern="100" dirty="0">
                <a:latin typeface="Arial" panose="020B0604020202020204" pitchFamily="34" charset="0"/>
                <a:ea typeface="Aptos" panose="020B0004020202020204" pitchFamily="34" charset="0"/>
                <a:cs typeface="Arial" panose="020B0604020202020204" pitchFamily="34" charset="0"/>
              </a:rPr>
              <a:t> </a:t>
            </a:r>
            <a:r>
              <a:rPr lang="it-IT" sz="1200" i="1" kern="100" dirty="0" err="1">
                <a:latin typeface="Arial" panose="020B0604020202020204" pitchFamily="34" charset="0"/>
                <a:ea typeface="Aptos" panose="020B0004020202020204" pitchFamily="34" charset="0"/>
                <a:cs typeface="Arial" panose="020B0604020202020204" pitchFamily="34" charset="0"/>
              </a:rPr>
              <a:t>Italiens</a:t>
            </a:r>
            <a:r>
              <a:rPr lang="it-IT" sz="1200" i="1" kern="100" dirty="0">
                <a:latin typeface="Arial" panose="020B0604020202020204" pitchFamily="34" charset="0"/>
                <a:ea typeface="Aptos" panose="020B0004020202020204" pitchFamily="34" charset="0"/>
                <a:cs typeface="Arial" panose="020B0604020202020204" pitchFamily="34" charset="0"/>
              </a:rPr>
              <a:t> und </a:t>
            </a:r>
            <a:r>
              <a:rPr lang="it-IT" sz="1200" i="1" kern="100" dirty="0" err="1">
                <a:latin typeface="Arial" panose="020B0604020202020204" pitchFamily="34" charset="0"/>
                <a:ea typeface="Aptos" panose="020B0004020202020204" pitchFamily="34" charset="0"/>
                <a:cs typeface="Arial" panose="020B0604020202020204" pitchFamily="34" charset="0"/>
              </a:rPr>
              <a:t>der</a:t>
            </a:r>
            <a:r>
              <a:rPr lang="it-IT" sz="1200" i="1" kern="100" dirty="0">
                <a:latin typeface="Arial" panose="020B0604020202020204" pitchFamily="34" charset="0"/>
                <a:ea typeface="Aptos" panose="020B0004020202020204" pitchFamily="34" charset="0"/>
                <a:cs typeface="Arial" panose="020B0604020202020204" pitchFamily="34" charset="0"/>
              </a:rPr>
              <a:t> </a:t>
            </a:r>
            <a:r>
              <a:rPr lang="it-IT" sz="1200" i="1" kern="100" dirty="0" err="1">
                <a:latin typeface="Arial" panose="020B0604020202020204" pitchFamily="34" charset="0"/>
                <a:ea typeface="Aptos" panose="020B0004020202020204" pitchFamily="34" charset="0"/>
                <a:cs typeface="Arial" panose="020B0604020202020204" pitchFamily="34" charset="0"/>
              </a:rPr>
              <a:t>Südschweiz</a:t>
            </a:r>
            <a:r>
              <a:rPr lang="it-IT" sz="1200" i="1" kern="100" dirty="0">
                <a:latin typeface="Arial" panose="020B0604020202020204" pitchFamily="34" charset="0"/>
                <a:ea typeface="Aptos" panose="020B0004020202020204" pitchFamily="34" charset="0"/>
                <a:cs typeface="Arial" panose="020B0604020202020204" pitchFamily="34" charset="0"/>
              </a:rPr>
              <a:t>)</a:t>
            </a:r>
            <a:r>
              <a:rPr lang="it-IT" sz="1200" kern="100" dirty="0">
                <a:latin typeface="Arial" panose="020B0604020202020204" pitchFamily="34" charset="0"/>
                <a:ea typeface="Aptos" panose="020B0004020202020204" pitchFamily="34" charset="0"/>
                <a:cs typeface="Arial" panose="020B0604020202020204" pitchFamily="34" charset="0"/>
              </a:rPr>
              <a:t>, </a:t>
            </a:r>
            <a:r>
              <a:rPr lang="it-IT" sz="1200" kern="100" dirty="0" err="1">
                <a:latin typeface="Arial" panose="020B0604020202020204" pitchFamily="34" charset="0"/>
                <a:ea typeface="Aptos" panose="020B0004020202020204" pitchFamily="34" charset="0"/>
                <a:cs typeface="Arial" panose="020B0604020202020204" pitchFamily="34" charset="0"/>
              </a:rPr>
              <a:t>Zofingen</a:t>
            </a:r>
            <a:r>
              <a:rPr lang="it-IT" sz="1200" kern="100" dirty="0">
                <a:latin typeface="Arial" panose="020B0604020202020204" pitchFamily="34" charset="0"/>
                <a:ea typeface="Aptos" panose="020B0004020202020204" pitchFamily="34" charset="0"/>
                <a:cs typeface="Arial" panose="020B0604020202020204" pitchFamily="34" charset="0"/>
              </a:rPr>
              <a:t>, Bern 1928-1940, online </a:t>
            </a:r>
            <a:r>
              <a:rPr lang="it-IT" sz="1200" kern="100" dirty="0" err="1">
                <a:latin typeface="Arial" panose="020B0604020202020204" pitchFamily="34" charset="0"/>
                <a:ea typeface="Aptos" panose="020B0004020202020204" pitchFamily="34" charset="0"/>
                <a:cs typeface="Arial" panose="020B0604020202020204" pitchFamily="34" charset="0"/>
              </a:rPr>
              <a:t>version</a:t>
            </a:r>
            <a:r>
              <a:rPr lang="it-IT" sz="1200" kern="100" dirty="0">
                <a:latin typeface="Arial" panose="020B0604020202020204" pitchFamily="34" charset="0"/>
                <a:ea typeface="Aptos" panose="020B0004020202020204" pitchFamily="34" charset="0"/>
                <a:cs typeface="Arial" panose="020B0604020202020204" pitchFamily="34" charset="0"/>
              </a:rPr>
              <a:t> </a:t>
            </a:r>
            <a:r>
              <a:rPr lang="it-IT" sz="1200" kern="100" dirty="0" err="1">
                <a:latin typeface="Arial" panose="020B0604020202020204" pitchFamily="34" charset="0"/>
                <a:ea typeface="Aptos" panose="020B0004020202020204" pitchFamily="34" charset="0"/>
                <a:cs typeface="Arial" panose="020B0604020202020204" pitchFamily="34" charset="0"/>
              </a:rPr>
              <a:t>NavigAIS</a:t>
            </a:r>
            <a:r>
              <a:rPr lang="it-IT" sz="1200" kern="100" dirty="0">
                <a:latin typeface="Arial" panose="020B0604020202020204" pitchFamily="34" charset="0"/>
                <a:ea typeface="Aptos" panose="020B0004020202020204" pitchFamily="34" charset="0"/>
                <a:cs typeface="Arial" panose="020B0604020202020204" pitchFamily="34" charset="0"/>
              </a:rPr>
              <a:t> ed. by Graziano Tisato (</a:t>
            </a:r>
            <a:r>
              <a:rPr lang="it-IT" sz="1200" kern="100" dirty="0" err="1">
                <a:latin typeface="Arial" panose="020B0604020202020204" pitchFamily="34" charset="0"/>
                <a:ea typeface="Aptos" panose="020B0004020202020204" pitchFamily="34" charset="0"/>
                <a:cs typeface="Arial" panose="020B0604020202020204" pitchFamily="34" charset="0"/>
              </a:rPr>
              <a:t>URLhttp</a:t>
            </a:r>
            <a:r>
              <a:rPr lang="it-IT" sz="1200" kern="100" dirty="0">
                <a:latin typeface="Arial" panose="020B0604020202020204" pitchFamily="34" charset="0"/>
                <a:ea typeface="Aptos" panose="020B0004020202020204" pitchFamily="34" charset="0"/>
                <a:cs typeface="Arial" panose="020B0604020202020204" pitchFamily="34" charset="0"/>
              </a:rPr>
              <a:t>://www3.pd.istc.cnr.it/</a:t>
            </a:r>
            <a:r>
              <a:rPr lang="it-IT" sz="1200" kern="100" dirty="0" err="1">
                <a:latin typeface="Arial" panose="020B0604020202020204" pitchFamily="34" charset="0"/>
                <a:ea typeface="Aptos" panose="020B0004020202020204" pitchFamily="34" charset="0"/>
                <a:cs typeface="Arial" panose="020B0604020202020204" pitchFamily="34" charset="0"/>
              </a:rPr>
              <a:t>navigais</a:t>
            </a:r>
            <a:r>
              <a:rPr lang="it-IT" sz="1200" kern="100" dirty="0">
                <a:latin typeface="Arial" panose="020B0604020202020204" pitchFamily="34" charset="0"/>
                <a:ea typeface="Aptos" panose="020B0004020202020204" pitchFamily="34" charset="0"/>
                <a:cs typeface="Arial" panose="020B0604020202020204" pitchFamily="34" charset="0"/>
              </a:rPr>
              <a:t>/).</a:t>
            </a:r>
          </a:p>
          <a:p>
            <a:pPr marL="0" indent="0" algn="just">
              <a:buNone/>
            </a:pPr>
            <a:r>
              <a:rPr lang="de-DE" sz="1200" dirty="0">
                <a:latin typeface="Arial" panose="020B0604020202020204" pitchFamily="34" charset="0"/>
                <a:cs typeface="Arial" panose="020B0604020202020204" pitchFamily="34" charset="0"/>
              </a:rPr>
              <a:t>ALI = </a:t>
            </a:r>
            <a:r>
              <a:rPr lang="de-DE" sz="1200" i="1" dirty="0">
                <a:latin typeface="Arial" panose="020B0604020202020204" pitchFamily="34" charset="0"/>
                <a:cs typeface="Arial" panose="020B0604020202020204" pitchFamily="34" charset="0"/>
              </a:rPr>
              <a:t>Atlante </a:t>
            </a:r>
            <a:r>
              <a:rPr lang="de-DE" sz="1200" i="1" dirty="0" err="1">
                <a:latin typeface="Arial" panose="020B0604020202020204" pitchFamily="34" charset="0"/>
                <a:cs typeface="Arial" panose="020B0604020202020204" pitchFamily="34" charset="0"/>
              </a:rPr>
              <a:t>Linguistico</a:t>
            </a:r>
            <a:r>
              <a:rPr lang="de-DE" sz="1200" i="1" dirty="0">
                <a:latin typeface="Arial" panose="020B0604020202020204" pitchFamily="34" charset="0"/>
                <a:cs typeface="Arial" panose="020B0604020202020204" pitchFamily="34" charset="0"/>
              </a:rPr>
              <a:t> </a:t>
            </a:r>
            <a:r>
              <a:rPr lang="de-DE" sz="1200" i="1" dirty="0" err="1">
                <a:latin typeface="Arial" panose="020B0604020202020204" pitchFamily="34" charset="0"/>
                <a:cs typeface="Arial" panose="020B0604020202020204" pitchFamily="34" charset="0"/>
              </a:rPr>
              <a:t>Italiano</a:t>
            </a:r>
            <a:r>
              <a:rPr lang="de-DE" sz="1200" i="1" dirty="0">
                <a:latin typeface="Arial" panose="020B0604020202020204" pitchFamily="34" charset="0"/>
                <a:cs typeface="Arial" panose="020B0604020202020204" pitchFamily="34" charset="0"/>
              </a:rPr>
              <a:t>, 10 voll.</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Istituto</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Poligrafico</a:t>
            </a:r>
            <a:r>
              <a:rPr lang="de-DE" sz="1200" dirty="0">
                <a:latin typeface="Arial" panose="020B0604020202020204" pitchFamily="34" charset="0"/>
                <a:cs typeface="Arial" panose="020B0604020202020204" pitchFamily="34" charset="0"/>
              </a:rPr>
              <a:t> e </a:t>
            </a:r>
            <a:r>
              <a:rPr lang="de-DE" sz="1200" dirty="0" err="1">
                <a:latin typeface="Arial" panose="020B0604020202020204" pitchFamily="34" charset="0"/>
                <a:cs typeface="Arial" panose="020B0604020202020204" pitchFamily="34" charset="0"/>
              </a:rPr>
              <a:t>Zecca</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dello</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Stato</a:t>
            </a:r>
            <a:r>
              <a:rPr lang="de-DE" sz="1200" dirty="0">
                <a:latin typeface="Arial" panose="020B0604020202020204" pitchFamily="34" charset="0"/>
                <a:cs typeface="Arial" panose="020B0604020202020204" pitchFamily="34" charset="0"/>
              </a:rPr>
              <a:t>, Roma.</a:t>
            </a:r>
          </a:p>
          <a:p>
            <a:pPr marL="0" indent="0" algn="just">
              <a:buNone/>
            </a:pPr>
            <a:r>
              <a:rPr lang="de-DE" sz="1200" dirty="0">
                <a:latin typeface="Arial" panose="020B0604020202020204" pitchFamily="34" charset="0"/>
                <a:cs typeface="Arial" panose="020B0604020202020204" pitchFamily="34" charset="0"/>
              </a:rPr>
              <a:t>ALEPO = </a:t>
            </a:r>
            <a:r>
              <a:rPr lang="de-DE" sz="1200" i="1" dirty="0">
                <a:latin typeface="Arial" panose="020B0604020202020204" pitchFamily="34" charset="0"/>
                <a:cs typeface="Arial" panose="020B0604020202020204" pitchFamily="34" charset="0"/>
              </a:rPr>
              <a:t>Atlante </a:t>
            </a:r>
            <a:r>
              <a:rPr lang="de-DE" sz="1200" i="1" dirty="0" err="1">
                <a:latin typeface="Arial" panose="020B0604020202020204" pitchFamily="34" charset="0"/>
                <a:cs typeface="Arial" panose="020B0604020202020204" pitchFamily="34" charset="0"/>
              </a:rPr>
              <a:t>Linguistico</a:t>
            </a:r>
            <a:r>
              <a:rPr lang="de-DE" sz="1200" i="1" dirty="0">
                <a:latin typeface="Arial" panose="020B0604020202020204" pitchFamily="34" charset="0"/>
                <a:cs typeface="Arial" panose="020B0604020202020204" pitchFamily="34" charset="0"/>
              </a:rPr>
              <a:t> </a:t>
            </a:r>
            <a:r>
              <a:rPr lang="de-DE" sz="1200" i="1" dirty="0" err="1">
                <a:latin typeface="Arial" panose="020B0604020202020204" pitchFamily="34" charset="0"/>
                <a:cs typeface="Arial" panose="020B0604020202020204" pitchFamily="34" charset="0"/>
              </a:rPr>
              <a:t>ed</a:t>
            </a:r>
            <a:r>
              <a:rPr lang="de-DE" sz="1200" i="1" dirty="0">
                <a:latin typeface="Arial" panose="020B0604020202020204" pitchFamily="34" charset="0"/>
                <a:cs typeface="Arial" panose="020B0604020202020204" pitchFamily="34" charset="0"/>
              </a:rPr>
              <a:t> </a:t>
            </a:r>
            <a:r>
              <a:rPr lang="de-DE" sz="1200" i="1" dirty="0" err="1">
                <a:latin typeface="Arial" panose="020B0604020202020204" pitchFamily="34" charset="0"/>
                <a:cs typeface="Arial" panose="020B0604020202020204" pitchFamily="34" charset="0"/>
              </a:rPr>
              <a:t>Etnografico</a:t>
            </a:r>
            <a:r>
              <a:rPr lang="de-DE" sz="1200" i="1" dirty="0">
                <a:latin typeface="Arial" panose="020B0604020202020204" pitchFamily="34" charset="0"/>
                <a:cs typeface="Arial" panose="020B0604020202020204" pitchFamily="34" charset="0"/>
              </a:rPr>
              <a:t> del Piemonte </a:t>
            </a:r>
            <a:r>
              <a:rPr lang="de-DE" sz="1200" i="1" dirty="0" err="1">
                <a:latin typeface="Arial" panose="020B0604020202020204" pitchFamily="34" charset="0"/>
                <a:cs typeface="Arial" panose="020B0604020202020204" pitchFamily="34" charset="0"/>
              </a:rPr>
              <a:t>Occidentale</a:t>
            </a:r>
            <a:r>
              <a:rPr lang="de-DE" sz="1200" dirty="0">
                <a:latin typeface="Arial" panose="020B0604020202020204" pitchFamily="34" charset="0"/>
                <a:cs typeface="Arial" panose="020B0604020202020204" pitchFamily="34" charset="0"/>
              </a:rPr>
              <a:t>.</a:t>
            </a:r>
          </a:p>
          <a:p>
            <a:pPr marL="0" indent="0" algn="just">
              <a:buNone/>
            </a:pPr>
            <a:r>
              <a:rPr lang="en-US" sz="1200" dirty="0">
                <a:latin typeface="Arial" panose="020B0604020202020204" pitchFamily="34" charset="0"/>
                <a:cs typeface="Arial" panose="020B0604020202020204" pitchFamily="34" charset="0"/>
              </a:rPr>
              <a:t>Bentley, Delia &amp; Francesco Maria Ciconte (2024), «Microvariation at the Interfaces: The Subject of Predication of Broad Focus VS Constructions in </a:t>
            </a:r>
            <a:r>
              <a:rPr lang="en-US" sz="1200" dirty="0" err="1">
                <a:latin typeface="Arial" panose="020B0604020202020204" pitchFamily="34" charset="0"/>
                <a:cs typeface="Arial" panose="020B0604020202020204" pitchFamily="34" charset="0"/>
              </a:rPr>
              <a:t>Turinese</a:t>
            </a:r>
            <a:r>
              <a:rPr lang="en-US" sz="1200" dirty="0">
                <a:latin typeface="Arial" panose="020B0604020202020204" pitchFamily="34" charset="0"/>
                <a:cs typeface="Arial" panose="020B0604020202020204" pitchFamily="34" charset="0"/>
              </a:rPr>
              <a:t> and Milanese”, Languages 9: 37, </a:t>
            </a:r>
            <a:r>
              <a:rPr lang="en-US" sz="1200" dirty="0">
                <a:latin typeface="Arial" panose="020B0604020202020204" pitchFamily="34" charset="0"/>
                <a:cs typeface="Arial" panose="020B0604020202020204" pitchFamily="34" charset="0"/>
                <a:hlinkClick r:id="rId2"/>
              </a:rPr>
              <a:t>https://doi.org/10.3390/languages9020037</a:t>
            </a:r>
            <a:r>
              <a:rPr lang="en-US" sz="1200" dirty="0">
                <a:latin typeface="Arial" panose="020B0604020202020204" pitchFamily="34" charset="0"/>
                <a:cs typeface="Arial" panose="020B0604020202020204" pitchFamily="34" charset="0"/>
              </a:rPr>
              <a:t>.</a:t>
            </a:r>
          </a:p>
          <a:p>
            <a:pPr marL="0" indent="0" algn="just">
              <a:buNone/>
            </a:pPr>
            <a:r>
              <a:rPr lang="it-IT" sz="1200" dirty="0">
                <a:latin typeface="Arial" panose="020B0604020202020204" pitchFamily="34" charset="0"/>
                <a:cs typeface="Arial" panose="020B0604020202020204" pitchFamily="34" charset="0"/>
              </a:rPr>
              <a:t>Berruto, G. (1974), </a:t>
            </a:r>
            <a:r>
              <a:rPr lang="it-IT" sz="1200" i="1" dirty="0">
                <a:latin typeface="Arial" panose="020B0604020202020204" pitchFamily="34" charset="0"/>
                <a:cs typeface="Arial" panose="020B0604020202020204" pitchFamily="34" charset="0"/>
              </a:rPr>
              <a:t>Piemonte e Valle d’Aosta</a:t>
            </a:r>
            <a:r>
              <a:rPr lang="it-IT" sz="1200" dirty="0">
                <a:latin typeface="Arial" panose="020B0604020202020204" pitchFamily="34" charset="0"/>
                <a:cs typeface="Arial" panose="020B0604020202020204" pitchFamily="34" charset="0"/>
              </a:rPr>
              <a:t>, </a:t>
            </a:r>
            <a:r>
              <a:rPr lang="it-IT" sz="1200" dirty="0" err="1">
                <a:latin typeface="Arial" panose="020B0604020202020204" pitchFamily="34" charset="0"/>
                <a:cs typeface="Arial" panose="020B0604020202020204" pitchFamily="34" charset="0"/>
              </a:rPr>
              <a:t>Pacii</a:t>
            </a:r>
            <a:r>
              <a:rPr lang="it-IT" sz="1200">
                <a:latin typeface="Arial" panose="020B0604020202020204" pitchFamily="34" charset="0"/>
                <a:cs typeface="Arial" panose="020B0604020202020204" pitchFamily="34" charset="0"/>
              </a:rPr>
              <a:t>, Pisa.</a:t>
            </a:r>
            <a:endParaRPr lang="it-IT" sz="1200" dirty="0">
              <a:latin typeface="Arial" panose="020B0604020202020204" pitchFamily="34" charset="0"/>
              <a:cs typeface="Arial" panose="020B0604020202020204" pitchFamily="34" charset="0"/>
            </a:endParaRPr>
          </a:p>
          <a:p>
            <a:pPr marL="0" indent="0" algn="just">
              <a:buNone/>
            </a:pPr>
            <a:r>
              <a:rPr lang="it-IT" sz="1200" dirty="0">
                <a:latin typeface="Arial" panose="020B0604020202020204" pitchFamily="34" charset="0"/>
                <a:cs typeface="Arial" panose="020B0604020202020204" pitchFamily="34" charset="0"/>
              </a:rPr>
              <a:t>Berruto, G. (1989), </a:t>
            </a:r>
            <a:r>
              <a:rPr lang="it-IT" sz="1200" i="1" dirty="0">
                <a:latin typeface="Arial" panose="020B0604020202020204" pitchFamily="34" charset="0"/>
                <a:cs typeface="Arial" panose="020B0604020202020204" pitchFamily="34" charset="0"/>
              </a:rPr>
              <a:t>Tra italiano e dialetto</a:t>
            </a:r>
            <a:r>
              <a:rPr lang="it-IT" sz="1200" dirty="0">
                <a:latin typeface="Arial" panose="020B0604020202020204" pitchFamily="34" charset="0"/>
                <a:cs typeface="Arial" panose="020B0604020202020204" pitchFamily="34" charset="0"/>
              </a:rPr>
              <a:t>, in G. </a:t>
            </a:r>
            <a:r>
              <a:rPr lang="it-IT" sz="1200" dirty="0" err="1">
                <a:latin typeface="Arial" panose="020B0604020202020204" pitchFamily="34" charset="0"/>
                <a:cs typeface="Arial" panose="020B0604020202020204" pitchFamily="34" charset="0"/>
              </a:rPr>
              <a:t>Holtus</a:t>
            </a:r>
            <a:r>
              <a:rPr lang="it-IT" sz="1200" dirty="0">
                <a:latin typeface="Arial" panose="020B0604020202020204" pitchFamily="34" charset="0"/>
                <a:cs typeface="Arial" panose="020B0604020202020204" pitchFamily="34" charset="0"/>
              </a:rPr>
              <a:t> / M. </a:t>
            </a:r>
            <a:r>
              <a:rPr lang="it-IT" sz="1200" dirty="0" err="1">
                <a:latin typeface="Arial" panose="020B0604020202020204" pitchFamily="34" charset="0"/>
                <a:cs typeface="Arial" panose="020B0604020202020204" pitchFamily="34" charset="0"/>
              </a:rPr>
              <a:t>Metzeltin</a:t>
            </a:r>
            <a:r>
              <a:rPr lang="it-IT" sz="1200" dirty="0">
                <a:latin typeface="Arial" panose="020B0604020202020204" pitchFamily="34" charset="0"/>
                <a:cs typeface="Arial" panose="020B0604020202020204" pitchFamily="34" charset="0"/>
              </a:rPr>
              <a:t> / M. Pfister (</a:t>
            </a:r>
            <a:r>
              <a:rPr lang="it-IT" sz="1200" dirty="0" err="1">
                <a:latin typeface="Arial" panose="020B0604020202020204" pitchFamily="34" charset="0"/>
                <a:cs typeface="Arial" panose="020B0604020202020204" pitchFamily="34" charset="0"/>
              </a:rPr>
              <a:t>eds</a:t>
            </a:r>
            <a:r>
              <a:rPr lang="it-IT" sz="1200" dirty="0">
                <a:latin typeface="Arial" panose="020B0604020202020204" pitchFamily="34" charset="0"/>
                <a:cs typeface="Arial" panose="020B0604020202020204" pitchFamily="34" charset="0"/>
              </a:rPr>
              <a:t>.), «La dialettologia italiana oggi. Studi offerti a Manlio Cortelazzo», </a:t>
            </a:r>
            <a:r>
              <a:rPr lang="it-IT" sz="1200" dirty="0" err="1">
                <a:latin typeface="Arial" panose="020B0604020202020204" pitchFamily="34" charset="0"/>
                <a:cs typeface="Arial" panose="020B0604020202020204" pitchFamily="34" charset="0"/>
              </a:rPr>
              <a:t>Narr</a:t>
            </a:r>
            <a:r>
              <a:rPr lang="it-IT" sz="1200" dirty="0">
                <a:latin typeface="Arial" panose="020B0604020202020204" pitchFamily="34" charset="0"/>
                <a:cs typeface="Arial" panose="020B0604020202020204" pitchFamily="34" charset="0"/>
              </a:rPr>
              <a:t>, </a:t>
            </a:r>
            <a:r>
              <a:rPr lang="it-IT" sz="1200" dirty="0" err="1">
                <a:latin typeface="Arial" panose="020B0604020202020204" pitchFamily="34" charset="0"/>
                <a:cs typeface="Arial" panose="020B0604020202020204" pitchFamily="34" charset="0"/>
              </a:rPr>
              <a:t>Tubingen</a:t>
            </a:r>
            <a:r>
              <a:rPr lang="it-IT" sz="1200" dirty="0">
                <a:latin typeface="Arial" panose="020B0604020202020204" pitchFamily="34" charset="0"/>
                <a:cs typeface="Arial" panose="020B0604020202020204" pitchFamily="34" charset="0"/>
              </a:rPr>
              <a:t>: 107-122.</a:t>
            </a:r>
          </a:p>
          <a:p>
            <a:pPr marL="0" indent="0" algn="just">
              <a:buNone/>
            </a:pPr>
            <a:r>
              <a:rPr lang="it-IT" sz="1200" dirty="0">
                <a:latin typeface="Arial" panose="020B0604020202020204" pitchFamily="34" charset="0"/>
                <a:cs typeface="Arial" panose="020B0604020202020204" pitchFamily="34" charset="0"/>
              </a:rPr>
              <a:t>Berruto, G., Cerruti M. (2015), Manuale di sociolinguistica, Il Mulino, Bologna.</a:t>
            </a:r>
          </a:p>
          <a:p>
            <a:pPr marL="0" indent="0" algn="just">
              <a:buNone/>
            </a:pPr>
            <a:r>
              <a:rPr lang="en-US" sz="1200" dirty="0">
                <a:latin typeface="Arial" panose="020B0604020202020204" pitchFamily="34" charset="0"/>
                <a:cs typeface="Arial" panose="020B0604020202020204" pitchFamily="34" charset="0"/>
              </a:rPr>
              <a:t>Britain, David. 2013. "The role of mundane mobility and contact in dialect death and dialect birth." In Daniel Schreier and Marianne Hundt, </a:t>
            </a:r>
            <a:r>
              <a:rPr lang="en-US" sz="1200" i="1" dirty="0">
                <a:latin typeface="Arial" panose="020B0604020202020204" pitchFamily="34" charset="0"/>
                <a:cs typeface="Arial" panose="020B0604020202020204" pitchFamily="34" charset="0"/>
              </a:rPr>
              <a:t>English as a Contact Language</a:t>
            </a:r>
            <a:r>
              <a:rPr lang="en-US" sz="1200" dirty="0">
                <a:latin typeface="Arial" panose="020B0604020202020204" pitchFamily="34" charset="0"/>
                <a:cs typeface="Arial" panose="020B0604020202020204" pitchFamily="34" charset="0"/>
              </a:rPr>
              <a:t>, 165–181. Cambridge: Cambridge University Press. </a:t>
            </a:r>
            <a:endParaRPr lang="it-IT" sz="1200" dirty="0">
              <a:latin typeface="Arial" panose="020B0604020202020204" pitchFamily="34" charset="0"/>
              <a:cs typeface="Arial" panose="020B0604020202020204" pitchFamily="34" charset="0"/>
            </a:endParaRPr>
          </a:p>
          <a:p>
            <a:pPr marL="0" indent="0" algn="just">
              <a:buNone/>
            </a:pPr>
            <a:r>
              <a:rPr lang="it-IT" sz="1200" dirty="0">
                <a:latin typeface="Arial" panose="020B0604020202020204" pitchFamily="34" charset="0"/>
                <a:cs typeface="Arial" panose="020B0604020202020204" pitchFamily="34" charset="0"/>
              </a:rPr>
              <a:t>Britain, D. (2018) </a:t>
            </a:r>
            <a:r>
              <a:rPr lang="it-IT" sz="1200" i="1" dirty="0" err="1">
                <a:latin typeface="Arial" panose="020B0604020202020204" pitchFamily="34" charset="0"/>
                <a:cs typeface="Arial" panose="020B0604020202020204" pitchFamily="34" charset="0"/>
              </a:rPr>
              <a:t>Dialect</a:t>
            </a:r>
            <a:r>
              <a:rPr lang="it-IT" sz="1200" i="1" dirty="0">
                <a:latin typeface="Arial" panose="020B0604020202020204" pitchFamily="34" charset="0"/>
                <a:cs typeface="Arial" panose="020B0604020202020204" pitchFamily="34" charset="0"/>
              </a:rPr>
              <a:t> Contact and New </a:t>
            </a:r>
            <a:r>
              <a:rPr lang="it-IT" sz="1200" i="1" dirty="0" err="1">
                <a:latin typeface="Arial" panose="020B0604020202020204" pitchFamily="34" charset="0"/>
                <a:cs typeface="Arial" panose="020B0604020202020204" pitchFamily="34" charset="0"/>
              </a:rPr>
              <a:t>Dialect</a:t>
            </a:r>
            <a:r>
              <a:rPr lang="it-IT" sz="1200" i="1" dirty="0">
                <a:latin typeface="Arial" panose="020B0604020202020204" pitchFamily="34" charset="0"/>
                <a:cs typeface="Arial" panose="020B0604020202020204" pitchFamily="34" charset="0"/>
              </a:rPr>
              <a:t> </a:t>
            </a:r>
            <a:r>
              <a:rPr lang="it-IT" sz="1200" i="1" dirty="0" err="1">
                <a:latin typeface="Arial" panose="020B0604020202020204" pitchFamily="34" charset="0"/>
                <a:cs typeface="Arial" panose="020B0604020202020204" pitchFamily="34" charset="0"/>
              </a:rPr>
              <a:t>Formation</a:t>
            </a:r>
            <a:r>
              <a:rPr lang="it-IT" sz="1200" dirty="0">
                <a:latin typeface="Arial" panose="020B0604020202020204" pitchFamily="34" charset="0"/>
                <a:cs typeface="Arial" panose="020B0604020202020204" pitchFamily="34" charset="0"/>
              </a:rPr>
              <a:t>, in Charles </a:t>
            </a:r>
            <a:r>
              <a:rPr lang="it-IT" sz="1200" dirty="0" err="1">
                <a:latin typeface="Arial" panose="020B0604020202020204" pitchFamily="34" charset="0"/>
                <a:cs typeface="Arial" panose="020B0604020202020204" pitchFamily="34" charset="0"/>
              </a:rPr>
              <a:t>Boberg</a:t>
            </a:r>
            <a:r>
              <a:rPr lang="it-IT" sz="1200" dirty="0">
                <a:latin typeface="Arial" panose="020B0604020202020204" pitchFamily="34" charset="0"/>
                <a:cs typeface="Arial" panose="020B0604020202020204" pitchFamily="34" charset="0"/>
              </a:rPr>
              <a:t>, John </a:t>
            </a:r>
            <a:r>
              <a:rPr lang="it-IT" sz="1200" dirty="0" err="1">
                <a:latin typeface="Arial" panose="020B0604020202020204" pitchFamily="34" charset="0"/>
                <a:cs typeface="Arial" panose="020B0604020202020204" pitchFamily="34" charset="0"/>
              </a:rPr>
              <a:t>Nerbonne</a:t>
            </a:r>
            <a:r>
              <a:rPr lang="it-IT" sz="1200" dirty="0">
                <a:latin typeface="Arial" panose="020B0604020202020204" pitchFamily="34" charset="0"/>
                <a:cs typeface="Arial" panose="020B0604020202020204" pitchFamily="34" charset="0"/>
              </a:rPr>
              <a:t>, and Dominic Watt (</a:t>
            </a:r>
            <a:r>
              <a:rPr lang="it-IT" sz="1200" dirty="0" err="1">
                <a:latin typeface="Arial" panose="020B0604020202020204" pitchFamily="34" charset="0"/>
                <a:cs typeface="Arial" panose="020B0604020202020204" pitchFamily="34" charset="0"/>
              </a:rPr>
              <a:t>eds</a:t>
            </a:r>
            <a:r>
              <a:rPr lang="it-IT" sz="1200" dirty="0">
                <a:latin typeface="Arial" panose="020B0604020202020204" pitchFamily="34" charset="0"/>
                <a:cs typeface="Arial" panose="020B0604020202020204" pitchFamily="34" charset="0"/>
              </a:rPr>
              <a:t>.), «The </a:t>
            </a:r>
            <a:r>
              <a:rPr lang="it-IT" sz="1200" dirty="0" err="1">
                <a:latin typeface="Arial" panose="020B0604020202020204" pitchFamily="34" charset="0"/>
                <a:cs typeface="Arial" panose="020B0604020202020204" pitchFamily="34" charset="0"/>
              </a:rPr>
              <a:t>Handbook</a:t>
            </a:r>
            <a:r>
              <a:rPr lang="it-IT" sz="1200" dirty="0">
                <a:latin typeface="Arial" panose="020B0604020202020204" pitchFamily="34" charset="0"/>
                <a:cs typeface="Arial" panose="020B0604020202020204" pitchFamily="34" charset="0"/>
              </a:rPr>
              <a:t> of </a:t>
            </a:r>
            <a:r>
              <a:rPr lang="it-IT" sz="1200" dirty="0" err="1">
                <a:latin typeface="Arial" panose="020B0604020202020204" pitchFamily="34" charset="0"/>
                <a:cs typeface="Arial" panose="020B0604020202020204" pitchFamily="34" charset="0"/>
              </a:rPr>
              <a:t>Dialectology</a:t>
            </a:r>
            <a:r>
              <a:rPr lang="it-IT" sz="1200" dirty="0">
                <a:latin typeface="Arial" panose="020B0604020202020204" pitchFamily="34" charset="0"/>
                <a:cs typeface="Arial" panose="020B0604020202020204" pitchFamily="34" charset="0"/>
              </a:rPr>
              <a:t>» Hoboken, NJ, Wiley-Blackwell: 143-158.</a:t>
            </a:r>
          </a:p>
          <a:p>
            <a:pPr marL="0" indent="0" algn="just">
              <a:buNone/>
            </a:pPr>
            <a:r>
              <a:rPr lang="it-IT" sz="1200" dirty="0">
                <a:latin typeface="Arial" panose="020B0604020202020204" pitchFamily="34" charset="0"/>
                <a:cs typeface="Arial" panose="020B0604020202020204" pitchFamily="34" charset="0"/>
              </a:rPr>
              <a:t>Cerruti, M. (2016), L’italianizzazione dei dialetti: una rassegna, in «</a:t>
            </a:r>
            <a:r>
              <a:rPr lang="it-IT" sz="1200" dirty="0" err="1">
                <a:latin typeface="Arial" panose="020B0604020202020204" pitchFamily="34" charset="0"/>
                <a:cs typeface="Arial" panose="020B0604020202020204" pitchFamily="34" charset="0"/>
              </a:rPr>
              <a:t>Quaderns</a:t>
            </a:r>
            <a:r>
              <a:rPr lang="it-IT" sz="1200" dirty="0">
                <a:latin typeface="Arial" panose="020B0604020202020204" pitchFamily="34" charset="0"/>
                <a:cs typeface="Arial" panose="020B0604020202020204" pitchFamily="34" charset="0"/>
              </a:rPr>
              <a:t> d’</a:t>
            </a:r>
            <a:r>
              <a:rPr lang="it-IT" sz="1200" dirty="0" err="1">
                <a:latin typeface="Arial" panose="020B0604020202020204" pitchFamily="34" charset="0"/>
                <a:cs typeface="Arial" panose="020B0604020202020204" pitchFamily="34" charset="0"/>
              </a:rPr>
              <a:t>Italià</a:t>
            </a:r>
            <a:r>
              <a:rPr lang="it-IT" sz="1200" dirty="0">
                <a:latin typeface="Arial" panose="020B0604020202020204" pitchFamily="34" charset="0"/>
                <a:cs typeface="Arial" panose="020B0604020202020204" pitchFamily="34" charset="0"/>
              </a:rPr>
              <a:t>» 21: 63-74.</a:t>
            </a:r>
          </a:p>
          <a:p>
            <a:pPr marL="0" indent="0" algn="just">
              <a:buNone/>
            </a:pPr>
            <a:r>
              <a:rPr lang="it-IT" sz="1200" dirty="0">
                <a:latin typeface="Arial" panose="020B0604020202020204" pitchFamily="34" charset="0"/>
                <a:cs typeface="Arial" panose="020B0604020202020204" pitchFamily="34" charset="0"/>
              </a:rPr>
              <a:t>Cerruti, Massimo &amp; Riccardo Regis (2014), «</a:t>
            </a:r>
            <a:r>
              <a:rPr lang="it-IT" sz="1200" dirty="0" err="1">
                <a:latin typeface="Arial" panose="020B0604020202020204" pitchFamily="34" charset="0"/>
                <a:cs typeface="Arial" panose="020B0604020202020204" pitchFamily="34" charset="0"/>
              </a:rPr>
              <a:t>Standardization</a:t>
            </a:r>
            <a:r>
              <a:rPr lang="it-IT" sz="1200" dirty="0">
                <a:latin typeface="Arial" panose="020B0604020202020204" pitchFamily="34" charset="0"/>
                <a:cs typeface="Arial" panose="020B0604020202020204" pitchFamily="34" charset="0"/>
              </a:rPr>
              <a:t> patterns and </a:t>
            </a:r>
            <a:r>
              <a:rPr lang="it-IT" sz="1200" dirty="0" err="1">
                <a:latin typeface="Arial" panose="020B0604020202020204" pitchFamily="34" charset="0"/>
                <a:cs typeface="Arial" panose="020B0604020202020204" pitchFamily="34" charset="0"/>
              </a:rPr>
              <a:t>dialect</a:t>
            </a:r>
            <a:r>
              <a:rPr lang="it-IT" sz="1200" dirty="0">
                <a:latin typeface="Arial" panose="020B0604020202020204" pitchFamily="34" charset="0"/>
                <a:cs typeface="Arial" panose="020B0604020202020204" pitchFamily="34" charset="0"/>
              </a:rPr>
              <a:t>/standard </a:t>
            </a:r>
            <a:r>
              <a:rPr lang="it-IT" sz="1200" dirty="0" err="1">
                <a:latin typeface="Arial" panose="020B0604020202020204" pitchFamily="34" charset="0"/>
                <a:cs typeface="Arial" panose="020B0604020202020204" pitchFamily="34" charset="0"/>
              </a:rPr>
              <a:t>convergence</a:t>
            </a:r>
            <a:r>
              <a:rPr lang="it-IT" sz="1200" dirty="0">
                <a:latin typeface="Arial" panose="020B0604020202020204" pitchFamily="34" charset="0"/>
                <a:cs typeface="Arial" panose="020B0604020202020204" pitchFamily="34" charset="0"/>
              </a:rPr>
              <a:t>: A </a:t>
            </a:r>
            <a:r>
              <a:rPr lang="it-IT" sz="1200" dirty="0" err="1">
                <a:latin typeface="Arial" panose="020B0604020202020204" pitchFamily="34" charset="0"/>
                <a:cs typeface="Arial" panose="020B0604020202020204" pitchFamily="34" charset="0"/>
              </a:rPr>
              <a:t>northwestern</a:t>
            </a:r>
            <a:r>
              <a:rPr lang="it-IT" sz="1200" dirty="0">
                <a:latin typeface="Arial" panose="020B0604020202020204" pitchFamily="34" charset="0"/>
                <a:cs typeface="Arial" panose="020B0604020202020204" pitchFamily="34" charset="0"/>
              </a:rPr>
              <a:t> </a:t>
            </a:r>
            <a:r>
              <a:rPr lang="it-IT" sz="1200" dirty="0" err="1">
                <a:latin typeface="Arial" panose="020B0604020202020204" pitchFamily="34" charset="0"/>
                <a:cs typeface="Arial" panose="020B0604020202020204" pitchFamily="34" charset="0"/>
              </a:rPr>
              <a:t>Italian</a:t>
            </a:r>
            <a:r>
              <a:rPr lang="it-IT" sz="1200" dirty="0">
                <a:latin typeface="Arial" panose="020B0604020202020204" pitchFamily="34" charset="0"/>
                <a:cs typeface="Arial" panose="020B0604020202020204" pitchFamily="34" charset="0"/>
              </a:rPr>
              <a:t> </a:t>
            </a:r>
            <a:r>
              <a:rPr lang="it-IT" sz="1200" dirty="0" err="1">
                <a:latin typeface="Arial" panose="020B0604020202020204" pitchFamily="34" charset="0"/>
                <a:cs typeface="Arial" panose="020B0604020202020204" pitchFamily="34" charset="0"/>
              </a:rPr>
              <a:t>perspective</a:t>
            </a:r>
            <a:r>
              <a:rPr lang="it-IT" sz="1200" dirty="0">
                <a:latin typeface="Arial" panose="020B0604020202020204" pitchFamily="34" charset="0"/>
                <a:cs typeface="Arial" panose="020B0604020202020204" pitchFamily="34" charset="0"/>
              </a:rPr>
              <a:t>”, Language in Society 43: 83-111. </a:t>
            </a:r>
          </a:p>
          <a:p>
            <a:pPr marL="0" indent="0" algn="just">
              <a:buNone/>
            </a:pPr>
            <a:r>
              <a:rPr lang="it-IT" sz="1200" dirty="0">
                <a:latin typeface="Arial" panose="020B0604020202020204" pitchFamily="34" charset="0"/>
                <a:cs typeface="Arial" panose="020B0604020202020204" pitchFamily="34" charset="0"/>
              </a:rPr>
              <a:t>Cerruti, M. &amp; Regis R. (2020), </a:t>
            </a:r>
            <a:r>
              <a:rPr lang="it-IT" sz="1200" i="1" dirty="0">
                <a:latin typeface="Arial" panose="020B0604020202020204" pitchFamily="34" charset="0"/>
                <a:cs typeface="Arial" panose="020B0604020202020204" pitchFamily="34" charset="0"/>
              </a:rPr>
              <a:t>Italiano e dialetto</a:t>
            </a:r>
            <a:r>
              <a:rPr lang="it-IT" sz="1200" dirty="0">
                <a:latin typeface="Arial" panose="020B0604020202020204" pitchFamily="34" charset="0"/>
                <a:cs typeface="Arial" panose="020B0604020202020204" pitchFamily="34" charset="0"/>
              </a:rPr>
              <a:t>, Carocci, Roma.</a:t>
            </a:r>
          </a:p>
          <a:p>
            <a:pPr marL="0" indent="0" algn="just">
              <a:buNone/>
            </a:pPr>
            <a:r>
              <a:rPr lang="it-IT" sz="1200" dirty="0">
                <a:latin typeface="Arial" panose="020B0604020202020204" pitchFamily="34" charset="0"/>
                <a:cs typeface="Arial" panose="020B0604020202020204" pitchFamily="34" charset="0"/>
              </a:rPr>
              <a:t>Chambers, Jack &amp; Peter </a:t>
            </a:r>
            <a:r>
              <a:rPr lang="it-IT" sz="1200" dirty="0" err="1">
                <a:latin typeface="Arial" panose="020B0604020202020204" pitchFamily="34" charset="0"/>
                <a:cs typeface="Arial" panose="020B0604020202020204" pitchFamily="34" charset="0"/>
              </a:rPr>
              <a:t>Trudgill</a:t>
            </a:r>
            <a:r>
              <a:rPr lang="it-IT" sz="1200" dirty="0">
                <a:latin typeface="Arial" panose="020B0604020202020204" pitchFamily="34" charset="0"/>
                <a:cs typeface="Arial" panose="020B0604020202020204" pitchFamily="34" charset="0"/>
              </a:rPr>
              <a:t> (1998), </a:t>
            </a:r>
            <a:r>
              <a:rPr lang="it-IT" sz="1200" i="1" dirty="0" err="1">
                <a:latin typeface="Arial" panose="020B0604020202020204" pitchFamily="34" charset="0"/>
                <a:cs typeface="Arial" panose="020B0604020202020204" pitchFamily="34" charset="0"/>
              </a:rPr>
              <a:t>Dialectology</a:t>
            </a:r>
            <a:r>
              <a:rPr lang="it-IT" sz="1200" dirty="0">
                <a:latin typeface="Arial" panose="020B0604020202020204" pitchFamily="34" charset="0"/>
                <a:cs typeface="Arial" panose="020B0604020202020204" pitchFamily="34" charset="0"/>
              </a:rPr>
              <a:t>, Cambridge University Press, Cambridge.</a:t>
            </a:r>
          </a:p>
          <a:p>
            <a:pPr marL="0" indent="0" algn="just">
              <a:buNone/>
            </a:pPr>
            <a:r>
              <a:rPr lang="it-IT" sz="1200" dirty="0" err="1">
                <a:latin typeface="Arial" panose="020B0604020202020204" pitchFamily="34" charset="0"/>
                <a:cs typeface="Arial" panose="020B0604020202020204" pitchFamily="34" charset="0"/>
              </a:rPr>
              <a:t>Coseriu</a:t>
            </a:r>
            <a:r>
              <a:rPr lang="it-IT" sz="1200" dirty="0">
                <a:latin typeface="Arial" panose="020B0604020202020204" pitchFamily="34" charset="0"/>
                <a:cs typeface="Arial" panose="020B0604020202020204" pitchFamily="34" charset="0"/>
              </a:rPr>
              <a:t>, Eugenio (1980), «“</a:t>
            </a:r>
            <a:r>
              <a:rPr lang="it-IT" sz="1200" dirty="0" err="1">
                <a:latin typeface="Arial" panose="020B0604020202020204" pitchFamily="34" charset="0"/>
                <a:cs typeface="Arial" panose="020B0604020202020204" pitchFamily="34" charset="0"/>
              </a:rPr>
              <a:t>Historische</a:t>
            </a:r>
            <a:r>
              <a:rPr lang="it-IT" sz="1200" dirty="0">
                <a:latin typeface="Arial" panose="020B0604020202020204" pitchFamily="34" charset="0"/>
                <a:cs typeface="Arial" panose="020B0604020202020204" pitchFamily="34" charset="0"/>
              </a:rPr>
              <a:t> </a:t>
            </a:r>
            <a:r>
              <a:rPr lang="it-IT" sz="1200" dirty="0" err="1">
                <a:latin typeface="Arial" panose="020B0604020202020204" pitchFamily="34" charset="0"/>
                <a:cs typeface="Arial" panose="020B0604020202020204" pitchFamily="34" charset="0"/>
              </a:rPr>
              <a:t>Sprache</a:t>
            </a:r>
            <a:r>
              <a:rPr lang="it-IT" sz="1200" dirty="0">
                <a:latin typeface="Arial" panose="020B0604020202020204" pitchFamily="34" charset="0"/>
                <a:cs typeface="Arial" panose="020B0604020202020204" pitchFamily="34" charset="0"/>
              </a:rPr>
              <a:t>” und “</a:t>
            </a:r>
            <a:r>
              <a:rPr lang="it-IT" sz="1200" dirty="0" err="1">
                <a:latin typeface="Arial" panose="020B0604020202020204" pitchFamily="34" charset="0"/>
                <a:cs typeface="Arial" panose="020B0604020202020204" pitchFamily="34" charset="0"/>
              </a:rPr>
              <a:t>Dialekt</a:t>
            </a:r>
            <a:r>
              <a:rPr lang="it-IT" sz="1200" dirty="0">
                <a:latin typeface="Arial" panose="020B0604020202020204" pitchFamily="34" charset="0"/>
                <a:cs typeface="Arial" panose="020B0604020202020204" pitchFamily="34" charset="0"/>
              </a:rPr>
              <a:t>”», in  J. </a:t>
            </a:r>
            <a:r>
              <a:rPr lang="it-IT" sz="1200" dirty="0" err="1">
                <a:latin typeface="Arial" panose="020B0604020202020204" pitchFamily="34" charset="0"/>
                <a:cs typeface="Arial" panose="020B0604020202020204" pitchFamily="34" charset="0"/>
              </a:rPr>
              <a:t>Göschel</a:t>
            </a:r>
            <a:r>
              <a:rPr lang="it-IT" sz="1200" dirty="0">
                <a:latin typeface="Arial" panose="020B0604020202020204" pitchFamily="34" charset="0"/>
                <a:cs typeface="Arial" panose="020B0604020202020204" pitchFamily="34" charset="0"/>
              </a:rPr>
              <a:t>, P. </a:t>
            </a:r>
            <a:r>
              <a:rPr lang="it-IT" sz="1200" dirty="0" err="1">
                <a:latin typeface="Arial" panose="020B0604020202020204" pitchFamily="34" charset="0"/>
                <a:cs typeface="Arial" panose="020B0604020202020204" pitchFamily="34" charset="0"/>
              </a:rPr>
              <a:t>Ivić</a:t>
            </a:r>
            <a:r>
              <a:rPr lang="it-IT" sz="1200" dirty="0">
                <a:latin typeface="Arial" panose="020B0604020202020204" pitchFamily="34" charset="0"/>
                <a:cs typeface="Arial" panose="020B0604020202020204" pitchFamily="34" charset="0"/>
              </a:rPr>
              <a:t> &amp; K. K</a:t>
            </a:r>
          </a:p>
          <a:p>
            <a:pPr marL="0" indent="0" algn="just">
              <a:buNone/>
            </a:pPr>
            <a:r>
              <a:rPr lang="it-IT" sz="1200" dirty="0" err="1">
                <a:latin typeface="Arial" panose="020B0604020202020204" pitchFamily="34" charset="0"/>
                <a:cs typeface="Arial" panose="020B0604020202020204" pitchFamily="34" charset="0"/>
              </a:rPr>
              <a:t>Gusmani</a:t>
            </a:r>
            <a:r>
              <a:rPr lang="it-IT" sz="1200" dirty="0">
                <a:latin typeface="Arial" panose="020B0604020202020204" pitchFamily="34" charset="0"/>
                <a:cs typeface="Arial" panose="020B0604020202020204" pitchFamily="34" charset="0"/>
              </a:rPr>
              <a:t>, R. (1993), </a:t>
            </a:r>
            <a:r>
              <a:rPr lang="it-IT" sz="1200" i="1" dirty="0">
                <a:latin typeface="Arial" panose="020B0604020202020204" pitchFamily="34" charset="0"/>
                <a:cs typeface="Arial" panose="020B0604020202020204" pitchFamily="34" charset="0"/>
              </a:rPr>
              <a:t>Saggi sull’interferenza linguistica</a:t>
            </a:r>
            <a:r>
              <a:rPr lang="it-IT" sz="1200" dirty="0">
                <a:latin typeface="Arial" panose="020B0604020202020204" pitchFamily="34" charset="0"/>
                <a:cs typeface="Arial" panose="020B0604020202020204" pitchFamily="34" charset="0"/>
              </a:rPr>
              <a:t>, Le Lettere, Firenze.</a:t>
            </a:r>
          </a:p>
          <a:p>
            <a:pPr marL="0" indent="0" algn="just">
              <a:buNone/>
            </a:pPr>
            <a:r>
              <a:rPr lang="it-IT" sz="1200" dirty="0">
                <a:latin typeface="Arial" panose="020B0604020202020204" pitchFamily="34" charset="0"/>
                <a:cs typeface="Arial" panose="020B0604020202020204" pitchFamily="34" charset="0"/>
              </a:rPr>
              <a:t>Ferrarotti, L. &amp; Flecchia, A. (</a:t>
            </a:r>
            <a:r>
              <a:rPr lang="it-IT" sz="1200" dirty="0" err="1">
                <a:latin typeface="Arial" panose="020B0604020202020204" pitchFamily="34" charset="0"/>
                <a:cs typeface="Arial" panose="020B0604020202020204" pitchFamily="34" charset="0"/>
              </a:rPr>
              <a:t>forth</a:t>
            </a:r>
            <a:r>
              <a:rPr lang="it-IT" sz="1200" dirty="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A hint of a larger change? Internal and external factors in the loss of local and marked features through dialect contact in </a:t>
            </a:r>
            <a:r>
              <a:rPr lang="en-US" sz="1200" i="1" dirty="0" err="1">
                <a:latin typeface="Arial" panose="020B0604020202020204" pitchFamily="34" charset="0"/>
                <a:cs typeface="Arial" panose="020B0604020202020204" pitchFamily="34" charset="0"/>
              </a:rPr>
              <a:t>Coggiola</a:t>
            </a:r>
            <a:r>
              <a:rPr lang="en-US" sz="1200" i="1" dirty="0">
                <a:latin typeface="Arial" panose="020B0604020202020204" pitchFamily="34" charset="0"/>
                <a:cs typeface="Arial" panose="020B0604020202020204" pitchFamily="34" charset="0"/>
              </a:rPr>
              <a:t> (Northwestern Italy) between the 19th and 20th centuries</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capitolo</a:t>
            </a:r>
            <a:r>
              <a:rPr lang="en-US" sz="1200" dirty="0">
                <a:latin typeface="Arial" panose="020B0604020202020204" pitchFamily="34" charset="0"/>
                <a:cs typeface="Arial" panose="020B0604020202020204" pitchFamily="34" charset="0"/>
              </a:rPr>
              <a:t> di </a:t>
            </a:r>
            <a:r>
              <a:rPr lang="en-US" sz="1200" dirty="0" err="1">
                <a:latin typeface="Arial" panose="020B0604020202020204" pitchFamily="34" charset="0"/>
                <a:cs typeface="Arial" panose="020B0604020202020204" pitchFamily="34" charset="0"/>
              </a:rPr>
              <a:t>libro</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sottoposto</a:t>
            </a:r>
            <a:r>
              <a:rPr lang="en-US" sz="1200" dirty="0">
                <a:latin typeface="Arial" panose="020B0604020202020204" pitchFamily="34" charset="0"/>
                <a:cs typeface="Arial" panose="020B0604020202020204" pitchFamily="34" charset="0"/>
              </a:rPr>
              <a:t> a </a:t>
            </a:r>
            <a:r>
              <a:rPr lang="en-US" sz="1200" dirty="0" err="1">
                <a:latin typeface="Arial" panose="020B0604020202020204" pitchFamily="34" charset="0"/>
                <a:cs typeface="Arial" panose="020B0604020202020204" pitchFamily="34" charset="0"/>
              </a:rPr>
              <a:t>revisione</a:t>
            </a:r>
            <a:r>
              <a:rPr lang="en-US" sz="1200" dirty="0">
                <a:latin typeface="Arial" panose="020B0604020202020204" pitchFamily="34" charset="0"/>
                <a:cs typeface="Arial" panose="020B0604020202020204" pitchFamily="34" charset="0"/>
              </a:rPr>
              <a:t>).</a:t>
            </a:r>
            <a:endParaRPr lang="it-IT" sz="1200" i="1" dirty="0">
              <a:latin typeface="Arial" panose="020B0604020202020204" pitchFamily="34" charset="0"/>
              <a:cs typeface="Arial" panose="020B0604020202020204" pitchFamily="34" charset="0"/>
            </a:endParaRPr>
          </a:p>
          <a:p>
            <a:pPr marL="0" indent="0" algn="just">
              <a:buNone/>
            </a:pPr>
            <a:r>
              <a:rPr lang="it-IT" sz="1200" dirty="0">
                <a:latin typeface="Arial" panose="020B0604020202020204" pitchFamily="34" charset="0"/>
                <a:cs typeface="Arial" panose="020B0604020202020204" pitchFamily="34" charset="0"/>
              </a:rPr>
              <a:t>Flecchia, A. (2022), </a:t>
            </a:r>
            <a:r>
              <a:rPr lang="it-IT" sz="1200" i="1" dirty="0">
                <a:latin typeface="Arial" panose="020B0604020202020204" pitchFamily="34" charset="0"/>
                <a:cs typeface="Arial" panose="020B0604020202020204" pitchFamily="34" charset="0"/>
              </a:rPr>
              <a:t>Fenomeni di italianizzazione in alcuni dialetti biellesi</a:t>
            </a:r>
            <a:r>
              <a:rPr lang="it-IT" sz="1200" dirty="0">
                <a:latin typeface="Arial" panose="020B0604020202020204" pitchFamily="34" charset="0"/>
                <a:cs typeface="Arial" panose="020B0604020202020204" pitchFamily="34" charset="0"/>
              </a:rPr>
              <a:t>, in «Bollettino dell’Atlante Linguistico Italiano» 46: 33-64.</a:t>
            </a:r>
          </a:p>
          <a:p>
            <a:pPr marL="0" indent="0" algn="just">
              <a:buNone/>
            </a:pPr>
            <a:r>
              <a:rPr lang="it-IT" sz="1200" dirty="0">
                <a:latin typeface="Arial" panose="020B0604020202020204" pitchFamily="34" charset="0"/>
                <a:cs typeface="Arial" panose="020B0604020202020204" pitchFamily="34" charset="0"/>
              </a:rPr>
              <a:t>Flecchia, A. (2023), </a:t>
            </a:r>
            <a:r>
              <a:rPr lang="it-IT" sz="1200" i="1" dirty="0">
                <a:latin typeface="Arial" panose="020B0604020202020204" pitchFamily="34" charset="0"/>
                <a:cs typeface="Arial" panose="020B0604020202020204" pitchFamily="34" charset="0"/>
              </a:rPr>
              <a:t>Italianizzazione e vitalità del dialetto nel sistema di selezione degli ausiliari di alcune varietà biellesi</a:t>
            </a:r>
            <a:r>
              <a:rPr lang="it-IT" sz="1200" dirty="0">
                <a:latin typeface="Arial" panose="020B0604020202020204" pitchFamily="34" charset="0"/>
                <a:cs typeface="Arial" panose="020B0604020202020204" pitchFamily="34" charset="0"/>
              </a:rPr>
              <a:t>, RID 47: 157-184.</a:t>
            </a:r>
          </a:p>
          <a:p>
            <a:pPr marL="0" indent="0" algn="just">
              <a:buNone/>
            </a:pPr>
            <a:endParaRPr lang="it-IT" sz="1200" dirty="0">
              <a:latin typeface="Arial" panose="020B0604020202020204" pitchFamily="34" charset="0"/>
              <a:cs typeface="Arial" panose="020B0604020202020204" pitchFamily="34" charset="0"/>
            </a:endParaRPr>
          </a:p>
        </p:txBody>
      </p:sp>
      <p:sp>
        <p:nvSpPr>
          <p:cNvPr id="4" name="Rettangolo 3">
            <a:extLst>
              <a:ext uri="{FF2B5EF4-FFF2-40B4-BE49-F238E27FC236}">
                <a16:creationId xmlns:a16="http://schemas.microsoft.com/office/drawing/2014/main" id="{93269306-868D-49D2-A53E-67ABA1F393DD}"/>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6061710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B2ACF-C4EC-5C05-B829-F5637B0B336C}"/>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754C9970-B604-6389-4047-90AACDD3FDAF}"/>
              </a:ext>
            </a:extLst>
          </p:cNvPr>
          <p:cNvSpPr>
            <a:spLocks noGrp="1"/>
          </p:cNvSpPr>
          <p:nvPr>
            <p:ph idx="1"/>
          </p:nvPr>
        </p:nvSpPr>
        <p:spPr>
          <a:xfrm>
            <a:off x="838200" y="652208"/>
            <a:ext cx="10515600" cy="5995480"/>
          </a:xfrm>
        </p:spPr>
        <p:txBody>
          <a:bodyPr>
            <a:normAutofit fontScale="92500"/>
          </a:bodyPr>
          <a:lstStyle/>
          <a:p>
            <a:pPr marL="0" indent="0" algn="just">
              <a:buNone/>
            </a:pPr>
            <a:r>
              <a:rPr lang="it-IT" sz="1200" dirty="0">
                <a:latin typeface="Arial" panose="020B0604020202020204" pitchFamily="34" charset="0"/>
                <a:cs typeface="Arial" panose="020B0604020202020204" pitchFamily="34" charset="0"/>
              </a:rPr>
              <a:t>Flecchia, A. (</a:t>
            </a:r>
            <a:r>
              <a:rPr lang="it-IT" sz="1200" dirty="0" err="1">
                <a:latin typeface="Arial" panose="020B0604020202020204" pitchFamily="34" charset="0"/>
                <a:cs typeface="Arial" panose="020B0604020202020204" pitchFamily="34" charset="0"/>
              </a:rPr>
              <a:t>forth</a:t>
            </a:r>
            <a:r>
              <a:rPr lang="it-IT" sz="1200" dirty="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Variation and Italianization processes in the Piedmontese dialects of Biella: a description based on Multiple Correspondence Analysis</a:t>
            </a:r>
            <a:r>
              <a:rPr lang="en-US" sz="1200" dirty="0">
                <a:latin typeface="Arial" panose="020B0604020202020204" pitchFamily="34" charset="0"/>
                <a:cs typeface="Arial" panose="020B0604020202020204" pitchFamily="34" charset="0"/>
              </a:rPr>
              <a:t>.</a:t>
            </a:r>
          </a:p>
          <a:p>
            <a:pPr marL="0" indent="0" algn="just">
              <a:buNone/>
            </a:pPr>
            <a:r>
              <a:rPr lang="en-US" sz="1200" dirty="0">
                <a:latin typeface="Arial" panose="020B0604020202020204" pitchFamily="34" charset="0"/>
                <a:cs typeface="Arial" panose="020B0604020202020204" pitchFamily="34" charset="0"/>
              </a:rPr>
              <a:t>Kerswill, Paul, and Williams, Ann. 2000. "Creating a new town koine: Children and language change in Milton Keynes." Language in Society 29: 65–115</a:t>
            </a:r>
          </a:p>
          <a:p>
            <a:pPr marL="0" indent="0" algn="just">
              <a:buNone/>
            </a:pPr>
            <a:r>
              <a:rPr lang="en-US" sz="1200" dirty="0">
                <a:latin typeface="Arial" panose="020B0604020202020204" pitchFamily="34" charset="0"/>
                <a:cs typeface="Arial" panose="020B0604020202020204" pitchFamily="34" charset="0"/>
              </a:rPr>
              <a:t>Kühl, Karoline &amp; Kurt </a:t>
            </a:r>
            <a:r>
              <a:rPr lang="en-US" sz="1200" dirty="0" err="1">
                <a:latin typeface="Arial" panose="020B0604020202020204" pitchFamily="34" charset="0"/>
                <a:cs typeface="Arial" panose="020B0604020202020204" pitchFamily="34" charset="0"/>
              </a:rPr>
              <a:t>Braunmüller</a:t>
            </a:r>
            <a:r>
              <a:rPr lang="en-US" sz="1200" dirty="0">
                <a:latin typeface="Arial" panose="020B0604020202020204" pitchFamily="34" charset="0"/>
                <a:cs typeface="Arial" panose="020B0604020202020204" pitchFamily="34" charset="0"/>
              </a:rPr>
              <a:t> (2014), «Linguistic stability and divergence: An extended perspective on language contact, in K. </a:t>
            </a:r>
            <a:r>
              <a:rPr lang="en-US" sz="1200" dirty="0" err="1">
                <a:latin typeface="Arial" panose="020B0604020202020204" pitchFamily="34" charset="0"/>
                <a:cs typeface="Arial" panose="020B0604020202020204" pitchFamily="34" charset="0"/>
              </a:rPr>
              <a:t>Braunmüller</a:t>
            </a:r>
            <a:r>
              <a:rPr lang="en-US" sz="1200" dirty="0">
                <a:latin typeface="Arial" panose="020B0604020202020204" pitchFamily="34" charset="0"/>
                <a:cs typeface="Arial" panose="020B0604020202020204" pitchFamily="34" charset="0"/>
              </a:rPr>
              <a:t>, S. </a:t>
            </a:r>
            <a:r>
              <a:rPr lang="en-US" sz="1200" dirty="0" err="1">
                <a:latin typeface="Arial" panose="020B0604020202020204" pitchFamily="34" charset="0"/>
                <a:cs typeface="Arial" panose="020B0604020202020204" pitchFamily="34" charset="0"/>
              </a:rPr>
              <a:t>Höder</a:t>
            </a:r>
            <a:r>
              <a:rPr lang="en-US" sz="1200" dirty="0">
                <a:latin typeface="Arial" panose="020B0604020202020204" pitchFamily="34" charset="0"/>
                <a:cs typeface="Arial" panose="020B0604020202020204" pitchFamily="34" charset="0"/>
              </a:rPr>
              <a:t> &amp; K. Kühl (eds.), </a:t>
            </a:r>
            <a:r>
              <a:rPr lang="en-US" sz="1200" i="1" dirty="0">
                <a:latin typeface="Arial" panose="020B0604020202020204" pitchFamily="34" charset="0"/>
                <a:cs typeface="Arial" panose="020B0604020202020204" pitchFamily="34" charset="0"/>
              </a:rPr>
              <a:t>Stability and Divergence in Language Contact. Factors and Mechanisms</a:t>
            </a:r>
            <a:r>
              <a:rPr lang="en-US" sz="1200" dirty="0">
                <a:latin typeface="Arial" panose="020B0604020202020204" pitchFamily="34" charset="0"/>
                <a:cs typeface="Arial" panose="020B0604020202020204" pitchFamily="34" charset="0"/>
              </a:rPr>
              <a:t>, John Benjamins, Amsterdam &amp; Philadelphia: 13-38.</a:t>
            </a:r>
          </a:p>
          <a:p>
            <a:pPr marL="0" indent="0" algn="just">
              <a:buNone/>
            </a:pPr>
            <a:r>
              <a:rPr lang="en-US" sz="1200" dirty="0">
                <a:latin typeface="Arial" panose="020B0604020202020204" pitchFamily="34" charset="0"/>
                <a:cs typeface="Arial" panose="020B0604020202020204" pitchFamily="34" charset="0"/>
              </a:rPr>
              <a:t>Nerbonne, J. (2006), </a:t>
            </a:r>
            <a:r>
              <a:rPr lang="en-US" sz="1200" i="1" dirty="0">
                <a:latin typeface="Arial" panose="020B0604020202020204" pitchFamily="34" charset="0"/>
                <a:cs typeface="Arial" panose="020B0604020202020204" pitchFamily="34" charset="0"/>
              </a:rPr>
              <a:t>Identifying Linguistic Structure in Aggregate Comparison</a:t>
            </a:r>
            <a:r>
              <a:rPr lang="en-US" sz="1200" dirty="0">
                <a:latin typeface="Arial" panose="020B0604020202020204" pitchFamily="34" charset="0"/>
                <a:cs typeface="Arial" panose="020B0604020202020204" pitchFamily="34" charset="0"/>
              </a:rPr>
              <a:t>, in «Literary and Linguistic Computing» 21(4): 463-476.</a:t>
            </a:r>
          </a:p>
          <a:p>
            <a:pPr marL="0" indent="0" algn="just">
              <a:buNone/>
            </a:pPr>
            <a:r>
              <a:rPr lang="en-US" sz="1200" dirty="0">
                <a:latin typeface="Arial" panose="020B0604020202020204" pitchFamily="34" charset="0"/>
                <a:cs typeface="Arial" panose="020B0604020202020204" pitchFamily="34" charset="0"/>
              </a:rPr>
              <a:t>Nerbonne, J. (2009), </a:t>
            </a:r>
            <a:r>
              <a:rPr lang="en-US" sz="1200" i="1" dirty="0">
                <a:latin typeface="Arial" panose="020B0604020202020204" pitchFamily="34" charset="0"/>
                <a:cs typeface="Arial" panose="020B0604020202020204" pitchFamily="34" charset="0"/>
              </a:rPr>
              <a:t>Data-Driven Dialectology</a:t>
            </a:r>
            <a:r>
              <a:rPr lang="en-US" sz="1200" dirty="0">
                <a:latin typeface="Arial" panose="020B0604020202020204" pitchFamily="34" charset="0"/>
                <a:cs typeface="Arial" panose="020B0604020202020204" pitchFamily="34" charset="0"/>
              </a:rPr>
              <a:t>, in «Language and Linguistics Compass» 3(1): 175-198.</a:t>
            </a:r>
            <a:endParaRPr lang="it-IT" sz="1200" kern="100" dirty="0">
              <a:latin typeface="Arial" panose="020B0604020202020204" pitchFamily="34" charset="0"/>
              <a:cs typeface="Arial" panose="020B0604020202020204" pitchFamily="34" charset="0"/>
            </a:endParaRPr>
          </a:p>
          <a:p>
            <a:pPr marL="0" indent="0" algn="just">
              <a:lnSpc>
                <a:spcPct val="107000"/>
              </a:lnSpc>
              <a:spcAft>
                <a:spcPts val="600"/>
              </a:spcAft>
              <a:buNone/>
            </a:pPr>
            <a:r>
              <a:rPr lang="it-IT" sz="1200" kern="100" dirty="0" err="1">
                <a:latin typeface="Arial" panose="020B0604020202020204" pitchFamily="34" charset="0"/>
                <a:cs typeface="Arial" panose="020B0604020202020204" pitchFamily="34" charset="0"/>
              </a:rPr>
              <a:t>Nerbonne</a:t>
            </a:r>
            <a:r>
              <a:rPr lang="it-IT" sz="1200" kern="100" dirty="0">
                <a:latin typeface="Arial" panose="020B0604020202020204" pitchFamily="34" charset="0"/>
                <a:cs typeface="Arial" panose="020B0604020202020204" pitchFamily="34" charset="0"/>
              </a:rPr>
              <a:t>, J. </a:t>
            </a:r>
            <a:r>
              <a:rPr lang="it-IT" sz="1200" i="1" kern="100" dirty="0">
                <a:latin typeface="Arial" panose="020B0604020202020204" pitchFamily="34" charset="0"/>
                <a:cs typeface="Arial" panose="020B0604020202020204" pitchFamily="34" charset="0"/>
              </a:rPr>
              <a:t>et al</a:t>
            </a:r>
            <a:r>
              <a:rPr lang="it-IT" sz="1200" kern="100" dirty="0">
                <a:latin typeface="Arial" panose="020B0604020202020204" pitchFamily="34" charset="0"/>
                <a:cs typeface="Arial" panose="020B0604020202020204" pitchFamily="34" charset="0"/>
              </a:rPr>
              <a:t>. (2011), </a:t>
            </a:r>
            <a:r>
              <a:rPr lang="en-US" sz="1200" i="1" kern="100" dirty="0" err="1">
                <a:latin typeface="Arial" panose="020B0604020202020204" pitchFamily="34" charset="0"/>
                <a:cs typeface="Arial" panose="020B0604020202020204" pitchFamily="34" charset="0"/>
              </a:rPr>
              <a:t>Gabmap</a:t>
            </a:r>
            <a:r>
              <a:rPr lang="en-US" sz="1200" i="1" kern="100" dirty="0">
                <a:latin typeface="Arial" panose="020B0604020202020204" pitchFamily="34" charset="0"/>
                <a:cs typeface="Arial" panose="020B0604020202020204" pitchFamily="34" charset="0"/>
              </a:rPr>
              <a:t> – a Web Application for Dialectology</a:t>
            </a:r>
            <a:r>
              <a:rPr lang="en-US" sz="1200" kern="100" dirty="0">
                <a:latin typeface="Arial" panose="020B0604020202020204" pitchFamily="34" charset="0"/>
                <a:cs typeface="Arial" panose="020B0604020202020204" pitchFamily="34" charset="0"/>
              </a:rPr>
              <a:t>, in «</a:t>
            </a:r>
            <a:r>
              <a:rPr lang="en-US" sz="1200" kern="100" dirty="0" err="1">
                <a:latin typeface="Arial" panose="020B0604020202020204" pitchFamily="34" charset="0"/>
                <a:cs typeface="Arial" panose="020B0604020202020204" pitchFamily="34" charset="0"/>
              </a:rPr>
              <a:t>Dialectologia</a:t>
            </a:r>
            <a:r>
              <a:rPr lang="en-US" sz="1200" kern="100" dirty="0">
                <a:latin typeface="Arial" panose="020B0604020202020204" pitchFamily="34" charset="0"/>
                <a:cs typeface="Arial" panose="020B0604020202020204" pitchFamily="34" charset="0"/>
              </a:rPr>
              <a:t>», Special Issue II: 65-89.</a:t>
            </a:r>
          </a:p>
          <a:p>
            <a:pPr marL="0" indent="0" algn="just">
              <a:lnSpc>
                <a:spcPct val="107000"/>
              </a:lnSpc>
              <a:spcAft>
                <a:spcPts val="600"/>
              </a:spcAft>
              <a:buNone/>
            </a:pPr>
            <a:r>
              <a:rPr lang="en-US" sz="1200" kern="100" dirty="0">
                <a:latin typeface="Arial" panose="020B0604020202020204" pitchFamily="34" charset="0"/>
                <a:cs typeface="Arial" panose="020B0604020202020204" pitchFamily="34" charset="0"/>
              </a:rPr>
              <a:t>Nerbonne, J. </a:t>
            </a:r>
            <a:r>
              <a:rPr lang="en-US" sz="1200" i="1" kern="100" dirty="0">
                <a:latin typeface="Arial" panose="020B0604020202020204" pitchFamily="34" charset="0"/>
                <a:cs typeface="Arial" panose="020B0604020202020204" pitchFamily="34" charset="0"/>
              </a:rPr>
              <a:t>et al. </a:t>
            </a:r>
            <a:r>
              <a:rPr lang="en-US" sz="1200" kern="100" dirty="0">
                <a:latin typeface="Arial" panose="020B0604020202020204" pitchFamily="34" charset="0"/>
                <a:cs typeface="Arial" panose="020B0604020202020204" pitchFamily="34" charset="0"/>
              </a:rPr>
              <a:t>(2019), </a:t>
            </a:r>
            <a:r>
              <a:rPr lang="en-US" sz="1200" i="1" kern="100" dirty="0">
                <a:latin typeface="Arial" panose="020B0604020202020204" pitchFamily="34" charset="0"/>
                <a:cs typeface="Arial" panose="020B0604020202020204" pitchFamily="34" charset="0"/>
              </a:rPr>
              <a:t>Dialectology for computational linguists</a:t>
            </a:r>
            <a:r>
              <a:rPr lang="en-US" sz="1200" kern="100" dirty="0">
                <a:latin typeface="Arial" panose="020B0604020202020204" pitchFamily="34" charset="0"/>
                <a:cs typeface="Arial" panose="020B0604020202020204" pitchFamily="34" charset="0"/>
              </a:rPr>
              <a:t>, in M. Zampieri &amp; P. </a:t>
            </a:r>
            <a:r>
              <a:rPr lang="en-US" sz="1200" kern="100" dirty="0" err="1">
                <a:latin typeface="Arial" panose="020B0604020202020204" pitchFamily="34" charset="0"/>
                <a:cs typeface="Arial" panose="020B0604020202020204" pitchFamily="34" charset="0"/>
              </a:rPr>
              <a:t>Nakov</a:t>
            </a:r>
            <a:r>
              <a:rPr lang="en-US" sz="1200" kern="100" dirty="0">
                <a:latin typeface="Arial" panose="020B0604020202020204" pitchFamily="34" charset="0"/>
                <a:cs typeface="Arial" panose="020B0604020202020204" pitchFamily="34" charset="0"/>
              </a:rPr>
              <a:t> (eds.), «Similar languages, varieties, and dialects. A computational perspective», Cambridge University Press, Cambridge: 96-118.</a:t>
            </a:r>
          </a:p>
          <a:p>
            <a:pPr marL="0" indent="0" algn="just">
              <a:lnSpc>
                <a:spcPct val="107000"/>
              </a:lnSpc>
              <a:spcAft>
                <a:spcPts val="600"/>
              </a:spcAft>
              <a:buNone/>
            </a:pPr>
            <a:r>
              <a:rPr lang="en-US" sz="1200" kern="100" dirty="0">
                <a:latin typeface="Arial" panose="020B0604020202020204" pitchFamily="34" charset="0"/>
                <a:cs typeface="Arial" panose="020B0604020202020204" pitchFamily="34" charset="0"/>
              </a:rPr>
              <a:t>Regis, R. (2011), </a:t>
            </a:r>
            <a:r>
              <a:rPr lang="en-US" sz="1200" i="1" kern="100" dirty="0" err="1">
                <a:latin typeface="Arial" panose="020B0604020202020204" pitchFamily="34" charset="0"/>
                <a:cs typeface="Arial" panose="020B0604020202020204" pitchFamily="34" charset="0"/>
              </a:rPr>
              <a:t>Koinè</a:t>
            </a:r>
            <a:r>
              <a:rPr lang="en-US" sz="1200" i="1" kern="100" dirty="0">
                <a:latin typeface="Arial" panose="020B0604020202020204" pitchFamily="34" charset="0"/>
                <a:cs typeface="Arial" panose="020B0604020202020204" pitchFamily="34" charset="0"/>
              </a:rPr>
              <a:t> </a:t>
            </a:r>
            <a:r>
              <a:rPr lang="en-US" sz="1200" i="1" kern="100" dirty="0" err="1">
                <a:latin typeface="Arial" panose="020B0604020202020204" pitchFamily="34" charset="0"/>
                <a:cs typeface="Arial" panose="020B0604020202020204" pitchFamily="34" charset="0"/>
              </a:rPr>
              <a:t>dialettale</a:t>
            </a:r>
            <a:r>
              <a:rPr lang="en-US" sz="1200" i="1" kern="100" dirty="0">
                <a:latin typeface="Arial" panose="020B0604020202020204" pitchFamily="34" charset="0"/>
                <a:cs typeface="Arial" panose="020B0604020202020204" pitchFamily="34" charset="0"/>
              </a:rPr>
              <a:t>, </a:t>
            </a:r>
            <a:r>
              <a:rPr lang="en-US" sz="1200" i="1" kern="100" dirty="0" err="1">
                <a:latin typeface="Arial" panose="020B0604020202020204" pitchFamily="34" charset="0"/>
                <a:cs typeface="Arial" panose="020B0604020202020204" pitchFamily="34" charset="0"/>
              </a:rPr>
              <a:t>dialetto</a:t>
            </a:r>
            <a:r>
              <a:rPr lang="en-US" sz="1200" i="1" kern="100" dirty="0">
                <a:latin typeface="Arial" panose="020B0604020202020204" pitchFamily="34" charset="0"/>
                <a:cs typeface="Arial" panose="020B0604020202020204" pitchFamily="34" charset="0"/>
              </a:rPr>
              <a:t> di koine, </a:t>
            </a:r>
            <a:r>
              <a:rPr lang="en-US" sz="1200" i="1" kern="100" dirty="0" err="1">
                <a:latin typeface="Arial" panose="020B0604020202020204" pitchFamily="34" charset="0"/>
                <a:cs typeface="Arial" panose="020B0604020202020204" pitchFamily="34" charset="0"/>
              </a:rPr>
              <a:t>processi</a:t>
            </a:r>
            <a:r>
              <a:rPr lang="en-US" sz="1200" i="1" kern="100" dirty="0">
                <a:latin typeface="Arial" panose="020B0604020202020204" pitchFamily="34" charset="0"/>
                <a:cs typeface="Arial" panose="020B0604020202020204" pitchFamily="34" charset="0"/>
              </a:rPr>
              <a:t> di koinizzazione</a:t>
            </a:r>
            <a:r>
              <a:rPr lang="en-US" sz="1200" kern="100" dirty="0">
                <a:latin typeface="Arial" panose="020B0604020202020204" pitchFamily="34" charset="0"/>
                <a:cs typeface="Arial" panose="020B0604020202020204" pitchFamily="34" charset="0"/>
              </a:rPr>
              <a:t>, in RID 35: 7-36.</a:t>
            </a:r>
          </a:p>
          <a:p>
            <a:pPr marL="0" indent="0" algn="just">
              <a:lnSpc>
                <a:spcPct val="107000"/>
              </a:lnSpc>
              <a:spcAft>
                <a:spcPts val="600"/>
              </a:spcAft>
              <a:buNone/>
            </a:pPr>
            <a:r>
              <a:rPr lang="en-US" sz="1200" kern="100" dirty="0">
                <a:latin typeface="Arial" panose="020B0604020202020204" pitchFamily="34" charset="0"/>
                <a:cs typeface="Arial" panose="020B0604020202020204" pitchFamily="34" charset="0"/>
              </a:rPr>
              <a:t>Regis, Riccardo (2019), «</a:t>
            </a:r>
            <a:r>
              <a:rPr lang="en-US" sz="1200" kern="100" dirty="0" err="1">
                <a:latin typeface="Arial" panose="020B0604020202020204" pitchFamily="34" charset="0"/>
                <a:cs typeface="Arial" panose="020B0604020202020204" pitchFamily="34" charset="0"/>
              </a:rPr>
              <a:t>Intorno</a:t>
            </a:r>
            <a:r>
              <a:rPr lang="en-US" sz="1200" kern="100" dirty="0">
                <a:latin typeface="Arial" panose="020B0604020202020204" pitchFamily="34" charset="0"/>
                <a:cs typeface="Arial" panose="020B0604020202020204" pitchFamily="34" charset="0"/>
              </a:rPr>
              <a:t> alla </a:t>
            </a:r>
            <a:r>
              <a:rPr lang="en-US" sz="1200" kern="100" dirty="0" err="1">
                <a:latin typeface="Arial" panose="020B0604020202020204" pitchFamily="34" charset="0"/>
                <a:cs typeface="Arial" panose="020B0604020202020204" pitchFamily="34" charset="0"/>
              </a:rPr>
              <a:t>vitalità</a:t>
            </a:r>
            <a:r>
              <a:rPr lang="en-US" sz="1200" kern="100" dirty="0">
                <a:latin typeface="Arial" panose="020B0604020202020204" pitchFamily="34" charset="0"/>
                <a:cs typeface="Arial" panose="020B0604020202020204" pitchFamily="34" charset="0"/>
              </a:rPr>
              <a:t> del </a:t>
            </a:r>
            <a:r>
              <a:rPr lang="en-US" sz="1200" kern="100" dirty="0" err="1">
                <a:latin typeface="Arial" panose="020B0604020202020204" pitchFamily="34" charset="0"/>
                <a:cs typeface="Arial" panose="020B0604020202020204" pitchFamily="34" charset="0"/>
              </a:rPr>
              <a:t>francoprovenzale</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nell’Italia</a:t>
            </a:r>
            <a:r>
              <a:rPr lang="en-US" sz="1200" kern="100" dirty="0">
                <a:latin typeface="Arial" panose="020B0604020202020204" pitchFamily="34" charset="0"/>
                <a:cs typeface="Arial" panose="020B0604020202020204" pitchFamily="34" charset="0"/>
              </a:rPr>
              <a:t> di </a:t>
            </a:r>
            <a:r>
              <a:rPr lang="en-US" sz="1200" kern="100" dirty="0" err="1">
                <a:latin typeface="Arial" panose="020B0604020202020204" pitchFamily="34" charset="0"/>
                <a:cs typeface="Arial" panose="020B0604020202020204" pitchFamily="34" charset="0"/>
              </a:rPr>
              <a:t>nord-ovest</a:t>
            </a:r>
            <a:r>
              <a:rPr lang="en-US" sz="1200" kern="100" dirty="0">
                <a:latin typeface="Arial" panose="020B0604020202020204" pitchFamily="34" charset="0"/>
                <a:cs typeface="Arial" panose="020B0604020202020204" pitchFamily="34" charset="0"/>
              </a:rPr>
              <a:t>», in </a:t>
            </a:r>
            <a:r>
              <a:rPr lang="en-US" sz="1200" i="1" kern="100" dirty="0">
                <a:latin typeface="Arial" panose="020B0604020202020204" pitchFamily="34" charset="0"/>
                <a:cs typeface="Arial" panose="020B0604020202020204" pitchFamily="34" charset="0"/>
              </a:rPr>
              <a:t>Regards </a:t>
            </a:r>
            <a:r>
              <a:rPr lang="en-US" sz="1200" i="1" kern="100" dirty="0" err="1">
                <a:latin typeface="Arial" panose="020B0604020202020204" pitchFamily="34" charset="0"/>
                <a:cs typeface="Arial" panose="020B0604020202020204" pitchFamily="34" charset="0"/>
              </a:rPr>
              <a:t>croisés</a:t>
            </a:r>
            <a:r>
              <a:rPr lang="en-US" sz="1200" i="1" kern="100" dirty="0">
                <a:latin typeface="Arial" panose="020B0604020202020204" pitchFamily="34" charset="0"/>
                <a:cs typeface="Arial" panose="020B0604020202020204" pitchFamily="34" charset="0"/>
              </a:rPr>
              <a:t> sur la </a:t>
            </a:r>
            <a:r>
              <a:rPr lang="en-US" sz="1200" i="1" kern="100" dirty="0" err="1">
                <a:latin typeface="Arial" panose="020B0604020202020204" pitchFamily="34" charset="0"/>
                <a:cs typeface="Arial" panose="020B0604020202020204" pitchFamily="34" charset="0"/>
              </a:rPr>
              <a:t>standardisation</a:t>
            </a:r>
            <a:r>
              <a:rPr lang="en-US" sz="1200" i="1" kern="100" dirty="0">
                <a:latin typeface="Arial" panose="020B0604020202020204" pitchFamily="34" charset="0"/>
                <a:cs typeface="Arial" panose="020B0604020202020204" pitchFamily="34" charset="0"/>
              </a:rPr>
              <a:t> du </a:t>
            </a:r>
            <a:r>
              <a:rPr lang="en-US" sz="1200" i="1" kern="100" dirty="0" err="1">
                <a:latin typeface="Arial" panose="020B0604020202020204" pitchFamily="34" charset="0"/>
                <a:cs typeface="Arial" panose="020B0604020202020204" pitchFamily="34" charset="0"/>
              </a:rPr>
              <a:t>francoprovençal</a:t>
            </a:r>
            <a:r>
              <a:rPr lang="en-US" sz="1200" i="1" kern="100" dirty="0">
                <a:latin typeface="Arial" panose="020B0604020202020204" pitchFamily="34" charset="0"/>
                <a:cs typeface="Arial" panose="020B0604020202020204" pitchFamily="34" charset="0"/>
              </a:rPr>
              <a:t>, in </a:t>
            </a:r>
            <a:r>
              <a:rPr lang="en-US" sz="1200" i="1" kern="100" dirty="0" err="1">
                <a:latin typeface="Arial" panose="020B0604020202020204" pitchFamily="34" charset="0"/>
                <a:cs typeface="Arial" panose="020B0604020202020204" pitchFamily="34" charset="0"/>
              </a:rPr>
              <a:t>Actes</a:t>
            </a:r>
            <a:r>
              <a:rPr lang="en-US" sz="1200" i="1" kern="100" dirty="0">
                <a:latin typeface="Arial" panose="020B0604020202020204" pitchFamily="34" charset="0"/>
                <a:cs typeface="Arial" panose="020B0604020202020204" pitchFamily="34" charset="0"/>
              </a:rPr>
              <a:t> de la </a:t>
            </a:r>
            <a:r>
              <a:rPr lang="en-US" sz="1200" i="1" kern="100" dirty="0" err="1">
                <a:latin typeface="Arial" panose="020B0604020202020204" pitchFamily="34" charset="0"/>
                <a:cs typeface="Arial" panose="020B0604020202020204" pitchFamily="34" charset="0"/>
              </a:rPr>
              <a:t>conférence</a:t>
            </a:r>
            <a:r>
              <a:rPr lang="en-US" sz="1200" i="1" kern="100" dirty="0">
                <a:latin typeface="Arial" panose="020B0604020202020204" pitchFamily="34" charset="0"/>
                <a:cs typeface="Arial" panose="020B0604020202020204" pitchFamily="34" charset="0"/>
              </a:rPr>
              <a:t> </a:t>
            </a:r>
            <a:r>
              <a:rPr lang="en-US" sz="1200" i="1" kern="100" dirty="0" err="1">
                <a:latin typeface="Arial" panose="020B0604020202020204" pitchFamily="34" charset="0"/>
                <a:cs typeface="Arial" panose="020B0604020202020204" pitchFamily="34" charset="0"/>
              </a:rPr>
              <a:t>annuelle</a:t>
            </a:r>
            <a:r>
              <a:rPr lang="en-US" sz="1200" i="1" kern="100" dirty="0">
                <a:latin typeface="Arial" panose="020B0604020202020204" pitchFamily="34" charset="0"/>
                <a:cs typeface="Arial" panose="020B0604020202020204" pitchFamily="34" charset="0"/>
              </a:rPr>
              <a:t> sur </a:t>
            </a:r>
            <a:r>
              <a:rPr lang="en-US" sz="1200" i="1" kern="100" dirty="0" err="1">
                <a:latin typeface="Arial" panose="020B0604020202020204" pitchFamily="34" charset="0"/>
                <a:cs typeface="Arial" panose="020B0604020202020204" pitchFamily="34" charset="0"/>
              </a:rPr>
              <a:t>l’activité</a:t>
            </a:r>
            <a:r>
              <a:rPr lang="en-US" sz="1200" i="1" kern="100" dirty="0">
                <a:latin typeface="Arial" panose="020B0604020202020204" pitchFamily="34" charset="0"/>
                <a:cs typeface="Arial" panose="020B0604020202020204" pitchFamily="34" charset="0"/>
              </a:rPr>
              <a:t> </a:t>
            </a:r>
            <a:r>
              <a:rPr lang="en-US" sz="1200" i="1" kern="100" dirty="0" err="1">
                <a:latin typeface="Arial" panose="020B0604020202020204" pitchFamily="34" charset="0"/>
                <a:cs typeface="Arial" panose="020B0604020202020204" pitchFamily="34" charset="0"/>
              </a:rPr>
              <a:t>scientifique</a:t>
            </a:r>
            <a:r>
              <a:rPr lang="en-US" sz="1200" i="1" kern="100" dirty="0">
                <a:latin typeface="Arial" panose="020B0604020202020204" pitchFamily="34" charset="0"/>
                <a:cs typeface="Arial" panose="020B0604020202020204" pitchFamily="34" charset="0"/>
              </a:rPr>
              <a:t> du Centre </a:t>
            </a:r>
            <a:r>
              <a:rPr lang="en-US" sz="1200" i="1" kern="100" dirty="0" err="1">
                <a:latin typeface="Arial" panose="020B0604020202020204" pitchFamily="34" charset="0"/>
                <a:cs typeface="Arial" panose="020B0604020202020204" pitchFamily="34" charset="0"/>
              </a:rPr>
              <a:t>d’Études</a:t>
            </a:r>
            <a:r>
              <a:rPr lang="en-US" sz="1200" i="1" kern="100" dirty="0">
                <a:latin typeface="Arial" panose="020B0604020202020204" pitchFamily="34" charset="0"/>
                <a:cs typeface="Arial" panose="020B0604020202020204" pitchFamily="34" charset="0"/>
              </a:rPr>
              <a:t> </a:t>
            </a:r>
            <a:r>
              <a:rPr lang="en-US" sz="1200" i="1" kern="100" dirty="0" err="1">
                <a:latin typeface="Arial" panose="020B0604020202020204" pitchFamily="34" charset="0"/>
                <a:cs typeface="Arial" panose="020B0604020202020204" pitchFamily="34" charset="0"/>
              </a:rPr>
              <a:t>Francoprovençales</a:t>
            </a:r>
            <a:r>
              <a:rPr lang="en-US" sz="1200" i="1" kern="100" dirty="0">
                <a:latin typeface="Arial" panose="020B0604020202020204" pitchFamily="34" charset="0"/>
                <a:cs typeface="Arial" panose="020B0604020202020204" pitchFamily="34" charset="0"/>
              </a:rPr>
              <a:t> </a:t>
            </a:r>
            <a:r>
              <a:rPr lang="en-US" sz="1200" kern="100" dirty="0">
                <a:latin typeface="Arial" panose="020B0604020202020204" pitchFamily="34" charset="0"/>
                <a:cs typeface="Arial" panose="020B0604020202020204" pitchFamily="34" charset="0"/>
              </a:rPr>
              <a:t>(Saint‑Nicolas, 11 </a:t>
            </a:r>
            <a:r>
              <a:rPr lang="en-US" sz="1200" kern="100" dirty="0" err="1">
                <a:latin typeface="Arial" panose="020B0604020202020204" pitchFamily="34" charset="0"/>
                <a:cs typeface="Arial" panose="020B0604020202020204" pitchFamily="34" charset="0"/>
              </a:rPr>
              <a:t>novembre</a:t>
            </a:r>
            <a:r>
              <a:rPr lang="en-US" sz="1200" kern="100" dirty="0">
                <a:latin typeface="Arial" panose="020B0604020202020204" pitchFamily="34" charset="0"/>
                <a:cs typeface="Arial" panose="020B0604020202020204" pitchFamily="34" charset="0"/>
              </a:rPr>
              <a:t> 2017), Tipografia Duc, </a:t>
            </a:r>
            <a:r>
              <a:rPr lang="en-US" sz="1200" kern="100" dirty="0" err="1">
                <a:latin typeface="Arial" panose="020B0604020202020204" pitchFamily="34" charset="0"/>
                <a:cs typeface="Arial" panose="020B0604020202020204" pitchFamily="34" charset="0"/>
              </a:rPr>
              <a:t>Aosta</a:t>
            </a:r>
            <a:r>
              <a:rPr lang="en-US" sz="1200" kern="100" dirty="0">
                <a:latin typeface="Arial" panose="020B0604020202020204" pitchFamily="34" charset="0"/>
                <a:cs typeface="Arial" panose="020B0604020202020204" pitchFamily="34" charset="0"/>
              </a:rPr>
              <a:t>: 47‑62. </a:t>
            </a:r>
          </a:p>
          <a:p>
            <a:pPr marL="0" indent="0" algn="just">
              <a:lnSpc>
                <a:spcPct val="107000"/>
              </a:lnSpc>
              <a:spcAft>
                <a:spcPts val="600"/>
              </a:spcAft>
              <a:buNone/>
            </a:pPr>
            <a:r>
              <a:rPr lang="en-US" sz="1200" kern="100" dirty="0">
                <a:latin typeface="Arial" panose="020B0604020202020204" pitchFamily="34" charset="0"/>
                <a:cs typeface="Arial" panose="020B0604020202020204" pitchFamily="34" charset="0"/>
              </a:rPr>
              <a:t>Regis, R. &amp; </a:t>
            </a:r>
            <a:r>
              <a:rPr lang="en-US" sz="1200" kern="100" dirty="0" err="1">
                <a:latin typeface="Arial" panose="020B0604020202020204" pitchFamily="34" charset="0"/>
                <a:cs typeface="Arial" panose="020B0604020202020204" pitchFamily="34" charset="0"/>
              </a:rPr>
              <a:t>Rivoira</a:t>
            </a:r>
            <a:r>
              <a:rPr lang="en-US" sz="1200" kern="100" dirty="0">
                <a:latin typeface="Arial" panose="020B0604020202020204" pitchFamily="34" charset="0"/>
                <a:cs typeface="Arial" panose="020B0604020202020204" pitchFamily="34" charset="0"/>
              </a:rPr>
              <a:t> (2023), M., </a:t>
            </a:r>
            <a:r>
              <a:rPr lang="en-US" sz="1200" i="1" kern="100" dirty="0" err="1">
                <a:latin typeface="Arial" panose="020B0604020202020204" pitchFamily="34" charset="0"/>
                <a:cs typeface="Arial" panose="020B0604020202020204" pitchFamily="34" charset="0"/>
              </a:rPr>
              <a:t>Dialetti</a:t>
            </a:r>
            <a:r>
              <a:rPr lang="en-US" sz="1200" i="1" kern="100" dirty="0">
                <a:latin typeface="Arial" panose="020B0604020202020204" pitchFamily="34" charset="0"/>
                <a:cs typeface="Arial" panose="020B0604020202020204" pitchFamily="34" charset="0"/>
              </a:rPr>
              <a:t> d’Italia. Piemonte e Valle d’Aosta</a:t>
            </a:r>
            <a:r>
              <a:rPr lang="en-US" sz="1200" kern="100" dirty="0">
                <a:latin typeface="Arial" panose="020B0604020202020204" pitchFamily="34" charset="0"/>
                <a:cs typeface="Arial" panose="020B0604020202020204" pitchFamily="34" charset="0"/>
              </a:rPr>
              <a:t>, Roma, Carocci.</a:t>
            </a:r>
          </a:p>
          <a:p>
            <a:pPr marL="0" indent="0" algn="just">
              <a:lnSpc>
                <a:spcPct val="107000"/>
              </a:lnSpc>
              <a:spcAft>
                <a:spcPts val="600"/>
              </a:spcAft>
              <a:buNone/>
            </a:pPr>
            <a:r>
              <a:rPr lang="en-US" sz="1200" kern="100" dirty="0">
                <a:latin typeface="Arial" panose="020B0604020202020204" pitchFamily="34" charset="0"/>
                <a:cs typeface="Arial" panose="020B0604020202020204" pitchFamily="34" charset="0"/>
              </a:rPr>
              <a:t>Ricca, D. (2010), </a:t>
            </a:r>
            <a:r>
              <a:rPr lang="en-US" sz="1200" i="1" kern="100" dirty="0" err="1">
                <a:latin typeface="Arial" panose="020B0604020202020204" pitchFamily="34" charset="0"/>
                <a:cs typeface="Arial" panose="020B0604020202020204" pitchFamily="34" charset="0"/>
              </a:rPr>
              <a:t>Italianizzazione</a:t>
            </a:r>
            <a:r>
              <a:rPr lang="en-US" sz="1200" i="1" kern="100" dirty="0">
                <a:latin typeface="Arial" panose="020B0604020202020204" pitchFamily="34" charset="0"/>
                <a:cs typeface="Arial" panose="020B0604020202020204" pitchFamily="34" charset="0"/>
              </a:rPr>
              <a:t> </a:t>
            </a:r>
            <a:r>
              <a:rPr lang="en-US" sz="1200" i="1" kern="100" dirty="0" err="1">
                <a:latin typeface="Arial" panose="020B0604020202020204" pitchFamily="34" charset="0"/>
                <a:cs typeface="Arial" panose="020B0604020202020204" pitchFamily="34" charset="0"/>
              </a:rPr>
              <a:t>dei</a:t>
            </a:r>
            <a:r>
              <a:rPr lang="en-US" sz="1200" i="1" kern="100" dirty="0">
                <a:latin typeface="Arial" panose="020B0604020202020204" pitchFamily="34" charset="0"/>
                <a:cs typeface="Arial" panose="020B0604020202020204" pitchFamily="34" charset="0"/>
              </a:rPr>
              <a:t> </a:t>
            </a:r>
            <a:r>
              <a:rPr lang="en-US" sz="1200" i="1" kern="100" dirty="0" err="1">
                <a:latin typeface="Arial" panose="020B0604020202020204" pitchFamily="34" charset="0"/>
                <a:cs typeface="Arial" panose="020B0604020202020204" pitchFamily="34" charset="0"/>
              </a:rPr>
              <a:t>dialetti</a:t>
            </a:r>
            <a:r>
              <a:rPr lang="en-US" sz="1200" kern="100" dirty="0">
                <a:latin typeface="Arial" panose="020B0604020202020204" pitchFamily="34" charset="0"/>
                <a:cs typeface="Arial" panose="020B0604020202020204" pitchFamily="34" charset="0"/>
              </a:rPr>
              <a:t>, in R. Simone (a cura di), «</a:t>
            </a:r>
            <a:r>
              <a:rPr lang="it-IT" sz="1200" kern="100" dirty="0">
                <a:latin typeface="Arial" panose="020B0604020202020204" pitchFamily="34" charset="0"/>
                <a:cs typeface="Arial" panose="020B0604020202020204" pitchFamily="34" charset="0"/>
              </a:rPr>
              <a:t>Enciclopedia dell’italiano – </a:t>
            </a:r>
            <a:r>
              <a:rPr lang="it-IT" sz="1200" kern="100" dirty="0" err="1">
                <a:latin typeface="Arial" panose="020B0604020202020204" pitchFamily="34" charset="0"/>
                <a:cs typeface="Arial" panose="020B0604020202020204" pitchFamily="34" charset="0"/>
              </a:rPr>
              <a:t>Encit</a:t>
            </a:r>
            <a:r>
              <a:rPr lang="it-IT" sz="1200" kern="100" dirty="0">
                <a:latin typeface="Arial" panose="020B0604020202020204" pitchFamily="34" charset="0"/>
                <a:cs typeface="Arial" panose="020B0604020202020204" pitchFamily="34" charset="0"/>
              </a:rPr>
              <a:t>», Istituto dell’Enciclopedia Italiana Treccani, Roma.</a:t>
            </a:r>
          </a:p>
          <a:p>
            <a:pPr marL="0" indent="0" algn="just">
              <a:lnSpc>
                <a:spcPct val="107000"/>
              </a:lnSpc>
              <a:spcAft>
                <a:spcPts val="600"/>
              </a:spcAft>
              <a:buNone/>
            </a:pPr>
            <a:r>
              <a:rPr lang="it-IT" sz="1200" dirty="0" err="1">
                <a:latin typeface="Arial" panose="020B0604020202020204" pitchFamily="34" charset="0"/>
                <a:cs typeface="Arial" panose="020B0604020202020204" pitchFamily="34" charset="0"/>
              </a:rPr>
              <a:t>Scivoletto</a:t>
            </a:r>
            <a:r>
              <a:rPr lang="it-IT" sz="1200" dirty="0">
                <a:latin typeface="Arial" panose="020B0604020202020204" pitchFamily="34" charset="0"/>
                <a:cs typeface="Arial" panose="020B0604020202020204" pitchFamily="34" charset="0"/>
              </a:rPr>
              <a:t>, G. (2014), </a:t>
            </a:r>
            <a:r>
              <a:rPr lang="it-IT" sz="1200" i="1" dirty="0">
                <a:latin typeface="Arial" panose="020B0604020202020204" pitchFamily="34" charset="0"/>
                <a:cs typeface="Arial" panose="020B0604020202020204" pitchFamily="34" charset="0"/>
              </a:rPr>
              <a:t>L’italianizzazione dei dialetti come caso di convergenza linguistica</a:t>
            </a:r>
            <a:r>
              <a:rPr lang="it-IT" sz="1200" dirty="0">
                <a:latin typeface="Arial" panose="020B0604020202020204" pitchFamily="34" charset="0"/>
                <a:cs typeface="Arial" panose="020B0604020202020204" pitchFamily="34" charset="0"/>
              </a:rPr>
              <a:t>, in RID 38: 75-101.</a:t>
            </a:r>
          </a:p>
          <a:p>
            <a:pPr marL="0" indent="0" algn="just">
              <a:lnSpc>
                <a:spcPct val="107000"/>
              </a:lnSpc>
              <a:spcAft>
                <a:spcPts val="600"/>
              </a:spcAft>
              <a:buNone/>
            </a:pPr>
            <a:r>
              <a:rPr lang="it-IT" sz="1200" dirty="0">
                <a:latin typeface="Arial" panose="020B0604020202020204" pitchFamily="34" charset="0"/>
                <a:cs typeface="Arial" panose="020B0604020202020204" pitchFamily="34" charset="0"/>
              </a:rPr>
              <a:t>Tagliacarne, G. (1973), </a:t>
            </a:r>
            <a:r>
              <a:rPr lang="it-IT" sz="1200" i="1" dirty="0">
                <a:latin typeface="Arial" panose="020B0604020202020204" pitchFamily="34" charset="0"/>
                <a:cs typeface="Arial" panose="020B0604020202020204" pitchFamily="34" charset="0"/>
              </a:rPr>
              <a:t>Atlante delle aree commerciali d’Italia</a:t>
            </a:r>
            <a:r>
              <a:rPr lang="it-IT" sz="1200" dirty="0">
                <a:latin typeface="Arial" panose="020B0604020202020204" pitchFamily="34" charset="0"/>
                <a:cs typeface="Arial" panose="020B0604020202020204" pitchFamily="34" charset="0"/>
              </a:rPr>
              <a:t>, Milano, Mondadori.</a:t>
            </a:r>
          </a:p>
          <a:p>
            <a:pPr marL="0" indent="0" algn="just">
              <a:lnSpc>
                <a:spcPct val="107000"/>
              </a:lnSpc>
              <a:spcAft>
                <a:spcPts val="600"/>
              </a:spcAft>
              <a:buNone/>
            </a:pPr>
            <a:r>
              <a:rPr lang="it-IT" sz="1200" dirty="0">
                <a:latin typeface="Arial" panose="020B0604020202020204" pitchFamily="34" charset="0"/>
                <a:cs typeface="Arial" panose="020B0604020202020204" pitchFamily="34" charset="0"/>
              </a:rPr>
              <a:t>Telmon, T. (2001), </a:t>
            </a:r>
            <a:r>
              <a:rPr lang="it-IT" sz="1200" i="1" dirty="0">
                <a:latin typeface="Arial" panose="020B0604020202020204" pitchFamily="34" charset="0"/>
                <a:cs typeface="Arial" panose="020B0604020202020204" pitchFamily="34" charset="0"/>
              </a:rPr>
              <a:t>Piemonte e Valle d’Aosta</a:t>
            </a:r>
            <a:r>
              <a:rPr lang="it-IT" sz="1200" dirty="0">
                <a:latin typeface="Arial" panose="020B0604020202020204" pitchFamily="34" charset="0"/>
                <a:cs typeface="Arial" panose="020B0604020202020204" pitchFamily="34" charset="0"/>
              </a:rPr>
              <a:t>, Laterza, Roma-Bari.</a:t>
            </a:r>
          </a:p>
          <a:p>
            <a:pPr marL="0" indent="0" algn="just">
              <a:lnSpc>
                <a:spcPct val="107000"/>
              </a:lnSpc>
              <a:spcAft>
                <a:spcPts val="600"/>
              </a:spcAft>
              <a:buNone/>
            </a:pPr>
            <a:r>
              <a:rPr lang="it-IT" sz="1200" dirty="0">
                <a:latin typeface="Arial" panose="020B0604020202020204" pitchFamily="34" charset="0"/>
                <a:cs typeface="Arial" panose="020B0604020202020204" pitchFamily="34" charset="0"/>
              </a:rPr>
              <a:t>Tosco, M., Miola. E. &amp; </a:t>
            </a:r>
            <a:r>
              <a:rPr lang="it-IT" sz="1200" dirty="0" err="1">
                <a:latin typeface="Arial" panose="020B0604020202020204" pitchFamily="34" charset="0"/>
                <a:cs typeface="Arial" panose="020B0604020202020204" pitchFamily="34" charset="0"/>
              </a:rPr>
              <a:t>Duberti</a:t>
            </a:r>
            <a:r>
              <a:rPr lang="it-IT" sz="1200" dirty="0">
                <a:latin typeface="Arial" panose="020B0604020202020204" pitchFamily="34" charset="0"/>
                <a:cs typeface="Arial" panose="020B0604020202020204" pitchFamily="34" charset="0"/>
              </a:rPr>
              <a:t>, N. (2023), </a:t>
            </a:r>
            <a:r>
              <a:rPr lang="it-IT" sz="1200" i="1" dirty="0">
                <a:latin typeface="Arial" panose="020B0604020202020204" pitchFamily="34" charset="0"/>
                <a:cs typeface="Arial" panose="020B0604020202020204" pitchFamily="34" charset="0"/>
              </a:rPr>
              <a:t>A </a:t>
            </a:r>
            <a:r>
              <a:rPr lang="it-IT" sz="1200" i="1" dirty="0" err="1">
                <a:latin typeface="Arial" panose="020B0604020202020204" pitchFamily="34" charset="0"/>
                <a:cs typeface="Arial" panose="020B0604020202020204" pitchFamily="34" charset="0"/>
              </a:rPr>
              <a:t>Grammar</a:t>
            </a:r>
            <a:r>
              <a:rPr lang="it-IT" sz="1200" i="1" dirty="0">
                <a:latin typeface="Arial" panose="020B0604020202020204" pitchFamily="34" charset="0"/>
                <a:cs typeface="Arial" panose="020B0604020202020204" pitchFamily="34" charset="0"/>
              </a:rPr>
              <a:t> of </a:t>
            </a:r>
            <a:r>
              <a:rPr lang="it-IT" sz="1200" i="1" dirty="0" err="1">
                <a:latin typeface="Arial" panose="020B0604020202020204" pitchFamily="34" charset="0"/>
                <a:cs typeface="Arial" panose="020B0604020202020204" pitchFamily="34" charset="0"/>
              </a:rPr>
              <a:t>Piedmontese</a:t>
            </a:r>
            <a:r>
              <a:rPr lang="it-IT" sz="1200" dirty="0">
                <a:latin typeface="Arial" panose="020B0604020202020204" pitchFamily="34" charset="0"/>
                <a:cs typeface="Arial" panose="020B0604020202020204" pitchFamily="34" charset="0"/>
              </a:rPr>
              <a:t>, Brill.</a:t>
            </a:r>
            <a:endParaRPr lang="en-US" sz="1200" dirty="0">
              <a:latin typeface="Arial" panose="020B0604020202020204" pitchFamily="34" charset="0"/>
              <a:cs typeface="Arial" panose="020B0604020202020204" pitchFamily="34" charset="0"/>
            </a:endParaRPr>
          </a:p>
          <a:p>
            <a:pPr marL="0" indent="0" algn="just">
              <a:buNone/>
            </a:pPr>
            <a:r>
              <a:rPr lang="it-IT" sz="1200" dirty="0">
                <a:latin typeface="Arial" panose="020B0604020202020204" pitchFamily="34" charset="0"/>
                <a:cs typeface="Arial" panose="020B0604020202020204" pitchFamily="34" charset="0"/>
              </a:rPr>
              <a:t> </a:t>
            </a:r>
          </a:p>
        </p:txBody>
      </p:sp>
      <p:sp>
        <p:nvSpPr>
          <p:cNvPr id="4" name="Rettangolo 3">
            <a:extLst>
              <a:ext uri="{FF2B5EF4-FFF2-40B4-BE49-F238E27FC236}">
                <a16:creationId xmlns:a16="http://schemas.microsoft.com/office/drawing/2014/main" id="{A32AAA54-317F-A73B-E5B9-57D1C550B14A}"/>
              </a:ext>
            </a:extLst>
          </p:cNvPr>
          <p:cNvSpPr/>
          <p:nvPr/>
        </p:nvSpPr>
        <p:spPr>
          <a:xfrm>
            <a:off x="209549" y="0"/>
            <a:ext cx="18097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5129458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
            <a:lum/>
          </a:blip>
          <a:srcRect/>
          <a:stretch>
            <a:fillRect t="-9000" b="-9000"/>
          </a:stretch>
        </a:blipFill>
        <a:effectLst/>
      </p:bgPr>
    </p:bg>
    <p:spTree>
      <p:nvGrpSpPr>
        <p:cNvPr id="1" name="">
          <a:extLst>
            <a:ext uri="{FF2B5EF4-FFF2-40B4-BE49-F238E27FC236}">
              <a16:creationId xmlns:a16="http://schemas.microsoft.com/office/drawing/2014/main" id="{A930F078-87C0-04AF-F7C9-52489EEBB1B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8DC4685-9B6F-B6F0-B9B0-868109C34D5D}"/>
              </a:ext>
            </a:extLst>
          </p:cNvPr>
          <p:cNvSpPr>
            <a:spLocks noGrp="1"/>
          </p:cNvSpPr>
          <p:nvPr>
            <p:ph type="ctrTitle"/>
          </p:nvPr>
        </p:nvSpPr>
        <p:spPr>
          <a:xfrm>
            <a:off x="1524000" y="2538302"/>
            <a:ext cx="9144000" cy="731684"/>
          </a:xfrm>
        </p:spPr>
        <p:txBody>
          <a:bodyPr>
            <a:normAutofit/>
          </a:bodyPr>
          <a:lstStyle/>
          <a:p>
            <a:r>
              <a:rPr lang="it-IT" sz="3600" b="1" dirty="0">
                <a:solidFill>
                  <a:schemeClr val="accent3"/>
                </a:solidFill>
                <a:latin typeface="Arial" panose="020B0604020202020204" pitchFamily="34" charset="0"/>
                <a:cs typeface="Arial" panose="020B0604020202020204" pitchFamily="34" charset="0"/>
              </a:rPr>
              <a:t>Grazie per l’attenzione</a:t>
            </a:r>
          </a:p>
        </p:txBody>
      </p:sp>
      <p:sp>
        <p:nvSpPr>
          <p:cNvPr id="3" name="Sottotitolo 2">
            <a:extLst>
              <a:ext uri="{FF2B5EF4-FFF2-40B4-BE49-F238E27FC236}">
                <a16:creationId xmlns:a16="http://schemas.microsoft.com/office/drawing/2014/main" id="{8E0EE3B2-D863-413B-7F5D-4873612E6E7B}"/>
              </a:ext>
            </a:extLst>
          </p:cNvPr>
          <p:cNvSpPr>
            <a:spLocks noGrp="1"/>
          </p:cNvSpPr>
          <p:nvPr>
            <p:ph type="subTitle" idx="1"/>
          </p:nvPr>
        </p:nvSpPr>
        <p:spPr>
          <a:xfrm>
            <a:off x="1109842" y="5710246"/>
            <a:ext cx="4383024" cy="333693"/>
          </a:xfrm>
        </p:spPr>
        <p:txBody>
          <a:bodyPr>
            <a:normAutofit/>
          </a:bodyPr>
          <a:lstStyle/>
          <a:p>
            <a:pPr algn="just"/>
            <a:r>
              <a:rPr lang="it-IT" sz="1200" dirty="0">
                <a:latin typeface="Arial" panose="020B0604020202020204" pitchFamily="34" charset="0"/>
                <a:cs typeface="Arial" panose="020B0604020202020204" pitchFamily="34" charset="0"/>
              </a:rPr>
              <a:t>Alessandro Flecchia - alessandro.flecchia@unito.it</a:t>
            </a:r>
          </a:p>
        </p:txBody>
      </p:sp>
      <p:pic>
        <p:nvPicPr>
          <p:cNvPr id="4" name="Elemento grafico 3">
            <a:extLst>
              <a:ext uri="{FF2B5EF4-FFF2-40B4-BE49-F238E27FC236}">
                <a16:creationId xmlns:a16="http://schemas.microsoft.com/office/drawing/2014/main" id="{A96F26F2-BE56-43AF-EEF7-497DFA35D8C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27701" y="500048"/>
            <a:ext cx="479619" cy="601241"/>
          </a:xfrm>
          <a:prstGeom prst="rect">
            <a:avLst/>
          </a:prstGeom>
        </p:spPr>
      </p:pic>
      <p:pic>
        <p:nvPicPr>
          <p:cNvPr id="5" name="Elemento grafico 4">
            <a:extLst>
              <a:ext uri="{FF2B5EF4-FFF2-40B4-BE49-F238E27FC236}">
                <a16:creationId xmlns:a16="http://schemas.microsoft.com/office/drawing/2014/main" id="{56695A82-2F79-5B12-354E-B669A8F84D4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287000" y="593649"/>
            <a:ext cx="1074653" cy="507640"/>
          </a:xfrm>
          <a:prstGeom prst="rect">
            <a:avLst/>
          </a:prstGeom>
        </p:spPr>
      </p:pic>
      <p:sp>
        <p:nvSpPr>
          <p:cNvPr id="6" name="CasellaDiTesto 5">
            <a:extLst>
              <a:ext uri="{FF2B5EF4-FFF2-40B4-BE49-F238E27FC236}">
                <a16:creationId xmlns:a16="http://schemas.microsoft.com/office/drawing/2014/main" id="{D72C53C1-34DA-480D-34BD-D1D10FC7D060}"/>
              </a:ext>
            </a:extLst>
          </p:cNvPr>
          <p:cNvSpPr txBox="1"/>
          <p:nvPr/>
        </p:nvSpPr>
        <p:spPr>
          <a:xfrm>
            <a:off x="8402765" y="6043939"/>
            <a:ext cx="2958888" cy="261610"/>
          </a:xfrm>
          <a:prstGeom prst="rect">
            <a:avLst/>
          </a:prstGeom>
          <a:noFill/>
        </p:spPr>
        <p:txBody>
          <a:bodyPr wrap="square" rtlCol="0">
            <a:spAutoFit/>
          </a:bodyPr>
          <a:lstStyle/>
          <a:p>
            <a:pPr algn="r"/>
            <a:r>
              <a:rPr lang="it-IT" sz="1100" dirty="0">
                <a:latin typeface="Arial" panose="020B0604020202020204" pitchFamily="34" charset="0"/>
                <a:cs typeface="Arial" panose="020B0604020202020204" pitchFamily="34" charset="0"/>
              </a:rPr>
              <a:t>Torino, Seminario dottorale 27 ottobre 2025</a:t>
            </a:r>
          </a:p>
        </p:txBody>
      </p:sp>
    </p:spTree>
    <p:extLst>
      <p:ext uri="{BB962C8B-B14F-4D97-AF65-F5344CB8AC3E}">
        <p14:creationId xmlns:p14="http://schemas.microsoft.com/office/powerpoint/2010/main" val="244695502"/>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1504</TotalTime>
  <Words>5263</Words>
  <Application>Microsoft Office PowerPoint</Application>
  <PresentationFormat>Widescreen</PresentationFormat>
  <Paragraphs>321</Paragraphs>
  <Slides>39</Slides>
  <Notes>7</Notes>
  <HiddenSlides>0</HiddenSlides>
  <MMClips>1</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39</vt:i4>
      </vt:variant>
    </vt:vector>
  </HeadingPairs>
  <TitlesOfParts>
    <vt:vector size="44" baseType="lpstr">
      <vt:lpstr>Aptos</vt:lpstr>
      <vt:lpstr>Aptos Display</vt:lpstr>
      <vt:lpstr>Arial</vt:lpstr>
      <vt:lpstr>Times New Roman</vt:lpstr>
      <vt:lpstr>Tema di Office</vt:lpstr>
      <vt:lpstr>Language change, leveling and koineization in Piedmontese dialects</vt:lpstr>
      <vt:lpstr>Structure of the talk</vt:lpstr>
      <vt:lpstr>1. The ALPiOra project and the contact setting in Piedmont</vt:lpstr>
      <vt:lpstr>1.1. «Horizontal» and «vertical» contact</vt:lpstr>
      <vt:lpstr>1.1. «Horizontal» and «vertical» contact</vt:lpstr>
      <vt:lpstr>1.1. «Horizontal» and «vertical» contact</vt:lpstr>
      <vt:lpstr>Presentazione standard di PowerPoint</vt:lpstr>
      <vt:lpstr>1.2. Survey points and Piedmontese dialectal subgroups</vt:lpstr>
      <vt:lpstr>Presentazione standard di PowerPoint</vt:lpstr>
      <vt:lpstr>1.3. Data collection</vt:lpstr>
      <vt:lpstr>2. Qualitative analysis: dialect leveling and Italianization of the dialects  </vt:lpstr>
      <vt:lpstr>2.1. Phonetic leveling through dialect contact</vt:lpstr>
      <vt:lpstr>2.1. Phonetic leveling through dialect contact  </vt:lpstr>
      <vt:lpstr>2.1. Phonetic leveling through dialect contact  </vt:lpstr>
      <vt:lpstr>2.1. Phonetic leveling through dialect contact  </vt:lpstr>
      <vt:lpstr>Presentazione standard di PowerPoint</vt:lpstr>
      <vt:lpstr>2.2. Morphological leveling  </vt:lpstr>
      <vt:lpstr>2.2. Morphological leveling  </vt:lpstr>
      <vt:lpstr>2.2. Morphological leveling  </vt:lpstr>
      <vt:lpstr>2.2.1. Morphological leveling: the alternating paradigm of the definite article</vt:lpstr>
      <vt:lpstr>Presentazione standard di PowerPoint</vt:lpstr>
      <vt:lpstr>2.3. Italianization and leveling</vt:lpstr>
      <vt:lpstr>Presentazione standard di PowerPoint</vt:lpstr>
      <vt:lpstr>Presentazione standard di PowerPoint</vt:lpstr>
      <vt:lpstr>Presentazione standard di PowerPoint</vt:lpstr>
      <vt:lpstr>Presentazione standard di PowerPoint</vt:lpstr>
      <vt:lpstr>3. Quantitative analysis of the questionnaire</vt:lpstr>
      <vt:lpstr>3.1. Clustering and cophenetic correlation</vt:lpstr>
      <vt:lpstr>3.1. Clustering and cophenetic correlation</vt:lpstr>
      <vt:lpstr>Presentazione standard di PowerPoint</vt:lpstr>
      <vt:lpstr>3.1. Clustering and cophenetic correlation</vt:lpstr>
      <vt:lpstr>3.1. Clustering and cophenetic correlation</vt:lpstr>
      <vt:lpstr>3.2. Aggregate Dialect Distances</vt:lpstr>
      <vt:lpstr>3.2. Aggregate Dialect Distances</vt:lpstr>
      <vt:lpstr>Conclusions</vt:lpstr>
      <vt:lpstr>Conclusions</vt:lpstr>
      <vt:lpstr>References</vt:lpstr>
      <vt:lpstr>Presentazione standard di PowerPoint</vt:lpstr>
      <vt:lpstr>Grazie per l’attenzione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Alessandro Flecchia</dc:creator>
  <cp:lastModifiedBy>Revisore</cp:lastModifiedBy>
  <cp:revision>24</cp:revision>
  <dcterms:created xsi:type="dcterms:W3CDTF">2025-10-18T16:56:34Z</dcterms:created>
  <dcterms:modified xsi:type="dcterms:W3CDTF">2026-02-17T11:37:54Z</dcterms:modified>
</cp:coreProperties>
</file>