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3" r:id="rId1"/>
  </p:sldMasterIdLst>
  <p:notesMasterIdLst>
    <p:notesMasterId r:id="rId28"/>
  </p:notesMasterIdLst>
  <p:sldIdLst>
    <p:sldId id="256" r:id="rId2"/>
    <p:sldId id="290" r:id="rId3"/>
    <p:sldId id="258" r:id="rId4"/>
    <p:sldId id="259" r:id="rId5"/>
    <p:sldId id="261" r:id="rId6"/>
    <p:sldId id="288" r:id="rId7"/>
    <p:sldId id="307" r:id="rId8"/>
    <p:sldId id="294" r:id="rId9"/>
    <p:sldId id="262" r:id="rId10"/>
    <p:sldId id="291" r:id="rId11"/>
    <p:sldId id="293" r:id="rId12"/>
    <p:sldId id="295" r:id="rId13"/>
    <p:sldId id="297" r:id="rId14"/>
    <p:sldId id="296" r:id="rId15"/>
    <p:sldId id="289" r:id="rId16"/>
    <p:sldId id="298" r:id="rId17"/>
    <p:sldId id="306" r:id="rId18"/>
    <p:sldId id="299" r:id="rId19"/>
    <p:sldId id="300" r:id="rId20"/>
    <p:sldId id="301" r:id="rId21"/>
    <p:sldId id="302" r:id="rId22"/>
    <p:sldId id="303" r:id="rId23"/>
    <p:sldId id="304" r:id="rId24"/>
    <p:sldId id="305" r:id="rId25"/>
    <p:sldId id="309" r:id="rId26"/>
    <p:sldId id="308" r:id="rId27"/>
  </p:sldIdLst>
  <p:sldSz cx="9144000" cy="5143500" type="screen16x9"/>
  <p:notesSz cx="6858000" cy="9144000"/>
  <p:embeddedFontLst>
    <p:embeddedFont>
      <p:font typeface="Bahnschrift Light" panose="020B0502040204020203" pitchFamily="34" charset="0"/>
      <p:regular r:id="rId29"/>
    </p:embeddedFont>
    <p:embeddedFont>
      <p:font typeface="Calibri" panose="020F0502020204030204" pitchFamily="34" charset="0"/>
      <p:regular r:id="rId30"/>
      <p:bold r:id="rId31"/>
      <p:italic r:id="rId32"/>
      <p:boldItalic r:id="rId33"/>
    </p:embeddedFont>
    <p:embeddedFont>
      <p:font typeface="Figtree" panose="020B0604020202020204" charset="0"/>
      <p:regular r:id="rId34"/>
      <p:bold r:id="rId35"/>
      <p:italic r:id="rId36"/>
      <p:boldItalic r:id="rId37"/>
    </p:embeddedFont>
    <p:embeddedFont>
      <p:font typeface="Karla" pitchFamily="2" charset="0"/>
      <p:regular r:id="rId38"/>
      <p:bold r:id="rId39"/>
      <p:italic r:id="rId40"/>
      <p:boldItalic r:id="rId41"/>
    </p:embeddedFont>
    <p:embeddedFont>
      <p:font typeface="Raleway" pitchFamily="2" charset="0"/>
      <p:regular r:id="rId42"/>
      <p:bold r:id="rId43"/>
      <p:italic r:id="rId44"/>
      <p:boldItalic r:id="rId4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D10EAA0-A057-40C5-B0FB-DD79219DD6A2}">
  <a:tblStyle styleId="{5D10EAA0-A057-40C5-B0FB-DD79219DD6A2}"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6" d="100"/>
          <a:sy n="106" d="100"/>
        </p:scale>
        <p:origin x="77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1.fntdata"/><Relationship Id="rId21" Type="http://schemas.openxmlformats.org/officeDocument/2006/relationships/slide" Target="slides/slide20.xml"/><Relationship Id="rId34" Type="http://schemas.openxmlformats.org/officeDocument/2006/relationships/font" Target="fonts/font6.fntdata"/><Relationship Id="rId42" Type="http://schemas.openxmlformats.org/officeDocument/2006/relationships/font" Target="fonts/font14.fntdata"/><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1.fntdata"/><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37" Type="http://schemas.openxmlformats.org/officeDocument/2006/relationships/font" Target="fonts/font9.fntdata"/><Relationship Id="rId40" Type="http://schemas.openxmlformats.org/officeDocument/2006/relationships/font" Target="fonts/font12.fntdata"/><Relationship Id="rId45" Type="http://schemas.openxmlformats.org/officeDocument/2006/relationships/font" Target="fonts/font17.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36" Type="http://schemas.openxmlformats.org/officeDocument/2006/relationships/font" Target="fonts/font8.fntdata"/><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4" Type="http://schemas.openxmlformats.org/officeDocument/2006/relationships/font" Target="fonts/font1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font" Target="fonts/font7.fntdata"/><Relationship Id="rId43" Type="http://schemas.openxmlformats.org/officeDocument/2006/relationships/font" Target="fonts/font15.fntdata"/><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5.fntdata"/><Relationship Id="rId38" Type="http://schemas.openxmlformats.org/officeDocument/2006/relationships/font" Target="fonts/font10.fntdata"/><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font" Target="fonts/font13.fntdata"/><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ged3401ed36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 name="Google Shape;137;ged3401ed36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ged3401ed36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 name="Google Shape;137;ged3401ed36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878779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e1d838b627_0_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 name="Google Shape;186;ge1d838b627_0_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ge1d838b627_4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8" name="Google Shape;208;ge1d838b627_4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g33fb61485ab_0_1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3" name="Google Shape;223;g33fb61485ab_0_1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g33fb61485ab_0_1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3" name="Google Shape;223;g33fb61485ab_0_1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341711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g33fb61485ab_0_1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3" name="Google Shape;223;g33fb61485ab_0_1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059408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e1d838b627_4_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0" name="Google Shape;230;ge1d838b627_4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833516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e1d838b627_4_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0" name="Google Shape;230;ge1d838b627_4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e1d838b627_4_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0" name="Google Shape;230;ge1d838b627_4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233822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e1d838b627_4_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0" name="Google Shape;230;ge1d838b627_4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565554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e1d838b627_4_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0" name="Google Shape;230;ge1d838b627_4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261608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e1d838b627_4_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0" name="Google Shape;230;ge1d838b627_4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849653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e1d838b627_4_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0" name="Google Shape;230;ge1d838b627_4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883568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g33fb61485ab_0_1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3" name="Google Shape;223;g33fb61485ab_0_1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773971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e1d838b627_4_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0" name="Google Shape;230;ge1d838b627_4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302682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e1d838b627_4_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0" name="Google Shape;230;ge1d838b627_4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297756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e1d838b627_4_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0" name="Google Shape;230;ge1d838b627_4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117332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e1d838b627_4_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0" name="Google Shape;230;ge1d838b627_4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722959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e1d838b627_4_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0" name="Google Shape;230;ge1d838b627_4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209952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e1d838b627_4_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0" name="Google Shape;230;ge1d838b627_4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181761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e1d838b627_4_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0" name="Google Shape;230;ge1d838b627_4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612522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e1d838b627_4_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0" name="Google Shape;230;ge1d838b627_4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308308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e1d838b627_4_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0" name="Google Shape;230;ge1d838b627_4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9718997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e1d838b627_4_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0" name="Google Shape;230;ge1d838b627_4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6907177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e1d838b627_4_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0" name="Google Shape;230;ge1d838b627_4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4693627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pic>
        <p:nvPicPr>
          <p:cNvPr id="9" name="Google Shape;9;p2" title="Mesa de trabajo 3.png"/>
          <p:cNvPicPr preferRelativeResize="0"/>
          <p:nvPr/>
        </p:nvPicPr>
        <p:blipFill rotWithShape="1">
          <a:blip r:embed="rId2">
            <a:alphaModFix/>
          </a:blip>
          <a:srcRect l="826" t="826" r="826" b="826"/>
          <a:stretch/>
        </p:blipFill>
        <p:spPr>
          <a:xfrm>
            <a:off x="0" y="0"/>
            <a:ext cx="9144003" cy="5143499"/>
          </a:xfrm>
          <a:prstGeom prst="rect">
            <a:avLst/>
          </a:prstGeom>
          <a:noFill/>
          <a:ln>
            <a:noFill/>
          </a:ln>
        </p:spPr>
      </p:pic>
      <p:sp>
        <p:nvSpPr>
          <p:cNvPr id="10" name="Google Shape;10;p2"/>
          <p:cNvSpPr txBox="1">
            <a:spLocks noGrp="1"/>
          </p:cNvSpPr>
          <p:nvPr>
            <p:ph type="ctrTitle"/>
          </p:nvPr>
        </p:nvSpPr>
        <p:spPr>
          <a:xfrm>
            <a:off x="228600" y="1102382"/>
            <a:ext cx="8686800" cy="1647000"/>
          </a:xfrm>
          <a:prstGeom prst="rect">
            <a:avLst/>
          </a:prstGeom>
        </p:spPr>
        <p:txBody>
          <a:bodyPr spcFirstLastPara="1" wrap="square" lIns="91425" tIns="91425" rIns="91425" bIns="91425" anchor="b" anchorCtr="0">
            <a:noAutofit/>
          </a:bodyPr>
          <a:lstStyle>
            <a:lvl1pPr lvl="0" algn="r">
              <a:spcBef>
                <a:spcPts val="0"/>
              </a:spcBef>
              <a:spcAft>
                <a:spcPts val="0"/>
              </a:spcAft>
              <a:buClr>
                <a:srgbClr val="191919"/>
              </a:buClr>
              <a:buSzPts val="5200"/>
              <a:buNone/>
              <a:defRPr sz="4500"/>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a:endParaRPr/>
          </a:p>
        </p:txBody>
      </p:sp>
      <p:sp>
        <p:nvSpPr>
          <p:cNvPr id="11" name="Google Shape;11;p2"/>
          <p:cNvSpPr txBox="1">
            <a:spLocks noGrp="1"/>
          </p:cNvSpPr>
          <p:nvPr>
            <p:ph type="subTitle" idx="1"/>
          </p:nvPr>
        </p:nvSpPr>
        <p:spPr>
          <a:xfrm>
            <a:off x="228600" y="3171600"/>
            <a:ext cx="2945400" cy="1743300"/>
          </a:xfrm>
          <a:prstGeom prst="rect">
            <a:avLst/>
          </a:prstGeom>
          <a:ln>
            <a:noFill/>
          </a:ln>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6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pic>
        <p:nvPicPr>
          <p:cNvPr id="21" name="Google Shape;21;p5" title="BK 1.png"/>
          <p:cNvPicPr preferRelativeResize="0"/>
          <p:nvPr/>
        </p:nvPicPr>
        <p:blipFill rotWithShape="1">
          <a:blip r:embed="rId2">
            <a:alphaModFix/>
          </a:blip>
          <a:srcRect l="1756" t="932" r="98" b="932"/>
          <a:stretch/>
        </p:blipFill>
        <p:spPr>
          <a:xfrm flipH="1">
            <a:off x="3" y="0"/>
            <a:ext cx="9143997" cy="5143499"/>
          </a:xfrm>
          <a:prstGeom prst="rect">
            <a:avLst/>
          </a:prstGeom>
          <a:noFill/>
          <a:ln>
            <a:noFill/>
          </a:ln>
        </p:spPr>
      </p:pic>
      <p:sp>
        <p:nvSpPr>
          <p:cNvPr id="22" name="Google Shape;22;p5"/>
          <p:cNvSpPr txBox="1">
            <a:spLocks noGrp="1"/>
          </p:cNvSpPr>
          <p:nvPr>
            <p:ph type="subTitle" idx="1"/>
          </p:nvPr>
        </p:nvSpPr>
        <p:spPr>
          <a:xfrm>
            <a:off x="231125" y="2031875"/>
            <a:ext cx="1509300" cy="9702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2400"/>
              <a:buFont typeface="Raleway"/>
              <a:buNone/>
              <a:defRPr sz="1600">
                <a:solidFill>
                  <a:schemeClr val="dk2"/>
                </a:solidFill>
                <a:latin typeface="Figtree"/>
                <a:ea typeface="Figtree"/>
                <a:cs typeface="Figtree"/>
                <a:sym typeface="Figtree"/>
              </a:defRPr>
            </a:lvl1pPr>
            <a:lvl2pPr lvl="1" algn="ctr">
              <a:lnSpc>
                <a:spcPct val="100000"/>
              </a:lnSpc>
              <a:spcBef>
                <a:spcPts val="0"/>
              </a:spcBef>
              <a:spcAft>
                <a:spcPts val="0"/>
              </a:spcAft>
              <a:buSzPts val="2400"/>
              <a:buFont typeface="Raleway"/>
              <a:buNone/>
              <a:defRPr sz="2400" b="1">
                <a:latin typeface="Raleway"/>
                <a:ea typeface="Raleway"/>
                <a:cs typeface="Raleway"/>
                <a:sym typeface="Raleway"/>
              </a:defRPr>
            </a:lvl2pPr>
            <a:lvl3pPr lvl="2" algn="ctr">
              <a:lnSpc>
                <a:spcPct val="100000"/>
              </a:lnSpc>
              <a:spcBef>
                <a:spcPts val="0"/>
              </a:spcBef>
              <a:spcAft>
                <a:spcPts val="0"/>
              </a:spcAft>
              <a:buSzPts val="2400"/>
              <a:buFont typeface="Raleway"/>
              <a:buNone/>
              <a:defRPr sz="2400" b="1">
                <a:latin typeface="Raleway"/>
                <a:ea typeface="Raleway"/>
                <a:cs typeface="Raleway"/>
                <a:sym typeface="Raleway"/>
              </a:defRPr>
            </a:lvl3pPr>
            <a:lvl4pPr lvl="3" algn="ctr">
              <a:lnSpc>
                <a:spcPct val="100000"/>
              </a:lnSpc>
              <a:spcBef>
                <a:spcPts val="0"/>
              </a:spcBef>
              <a:spcAft>
                <a:spcPts val="0"/>
              </a:spcAft>
              <a:buSzPts val="2400"/>
              <a:buFont typeface="Raleway"/>
              <a:buNone/>
              <a:defRPr sz="2400" b="1">
                <a:latin typeface="Raleway"/>
                <a:ea typeface="Raleway"/>
                <a:cs typeface="Raleway"/>
                <a:sym typeface="Raleway"/>
              </a:defRPr>
            </a:lvl4pPr>
            <a:lvl5pPr lvl="4" algn="ctr">
              <a:lnSpc>
                <a:spcPct val="100000"/>
              </a:lnSpc>
              <a:spcBef>
                <a:spcPts val="0"/>
              </a:spcBef>
              <a:spcAft>
                <a:spcPts val="0"/>
              </a:spcAft>
              <a:buSzPts val="2400"/>
              <a:buFont typeface="Raleway"/>
              <a:buNone/>
              <a:defRPr sz="2400" b="1">
                <a:latin typeface="Raleway"/>
                <a:ea typeface="Raleway"/>
                <a:cs typeface="Raleway"/>
                <a:sym typeface="Raleway"/>
              </a:defRPr>
            </a:lvl5pPr>
            <a:lvl6pPr lvl="5" algn="ctr">
              <a:lnSpc>
                <a:spcPct val="100000"/>
              </a:lnSpc>
              <a:spcBef>
                <a:spcPts val="0"/>
              </a:spcBef>
              <a:spcAft>
                <a:spcPts val="0"/>
              </a:spcAft>
              <a:buSzPts val="2400"/>
              <a:buFont typeface="Raleway"/>
              <a:buNone/>
              <a:defRPr sz="2400" b="1">
                <a:latin typeface="Raleway"/>
                <a:ea typeface="Raleway"/>
                <a:cs typeface="Raleway"/>
                <a:sym typeface="Raleway"/>
              </a:defRPr>
            </a:lvl6pPr>
            <a:lvl7pPr lvl="6" algn="ctr">
              <a:lnSpc>
                <a:spcPct val="100000"/>
              </a:lnSpc>
              <a:spcBef>
                <a:spcPts val="0"/>
              </a:spcBef>
              <a:spcAft>
                <a:spcPts val="0"/>
              </a:spcAft>
              <a:buSzPts val="2400"/>
              <a:buFont typeface="Raleway"/>
              <a:buNone/>
              <a:defRPr sz="2400" b="1">
                <a:latin typeface="Raleway"/>
                <a:ea typeface="Raleway"/>
                <a:cs typeface="Raleway"/>
                <a:sym typeface="Raleway"/>
              </a:defRPr>
            </a:lvl7pPr>
            <a:lvl8pPr lvl="7" algn="ctr">
              <a:lnSpc>
                <a:spcPct val="100000"/>
              </a:lnSpc>
              <a:spcBef>
                <a:spcPts val="0"/>
              </a:spcBef>
              <a:spcAft>
                <a:spcPts val="0"/>
              </a:spcAft>
              <a:buSzPts val="2400"/>
              <a:buFont typeface="Raleway"/>
              <a:buNone/>
              <a:defRPr sz="2400" b="1">
                <a:latin typeface="Raleway"/>
                <a:ea typeface="Raleway"/>
                <a:cs typeface="Raleway"/>
                <a:sym typeface="Raleway"/>
              </a:defRPr>
            </a:lvl8pPr>
            <a:lvl9pPr lvl="8" algn="ctr">
              <a:lnSpc>
                <a:spcPct val="100000"/>
              </a:lnSpc>
              <a:spcBef>
                <a:spcPts val="0"/>
              </a:spcBef>
              <a:spcAft>
                <a:spcPts val="0"/>
              </a:spcAft>
              <a:buSzPts val="2400"/>
              <a:buFont typeface="Raleway"/>
              <a:buNone/>
              <a:defRPr sz="2400" b="1">
                <a:latin typeface="Raleway"/>
                <a:ea typeface="Raleway"/>
                <a:cs typeface="Raleway"/>
                <a:sym typeface="Raleway"/>
              </a:defRPr>
            </a:lvl9pPr>
          </a:lstStyle>
          <a:p>
            <a:endParaRPr/>
          </a:p>
        </p:txBody>
      </p:sp>
      <p:sp>
        <p:nvSpPr>
          <p:cNvPr id="23" name="Google Shape;23;p5"/>
          <p:cNvSpPr txBox="1">
            <a:spLocks noGrp="1"/>
          </p:cNvSpPr>
          <p:nvPr>
            <p:ph type="subTitle" idx="2"/>
          </p:nvPr>
        </p:nvSpPr>
        <p:spPr>
          <a:xfrm>
            <a:off x="231125" y="3540950"/>
            <a:ext cx="1509300" cy="970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2400"/>
              <a:buFont typeface="Raleway"/>
              <a:buNone/>
              <a:defRPr sz="1600">
                <a:solidFill>
                  <a:schemeClr val="dk2"/>
                </a:solidFill>
                <a:latin typeface="Figtree"/>
                <a:ea typeface="Figtree"/>
                <a:cs typeface="Figtree"/>
                <a:sym typeface="Figtree"/>
              </a:defRPr>
            </a:lvl1pPr>
            <a:lvl2pPr lvl="1" algn="ctr" rtl="0">
              <a:lnSpc>
                <a:spcPct val="100000"/>
              </a:lnSpc>
              <a:spcBef>
                <a:spcPts val="0"/>
              </a:spcBef>
              <a:spcAft>
                <a:spcPts val="0"/>
              </a:spcAft>
              <a:buSzPts val="2400"/>
              <a:buFont typeface="Raleway"/>
              <a:buNone/>
              <a:defRPr sz="2400" b="1">
                <a:latin typeface="Raleway"/>
                <a:ea typeface="Raleway"/>
                <a:cs typeface="Raleway"/>
                <a:sym typeface="Raleway"/>
              </a:defRPr>
            </a:lvl2pPr>
            <a:lvl3pPr lvl="2" algn="ctr" rtl="0">
              <a:lnSpc>
                <a:spcPct val="100000"/>
              </a:lnSpc>
              <a:spcBef>
                <a:spcPts val="0"/>
              </a:spcBef>
              <a:spcAft>
                <a:spcPts val="0"/>
              </a:spcAft>
              <a:buSzPts val="2400"/>
              <a:buFont typeface="Raleway"/>
              <a:buNone/>
              <a:defRPr sz="2400" b="1">
                <a:latin typeface="Raleway"/>
                <a:ea typeface="Raleway"/>
                <a:cs typeface="Raleway"/>
                <a:sym typeface="Raleway"/>
              </a:defRPr>
            </a:lvl3pPr>
            <a:lvl4pPr lvl="3" algn="ctr" rtl="0">
              <a:lnSpc>
                <a:spcPct val="100000"/>
              </a:lnSpc>
              <a:spcBef>
                <a:spcPts val="0"/>
              </a:spcBef>
              <a:spcAft>
                <a:spcPts val="0"/>
              </a:spcAft>
              <a:buSzPts val="2400"/>
              <a:buFont typeface="Raleway"/>
              <a:buNone/>
              <a:defRPr sz="2400" b="1">
                <a:latin typeface="Raleway"/>
                <a:ea typeface="Raleway"/>
                <a:cs typeface="Raleway"/>
                <a:sym typeface="Raleway"/>
              </a:defRPr>
            </a:lvl4pPr>
            <a:lvl5pPr lvl="4" algn="ctr" rtl="0">
              <a:lnSpc>
                <a:spcPct val="100000"/>
              </a:lnSpc>
              <a:spcBef>
                <a:spcPts val="0"/>
              </a:spcBef>
              <a:spcAft>
                <a:spcPts val="0"/>
              </a:spcAft>
              <a:buSzPts val="2400"/>
              <a:buFont typeface="Raleway"/>
              <a:buNone/>
              <a:defRPr sz="2400" b="1">
                <a:latin typeface="Raleway"/>
                <a:ea typeface="Raleway"/>
                <a:cs typeface="Raleway"/>
                <a:sym typeface="Raleway"/>
              </a:defRPr>
            </a:lvl5pPr>
            <a:lvl6pPr lvl="5" algn="ctr" rtl="0">
              <a:lnSpc>
                <a:spcPct val="100000"/>
              </a:lnSpc>
              <a:spcBef>
                <a:spcPts val="0"/>
              </a:spcBef>
              <a:spcAft>
                <a:spcPts val="0"/>
              </a:spcAft>
              <a:buSzPts val="2400"/>
              <a:buFont typeface="Raleway"/>
              <a:buNone/>
              <a:defRPr sz="2400" b="1">
                <a:latin typeface="Raleway"/>
                <a:ea typeface="Raleway"/>
                <a:cs typeface="Raleway"/>
                <a:sym typeface="Raleway"/>
              </a:defRPr>
            </a:lvl6pPr>
            <a:lvl7pPr lvl="6" algn="ctr" rtl="0">
              <a:lnSpc>
                <a:spcPct val="100000"/>
              </a:lnSpc>
              <a:spcBef>
                <a:spcPts val="0"/>
              </a:spcBef>
              <a:spcAft>
                <a:spcPts val="0"/>
              </a:spcAft>
              <a:buSzPts val="2400"/>
              <a:buFont typeface="Raleway"/>
              <a:buNone/>
              <a:defRPr sz="2400" b="1">
                <a:latin typeface="Raleway"/>
                <a:ea typeface="Raleway"/>
                <a:cs typeface="Raleway"/>
                <a:sym typeface="Raleway"/>
              </a:defRPr>
            </a:lvl7pPr>
            <a:lvl8pPr lvl="7" algn="ctr" rtl="0">
              <a:lnSpc>
                <a:spcPct val="100000"/>
              </a:lnSpc>
              <a:spcBef>
                <a:spcPts val="0"/>
              </a:spcBef>
              <a:spcAft>
                <a:spcPts val="0"/>
              </a:spcAft>
              <a:buSzPts val="2400"/>
              <a:buFont typeface="Raleway"/>
              <a:buNone/>
              <a:defRPr sz="2400" b="1">
                <a:latin typeface="Raleway"/>
                <a:ea typeface="Raleway"/>
                <a:cs typeface="Raleway"/>
                <a:sym typeface="Raleway"/>
              </a:defRPr>
            </a:lvl8pPr>
            <a:lvl9pPr lvl="8" algn="ctr" rtl="0">
              <a:lnSpc>
                <a:spcPct val="100000"/>
              </a:lnSpc>
              <a:spcBef>
                <a:spcPts val="0"/>
              </a:spcBef>
              <a:spcAft>
                <a:spcPts val="0"/>
              </a:spcAft>
              <a:buSzPts val="2400"/>
              <a:buFont typeface="Raleway"/>
              <a:buNone/>
              <a:defRPr sz="2400" b="1">
                <a:latin typeface="Raleway"/>
                <a:ea typeface="Raleway"/>
                <a:cs typeface="Raleway"/>
                <a:sym typeface="Raleway"/>
              </a:defRPr>
            </a:lvl9pPr>
          </a:lstStyle>
          <a:p>
            <a:endParaRPr/>
          </a:p>
        </p:txBody>
      </p:sp>
      <p:sp>
        <p:nvSpPr>
          <p:cNvPr id="24" name="Google Shape;24;p5"/>
          <p:cNvSpPr txBox="1">
            <a:spLocks noGrp="1"/>
          </p:cNvSpPr>
          <p:nvPr>
            <p:ph type="subTitle" idx="3"/>
          </p:nvPr>
        </p:nvSpPr>
        <p:spPr>
          <a:xfrm>
            <a:off x="1816625" y="2031875"/>
            <a:ext cx="3493200" cy="1374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2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5" name="Google Shape;25;p5"/>
          <p:cNvSpPr txBox="1">
            <a:spLocks noGrp="1"/>
          </p:cNvSpPr>
          <p:nvPr>
            <p:ph type="subTitle" idx="4"/>
          </p:nvPr>
        </p:nvSpPr>
        <p:spPr>
          <a:xfrm>
            <a:off x="1816625" y="3540950"/>
            <a:ext cx="3493200" cy="1374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2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6" name="Google Shape;26;p5"/>
          <p:cNvSpPr txBox="1">
            <a:spLocks noGrp="1"/>
          </p:cNvSpPr>
          <p:nvPr>
            <p:ph type="title"/>
          </p:nvPr>
        </p:nvSpPr>
        <p:spPr>
          <a:xfrm>
            <a:off x="231125" y="228600"/>
            <a:ext cx="8686800" cy="822600"/>
          </a:xfrm>
          <a:prstGeom prst="rect">
            <a:avLst/>
          </a:prstGeom>
          <a:ln>
            <a:noFill/>
          </a:ln>
        </p:spPr>
        <p:txBody>
          <a:bodyPr spcFirstLastPara="1" wrap="square" lIns="91425" tIns="91425" rIns="91425" bIns="91425" anchor="b" anchorCtr="0">
            <a:noAutofit/>
          </a:bodyPr>
          <a:lstStyle>
            <a:lvl1pPr lvl="0" algn="r" rtl="0">
              <a:spcBef>
                <a:spcPts val="0"/>
              </a:spcBef>
              <a:spcAft>
                <a:spcPts val="0"/>
              </a:spcAft>
              <a:buSzPts val="2600"/>
              <a:buNone/>
              <a:defRPr/>
            </a:lvl1pPr>
            <a:lvl2pPr lvl="1" rtl="0">
              <a:spcBef>
                <a:spcPts val="0"/>
              </a:spcBef>
              <a:spcAft>
                <a:spcPts val="0"/>
              </a:spcAft>
              <a:buSzPts val="2500"/>
              <a:buNone/>
              <a:defRPr/>
            </a:lvl2pPr>
            <a:lvl3pPr lvl="2" rtl="0">
              <a:spcBef>
                <a:spcPts val="0"/>
              </a:spcBef>
              <a:spcAft>
                <a:spcPts val="0"/>
              </a:spcAft>
              <a:buSzPts val="2500"/>
              <a:buNone/>
              <a:defRPr/>
            </a:lvl3pPr>
            <a:lvl4pPr lvl="3" rtl="0">
              <a:spcBef>
                <a:spcPts val="0"/>
              </a:spcBef>
              <a:spcAft>
                <a:spcPts val="0"/>
              </a:spcAft>
              <a:buSzPts val="2500"/>
              <a:buNone/>
              <a:defRPr/>
            </a:lvl4pPr>
            <a:lvl5pPr lvl="4" rtl="0">
              <a:spcBef>
                <a:spcPts val="0"/>
              </a:spcBef>
              <a:spcAft>
                <a:spcPts val="0"/>
              </a:spcAft>
              <a:buSzPts val="2500"/>
              <a:buNone/>
              <a:defRPr/>
            </a:lvl5pPr>
            <a:lvl6pPr lvl="5" rtl="0">
              <a:spcBef>
                <a:spcPts val="0"/>
              </a:spcBef>
              <a:spcAft>
                <a:spcPts val="0"/>
              </a:spcAft>
              <a:buSzPts val="2500"/>
              <a:buNone/>
              <a:defRPr/>
            </a:lvl6pPr>
            <a:lvl7pPr lvl="6" rtl="0">
              <a:spcBef>
                <a:spcPts val="0"/>
              </a:spcBef>
              <a:spcAft>
                <a:spcPts val="0"/>
              </a:spcAft>
              <a:buSzPts val="2500"/>
              <a:buNone/>
              <a:defRPr/>
            </a:lvl7pPr>
            <a:lvl8pPr lvl="7" rtl="0">
              <a:spcBef>
                <a:spcPts val="0"/>
              </a:spcBef>
              <a:spcAft>
                <a:spcPts val="0"/>
              </a:spcAft>
              <a:buSzPts val="2500"/>
              <a:buNone/>
              <a:defRPr/>
            </a:lvl8pPr>
            <a:lvl9pPr lvl="8" rtl="0">
              <a:spcBef>
                <a:spcPts val="0"/>
              </a:spcBef>
              <a:spcAft>
                <a:spcPts val="0"/>
              </a:spcAft>
              <a:buSzPts val="25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0"/>
        <p:cNvGrpSpPr/>
        <p:nvPr/>
      </p:nvGrpSpPr>
      <p:grpSpPr>
        <a:xfrm>
          <a:off x="0" y="0"/>
          <a:ext cx="0" cy="0"/>
          <a:chOff x="0" y="0"/>
          <a:chExt cx="0" cy="0"/>
        </a:xfrm>
      </p:grpSpPr>
      <p:pic>
        <p:nvPicPr>
          <p:cNvPr id="31" name="Google Shape;31;p7" title="Mesa de trabajo 3.png"/>
          <p:cNvPicPr preferRelativeResize="0"/>
          <p:nvPr/>
        </p:nvPicPr>
        <p:blipFill rotWithShape="1">
          <a:blip r:embed="rId2">
            <a:alphaModFix/>
          </a:blip>
          <a:srcRect l="826" t="826" r="826" b="826"/>
          <a:stretch/>
        </p:blipFill>
        <p:spPr>
          <a:xfrm>
            <a:off x="0" y="0"/>
            <a:ext cx="9144003" cy="5143499"/>
          </a:xfrm>
          <a:prstGeom prst="rect">
            <a:avLst/>
          </a:prstGeom>
          <a:noFill/>
          <a:ln>
            <a:noFill/>
          </a:ln>
        </p:spPr>
      </p:pic>
      <p:sp>
        <p:nvSpPr>
          <p:cNvPr id="32" name="Google Shape;32;p7"/>
          <p:cNvSpPr txBox="1">
            <a:spLocks noGrp="1"/>
          </p:cNvSpPr>
          <p:nvPr>
            <p:ph type="title"/>
          </p:nvPr>
        </p:nvSpPr>
        <p:spPr>
          <a:xfrm>
            <a:off x="228600" y="228600"/>
            <a:ext cx="3998400" cy="1445700"/>
          </a:xfrm>
          <a:prstGeom prst="rect">
            <a:avLst/>
          </a:prstGeom>
          <a:ln>
            <a:noFill/>
          </a:ln>
        </p:spPr>
        <p:txBody>
          <a:bodyPr spcFirstLastPara="1" wrap="square" lIns="91425" tIns="91425" rIns="91425" bIns="91425" anchor="t" anchorCtr="0">
            <a:noAutofit/>
          </a:bodyPr>
          <a:lstStyle>
            <a:lvl1pPr lvl="0" rtl="0">
              <a:spcBef>
                <a:spcPts val="0"/>
              </a:spcBef>
              <a:spcAft>
                <a:spcPts val="0"/>
              </a:spcAft>
              <a:buSzPts val="2600"/>
              <a:buNone/>
              <a:defRPr sz="2600"/>
            </a:lvl1pPr>
            <a:lvl2pPr lvl="1" rtl="0">
              <a:spcBef>
                <a:spcPts val="0"/>
              </a:spcBef>
              <a:spcAft>
                <a:spcPts val="0"/>
              </a:spcAft>
              <a:buSzPts val="2500"/>
              <a:buNone/>
              <a:defRPr/>
            </a:lvl2pPr>
            <a:lvl3pPr lvl="2" rtl="0">
              <a:spcBef>
                <a:spcPts val="0"/>
              </a:spcBef>
              <a:spcAft>
                <a:spcPts val="0"/>
              </a:spcAft>
              <a:buSzPts val="2500"/>
              <a:buNone/>
              <a:defRPr/>
            </a:lvl3pPr>
            <a:lvl4pPr lvl="3" rtl="0">
              <a:spcBef>
                <a:spcPts val="0"/>
              </a:spcBef>
              <a:spcAft>
                <a:spcPts val="0"/>
              </a:spcAft>
              <a:buSzPts val="2500"/>
              <a:buNone/>
              <a:defRPr/>
            </a:lvl4pPr>
            <a:lvl5pPr lvl="4" rtl="0">
              <a:spcBef>
                <a:spcPts val="0"/>
              </a:spcBef>
              <a:spcAft>
                <a:spcPts val="0"/>
              </a:spcAft>
              <a:buSzPts val="2500"/>
              <a:buNone/>
              <a:defRPr/>
            </a:lvl5pPr>
            <a:lvl6pPr lvl="5" rtl="0">
              <a:spcBef>
                <a:spcPts val="0"/>
              </a:spcBef>
              <a:spcAft>
                <a:spcPts val="0"/>
              </a:spcAft>
              <a:buSzPts val="2500"/>
              <a:buNone/>
              <a:defRPr/>
            </a:lvl6pPr>
            <a:lvl7pPr lvl="6" rtl="0">
              <a:spcBef>
                <a:spcPts val="0"/>
              </a:spcBef>
              <a:spcAft>
                <a:spcPts val="0"/>
              </a:spcAft>
              <a:buSzPts val="2500"/>
              <a:buNone/>
              <a:defRPr/>
            </a:lvl7pPr>
            <a:lvl8pPr lvl="7" rtl="0">
              <a:spcBef>
                <a:spcPts val="0"/>
              </a:spcBef>
              <a:spcAft>
                <a:spcPts val="0"/>
              </a:spcAft>
              <a:buSzPts val="2500"/>
              <a:buNone/>
              <a:defRPr/>
            </a:lvl8pPr>
            <a:lvl9pPr lvl="8" rtl="0">
              <a:spcBef>
                <a:spcPts val="0"/>
              </a:spcBef>
              <a:spcAft>
                <a:spcPts val="0"/>
              </a:spcAft>
              <a:buSzPts val="2500"/>
              <a:buNone/>
              <a:defRPr/>
            </a:lvl9pPr>
          </a:lstStyle>
          <a:p>
            <a:endParaRPr/>
          </a:p>
        </p:txBody>
      </p:sp>
      <p:sp>
        <p:nvSpPr>
          <p:cNvPr id="33" name="Google Shape;33;p7"/>
          <p:cNvSpPr txBox="1">
            <a:spLocks noGrp="1"/>
          </p:cNvSpPr>
          <p:nvPr>
            <p:ph type="body" idx="1"/>
          </p:nvPr>
        </p:nvSpPr>
        <p:spPr>
          <a:xfrm>
            <a:off x="1609625" y="2066125"/>
            <a:ext cx="3824100" cy="2532600"/>
          </a:xfrm>
          <a:prstGeom prst="rect">
            <a:avLst/>
          </a:prstGeom>
        </p:spPr>
        <p:txBody>
          <a:bodyPr spcFirstLastPara="1" wrap="square" lIns="91425" tIns="91425" rIns="91425" bIns="91425" anchor="t" anchorCtr="0">
            <a:noAutofit/>
          </a:bodyPr>
          <a:lstStyle>
            <a:lvl1pPr marL="457200" lvl="0" indent="-317500" rtl="0">
              <a:lnSpc>
                <a:spcPct val="100000"/>
              </a:lnSpc>
              <a:spcBef>
                <a:spcPts val="0"/>
              </a:spcBef>
              <a:spcAft>
                <a:spcPts val="0"/>
              </a:spcAft>
              <a:buSzPts val="1400"/>
              <a:buChar char="●"/>
              <a:defRPr sz="1400"/>
            </a:lvl1pPr>
            <a:lvl2pPr marL="914400" lvl="1" indent="-317500" rtl="0">
              <a:lnSpc>
                <a:spcPct val="115000"/>
              </a:lnSpc>
              <a:spcBef>
                <a:spcPts val="0"/>
              </a:spcBef>
              <a:spcAft>
                <a:spcPts val="0"/>
              </a:spcAft>
              <a:buSzPts val="1400"/>
              <a:buChar char="○"/>
              <a:defRPr/>
            </a:lvl2pPr>
            <a:lvl3pPr marL="1371600" lvl="2" indent="-317500" rtl="0">
              <a:lnSpc>
                <a:spcPct val="115000"/>
              </a:lnSpc>
              <a:spcBef>
                <a:spcPts val="0"/>
              </a:spcBef>
              <a:spcAft>
                <a:spcPts val="0"/>
              </a:spcAft>
              <a:buSzPts val="1400"/>
              <a:buChar char="■"/>
              <a:defRPr/>
            </a:lvl3pPr>
            <a:lvl4pPr marL="1828800" lvl="3" indent="-317500" rtl="0">
              <a:lnSpc>
                <a:spcPct val="115000"/>
              </a:lnSpc>
              <a:spcBef>
                <a:spcPts val="0"/>
              </a:spcBef>
              <a:spcAft>
                <a:spcPts val="0"/>
              </a:spcAft>
              <a:buSzPts val="1400"/>
              <a:buChar char="●"/>
              <a:defRPr/>
            </a:lvl4pPr>
            <a:lvl5pPr marL="2286000" lvl="4" indent="-317500" rtl="0">
              <a:lnSpc>
                <a:spcPct val="115000"/>
              </a:lnSpc>
              <a:spcBef>
                <a:spcPts val="0"/>
              </a:spcBef>
              <a:spcAft>
                <a:spcPts val="0"/>
              </a:spcAft>
              <a:buSzPts val="1400"/>
              <a:buChar char="○"/>
              <a:defRPr/>
            </a:lvl5pPr>
            <a:lvl6pPr marL="2743200" lvl="5" indent="-317500" rtl="0">
              <a:lnSpc>
                <a:spcPct val="115000"/>
              </a:lnSpc>
              <a:spcBef>
                <a:spcPts val="0"/>
              </a:spcBef>
              <a:spcAft>
                <a:spcPts val="0"/>
              </a:spcAft>
              <a:buSzPts val="1400"/>
              <a:buChar char="■"/>
              <a:defRPr/>
            </a:lvl6pPr>
            <a:lvl7pPr marL="3200400" lvl="6" indent="-317500" rtl="0">
              <a:lnSpc>
                <a:spcPct val="115000"/>
              </a:lnSpc>
              <a:spcBef>
                <a:spcPts val="0"/>
              </a:spcBef>
              <a:spcAft>
                <a:spcPts val="0"/>
              </a:spcAft>
              <a:buSzPts val="1400"/>
              <a:buChar char="●"/>
              <a:defRPr/>
            </a:lvl7pPr>
            <a:lvl8pPr marL="3657600" lvl="7" indent="-317500" rtl="0">
              <a:lnSpc>
                <a:spcPct val="115000"/>
              </a:lnSpc>
              <a:spcBef>
                <a:spcPts val="0"/>
              </a:spcBef>
              <a:spcAft>
                <a:spcPts val="0"/>
              </a:spcAft>
              <a:buSzPts val="1400"/>
              <a:buChar char="○"/>
              <a:defRPr/>
            </a:lvl8pPr>
            <a:lvl9pPr marL="4114800" lvl="8" indent="-317500" rtl="0">
              <a:lnSpc>
                <a:spcPct val="115000"/>
              </a:lnSpc>
              <a:spcBef>
                <a:spcPts val="0"/>
              </a:spcBef>
              <a:spcAft>
                <a:spcPts val="0"/>
              </a:spcAft>
              <a:buSzPts val="1400"/>
              <a:buChar char="■"/>
              <a:defRPr/>
            </a:lvl9pPr>
          </a:lstStyle>
          <a:p>
            <a:endParaRPr/>
          </a:p>
        </p:txBody>
      </p:sp>
      <p:sp>
        <p:nvSpPr>
          <p:cNvPr id="34" name="Google Shape;34;p7"/>
          <p:cNvSpPr>
            <a:spLocks noGrp="1"/>
          </p:cNvSpPr>
          <p:nvPr>
            <p:ph type="pic" idx="2"/>
          </p:nvPr>
        </p:nvSpPr>
        <p:spPr>
          <a:xfrm>
            <a:off x="5715849" y="0"/>
            <a:ext cx="3428100" cy="5143500"/>
          </a:xfrm>
          <a:prstGeom prst="rect">
            <a:avLst/>
          </a:prstGeom>
          <a:noFill/>
          <a:ln>
            <a:no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5"/>
        <p:cNvGrpSpPr/>
        <p:nvPr/>
      </p:nvGrpSpPr>
      <p:grpSpPr>
        <a:xfrm>
          <a:off x="0" y="0"/>
          <a:ext cx="0" cy="0"/>
          <a:chOff x="0" y="0"/>
          <a:chExt cx="0" cy="0"/>
        </a:xfrm>
      </p:grpSpPr>
      <p:pic>
        <p:nvPicPr>
          <p:cNvPr id="36" name="Google Shape;36;p8" title="Mesa de trabajo 3.png"/>
          <p:cNvPicPr preferRelativeResize="0"/>
          <p:nvPr/>
        </p:nvPicPr>
        <p:blipFill rotWithShape="1">
          <a:blip r:embed="rId2">
            <a:alphaModFix/>
          </a:blip>
          <a:srcRect l="826" t="826" r="826" b="826"/>
          <a:stretch/>
        </p:blipFill>
        <p:spPr>
          <a:xfrm>
            <a:off x="0" y="0"/>
            <a:ext cx="9144003" cy="5143499"/>
          </a:xfrm>
          <a:prstGeom prst="rect">
            <a:avLst/>
          </a:prstGeom>
          <a:noFill/>
          <a:ln>
            <a:noFill/>
          </a:ln>
        </p:spPr>
      </p:pic>
      <p:sp>
        <p:nvSpPr>
          <p:cNvPr id="37" name="Google Shape;37;p8"/>
          <p:cNvSpPr txBox="1">
            <a:spLocks noGrp="1"/>
          </p:cNvSpPr>
          <p:nvPr>
            <p:ph type="title"/>
          </p:nvPr>
        </p:nvSpPr>
        <p:spPr>
          <a:xfrm>
            <a:off x="1388100" y="1307100"/>
            <a:ext cx="6367800" cy="2529300"/>
          </a:xfrm>
          <a:prstGeom prst="rect">
            <a:avLst/>
          </a:prstGeom>
          <a:ln>
            <a:noFill/>
          </a:ln>
        </p:spPr>
        <p:txBody>
          <a:bodyPr spcFirstLastPara="1" wrap="square" lIns="91425" tIns="91425" rIns="91425" bIns="91425" anchor="ctr" anchorCtr="0">
            <a:noAutofit/>
          </a:bodyPr>
          <a:lstStyle>
            <a:lvl1pPr lvl="0" algn="ctr">
              <a:spcBef>
                <a:spcPts val="0"/>
              </a:spcBef>
              <a:spcAft>
                <a:spcPts val="0"/>
              </a:spcAft>
              <a:buSzPts val="4500"/>
              <a:buNone/>
              <a:defRPr sz="45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8"/>
        <p:cNvGrpSpPr/>
        <p:nvPr/>
      </p:nvGrpSpPr>
      <p:grpSpPr>
        <a:xfrm>
          <a:off x="0" y="0"/>
          <a:ext cx="0" cy="0"/>
          <a:chOff x="0" y="0"/>
          <a:chExt cx="0" cy="0"/>
        </a:xfrm>
      </p:grpSpPr>
      <p:pic>
        <p:nvPicPr>
          <p:cNvPr id="39" name="Google Shape;39;p9" title="Mesa de trabajo 2 copia 2 white op.png"/>
          <p:cNvPicPr preferRelativeResize="0"/>
          <p:nvPr/>
        </p:nvPicPr>
        <p:blipFill rotWithShape="1">
          <a:blip r:embed="rId2">
            <a:alphaModFix/>
          </a:blip>
          <a:srcRect t="416" r="832" b="416"/>
          <a:stretch/>
        </p:blipFill>
        <p:spPr>
          <a:xfrm>
            <a:off x="0" y="0"/>
            <a:ext cx="9144003" cy="5143501"/>
          </a:xfrm>
          <a:prstGeom prst="rect">
            <a:avLst/>
          </a:prstGeom>
          <a:noFill/>
          <a:ln>
            <a:noFill/>
          </a:ln>
        </p:spPr>
      </p:pic>
      <p:sp>
        <p:nvSpPr>
          <p:cNvPr id="40" name="Google Shape;40;p9"/>
          <p:cNvSpPr txBox="1">
            <a:spLocks noGrp="1"/>
          </p:cNvSpPr>
          <p:nvPr>
            <p:ph type="subTitle" idx="1"/>
          </p:nvPr>
        </p:nvSpPr>
        <p:spPr>
          <a:xfrm>
            <a:off x="720064" y="1580125"/>
            <a:ext cx="3597000" cy="2389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41" name="Google Shape;41;p9"/>
          <p:cNvSpPr txBox="1">
            <a:spLocks noGrp="1"/>
          </p:cNvSpPr>
          <p:nvPr>
            <p:ph type="subTitle" idx="2"/>
          </p:nvPr>
        </p:nvSpPr>
        <p:spPr>
          <a:xfrm>
            <a:off x="4826936" y="1580125"/>
            <a:ext cx="3597000" cy="2389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42" name="Google Shape;42;p9"/>
          <p:cNvSpPr txBox="1">
            <a:spLocks noGrp="1"/>
          </p:cNvSpPr>
          <p:nvPr>
            <p:ph type="title"/>
          </p:nvPr>
        </p:nvSpPr>
        <p:spPr>
          <a:xfrm>
            <a:off x="228600" y="462375"/>
            <a:ext cx="8686800" cy="588900"/>
          </a:xfrm>
          <a:prstGeom prst="rect">
            <a:avLst/>
          </a:prstGeom>
        </p:spPr>
        <p:txBody>
          <a:bodyPr spcFirstLastPara="1" wrap="square" lIns="91425" tIns="91425" rIns="91425" bIns="91425" anchor="b" anchorCtr="0">
            <a:noAutofit/>
          </a:bodyPr>
          <a:lstStyle>
            <a:lvl1pPr lvl="0" algn="r">
              <a:spcBef>
                <a:spcPts val="0"/>
              </a:spcBef>
              <a:spcAft>
                <a:spcPts val="0"/>
              </a:spcAft>
              <a:buSzPts val="2500"/>
              <a:buNone/>
              <a:defRPr/>
            </a:lvl1pPr>
            <a:lvl2pPr lvl="1">
              <a:spcBef>
                <a:spcPts val="0"/>
              </a:spcBef>
              <a:spcAft>
                <a:spcPts val="0"/>
              </a:spcAft>
              <a:buSzPts val="2500"/>
              <a:buNone/>
              <a:defRPr/>
            </a:lvl2pPr>
            <a:lvl3pPr lvl="2">
              <a:spcBef>
                <a:spcPts val="0"/>
              </a:spcBef>
              <a:spcAft>
                <a:spcPts val="0"/>
              </a:spcAft>
              <a:buSzPts val="2500"/>
              <a:buNone/>
              <a:defRPr/>
            </a:lvl3pPr>
            <a:lvl4pPr lvl="3">
              <a:spcBef>
                <a:spcPts val="0"/>
              </a:spcBef>
              <a:spcAft>
                <a:spcPts val="0"/>
              </a:spcAft>
              <a:buSzPts val="2500"/>
              <a:buNone/>
              <a:defRPr/>
            </a:lvl4pPr>
            <a:lvl5pPr lvl="4">
              <a:spcBef>
                <a:spcPts val="0"/>
              </a:spcBef>
              <a:spcAft>
                <a:spcPts val="0"/>
              </a:spcAft>
              <a:buSzPts val="2500"/>
              <a:buNone/>
              <a:defRPr/>
            </a:lvl5pPr>
            <a:lvl6pPr lvl="5">
              <a:spcBef>
                <a:spcPts val="0"/>
              </a:spcBef>
              <a:spcAft>
                <a:spcPts val="0"/>
              </a:spcAft>
              <a:buSzPts val="2500"/>
              <a:buNone/>
              <a:defRPr/>
            </a:lvl6pPr>
            <a:lvl7pPr lvl="6">
              <a:spcBef>
                <a:spcPts val="0"/>
              </a:spcBef>
              <a:spcAft>
                <a:spcPts val="0"/>
              </a:spcAft>
              <a:buSzPts val="2500"/>
              <a:buNone/>
              <a:defRPr/>
            </a:lvl7pPr>
            <a:lvl8pPr lvl="7">
              <a:spcBef>
                <a:spcPts val="0"/>
              </a:spcBef>
              <a:spcAft>
                <a:spcPts val="0"/>
              </a:spcAft>
              <a:buSzPts val="2500"/>
              <a:buNone/>
              <a:defRPr/>
            </a:lvl8pPr>
            <a:lvl9pPr lvl="8">
              <a:spcBef>
                <a:spcPts val="0"/>
              </a:spcBef>
              <a:spcAft>
                <a:spcPts val="0"/>
              </a:spcAft>
              <a:buSzPts val="25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6"/>
        <p:cNvGrpSpPr/>
        <p:nvPr/>
      </p:nvGrpSpPr>
      <p:grpSpPr>
        <a:xfrm>
          <a:off x="0" y="0"/>
          <a:ext cx="0" cy="0"/>
          <a:chOff x="0" y="0"/>
          <a:chExt cx="0" cy="0"/>
        </a:xfrm>
      </p:grpSpPr>
      <p:pic>
        <p:nvPicPr>
          <p:cNvPr id="47" name="Google Shape;47;p11" title="Mesa de trabajo 3.png"/>
          <p:cNvPicPr preferRelativeResize="0"/>
          <p:nvPr/>
        </p:nvPicPr>
        <p:blipFill rotWithShape="1">
          <a:blip r:embed="rId2">
            <a:alphaModFix/>
          </a:blip>
          <a:srcRect l="826" t="826" r="826" b="826"/>
          <a:stretch/>
        </p:blipFill>
        <p:spPr>
          <a:xfrm>
            <a:off x="0" y="0"/>
            <a:ext cx="9144003" cy="5143499"/>
          </a:xfrm>
          <a:prstGeom prst="rect">
            <a:avLst/>
          </a:prstGeom>
          <a:noFill/>
          <a:ln>
            <a:noFill/>
          </a:ln>
        </p:spPr>
      </p:pic>
      <p:sp>
        <p:nvSpPr>
          <p:cNvPr id="48" name="Google Shape;48;p11"/>
          <p:cNvSpPr txBox="1">
            <a:spLocks noGrp="1"/>
          </p:cNvSpPr>
          <p:nvPr>
            <p:ph type="title" hasCustomPrompt="1"/>
          </p:nvPr>
        </p:nvSpPr>
        <p:spPr>
          <a:xfrm>
            <a:off x="1284000" y="1952850"/>
            <a:ext cx="6576000" cy="799500"/>
          </a:xfrm>
          <a:prstGeom prst="rect">
            <a:avLst/>
          </a:prstGeom>
        </p:spPr>
        <p:txBody>
          <a:bodyPr spcFirstLastPara="1" wrap="square" lIns="91425" tIns="91425" rIns="91425" bIns="91425" anchor="b" anchorCtr="0">
            <a:noAutofit/>
          </a:bodyPr>
          <a:lstStyle>
            <a:lvl1pPr lvl="0" algn="ctr">
              <a:spcBef>
                <a:spcPts val="0"/>
              </a:spcBef>
              <a:spcAft>
                <a:spcPts val="0"/>
              </a:spcAft>
              <a:buSzPts val="9600"/>
              <a:buNone/>
              <a:defRPr sz="60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49" name="Google Shape;49;p11"/>
          <p:cNvSpPr txBox="1">
            <a:spLocks noGrp="1"/>
          </p:cNvSpPr>
          <p:nvPr>
            <p:ph type="subTitle" idx="1"/>
          </p:nvPr>
        </p:nvSpPr>
        <p:spPr>
          <a:xfrm>
            <a:off x="1284000" y="2816250"/>
            <a:ext cx="6576000" cy="374400"/>
          </a:xfrm>
          <a:prstGeom prst="rect">
            <a:avLst/>
          </a:prstGeom>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1600"/>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rgbClr val="FFFFFF"/>
        </a:solidFill>
        <a:effectLst/>
      </p:bgPr>
    </p:bg>
    <p:spTree>
      <p:nvGrpSpPr>
        <p:cNvPr id="1" name="Shape 50"/>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able of contents">
  <p:cSld name="BLANK_1_1_1_1_2_1">
    <p:spTree>
      <p:nvGrpSpPr>
        <p:cNvPr id="1" name="Shape 51"/>
        <p:cNvGrpSpPr/>
        <p:nvPr/>
      </p:nvGrpSpPr>
      <p:grpSpPr>
        <a:xfrm>
          <a:off x="0" y="0"/>
          <a:ext cx="0" cy="0"/>
          <a:chOff x="0" y="0"/>
          <a:chExt cx="0" cy="0"/>
        </a:xfrm>
      </p:grpSpPr>
      <p:pic>
        <p:nvPicPr>
          <p:cNvPr id="52" name="Google Shape;52;p13" title="BK 1.png"/>
          <p:cNvPicPr preferRelativeResize="0"/>
          <p:nvPr/>
        </p:nvPicPr>
        <p:blipFill rotWithShape="1">
          <a:blip r:embed="rId2">
            <a:alphaModFix/>
          </a:blip>
          <a:srcRect l="961" t="922" r="951" b="932"/>
          <a:stretch/>
        </p:blipFill>
        <p:spPr>
          <a:xfrm flipH="1">
            <a:off x="5051" y="0"/>
            <a:ext cx="9138949" cy="5143501"/>
          </a:xfrm>
          <a:prstGeom prst="rect">
            <a:avLst/>
          </a:prstGeom>
          <a:noFill/>
          <a:ln>
            <a:noFill/>
          </a:ln>
        </p:spPr>
      </p:pic>
      <p:sp>
        <p:nvSpPr>
          <p:cNvPr id="53" name="Google Shape;53;p13"/>
          <p:cNvSpPr txBox="1">
            <a:spLocks noGrp="1"/>
          </p:cNvSpPr>
          <p:nvPr>
            <p:ph type="title"/>
          </p:nvPr>
        </p:nvSpPr>
        <p:spPr>
          <a:xfrm>
            <a:off x="228600" y="228600"/>
            <a:ext cx="8686800" cy="822600"/>
          </a:xfrm>
          <a:prstGeom prst="rect">
            <a:avLst/>
          </a:prstGeom>
        </p:spPr>
        <p:txBody>
          <a:bodyPr spcFirstLastPara="1" wrap="square" lIns="91425" tIns="91425" rIns="91425" bIns="91425" anchor="b" anchorCtr="0">
            <a:noAutofit/>
          </a:bodyPr>
          <a:lstStyle>
            <a:lvl1pPr lvl="0" algn="r">
              <a:spcBef>
                <a:spcPts val="0"/>
              </a:spcBef>
              <a:spcAft>
                <a:spcPts val="0"/>
              </a:spcAft>
              <a:buSzPts val="2500"/>
              <a:buNone/>
              <a:defRPr/>
            </a:lvl1pPr>
            <a:lvl2pPr lvl="1">
              <a:spcBef>
                <a:spcPts val="0"/>
              </a:spcBef>
              <a:spcAft>
                <a:spcPts val="0"/>
              </a:spcAft>
              <a:buSzPts val="2500"/>
              <a:buNone/>
              <a:defRPr/>
            </a:lvl2pPr>
            <a:lvl3pPr lvl="2">
              <a:spcBef>
                <a:spcPts val="0"/>
              </a:spcBef>
              <a:spcAft>
                <a:spcPts val="0"/>
              </a:spcAft>
              <a:buSzPts val="2500"/>
              <a:buNone/>
              <a:defRPr/>
            </a:lvl3pPr>
            <a:lvl4pPr lvl="3">
              <a:spcBef>
                <a:spcPts val="0"/>
              </a:spcBef>
              <a:spcAft>
                <a:spcPts val="0"/>
              </a:spcAft>
              <a:buSzPts val="2500"/>
              <a:buNone/>
              <a:defRPr/>
            </a:lvl4pPr>
            <a:lvl5pPr lvl="4">
              <a:spcBef>
                <a:spcPts val="0"/>
              </a:spcBef>
              <a:spcAft>
                <a:spcPts val="0"/>
              </a:spcAft>
              <a:buSzPts val="2500"/>
              <a:buNone/>
              <a:defRPr/>
            </a:lvl5pPr>
            <a:lvl6pPr lvl="5">
              <a:spcBef>
                <a:spcPts val="0"/>
              </a:spcBef>
              <a:spcAft>
                <a:spcPts val="0"/>
              </a:spcAft>
              <a:buSzPts val="2500"/>
              <a:buNone/>
              <a:defRPr/>
            </a:lvl6pPr>
            <a:lvl7pPr lvl="6">
              <a:spcBef>
                <a:spcPts val="0"/>
              </a:spcBef>
              <a:spcAft>
                <a:spcPts val="0"/>
              </a:spcAft>
              <a:buSzPts val="2500"/>
              <a:buNone/>
              <a:defRPr/>
            </a:lvl7pPr>
            <a:lvl8pPr lvl="7">
              <a:spcBef>
                <a:spcPts val="0"/>
              </a:spcBef>
              <a:spcAft>
                <a:spcPts val="0"/>
              </a:spcAft>
              <a:buSzPts val="2500"/>
              <a:buNone/>
              <a:defRPr/>
            </a:lvl8pPr>
            <a:lvl9pPr lvl="8">
              <a:spcBef>
                <a:spcPts val="0"/>
              </a:spcBef>
              <a:spcAft>
                <a:spcPts val="0"/>
              </a:spcAft>
              <a:buSzPts val="2500"/>
              <a:buNone/>
              <a:defRPr/>
            </a:lvl9pPr>
          </a:lstStyle>
          <a:p>
            <a:endParaRPr/>
          </a:p>
        </p:txBody>
      </p:sp>
      <p:sp>
        <p:nvSpPr>
          <p:cNvPr id="54" name="Google Shape;54;p13"/>
          <p:cNvSpPr txBox="1">
            <a:spLocks noGrp="1"/>
          </p:cNvSpPr>
          <p:nvPr>
            <p:ph type="subTitle" idx="1"/>
          </p:nvPr>
        </p:nvSpPr>
        <p:spPr>
          <a:xfrm>
            <a:off x="233650" y="2413675"/>
            <a:ext cx="1883100" cy="588900"/>
          </a:xfrm>
          <a:prstGeom prst="rect">
            <a:avLst/>
          </a:prstGeom>
        </p:spPr>
        <p:txBody>
          <a:bodyPr spcFirstLastPara="1" wrap="square" lIns="91425" tIns="91425" rIns="91425" bIns="91425" anchor="t" anchorCtr="0">
            <a:noAutofit/>
          </a:bodyPr>
          <a:lstStyle>
            <a:lvl1pPr lvl="0">
              <a:lnSpc>
                <a:spcPct val="95000"/>
              </a:lnSpc>
              <a:spcBef>
                <a:spcPts val="0"/>
              </a:spcBef>
              <a:spcAft>
                <a:spcPts val="0"/>
              </a:spcAft>
              <a:buSzPts val="1400"/>
              <a:buFont typeface="Raleway"/>
              <a:buNone/>
              <a:defRPr sz="1600">
                <a:solidFill>
                  <a:schemeClr val="dk2"/>
                </a:solidFill>
              </a:defRPr>
            </a:lvl1pPr>
            <a:lvl2pPr lvl="1">
              <a:lnSpc>
                <a:spcPct val="95000"/>
              </a:lnSpc>
              <a:spcBef>
                <a:spcPts val="0"/>
              </a:spcBef>
              <a:spcAft>
                <a:spcPts val="0"/>
              </a:spcAft>
              <a:buSzPts val="1400"/>
              <a:buFont typeface="Raleway"/>
              <a:buNone/>
              <a:defRPr b="1">
                <a:latin typeface="Raleway"/>
                <a:ea typeface="Raleway"/>
                <a:cs typeface="Raleway"/>
                <a:sym typeface="Raleway"/>
              </a:defRPr>
            </a:lvl2pPr>
            <a:lvl3pPr lvl="2">
              <a:lnSpc>
                <a:spcPct val="95000"/>
              </a:lnSpc>
              <a:spcBef>
                <a:spcPts val="0"/>
              </a:spcBef>
              <a:spcAft>
                <a:spcPts val="0"/>
              </a:spcAft>
              <a:buSzPts val="1400"/>
              <a:buFont typeface="Raleway"/>
              <a:buNone/>
              <a:defRPr b="1">
                <a:latin typeface="Raleway"/>
                <a:ea typeface="Raleway"/>
                <a:cs typeface="Raleway"/>
                <a:sym typeface="Raleway"/>
              </a:defRPr>
            </a:lvl3pPr>
            <a:lvl4pPr lvl="3">
              <a:lnSpc>
                <a:spcPct val="95000"/>
              </a:lnSpc>
              <a:spcBef>
                <a:spcPts val="0"/>
              </a:spcBef>
              <a:spcAft>
                <a:spcPts val="0"/>
              </a:spcAft>
              <a:buSzPts val="1400"/>
              <a:buFont typeface="Raleway"/>
              <a:buNone/>
              <a:defRPr b="1">
                <a:latin typeface="Raleway"/>
                <a:ea typeface="Raleway"/>
                <a:cs typeface="Raleway"/>
                <a:sym typeface="Raleway"/>
              </a:defRPr>
            </a:lvl4pPr>
            <a:lvl5pPr lvl="4">
              <a:lnSpc>
                <a:spcPct val="95000"/>
              </a:lnSpc>
              <a:spcBef>
                <a:spcPts val="0"/>
              </a:spcBef>
              <a:spcAft>
                <a:spcPts val="0"/>
              </a:spcAft>
              <a:buSzPts val="1400"/>
              <a:buFont typeface="Raleway"/>
              <a:buNone/>
              <a:defRPr b="1">
                <a:latin typeface="Raleway"/>
                <a:ea typeface="Raleway"/>
                <a:cs typeface="Raleway"/>
                <a:sym typeface="Raleway"/>
              </a:defRPr>
            </a:lvl5pPr>
            <a:lvl6pPr lvl="5">
              <a:lnSpc>
                <a:spcPct val="95000"/>
              </a:lnSpc>
              <a:spcBef>
                <a:spcPts val="0"/>
              </a:spcBef>
              <a:spcAft>
                <a:spcPts val="0"/>
              </a:spcAft>
              <a:buSzPts val="1400"/>
              <a:buFont typeface="Raleway"/>
              <a:buNone/>
              <a:defRPr b="1">
                <a:latin typeface="Raleway"/>
                <a:ea typeface="Raleway"/>
                <a:cs typeface="Raleway"/>
                <a:sym typeface="Raleway"/>
              </a:defRPr>
            </a:lvl6pPr>
            <a:lvl7pPr lvl="6">
              <a:lnSpc>
                <a:spcPct val="95000"/>
              </a:lnSpc>
              <a:spcBef>
                <a:spcPts val="0"/>
              </a:spcBef>
              <a:spcAft>
                <a:spcPts val="0"/>
              </a:spcAft>
              <a:buSzPts val="1400"/>
              <a:buFont typeface="Raleway"/>
              <a:buNone/>
              <a:defRPr b="1">
                <a:latin typeface="Raleway"/>
                <a:ea typeface="Raleway"/>
                <a:cs typeface="Raleway"/>
                <a:sym typeface="Raleway"/>
              </a:defRPr>
            </a:lvl7pPr>
            <a:lvl8pPr lvl="7">
              <a:lnSpc>
                <a:spcPct val="95000"/>
              </a:lnSpc>
              <a:spcBef>
                <a:spcPts val="0"/>
              </a:spcBef>
              <a:spcAft>
                <a:spcPts val="0"/>
              </a:spcAft>
              <a:buSzPts val="1400"/>
              <a:buFont typeface="Raleway"/>
              <a:buNone/>
              <a:defRPr b="1">
                <a:latin typeface="Raleway"/>
                <a:ea typeface="Raleway"/>
                <a:cs typeface="Raleway"/>
                <a:sym typeface="Raleway"/>
              </a:defRPr>
            </a:lvl8pPr>
            <a:lvl9pPr lvl="8">
              <a:lnSpc>
                <a:spcPct val="95000"/>
              </a:lnSpc>
              <a:spcBef>
                <a:spcPts val="0"/>
              </a:spcBef>
              <a:spcAft>
                <a:spcPts val="0"/>
              </a:spcAft>
              <a:buSzPts val="1400"/>
              <a:buFont typeface="Raleway"/>
              <a:buNone/>
              <a:defRPr b="1">
                <a:latin typeface="Raleway"/>
                <a:ea typeface="Raleway"/>
                <a:cs typeface="Raleway"/>
                <a:sym typeface="Raleway"/>
              </a:defRPr>
            </a:lvl9pPr>
          </a:lstStyle>
          <a:p>
            <a:endParaRPr/>
          </a:p>
        </p:txBody>
      </p:sp>
      <p:sp>
        <p:nvSpPr>
          <p:cNvPr id="55" name="Google Shape;55;p13"/>
          <p:cNvSpPr txBox="1">
            <a:spLocks noGrp="1"/>
          </p:cNvSpPr>
          <p:nvPr>
            <p:ph type="subTitle" idx="2"/>
          </p:nvPr>
        </p:nvSpPr>
        <p:spPr>
          <a:xfrm>
            <a:off x="2501550" y="2413675"/>
            <a:ext cx="1883100" cy="588900"/>
          </a:xfrm>
          <a:prstGeom prst="rect">
            <a:avLst/>
          </a:prstGeom>
        </p:spPr>
        <p:txBody>
          <a:bodyPr spcFirstLastPara="1" wrap="square" lIns="91425" tIns="91425" rIns="91425" bIns="91425" anchor="t" anchorCtr="0">
            <a:noAutofit/>
          </a:bodyPr>
          <a:lstStyle>
            <a:lvl1pPr lvl="0">
              <a:lnSpc>
                <a:spcPct val="95000"/>
              </a:lnSpc>
              <a:spcBef>
                <a:spcPts val="0"/>
              </a:spcBef>
              <a:spcAft>
                <a:spcPts val="0"/>
              </a:spcAft>
              <a:buSzPts val="1400"/>
              <a:buFont typeface="Raleway"/>
              <a:buNone/>
              <a:defRPr sz="1600">
                <a:solidFill>
                  <a:schemeClr val="dk2"/>
                </a:solidFill>
              </a:defRPr>
            </a:lvl1pPr>
            <a:lvl2pPr lvl="1">
              <a:lnSpc>
                <a:spcPct val="95000"/>
              </a:lnSpc>
              <a:spcBef>
                <a:spcPts val="0"/>
              </a:spcBef>
              <a:spcAft>
                <a:spcPts val="0"/>
              </a:spcAft>
              <a:buSzPts val="1400"/>
              <a:buFont typeface="Raleway"/>
              <a:buNone/>
              <a:defRPr b="1">
                <a:latin typeface="Raleway"/>
                <a:ea typeface="Raleway"/>
                <a:cs typeface="Raleway"/>
                <a:sym typeface="Raleway"/>
              </a:defRPr>
            </a:lvl2pPr>
            <a:lvl3pPr lvl="2">
              <a:lnSpc>
                <a:spcPct val="95000"/>
              </a:lnSpc>
              <a:spcBef>
                <a:spcPts val="0"/>
              </a:spcBef>
              <a:spcAft>
                <a:spcPts val="0"/>
              </a:spcAft>
              <a:buSzPts val="1400"/>
              <a:buFont typeface="Raleway"/>
              <a:buNone/>
              <a:defRPr b="1">
                <a:latin typeface="Raleway"/>
                <a:ea typeface="Raleway"/>
                <a:cs typeface="Raleway"/>
                <a:sym typeface="Raleway"/>
              </a:defRPr>
            </a:lvl3pPr>
            <a:lvl4pPr lvl="3">
              <a:lnSpc>
                <a:spcPct val="95000"/>
              </a:lnSpc>
              <a:spcBef>
                <a:spcPts val="0"/>
              </a:spcBef>
              <a:spcAft>
                <a:spcPts val="0"/>
              </a:spcAft>
              <a:buSzPts val="1400"/>
              <a:buFont typeface="Raleway"/>
              <a:buNone/>
              <a:defRPr b="1">
                <a:latin typeface="Raleway"/>
                <a:ea typeface="Raleway"/>
                <a:cs typeface="Raleway"/>
                <a:sym typeface="Raleway"/>
              </a:defRPr>
            </a:lvl4pPr>
            <a:lvl5pPr lvl="4">
              <a:lnSpc>
                <a:spcPct val="95000"/>
              </a:lnSpc>
              <a:spcBef>
                <a:spcPts val="0"/>
              </a:spcBef>
              <a:spcAft>
                <a:spcPts val="0"/>
              </a:spcAft>
              <a:buSzPts val="1400"/>
              <a:buFont typeface="Raleway"/>
              <a:buNone/>
              <a:defRPr b="1">
                <a:latin typeface="Raleway"/>
                <a:ea typeface="Raleway"/>
                <a:cs typeface="Raleway"/>
                <a:sym typeface="Raleway"/>
              </a:defRPr>
            </a:lvl5pPr>
            <a:lvl6pPr lvl="5">
              <a:lnSpc>
                <a:spcPct val="95000"/>
              </a:lnSpc>
              <a:spcBef>
                <a:spcPts val="0"/>
              </a:spcBef>
              <a:spcAft>
                <a:spcPts val="0"/>
              </a:spcAft>
              <a:buSzPts val="1400"/>
              <a:buFont typeface="Raleway"/>
              <a:buNone/>
              <a:defRPr b="1">
                <a:latin typeface="Raleway"/>
                <a:ea typeface="Raleway"/>
                <a:cs typeface="Raleway"/>
                <a:sym typeface="Raleway"/>
              </a:defRPr>
            </a:lvl6pPr>
            <a:lvl7pPr lvl="6">
              <a:lnSpc>
                <a:spcPct val="95000"/>
              </a:lnSpc>
              <a:spcBef>
                <a:spcPts val="0"/>
              </a:spcBef>
              <a:spcAft>
                <a:spcPts val="0"/>
              </a:spcAft>
              <a:buSzPts val="1400"/>
              <a:buFont typeface="Raleway"/>
              <a:buNone/>
              <a:defRPr b="1">
                <a:latin typeface="Raleway"/>
                <a:ea typeface="Raleway"/>
                <a:cs typeface="Raleway"/>
                <a:sym typeface="Raleway"/>
              </a:defRPr>
            </a:lvl7pPr>
            <a:lvl8pPr lvl="7">
              <a:lnSpc>
                <a:spcPct val="95000"/>
              </a:lnSpc>
              <a:spcBef>
                <a:spcPts val="0"/>
              </a:spcBef>
              <a:spcAft>
                <a:spcPts val="0"/>
              </a:spcAft>
              <a:buSzPts val="1400"/>
              <a:buFont typeface="Raleway"/>
              <a:buNone/>
              <a:defRPr b="1">
                <a:latin typeface="Raleway"/>
                <a:ea typeface="Raleway"/>
                <a:cs typeface="Raleway"/>
                <a:sym typeface="Raleway"/>
              </a:defRPr>
            </a:lvl8pPr>
            <a:lvl9pPr lvl="8">
              <a:lnSpc>
                <a:spcPct val="95000"/>
              </a:lnSpc>
              <a:spcBef>
                <a:spcPts val="0"/>
              </a:spcBef>
              <a:spcAft>
                <a:spcPts val="0"/>
              </a:spcAft>
              <a:buSzPts val="1400"/>
              <a:buFont typeface="Raleway"/>
              <a:buNone/>
              <a:defRPr b="1">
                <a:latin typeface="Raleway"/>
                <a:ea typeface="Raleway"/>
                <a:cs typeface="Raleway"/>
                <a:sym typeface="Raleway"/>
              </a:defRPr>
            </a:lvl9pPr>
          </a:lstStyle>
          <a:p>
            <a:endParaRPr/>
          </a:p>
        </p:txBody>
      </p:sp>
      <p:sp>
        <p:nvSpPr>
          <p:cNvPr id="56" name="Google Shape;56;p13"/>
          <p:cNvSpPr txBox="1">
            <a:spLocks noGrp="1"/>
          </p:cNvSpPr>
          <p:nvPr>
            <p:ph type="subTitle" idx="3"/>
          </p:nvPr>
        </p:nvSpPr>
        <p:spPr>
          <a:xfrm>
            <a:off x="4769450" y="2413675"/>
            <a:ext cx="1883100" cy="588900"/>
          </a:xfrm>
          <a:prstGeom prst="rect">
            <a:avLst/>
          </a:prstGeom>
        </p:spPr>
        <p:txBody>
          <a:bodyPr spcFirstLastPara="1" wrap="square" lIns="91425" tIns="91425" rIns="91425" bIns="91425" anchor="t" anchorCtr="0">
            <a:noAutofit/>
          </a:bodyPr>
          <a:lstStyle>
            <a:lvl1pPr lvl="0">
              <a:lnSpc>
                <a:spcPct val="95000"/>
              </a:lnSpc>
              <a:spcBef>
                <a:spcPts val="0"/>
              </a:spcBef>
              <a:spcAft>
                <a:spcPts val="0"/>
              </a:spcAft>
              <a:buSzPts val="1400"/>
              <a:buFont typeface="Raleway"/>
              <a:buNone/>
              <a:defRPr sz="1600">
                <a:solidFill>
                  <a:schemeClr val="dk2"/>
                </a:solidFill>
              </a:defRPr>
            </a:lvl1pPr>
            <a:lvl2pPr lvl="1">
              <a:lnSpc>
                <a:spcPct val="95000"/>
              </a:lnSpc>
              <a:spcBef>
                <a:spcPts val="0"/>
              </a:spcBef>
              <a:spcAft>
                <a:spcPts val="0"/>
              </a:spcAft>
              <a:buSzPts val="1400"/>
              <a:buFont typeface="Raleway"/>
              <a:buNone/>
              <a:defRPr b="1">
                <a:latin typeface="Raleway"/>
                <a:ea typeface="Raleway"/>
                <a:cs typeface="Raleway"/>
                <a:sym typeface="Raleway"/>
              </a:defRPr>
            </a:lvl2pPr>
            <a:lvl3pPr lvl="2">
              <a:lnSpc>
                <a:spcPct val="95000"/>
              </a:lnSpc>
              <a:spcBef>
                <a:spcPts val="0"/>
              </a:spcBef>
              <a:spcAft>
                <a:spcPts val="0"/>
              </a:spcAft>
              <a:buSzPts val="1400"/>
              <a:buFont typeface="Raleway"/>
              <a:buNone/>
              <a:defRPr b="1">
                <a:latin typeface="Raleway"/>
                <a:ea typeface="Raleway"/>
                <a:cs typeface="Raleway"/>
                <a:sym typeface="Raleway"/>
              </a:defRPr>
            </a:lvl3pPr>
            <a:lvl4pPr lvl="3">
              <a:lnSpc>
                <a:spcPct val="95000"/>
              </a:lnSpc>
              <a:spcBef>
                <a:spcPts val="0"/>
              </a:spcBef>
              <a:spcAft>
                <a:spcPts val="0"/>
              </a:spcAft>
              <a:buSzPts val="1400"/>
              <a:buFont typeface="Raleway"/>
              <a:buNone/>
              <a:defRPr b="1">
                <a:latin typeface="Raleway"/>
                <a:ea typeface="Raleway"/>
                <a:cs typeface="Raleway"/>
                <a:sym typeface="Raleway"/>
              </a:defRPr>
            </a:lvl4pPr>
            <a:lvl5pPr lvl="4">
              <a:lnSpc>
                <a:spcPct val="95000"/>
              </a:lnSpc>
              <a:spcBef>
                <a:spcPts val="0"/>
              </a:spcBef>
              <a:spcAft>
                <a:spcPts val="0"/>
              </a:spcAft>
              <a:buSzPts val="1400"/>
              <a:buFont typeface="Raleway"/>
              <a:buNone/>
              <a:defRPr b="1">
                <a:latin typeface="Raleway"/>
                <a:ea typeface="Raleway"/>
                <a:cs typeface="Raleway"/>
                <a:sym typeface="Raleway"/>
              </a:defRPr>
            </a:lvl5pPr>
            <a:lvl6pPr lvl="5">
              <a:lnSpc>
                <a:spcPct val="95000"/>
              </a:lnSpc>
              <a:spcBef>
                <a:spcPts val="0"/>
              </a:spcBef>
              <a:spcAft>
                <a:spcPts val="0"/>
              </a:spcAft>
              <a:buSzPts val="1400"/>
              <a:buFont typeface="Raleway"/>
              <a:buNone/>
              <a:defRPr b="1">
                <a:latin typeface="Raleway"/>
                <a:ea typeface="Raleway"/>
                <a:cs typeface="Raleway"/>
                <a:sym typeface="Raleway"/>
              </a:defRPr>
            </a:lvl6pPr>
            <a:lvl7pPr lvl="6">
              <a:lnSpc>
                <a:spcPct val="95000"/>
              </a:lnSpc>
              <a:spcBef>
                <a:spcPts val="0"/>
              </a:spcBef>
              <a:spcAft>
                <a:spcPts val="0"/>
              </a:spcAft>
              <a:buSzPts val="1400"/>
              <a:buFont typeface="Raleway"/>
              <a:buNone/>
              <a:defRPr b="1">
                <a:latin typeface="Raleway"/>
                <a:ea typeface="Raleway"/>
                <a:cs typeface="Raleway"/>
                <a:sym typeface="Raleway"/>
              </a:defRPr>
            </a:lvl7pPr>
            <a:lvl8pPr lvl="7">
              <a:lnSpc>
                <a:spcPct val="95000"/>
              </a:lnSpc>
              <a:spcBef>
                <a:spcPts val="0"/>
              </a:spcBef>
              <a:spcAft>
                <a:spcPts val="0"/>
              </a:spcAft>
              <a:buSzPts val="1400"/>
              <a:buFont typeface="Raleway"/>
              <a:buNone/>
              <a:defRPr b="1">
                <a:latin typeface="Raleway"/>
                <a:ea typeface="Raleway"/>
                <a:cs typeface="Raleway"/>
                <a:sym typeface="Raleway"/>
              </a:defRPr>
            </a:lvl8pPr>
            <a:lvl9pPr lvl="8">
              <a:lnSpc>
                <a:spcPct val="95000"/>
              </a:lnSpc>
              <a:spcBef>
                <a:spcPts val="0"/>
              </a:spcBef>
              <a:spcAft>
                <a:spcPts val="0"/>
              </a:spcAft>
              <a:buSzPts val="1400"/>
              <a:buFont typeface="Raleway"/>
              <a:buNone/>
              <a:defRPr b="1">
                <a:latin typeface="Raleway"/>
                <a:ea typeface="Raleway"/>
                <a:cs typeface="Raleway"/>
                <a:sym typeface="Raleway"/>
              </a:defRPr>
            </a:lvl9pPr>
          </a:lstStyle>
          <a:p>
            <a:endParaRPr/>
          </a:p>
        </p:txBody>
      </p:sp>
      <p:sp>
        <p:nvSpPr>
          <p:cNvPr id="57" name="Google Shape;57;p13"/>
          <p:cNvSpPr txBox="1">
            <a:spLocks noGrp="1"/>
          </p:cNvSpPr>
          <p:nvPr>
            <p:ph type="subTitle" idx="4"/>
          </p:nvPr>
        </p:nvSpPr>
        <p:spPr>
          <a:xfrm>
            <a:off x="7037350" y="2413675"/>
            <a:ext cx="1883100" cy="588900"/>
          </a:xfrm>
          <a:prstGeom prst="rect">
            <a:avLst/>
          </a:prstGeom>
        </p:spPr>
        <p:txBody>
          <a:bodyPr spcFirstLastPara="1" wrap="square" lIns="91425" tIns="91425" rIns="91425" bIns="91425" anchor="t" anchorCtr="0">
            <a:noAutofit/>
          </a:bodyPr>
          <a:lstStyle>
            <a:lvl1pPr lvl="0">
              <a:lnSpc>
                <a:spcPct val="95000"/>
              </a:lnSpc>
              <a:spcBef>
                <a:spcPts val="0"/>
              </a:spcBef>
              <a:spcAft>
                <a:spcPts val="0"/>
              </a:spcAft>
              <a:buSzPts val="1400"/>
              <a:buFont typeface="Raleway"/>
              <a:buNone/>
              <a:defRPr sz="1600">
                <a:solidFill>
                  <a:schemeClr val="dk2"/>
                </a:solidFill>
              </a:defRPr>
            </a:lvl1pPr>
            <a:lvl2pPr lvl="1">
              <a:lnSpc>
                <a:spcPct val="95000"/>
              </a:lnSpc>
              <a:spcBef>
                <a:spcPts val="0"/>
              </a:spcBef>
              <a:spcAft>
                <a:spcPts val="0"/>
              </a:spcAft>
              <a:buSzPts val="1400"/>
              <a:buFont typeface="Raleway"/>
              <a:buNone/>
              <a:defRPr b="1">
                <a:latin typeface="Raleway"/>
                <a:ea typeface="Raleway"/>
                <a:cs typeface="Raleway"/>
                <a:sym typeface="Raleway"/>
              </a:defRPr>
            </a:lvl2pPr>
            <a:lvl3pPr lvl="2">
              <a:lnSpc>
                <a:spcPct val="95000"/>
              </a:lnSpc>
              <a:spcBef>
                <a:spcPts val="0"/>
              </a:spcBef>
              <a:spcAft>
                <a:spcPts val="0"/>
              </a:spcAft>
              <a:buSzPts val="1400"/>
              <a:buFont typeface="Raleway"/>
              <a:buNone/>
              <a:defRPr b="1">
                <a:latin typeface="Raleway"/>
                <a:ea typeface="Raleway"/>
                <a:cs typeface="Raleway"/>
                <a:sym typeface="Raleway"/>
              </a:defRPr>
            </a:lvl3pPr>
            <a:lvl4pPr lvl="3">
              <a:lnSpc>
                <a:spcPct val="95000"/>
              </a:lnSpc>
              <a:spcBef>
                <a:spcPts val="0"/>
              </a:spcBef>
              <a:spcAft>
                <a:spcPts val="0"/>
              </a:spcAft>
              <a:buSzPts val="1400"/>
              <a:buFont typeface="Raleway"/>
              <a:buNone/>
              <a:defRPr b="1">
                <a:latin typeface="Raleway"/>
                <a:ea typeface="Raleway"/>
                <a:cs typeface="Raleway"/>
                <a:sym typeface="Raleway"/>
              </a:defRPr>
            </a:lvl4pPr>
            <a:lvl5pPr lvl="4">
              <a:lnSpc>
                <a:spcPct val="95000"/>
              </a:lnSpc>
              <a:spcBef>
                <a:spcPts val="0"/>
              </a:spcBef>
              <a:spcAft>
                <a:spcPts val="0"/>
              </a:spcAft>
              <a:buSzPts val="1400"/>
              <a:buFont typeface="Raleway"/>
              <a:buNone/>
              <a:defRPr b="1">
                <a:latin typeface="Raleway"/>
                <a:ea typeface="Raleway"/>
                <a:cs typeface="Raleway"/>
                <a:sym typeface="Raleway"/>
              </a:defRPr>
            </a:lvl5pPr>
            <a:lvl6pPr lvl="5">
              <a:lnSpc>
                <a:spcPct val="95000"/>
              </a:lnSpc>
              <a:spcBef>
                <a:spcPts val="0"/>
              </a:spcBef>
              <a:spcAft>
                <a:spcPts val="0"/>
              </a:spcAft>
              <a:buSzPts val="1400"/>
              <a:buFont typeface="Raleway"/>
              <a:buNone/>
              <a:defRPr b="1">
                <a:latin typeface="Raleway"/>
                <a:ea typeface="Raleway"/>
                <a:cs typeface="Raleway"/>
                <a:sym typeface="Raleway"/>
              </a:defRPr>
            </a:lvl6pPr>
            <a:lvl7pPr lvl="6">
              <a:lnSpc>
                <a:spcPct val="95000"/>
              </a:lnSpc>
              <a:spcBef>
                <a:spcPts val="0"/>
              </a:spcBef>
              <a:spcAft>
                <a:spcPts val="0"/>
              </a:spcAft>
              <a:buSzPts val="1400"/>
              <a:buFont typeface="Raleway"/>
              <a:buNone/>
              <a:defRPr b="1">
                <a:latin typeface="Raleway"/>
                <a:ea typeface="Raleway"/>
                <a:cs typeface="Raleway"/>
                <a:sym typeface="Raleway"/>
              </a:defRPr>
            </a:lvl7pPr>
            <a:lvl8pPr lvl="7">
              <a:lnSpc>
                <a:spcPct val="95000"/>
              </a:lnSpc>
              <a:spcBef>
                <a:spcPts val="0"/>
              </a:spcBef>
              <a:spcAft>
                <a:spcPts val="0"/>
              </a:spcAft>
              <a:buSzPts val="1400"/>
              <a:buFont typeface="Raleway"/>
              <a:buNone/>
              <a:defRPr b="1">
                <a:latin typeface="Raleway"/>
                <a:ea typeface="Raleway"/>
                <a:cs typeface="Raleway"/>
                <a:sym typeface="Raleway"/>
              </a:defRPr>
            </a:lvl8pPr>
            <a:lvl9pPr lvl="8">
              <a:lnSpc>
                <a:spcPct val="95000"/>
              </a:lnSpc>
              <a:spcBef>
                <a:spcPts val="0"/>
              </a:spcBef>
              <a:spcAft>
                <a:spcPts val="0"/>
              </a:spcAft>
              <a:buSzPts val="1400"/>
              <a:buFont typeface="Raleway"/>
              <a:buNone/>
              <a:defRPr b="1">
                <a:latin typeface="Raleway"/>
                <a:ea typeface="Raleway"/>
                <a:cs typeface="Raleway"/>
                <a:sym typeface="Raleway"/>
              </a:defRPr>
            </a:lvl9pPr>
          </a:lstStyle>
          <a:p>
            <a:endParaRPr/>
          </a:p>
        </p:txBody>
      </p:sp>
      <p:sp>
        <p:nvSpPr>
          <p:cNvPr id="58" name="Google Shape;58;p13"/>
          <p:cNvSpPr txBox="1">
            <a:spLocks noGrp="1"/>
          </p:cNvSpPr>
          <p:nvPr>
            <p:ph type="subTitle" idx="5"/>
          </p:nvPr>
        </p:nvSpPr>
        <p:spPr>
          <a:xfrm>
            <a:off x="231125" y="3773125"/>
            <a:ext cx="1883100" cy="588900"/>
          </a:xfrm>
          <a:prstGeom prst="rect">
            <a:avLst/>
          </a:prstGeom>
        </p:spPr>
        <p:txBody>
          <a:bodyPr spcFirstLastPara="1" wrap="square" lIns="91425" tIns="91425" rIns="91425" bIns="91425" anchor="t" anchorCtr="0">
            <a:noAutofit/>
          </a:bodyPr>
          <a:lstStyle>
            <a:lvl1pPr lvl="0">
              <a:lnSpc>
                <a:spcPct val="95000"/>
              </a:lnSpc>
              <a:spcBef>
                <a:spcPts val="0"/>
              </a:spcBef>
              <a:spcAft>
                <a:spcPts val="0"/>
              </a:spcAft>
              <a:buSzPts val="1400"/>
              <a:buFont typeface="Raleway"/>
              <a:buNone/>
              <a:defRPr sz="1600">
                <a:solidFill>
                  <a:schemeClr val="dk2"/>
                </a:solidFill>
              </a:defRPr>
            </a:lvl1pPr>
            <a:lvl2pPr lvl="1">
              <a:lnSpc>
                <a:spcPct val="95000"/>
              </a:lnSpc>
              <a:spcBef>
                <a:spcPts val="0"/>
              </a:spcBef>
              <a:spcAft>
                <a:spcPts val="0"/>
              </a:spcAft>
              <a:buSzPts val="1400"/>
              <a:buFont typeface="Raleway"/>
              <a:buNone/>
              <a:defRPr b="1">
                <a:latin typeface="Raleway"/>
                <a:ea typeface="Raleway"/>
                <a:cs typeface="Raleway"/>
                <a:sym typeface="Raleway"/>
              </a:defRPr>
            </a:lvl2pPr>
            <a:lvl3pPr lvl="2">
              <a:lnSpc>
                <a:spcPct val="95000"/>
              </a:lnSpc>
              <a:spcBef>
                <a:spcPts val="0"/>
              </a:spcBef>
              <a:spcAft>
                <a:spcPts val="0"/>
              </a:spcAft>
              <a:buSzPts val="1400"/>
              <a:buFont typeface="Raleway"/>
              <a:buNone/>
              <a:defRPr b="1">
                <a:latin typeface="Raleway"/>
                <a:ea typeface="Raleway"/>
                <a:cs typeface="Raleway"/>
                <a:sym typeface="Raleway"/>
              </a:defRPr>
            </a:lvl3pPr>
            <a:lvl4pPr lvl="3">
              <a:lnSpc>
                <a:spcPct val="95000"/>
              </a:lnSpc>
              <a:spcBef>
                <a:spcPts val="0"/>
              </a:spcBef>
              <a:spcAft>
                <a:spcPts val="0"/>
              </a:spcAft>
              <a:buSzPts val="1400"/>
              <a:buFont typeface="Raleway"/>
              <a:buNone/>
              <a:defRPr b="1">
                <a:latin typeface="Raleway"/>
                <a:ea typeface="Raleway"/>
                <a:cs typeface="Raleway"/>
                <a:sym typeface="Raleway"/>
              </a:defRPr>
            </a:lvl4pPr>
            <a:lvl5pPr lvl="4">
              <a:lnSpc>
                <a:spcPct val="95000"/>
              </a:lnSpc>
              <a:spcBef>
                <a:spcPts val="0"/>
              </a:spcBef>
              <a:spcAft>
                <a:spcPts val="0"/>
              </a:spcAft>
              <a:buSzPts val="1400"/>
              <a:buFont typeface="Raleway"/>
              <a:buNone/>
              <a:defRPr b="1">
                <a:latin typeface="Raleway"/>
                <a:ea typeface="Raleway"/>
                <a:cs typeface="Raleway"/>
                <a:sym typeface="Raleway"/>
              </a:defRPr>
            </a:lvl5pPr>
            <a:lvl6pPr lvl="5">
              <a:lnSpc>
                <a:spcPct val="95000"/>
              </a:lnSpc>
              <a:spcBef>
                <a:spcPts val="0"/>
              </a:spcBef>
              <a:spcAft>
                <a:spcPts val="0"/>
              </a:spcAft>
              <a:buSzPts val="1400"/>
              <a:buFont typeface="Raleway"/>
              <a:buNone/>
              <a:defRPr b="1">
                <a:latin typeface="Raleway"/>
                <a:ea typeface="Raleway"/>
                <a:cs typeface="Raleway"/>
                <a:sym typeface="Raleway"/>
              </a:defRPr>
            </a:lvl6pPr>
            <a:lvl7pPr lvl="6">
              <a:lnSpc>
                <a:spcPct val="95000"/>
              </a:lnSpc>
              <a:spcBef>
                <a:spcPts val="0"/>
              </a:spcBef>
              <a:spcAft>
                <a:spcPts val="0"/>
              </a:spcAft>
              <a:buSzPts val="1400"/>
              <a:buFont typeface="Raleway"/>
              <a:buNone/>
              <a:defRPr b="1">
                <a:latin typeface="Raleway"/>
                <a:ea typeface="Raleway"/>
                <a:cs typeface="Raleway"/>
                <a:sym typeface="Raleway"/>
              </a:defRPr>
            </a:lvl7pPr>
            <a:lvl8pPr lvl="7">
              <a:lnSpc>
                <a:spcPct val="95000"/>
              </a:lnSpc>
              <a:spcBef>
                <a:spcPts val="0"/>
              </a:spcBef>
              <a:spcAft>
                <a:spcPts val="0"/>
              </a:spcAft>
              <a:buSzPts val="1400"/>
              <a:buFont typeface="Raleway"/>
              <a:buNone/>
              <a:defRPr b="1">
                <a:latin typeface="Raleway"/>
                <a:ea typeface="Raleway"/>
                <a:cs typeface="Raleway"/>
                <a:sym typeface="Raleway"/>
              </a:defRPr>
            </a:lvl8pPr>
            <a:lvl9pPr lvl="8">
              <a:lnSpc>
                <a:spcPct val="95000"/>
              </a:lnSpc>
              <a:spcBef>
                <a:spcPts val="0"/>
              </a:spcBef>
              <a:spcAft>
                <a:spcPts val="0"/>
              </a:spcAft>
              <a:buSzPts val="1400"/>
              <a:buFont typeface="Raleway"/>
              <a:buNone/>
              <a:defRPr b="1">
                <a:latin typeface="Raleway"/>
                <a:ea typeface="Raleway"/>
                <a:cs typeface="Raleway"/>
                <a:sym typeface="Raleway"/>
              </a:defRPr>
            </a:lvl9pPr>
          </a:lstStyle>
          <a:p>
            <a:endParaRPr/>
          </a:p>
        </p:txBody>
      </p:sp>
      <p:sp>
        <p:nvSpPr>
          <p:cNvPr id="59" name="Google Shape;59;p13"/>
          <p:cNvSpPr txBox="1">
            <a:spLocks noGrp="1"/>
          </p:cNvSpPr>
          <p:nvPr>
            <p:ph type="subTitle" idx="6"/>
          </p:nvPr>
        </p:nvSpPr>
        <p:spPr>
          <a:xfrm>
            <a:off x="2499025" y="3773125"/>
            <a:ext cx="1883100" cy="588900"/>
          </a:xfrm>
          <a:prstGeom prst="rect">
            <a:avLst/>
          </a:prstGeom>
        </p:spPr>
        <p:txBody>
          <a:bodyPr spcFirstLastPara="1" wrap="square" lIns="91425" tIns="91425" rIns="91425" bIns="91425" anchor="t" anchorCtr="0">
            <a:noAutofit/>
          </a:bodyPr>
          <a:lstStyle>
            <a:lvl1pPr lvl="0">
              <a:lnSpc>
                <a:spcPct val="95000"/>
              </a:lnSpc>
              <a:spcBef>
                <a:spcPts val="0"/>
              </a:spcBef>
              <a:spcAft>
                <a:spcPts val="0"/>
              </a:spcAft>
              <a:buSzPts val="1400"/>
              <a:buFont typeface="Raleway"/>
              <a:buNone/>
              <a:defRPr sz="1600">
                <a:solidFill>
                  <a:schemeClr val="dk2"/>
                </a:solidFill>
              </a:defRPr>
            </a:lvl1pPr>
            <a:lvl2pPr lvl="1">
              <a:lnSpc>
                <a:spcPct val="95000"/>
              </a:lnSpc>
              <a:spcBef>
                <a:spcPts val="0"/>
              </a:spcBef>
              <a:spcAft>
                <a:spcPts val="0"/>
              </a:spcAft>
              <a:buSzPts val="1400"/>
              <a:buFont typeface="Raleway"/>
              <a:buNone/>
              <a:defRPr b="1">
                <a:latin typeface="Raleway"/>
                <a:ea typeface="Raleway"/>
                <a:cs typeface="Raleway"/>
                <a:sym typeface="Raleway"/>
              </a:defRPr>
            </a:lvl2pPr>
            <a:lvl3pPr lvl="2">
              <a:lnSpc>
                <a:spcPct val="95000"/>
              </a:lnSpc>
              <a:spcBef>
                <a:spcPts val="0"/>
              </a:spcBef>
              <a:spcAft>
                <a:spcPts val="0"/>
              </a:spcAft>
              <a:buSzPts val="1400"/>
              <a:buFont typeface="Raleway"/>
              <a:buNone/>
              <a:defRPr b="1">
                <a:latin typeface="Raleway"/>
                <a:ea typeface="Raleway"/>
                <a:cs typeface="Raleway"/>
                <a:sym typeface="Raleway"/>
              </a:defRPr>
            </a:lvl3pPr>
            <a:lvl4pPr lvl="3">
              <a:lnSpc>
                <a:spcPct val="95000"/>
              </a:lnSpc>
              <a:spcBef>
                <a:spcPts val="0"/>
              </a:spcBef>
              <a:spcAft>
                <a:spcPts val="0"/>
              </a:spcAft>
              <a:buSzPts val="1400"/>
              <a:buFont typeface="Raleway"/>
              <a:buNone/>
              <a:defRPr b="1">
                <a:latin typeface="Raleway"/>
                <a:ea typeface="Raleway"/>
                <a:cs typeface="Raleway"/>
                <a:sym typeface="Raleway"/>
              </a:defRPr>
            </a:lvl4pPr>
            <a:lvl5pPr lvl="4">
              <a:lnSpc>
                <a:spcPct val="95000"/>
              </a:lnSpc>
              <a:spcBef>
                <a:spcPts val="0"/>
              </a:spcBef>
              <a:spcAft>
                <a:spcPts val="0"/>
              </a:spcAft>
              <a:buSzPts val="1400"/>
              <a:buFont typeface="Raleway"/>
              <a:buNone/>
              <a:defRPr b="1">
                <a:latin typeface="Raleway"/>
                <a:ea typeface="Raleway"/>
                <a:cs typeface="Raleway"/>
                <a:sym typeface="Raleway"/>
              </a:defRPr>
            </a:lvl5pPr>
            <a:lvl6pPr lvl="5">
              <a:lnSpc>
                <a:spcPct val="95000"/>
              </a:lnSpc>
              <a:spcBef>
                <a:spcPts val="0"/>
              </a:spcBef>
              <a:spcAft>
                <a:spcPts val="0"/>
              </a:spcAft>
              <a:buSzPts val="1400"/>
              <a:buFont typeface="Raleway"/>
              <a:buNone/>
              <a:defRPr b="1">
                <a:latin typeface="Raleway"/>
                <a:ea typeface="Raleway"/>
                <a:cs typeface="Raleway"/>
                <a:sym typeface="Raleway"/>
              </a:defRPr>
            </a:lvl6pPr>
            <a:lvl7pPr lvl="6">
              <a:lnSpc>
                <a:spcPct val="95000"/>
              </a:lnSpc>
              <a:spcBef>
                <a:spcPts val="0"/>
              </a:spcBef>
              <a:spcAft>
                <a:spcPts val="0"/>
              </a:spcAft>
              <a:buSzPts val="1400"/>
              <a:buFont typeface="Raleway"/>
              <a:buNone/>
              <a:defRPr b="1">
                <a:latin typeface="Raleway"/>
                <a:ea typeface="Raleway"/>
                <a:cs typeface="Raleway"/>
                <a:sym typeface="Raleway"/>
              </a:defRPr>
            </a:lvl7pPr>
            <a:lvl8pPr lvl="7">
              <a:lnSpc>
                <a:spcPct val="95000"/>
              </a:lnSpc>
              <a:spcBef>
                <a:spcPts val="0"/>
              </a:spcBef>
              <a:spcAft>
                <a:spcPts val="0"/>
              </a:spcAft>
              <a:buSzPts val="1400"/>
              <a:buFont typeface="Raleway"/>
              <a:buNone/>
              <a:defRPr b="1">
                <a:latin typeface="Raleway"/>
                <a:ea typeface="Raleway"/>
                <a:cs typeface="Raleway"/>
                <a:sym typeface="Raleway"/>
              </a:defRPr>
            </a:lvl8pPr>
            <a:lvl9pPr lvl="8">
              <a:lnSpc>
                <a:spcPct val="95000"/>
              </a:lnSpc>
              <a:spcBef>
                <a:spcPts val="0"/>
              </a:spcBef>
              <a:spcAft>
                <a:spcPts val="0"/>
              </a:spcAft>
              <a:buSzPts val="1400"/>
              <a:buFont typeface="Raleway"/>
              <a:buNone/>
              <a:defRPr b="1">
                <a:latin typeface="Raleway"/>
                <a:ea typeface="Raleway"/>
                <a:cs typeface="Raleway"/>
                <a:sym typeface="Raleway"/>
              </a:defRPr>
            </a:lvl9pPr>
          </a:lstStyle>
          <a:p>
            <a:endParaRPr/>
          </a:p>
        </p:txBody>
      </p:sp>
      <p:sp>
        <p:nvSpPr>
          <p:cNvPr id="60" name="Google Shape;60;p13"/>
          <p:cNvSpPr txBox="1">
            <a:spLocks noGrp="1"/>
          </p:cNvSpPr>
          <p:nvPr>
            <p:ph type="subTitle" idx="7"/>
          </p:nvPr>
        </p:nvSpPr>
        <p:spPr>
          <a:xfrm>
            <a:off x="4766925" y="3773125"/>
            <a:ext cx="1883100" cy="588900"/>
          </a:xfrm>
          <a:prstGeom prst="rect">
            <a:avLst/>
          </a:prstGeom>
        </p:spPr>
        <p:txBody>
          <a:bodyPr spcFirstLastPara="1" wrap="square" lIns="91425" tIns="91425" rIns="91425" bIns="91425" anchor="t" anchorCtr="0">
            <a:noAutofit/>
          </a:bodyPr>
          <a:lstStyle>
            <a:lvl1pPr lvl="0">
              <a:lnSpc>
                <a:spcPct val="95000"/>
              </a:lnSpc>
              <a:spcBef>
                <a:spcPts val="0"/>
              </a:spcBef>
              <a:spcAft>
                <a:spcPts val="0"/>
              </a:spcAft>
              <a:buSzPts val="1400"/>
              <a:buFont typeface="Raleway"/>
              <a:buNone/>
              <a:defRPr sz="1600">
                <a:solidFill>
                  <a:schemeClr val="dk2"/>
                </a:solidFill>
              </a:defRPr>
            </a:lvl1pPr>
            <a:lvl2pPr lvl="1">
              <a:lnSpc>
                <a:spcPct val="95000"/>
              </a:lnSpc>
              <a:spcBef>
                <a:spcPts val="0"/>
              </a:spcBef>
              <a:spcAft>
                <a:spcPts val="0"/>
              </a:spcAft>
              <a:buSzPts val="1400"/>
              <a:buFont typeface="Raleway"/>
              <a:buNone/>
              <a:defRPr b="1">
                <a:latin typeface="Raleway"/>
                <a:ea typeface="Raleway"/>
                <a:cs typeface="Raleway"/>
                <a:sym typeface="Raleway"/>
              </a:defRPr>
            </a:lvl2pPr>
            <a:lvl3pPr lvl="2">
              <a:lnSpc>
                <a:spcPct val="95000"/>
              </a:lnSpc>
              <a:spcBef>
                <a:spcPts val="0"/>
              </a:spcBef>
              <a:spcAft>
                <a:spcPts val="0"/>
              </a:spcAft>
              <a:buSzPts val="1400"/>
              <a:buFont typeface="Raleway"/>
              <a:buNone/>
              <a:defRPr b="1">
                <a:latin typeface="Raleway"/>
                <a:ea typeface="Raleway"/>
                <a:cs typeface="Raleway"/>
                <a:sym typeface="Raleway"/>
              </a:defRPr>
            </a:lvl3pPr>
            <a:lvl4pPr lvl="3">
              <a:lnSpc>
                <a:spcPct val="95000"/>
              </a:lnSpc>
              <a:spcBef>
                <a:spcPts val="0"/>
              </a:spcBef>
              <a:spcAft>
                <a:spcPts val="0"/>
              </a:spcAft>
              <a:buSzPts val="1400"/>
              <a:buFont typeface="Raleway"/>
              <a:buNone/>
              <a:defRPr b="1">
                <a:latin typeface="Raleway"/>
                <a:ea typeface="Raleway"/>
                <a:cs typeface="Raleway"/>
                <a:sym typeface="Raleway"/>
              </a:defRPr>
            </a:lvl4pPr>
            <a:lvl5pPr lvl="4">
              <a:lnSpc>
                <a:spcPct val="95000"/>
              </a:lnSpc>
              <a:spcBef>
                <a:spcPts val="0"/>
              </a:spcBef>
              <a:spcAft>
                <a:spcPts val="0"/>
              </a:spcAft>
              <a:buSzPts val="1400"/>
              <a:buFont typeface="Raleway"/>
              <a:buNone/>
              <a:defRPr b="1">
                <a:latin typeface="Raleway"/>
                <a:ea typeface="Raleway"/>
                <a:cs typeface="Raleway"/>
                <a:sym typeface="Raleway"/>
              </a:defRPr>
            </a:lvl5pPr>
            <a:lvl6pPr lvl="5">
              <a:lnSpc>
                <a:spcPct val="95000"/>
              </a:lnSpc>
              <a:spcBef>
                <a:spcPts val="0"/>
              </a:spcBef>
              <a:spcAft>
                <a:spcPts val="0"/>
              </a:spcAft>
              <a:buSzPts val="1400"/>
              <a:buFont typeface="Raleway"/>
              <a:buNone/>
              <a:defRPr b="1">
                <a:latin typeface="Raleway"/>
                <a:ea typeface="Raleway"/>
                <a:cs typeface="Raleway"/>
                <a:sym typeface="Raleway"/>
              </a:defRPr>
            </a:lvl6pPr>
            <a:lvl7pPr lvl="6">
              <a:lnSpc>
                <a:spcPct val="95000"/>
              </a:lnSpc>
              <a:spcBef>
                <a:spcPts val="0"/>
              </a:spcBef>
              <a:spcAft>
                <a:spcPts val="0"/>
              </a:spcAft>
              <a:buSzPts val="1400"/>
              <a:buFont typeface="Raleway"/>
              <a:buNone/>
              <a:defRPr b="1">
                <a:latin typeface="Raleway"/>
                <a:ea typeface="Raleway"/>
                <a:cs typeface="Raleway"/>
                <a:sym typeface="Raleway"/>
              </a:defRPr>
            </a:lvl7pPr>
            <a:lvl8pPr lvl="7">
              <a:lnSpc>
                <a:spcPct val="95000"/>
              </a:lnSpc>
              <a:spcBef>
                <a:spcPts val="0"/>
              </a:spcBef>
              <a:spcAft>
                <a:spcPts val="0"/>
              </a:spcAft>
              <a:buSzPts val="1400"/>
              <a:buFont typeface="Raleway"/>
              <a:buNone/>
              <a:defRPr b="1">
                <a:latin typeface="Raleway"/>
                <a:ea typeface="Raleway"/>
                <a:cs typeface="Raleway"/>
                <a:sym typeface="Raleway"/>
              </a:defRPr>
            </a:lvl8pPr>
            <a:lvl9pPr lvl="8">
              <a:lnSpc>
                <a:spcPct val="95000"/>
              </a:lnSpc>
              <a:spcBef>
                <a:spcPts val="0"/>
              </a:spcBef>
              <a:spcAft>
                <a:spcPts val="0"/>
              </a:spcAft>
              <a:buSzPts val="1400"/>
              <a:buFont typeface="Raleway"/>
              <a:buNone/>
              <a:defRPr b="1">
                <a:latin typeface="Raleway"/>
                <a:ea typeface="Raleway"/>
                <a:cs typeface="Raleway"/>
                <a:sym typeface="Raleway"/>
              </a:defRPr>
            </a:lvl9pPr>
          </a:lstStyle>
          <a:p>
            <a:endParaRPr/>
          </a:p>
        </p:txBody>
      </p:sp>
      <p:sp>
        <p:nvSpPr>
          <p:cNvPr id="61" name="Google Shape;61;p13"/>
          <p:cNvSpPr txBox="1">
            <a:spLocks noGrp="1"/>
          </p:cNvSpPr>
          <p:nvPr>
            <p:ph type="subTitle" idx="8"/>
          </p:nvPr>
        </p:nvSpPr>
        <p:spPr>
          <a:xfrm>
            <a:off x="7034825" y="3773125"/>
            <a:ext cx="1883100" cy="588900"/>
          </a:xfrm>
          <a:prstGeom prst="rect">
            <a:avLst/>
          </a:prstGeom>
        </p:spPr>
        <p:txBody>
          <a:bodyPr spcFirstLastPara="1" wrap="square" lIns="91425" tIns="91425" rIns="91425" bIns="91425" anchor="t" anchorCtr="0">
            <a:noAutofit/>
          </a:bodyPr>
          <a:lstStyle>
            <a:lvl1pPr lvl="0">
              <a:lnSpc>
                <a:spcPct val="95000"/>
              </a:lnSpc>
              <a:spcBef>
                <a:spcPts val="0"/>
              </a:spcBef>
              <a:spcAft>
                <a:spcPts val="0"/>
              </a:spcAft>
              <a:buSzPts val="1400"/>
              <a:buFont typeface="Raleway"/>
              <a:buNone/>
              <a:defRPr sz="1600">
                <a:solidFill>
                  <a:schemeClr val="dk2"/>
                </a:solidFill>
              </a:defRPr>
            </a:lvl1pPr>
            <a:lvl2pPr lvl="1">
              <a:lnSpc>
                <a:spcPct val="95000"/>
              </a:lnSpc>
              <a:spcBef>
                <a:spcPts val="0"/>
              </a:spcBef>
              <a:spcAft>
                <a:spcPts val="0"/>
              </a:spcAft>
              <a:buSzPts val="1400"/>
              <a:buFont typeface="Raleway"/>
              <a:buNone/>
              <a:defRPr b="1">
                <a:latin typeface="Raleway"/>
                <a:ea typeface="Raleway"/>
                <a:cs typeface="Raleway"/>
                <a:sym typeface="Raleway"/>
              </a:defRPr>
            </a:lvl2pPr>
            <a:lvl3pPr lvl="2">
              <a:lnSpc>
                <a:spcPct val="95000"/>
              </a:lnSpc>
              <a:spcBef>
                <a:spcPts val="0"/>
              </a:spcBef>
              <a:spcAft>
                <a:spcPts val="0"/>
              </a:spcAft>
              <a:buSzPts val="1400"/>
              <a:buFont typeface="Raleway"/>
              <a:buNone/>
              <a:defRPr b="1">
                <a:latin typeface="Raleway"/>
                <a:ea typeface="Raleway"/>
                <a:cs typeface="Raleway"/>
                <a:sym typeface="Raleway"/>
              </a:defRPr>
            </a:lvl3pPr>
            <a:lvl4pPr lvl="3">
              <a:lnSpc>
                <a:spcPct val="95000"/>
              </a:lnSpc>
              <a:spcBef>
                <a:spcPts val="0"/>
              </a:spcBef>
              <a:spcAft>
                <a:spcPts val="0"/>
              </a:spcAft>
              <a:buSzPts val="1400"/>
              <a:buFont typeface="Raleway"/>
              <a:buNone/>
              <a:defRPr b="1">
                <a:latin typeface="Raleway"/>
                <a:ea typeface="Raleway"/>
                <a:cs typeface="Raleway"/>
                <a:sym typeface="Raleway"/>
              </a:defRPr>
            </a:lvl4pPr>
            <a:lvl5pPr lvl="4">
              <a:lnSpc>
                <a:spcPct val="95000"/>
              </a:lnSpc>
              <a:spcBef>
                <a:spcPts val="0"/>
              </a:spcBef>
              <a:spcAft>
                <a:spcPts val="0"/>
              </a:spcAft>
              <a:buSzPts val="1400"/>
              <a:buFont typeface="Raleway"/>
              <a:buNone/>
              <a:defRPr b="1">
                <a:latin typeface="Raleway"/>
                <a:ea typeface="Raleway"/>
                <a:cs typeface="Raleway"/>
                <a:sym typeface="Raleway"/>
              </a:defRPr>
            </a:lvl5pPr>
            <a:lvl6pPr lvl="5">
              <a:lnSpc>
                <a:spcPct val="95000"/>
              </a:lnSpc>
              <a:spcBef>
                <a:spcPts val="0"/>
              </a:spcBef>
              <a:spcAft>
                <a:spcPts val="0"/>
              </a:spcAft>
              <a:buSzPts val="1400"/>
              <a:buFont typeface="Raleway"/>
              <a:buNone/>
              <a:defRPr b="1">
                <a:latin typeface="Raleway"/>
                <a:ea typeface="Raleway"/>
                <a:cs typeface="Raleway"/>
                <a:sym typeface="Raleway"/>
              </a:defRPr>
            </a:lvl6pPr>
            <a:lvl7pPr lvl="6">
              <a:lnSpc>
                <a:spcPct val="95000"/>
              </a:lnSpc>
              <a:spcBef>
                <a:spcPts val="0"/>
              </a:spcBef>
              <a:spcAft>
                <a:spcPts val="0"/>
              </a:spcAft>
              <a:buSzPts val="1400"/>
              <a:buFont typeface="Raleway"/>
              <a:buNone/>
              <a:defRPr b="1">
                <a:latin typeface="Raleway"/>
                <a:ea typeface="Raleway"/>
                <a:cs typeface="Raleway"/>
                <a:sym typeface="Raleway"/>
              </a:defRPr>
            </a:lvl7pPr>
            <a:lvl8pPr lvl="7">
              <a:lnSpc>
                <a:spcPct val="95000"/>
              </a:lnSpc>
              <a:spcBef>
                <a:spcPts val="0"/>
              </a:spcBef>
              <a:spcAft>
                <a:spcPts val="0"/>
              </a:spcAft>
              <a:buSzPts val="1400"/>
              <a:buFont typeface="Raleway"/>
              <a:buNone/>
              <a:defRPr b="1">
                <a:latin typeface="Raleway"/>
                <a:ea typeface="Raleway"/>
                <a:cs typeface="Raleway"/>
                <a:sym typeface="Raleway"/>
              </a:defRPr>
            </a:lvl8pPr>
            <a:lvl9pPr lvl="8">
              <a:lnSpc>
                <a:spcPct val="95000"/>
              </a:lnSpc>
              <a:spcBef>
                <a:spcPts val="0"/>
              </a:spcBef>
              <a:spcAft>
                <a:spcPts val="0"/>
              </a:spcAft>
              <a:buSzPts val="1400"/>
              <a:buFont typeface="Raleway"/>
              <a:buNone/>
              <a:defRPr b="1">
                <a:latin typeface="Raleway"/>
                <a:ea typeface="Raleway"/>
                <a:cs typeface="Raleway"/>
                <a:sym typeface="Raleway"/>
              </a:defRPr>
            </a:lvl9pPr>
          </a:lstStyle>
          <a:p>
            <a:endParaRPr/>
          </a:p>
        </p:txBody>
      </p:sp>
      <p:sp>
        <p:nvSpPr>
          <p:cNvPr id="62" name="Google Shape;62;p13"/>
          <p:cNvSpPr txBox="1">
            <a:spLocks noGrp="1"/>
          </p:cNvSpPr>
          <p:nvPr>
            <p:ph type="title" idx="9" hasCustomPrompt="1"/>
          </p:nvPr>
        </p:nvSpPr>
        <p:spPr>
          <a:xfrm>
            <a:off x="7034825" y="2029975"/>
            <a:ext cx="625800" cy="489300"/>
          </a:xfrm>
          <a:prstGeom prst="rect">
            <a:avLst/>
          </a:prstGeom>
          <a:noFill/>
        </p:spPr>
        <p:txBody>
          <a:bodyPr spcFirstLastPara="1" wrap="square" lIns="91425" tIns="91425" rIns="91425" bIns="91425" anchor="ctr" anchorCtr="0">
            <a:noAutofit/>
          </a:bodyPr>
          <a:lstStyle>
            <a:lvl1pPr lvl="0">
              <a:spcBef>
                <a:spcPts val="0"/>
              </a:spcBef>
              <a:spcAft>
                <a:spcPts val="0"/>
              </a:spcAft>
              <a:buSzPts val="3000"/>
              <a:buNone/>
              <a:defRPr sz="2000">
                <a:solidFill>
                  <a:schemeClr val="dk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63" name="Google Shape;63;p13"/>
          <p:cNvSpPr txBox="1">
            <a:spLocks noGrp="1"/>
          </p:cNvSpPr>
          <p:nvPr>
            <p:ph type="title" idx="13" hasCustomPrompt="1"/>
          </p:nvPr>
        </p:nvSpPr>
        <p:spPr>
          <a:xfrm>
            <a:off x="2498225" y="2029985"/>
            <a:ext cx="625800" cy="489300"/>
          </a:xfrm>
          <a:prstGeom prst="rect">
            <a:avLst/>
          </a:prstGeom>
          <a:noFill/>
        </p:spPr>
        <p:txBody>
          <a:bodyPr spcFirstLastPara="1" wrap="square" lIns="91425" tIns="91425" rIns="91425" bIns="91425" anchor="ctr" anchorCtr="0">
            <a:noAutofit/>
          </a:bodyPr>
          <a:lstStyle>
            <a:lvl1pPr lvl="0">
              <a:spcBef>
                <a:spcPts val="0"/>
              </a:spcBef>
              <a:spcAft>
                <a:spcPts val="0"/>
              </a:spcAft>
              <a:buSzPts val="3000"/>
              <a:buNone/>
              <a:defRPr sz="2000">
                <a:solidFill>
                  <a:schemeClr val="dk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64" name="Google Shape;64;p13"/>
          <p:cNvSpPr txBox="1">
            <a:spLocks noGrp="1"/>
          </p:cNvSpPr>
          <p:nvPr>
            <p:ph type="title" idx="14" hasCustomPrompt="1"/>
          </p:nvPr>
        </p:nvSpPr>
        <p:spPr>
          <a:xfrm>
            <a:off x="231125" y="2029975"/>
            <a:ext cx="624600" cy="4893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sz="2000">
                <a:solidFill>
                  <a:schemeClr val="dk2"/>
                </a:solidFill>
              </a:defRPr>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65" name="Google Shape;65;p13"/>
          <p:cNvSpPr txBox="1">
            <a:spLocks noGrp="1"/>
          </p:cNvSpPr>
          <p:nvPr>
            <p:ph type="title" idx="15" hasCustomPrompt="1"/>
          </p:nvPr>
        </p:nvSpPr>
        <p:spPr>
          <a:xfrm>
            <a:off x="4766525" y="2029967"/>
            <a:ext cx="625800" cy="4893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sz="2000">
                <a:solidFill>
                  <a:schemeClr val="dk2"/>
                </a:solidFill>
              </a:defRPr>
            </a:lvl1pPr>
            <a:lvl2pPr lvl="1" algn="ctr">
              <a:spcBef>
                <a:spcPts val="0"/>
              </a:spcBef>
              <a:spcAft>
                <a:spcPts val="0"/>
              </a:spcAft>
              <a:buSzPts val="6200"/>
              <a:buNone/>
              <a:defRPr sz="6200"/>
            </a:lvl2pPr>
            <a:lvl3pPr lvl="2" algn="ctr">
              <a:spcBef>
                <a:spcPts val="0"/>
              </a:spcBef>
              <a:spcAft>
                <a:spcPts val="0"/>
              </a:spcAft>
              <a:buSzPts val="6200"/>
              <a:buNone/>
              <a:defRPr sz="6200"/>
            </a:lvl3pPr>
            <a:lvl4pPr lvl="3" algn="ctr">
              <a:spcBef>
                <a:spcPts val="0"/>
              </a:spcBef>
              <a:spcAft>
                <a:spcPts val="0"/>
              </a:spcAft>
              <a:buSzPts val="6200"/>
              <a:buNone/>
              <a:defRPr sz="6200"/>
            </a:lvl4pPr>
            <a:lvl5pPr lvl="4" algn="ctr">
              <a:spcBef>
                <a:spcPts val="0"/>
              </a:spcBef>
              <a:spcAft>
                <a:spcPts val="0"/>
              </a:spcAft>
              <a:buSzPts val="6200"/>
              <a:buNone/>
              <a:defRPr sz="6200"/>
            </a:lvl5pPr>
            <a:lvl6pPr lvl="5" algn="ctr">
              <a:spcBef>
                <a:spcPts val="0"/>
              </a:spcBef>
              <a:spcAft>
                <a:spcPts val="0"/>
              </a:spcAft>
              <a:buSzPts val="6200"/>
              <a:buNone/>
              <a:defRPr sz="6200"/>
            </a:lvl6pPr>
            <a:lvl7pPr lvl="6" algn="ctr">
              <a:spcBef>
                <a:spcPts val="0"/>
              </a:spcBef>
              <a:spcAft>
                <a:spcPts val="0"/>
              </a:spcAft>
              <a:buSzPts val="6200"/>
              <a:buNone/>
              <a:defRPr sz="6200"/>
            </a:lvl7pPr>
            <a:lvl8pPr lvl="7" algn="ctr">
              <a:spcBef>
                <a:spcPts val="0"/>
              </a:spcBef>
              <a:spcAft>
                <a:spcPts val="0"/>
              </a:spcAft>
              <a:buSzPts val="6200"/>
              <a:buNone/>
              <a:defRPr sz="6200"/>
            </a:lvl8pPr>
            <a:lvl9pPr lvl="8" algn="ctr">
              <a:spcBef>
                <a:spcPts val="0"/>
              </a:spcBef>
              <a:spcAft>
                <a:spcPts val="0"/>
              </a:spcAft>
              <a:buSzPts val="6200"/>
              <a:buNone/>
              <a:defRPr sz="6200"/>
            </a:lvl9pPr>
          </a:lstStyle>
          <a:p>
            <a:r>
              <a:t>xx%</a:t>
            </a:r>
          </a:p>
        </p:txBody>
      </p:sp>
      <p:sp>
        <p:nvSpPr>
          <p:cNvPr id="66" name="Google Shape;66;p13"/>
          <p:cNvSpPr txBox="1">
            <a:spLocks noGrp="1"/>
          </p:cNvSpPr>
          <p:nvPr>
            <p:ph type="title" idx="16" hasCustomPrompt="1"/>
          </p:nvPr>
        </p:nvSpPr>
        <p:spPr>
          <a:xfrm>
            <a:off x="2499825" y="3377214"/>
            <a:ext cx="624600" cy="489300"/>
          </a:xfrm>
          <a:prstGeom prst="rect">
            <a:avLst/>
          </a:prstGeom>
          <a:noFill/>
        </p:spPr>
        <p:txBody>
          <a:bodyPr spcFirstLastPara="1" wrap="square" lIns="91425" tIns="91425" rIns="91425" bIns="91425" anchor="ctr" anchorCtr="0">
            <a:noAutofit/>
          </a:bodyPr>
          <a:lstStyle>
            <a:lvl1pPr lvl="0">
              <a:spcBef>
                <a:spcPts val="0"/>
              </a:spcBef>
              <a:spcAft>
                <a:spcPts val="0"/>
              </a:spcAft>
              <a:buSzPts val="3000"/>
              <a:buNone/>
              <a:defRPr sz="2000">
                <a:solidFill>
                  <a:schemeClr val="dk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67" name="Google Shape;67;p13"/>
          <p:cNvSpPr txBox="1">
            <a:spLocks noGrp="1"/>
          </p:cNvSpPr>
          <p:nvPr>
            <p:ph type="title" idx="17" hasCustomPrompt="1"/>
          </p:nvPr>
        </p:nvSpPr>
        <p:spPr>
          <a:xfrm>
            <a:off x="4767325" y="3377214"/>
            <a:ext cx="624600" cy="489300"/>
          </a:xfrm>
          <a:prstGeom prst="rect">
            <a:avLst/>
          </a:prstGeom>
          <a:noFill/>
        </p:spPr>
        <p:txBody>
          <a:bodyPr spcFirstLastPara="1" wrap="square" lIns="91425" tIns="91425" rIns="91425" bIns="91425" anchor="ctr" anchorCtr="0">
            <a:noAutofit/>
          </a:bodyPr>
          <a:lstStyle>
            <a:lvl1pPr lvl="0">
              <a:spcBef>
                <a:spcPts val="0"/>
              </a:spcBef>
              <a:spcAft>
                <a:spcPts val="0"/>
              </a:spcAft>
              <a:buSzPts val="3000"/>
              <a:buNone/>
              <a:defRPr sz="2000">
                <a:solidFill>
                  <a:schemeClr val="dk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68" name="Google Shape;68;p13"/>
          <p:cNvSpPr txBox="1">
            <a:spLocks noGrp="1"/>
          </p:cNvSpPr>
          <p:nvPr>
            <p:ph type="title" idx="18" hasCustomPrompt="1"/>
          </p:nvPr>
        </p:nvSpPr>
        <p:spPr>
          <a:xfrm>
            <a:off x="7034825" y="3377224"/>
            <a:ext cx="624600" cy="489300"/>
          </a:xfrm>
          <a:prstGeom prst="rect">
            <a:avLst/>
          </a:prstGeom>
          <a:noFill/>
        </p:spPr>
        <p:txBody>
          <a:bodyPr spcFirstLastPara="1" wrap="square" lIns="91425" tIns="91425" rIns="91425" bIns="91425" anchor="ctr" anchorCtr="0">
            <a:noAutofit/>
          </a:bodyPr>
          <a:lstStyle>
            <a:lvl1pPr lvl="0">
              <a:spcBef>
                <a:spcPts val="0"/>
              </a:spcBef>
              <a:spcAft>
                <a:spcPts val="0"/>
              </a:spcAft>
              <a:buSzPts val="3000"/>
              <a:buNone/>
              <a:defRPr sz="2000">
                <a:solidFill>
                  <a:schemeClr val="dk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69" name="Google Shape;69;p13"/>
          <p:cNvSpPr txBox="1">
            <a:spLocks noGrp="1"/>
          </p:cNvSpPr>
          <p:nvPr>
            <p:ph type="title" idx="19" hasCustomPrompt="1"/>
          </p:nvPr>
        </p:nvSpPr>
        <p:spPr>
          <a:xfrm>
            <a:off x="232325" y="3377225"/>
            <a:ext cx="624600" cy="4893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sz="2000">
                <a:solidFill>
                  <a:schemeClr val="dk2"/>
                </a:solidFill>
              </a:defRPr>
            </a:lvl1pPr>
            <a:lvl2pPr lvl="1" algn="ctr">
              <a:spcBef>
                <a:spcPts val="0"/>
              </a:spcBef>
              <a:spcAft>
                <a:spcPts val="0"/>
              </a:spcAft>
              <a:buSzPts val="6200"/>
              <a:buNone/>
              <a:defRPr sz="6200"/>
            </a:lvl2pPr>
            <a:lvl3pPr lvl="2" algn="ctr">
              <a:spcBef>
                <a:spcPts val="0"/>
              </a:spcBef>
              <a:spcAft>
                <a:spcPts val="0"/>
              </a:spcAft>
              <a:buSzPts val="6200"/>
              <a:buNone/>
              <a:defRPr sz="6200"/>
            </a:lvl3pPr>
            <a:lvl4pPr lvl="3" algn="ctr">
              <a:spcBef>
                <a:spcPts val="0"/>
              </a:spcBef>
              <a:spcAft>
                <a:spcPts val="0"/>
              </a:spcAft>
              <a:buSzPts val="6200"/>
              <a:buNone/>
              <a:defRPr sz="6200"/>
            </a:lvl4pPr>
            <a:lvl5pPr lvl="4" algn="ctr">
              <a:spcBef>
                <a:spcPts val="0"/>
              </a:spcBef>
              <a:spcAft>
                <a:spcPts val="0"/>
              </a:spcAft>
              <a:buSzPts val="6200"/>
              <a:buNone/>
              <a:defRPr sz="6200"/>
            </a:lvl5pPr>
            <a:lvl6pPr lvl="5" algn="ctr">
              <a:spcBef>
                <a:spcPts val="0"/>
              </a:spcBef>
              <a:spcAft>
                <a:spcPts val="0"/>
              </a:spcAft>
              <a:buSzPts val="6200"/>
              <a:buNone/>
              <a:defRPr sz="6200"/>
            </a:lvl6pPr>
            <a:lvl7pPr lvl="6" algn="ctr">
              <a:spcBef>
                <a:spcPts val="0"/>
              </a:spcBef>
              <a:spcAft>
                <a:spcPts val="0"/>
              </a:spcAft>
              <a:buSzPts val="6200"/>
              <a:buNone/>
              <a:defRPr sz="6200"/>
            </a:lvl7pPr>
            <a:lvl8pPr lvl="7" algn="ctr">
              <a:spcBef>
                <a:spcPts val="0"/>
              </a:spcBef>
              <a:spcAft>
                <a:spcPts val="0"/>
              </a:spcAft>
              <a:buSzPts val="6200"/>
              <a:buNone/>
              <a:defRPr sz="6200"/>
            </a:lvl8pPr>
            <a:lvl9pPr lvl="8" algn="ctr">
              <a:spcBef>
                <a:spcPts val="0"/>
              </a:spcBef>
              <a:spcAft>
                <a:spcPts val="0"/>
              </a:spcAft>
              <a:buSzPts val="6200"/>
              <a:buNone/>
              <a:defRPr sz="6200"/>
            </a:lvl9pPr>
          </a:lstStyle>
          <a:p>
            <a:r>
              <a:t>xx%</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text">
  <p:cSld name="CUSTOM">
    <p:spTree>
      <p:nvGrpSpPr>
        <p:cNvPr id="1" name="Shape 70"/>
        <p:cNvGrpSpPr/>
        <p:nvPr/>
      </p:nvGrpSpPr>
      <p:grpSpPr>
        <a:xfrm>
          <a:off x="0" y="0"/>
          <a:ext cx="0" cy="0"/>
          <a:chOff x="0" y="0"/>
          <a:chExt cx="0" cy="0"/>
        </a:xfrm>
      </p:grpSpPr>
      <p:pic>
        <p:nvPicPr>
          <p:cNvPr id="71" name="Google Shape;71;p14" title="Mesa de trabajo 2 copia 2 white op.png"/>
          <p:cNvPicPr preferRelativeResize="0"/>
          <p:nvPr/>
        </p:nvPicPr>
        <p:blipFill rotWithShape="1">
          <a:blip r:embed="rId2">
            <a:alphaModFix/>
          </a:blip>
          <a:srcRect t="416" r="832" b="416"/>
          <a:stretch/>
        </p:blipFill>
        <p:spPr>
          <a:xfrm>
            <a:off x="0" y="0"/>
            <a:ext cx="9144003" cy="5143501"/>
          </a:xfrm>
          <a:prstGeom prst="rect">
            <a:avLst/>
          </a:prstGeom>
          <a:noFill/>
          <a:ln>
            <a:noFill/>
          </a:ln>
        </p:spPr>
      </p:pic>
      <p:sp>
        <p:nvSpPr>
          <p:cNvPr id="72" name="Google Shape;72;p14"/>
          <p:cNvSpPr txBox="1">
            <a:spLocks noGrp="1"/>
          </p:cNvSpPr>
          <p:nvPr>
            <p:ph type="title"/>
          </p:nvPr>
        </p:nvSpPr>
        <p:spPr>
          <a:xfrm>
            <a:off x="228600" y="228604"/>
            <a:ext cx="8686800" cy="1051800"/>
          </a:xfrm>
          <a:prstGeom prst="rect">
            <a:avLst/>
          </a:prstGeom>
          <a:ln>
            <a:noFill/>
          </a:ln>
        </p:spPr>
        <p:txBody>
          <a:bodyPr spcFirstLastPara="1" wrap="square" lIns="91425" tIns="91425" rIns="91425" bIns="91425" anchor="b" anchorCtr="0">
            <a:noAutofit/>
          </a:bodyPr>
          <a:lstStyle>
            <a:lvl1pPr lvl="0" algn="r">
              <a:spcBef>
                <a:spcPts val="0"/>
              </a:spcBef>
              <a:spcAft>
                <a:spcPts val="0"/>
              </a:spcAft>
              <a:buSzPts val="2500"/>
              <a:buNone/>
              <a:defRPr sz="3500"/>
            </a:lvl1pPr>
            <a:lvl2pPr lvl="1">
              <a:spcBef>
                <a:spcPts val="0"/>
              </a:spcBef>
              <a:spcAft>
                <a:spcPts val="0"/>
              </a:spcAft>
              <a:buSzPts val="2500"/>
              <a:buNone/>
              <a:defRPr/>
            </a:lvl2pPr>
            <a:lvl3pPr lvl="2">
              <a:spcBef>
                <a:spcPts val="0"/>
              </a:spcBef>
              <a:spcAft>
                <a:spcPts val="0"/>
              </a:spcAft>
              <a:buSzPts val="2500"/>
              <a:buNone/>
              <a:defRPr/>
            </a:lvl3pPr>
            <a:lvl4pPr lvl="3">
              <a:spcBef>
                <a:spcPts val="0"/>
              </a:spcBef>
              <a:spcAft>
                <a:spcPts val="0"/>
              </a:spcAft>
              <a:buSzPts val="2500"/>
              <a:buNone/>
              <a:defRPr/>
            </a:lvl4pPr>
            <a:lvl5pPr lvl="4">
              <a:spcBef>
                <a:spcPts val="0"/>
              </a:spcBef>
              <a:spcAft>
                <a:spcPts val="0"/>
              </a:spcAft>
              <a:buSzPts val="2500"/>
              <a:buNone/>
              <a:defRPr/>
            </a:lvl5pPr>
            <a:lvl6pPr lvl="5">
              <a:spcBef>
                <a:spcPts val="0"/>
              </a:spcBef>
              <a:spcAft>
                <a:spcPts val="0"/>
              </a:spcAft>
              <a:buSzPts val="2500"/>
              <a:buNone/>
              <a:defRPr/>
            </a:lvl6pPr>
            <a:lvl7pPr lvl="6">
              <a:spcBef>
                <a:spcPts val="0"/>
              </a:spcBef>
              <a:spcAft>
                <a:spcPts val="0"/>
              </a:spcAft>
              <a:buSzPts val="2500"/>
              <a:buNone/>
              <a:defRPr/>
            </a:lvl7pPr>
            <a:lvl8pPr lvl="7">
              <a:spcBef>
                <a:spcPts val="0"/>
              </a:spcBef>
              <a:spcAft>
                <a:spcPts val="0"/>
              </a:spcAft>
              <a:buSzPts val="2500"/>
              <a:buNone/>
              <a:defRPr/>
            </a:lvl8pPr>
            <a:lvl9pPr lvl="8">
              <a:spcBef>
                <a:spcPts val="0"/>
              </a:spcBef>
              <a:spcAft>
                <a:spcPts val="0"/>
              </a:spcAft>
              <a:buSzPts val="2500"/>
              <a:buNone/>
              <a:defRPr/>
            </a:lvl9pPr>
          </a:lstStyle>
          <a:p>
            <a:endParaRPr/>
          </a:p>
        </p:txBody>
      </p:sp>
      <p:sp>
        <p:nvSpPr>
          <p:cNvPr id="73" name="Google Shape;73;p14"/>
          <p:cNvSpPr txBox="1">
            <a:spLocks noGrp="1"/>
          </p:cNvSpPr>
          <p:nvPr>
            <p:ph type="subTitle" idx="1"/>
          </p:nvPr>
        </p:nvSpPr>
        <p:spPr>
          <a:xfrm>
            <a:off x="228600" y="1737625"/>
            <a:ext cx="6370200" cy="3177300"/>
          </a:xfrm>
          <a:prstGeom prst="rect">
            <a:avLst/>
          </a:prstGeom>
        </p:spPr>
        <p:txBody>
          <a:bodyPr spcFirstLastPara="1" wrap="square" lIns="91425" tIns="91425" rIns="91425" bIns="91425" anchor="t" anchorCtr="0">
            <a:noAutofit/>
          </a:bodyPr>
          <a:lstStyle>
            <a:lvl1pPr lvl="0">
              <a:spcBef>
                <a:spcPts val="0"/>
              </a:spcBef>
              <a:spcAft>
                <a:spcPts val="0"/>
              </a:spcAft>
              <a:buSzPts val="1400"/>
              <a:buNone/>
              <a:defRPr/>
            </a:lvl1pPr>
            <a:lvl2pPr lvl="1">
              <a:spcBef>
                <a:spcPts val="100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text 1">
  <p:cSld name="ONE_COLUMN_TEXT_1">
    <p:spTree>
      <p:nvGrpSpPr>
        <p:cNvPr id="1" name="Shape 74"/>
        <p:cNvGrpSpPr/>
        <p:nvPr/>
      </p:nvGrpSpPr>
      <p:grpSpPr>
        <a:xfrm>
          <a:off x="0" y="0"/>
          <a:ext cx="0" cy="0"/>
          <a:chOff x="0" y="0"/>
          <a:chExt cx="0" cy="0"/>
        </a:xfrm>
      </p:grpSpPr>
      <p:pic>
        <p:nvPicPr>
          <p:cNvPr id="75" name="Google Shape;75;p15" title="BK 1.png"/>
          <p:cNvPicPr preferRelativeResize="0"/>
          <p:nvPr/>
        </p:nvPicPr>
        <p:blipFill rotWithShape="1">
          <a:blip r:embed="rId2">
            <a:alphaModFix/>
          </a:blip>
          <a:srcRect l="514" r="514" b="1854"/>
          <a:stretch/>
        </p:blipFill>
        <p:spPr>
          <a:xfrm>
            <a:off x="0" y="0"/>
            <a:ext cx="9144003" cy="5143501"/>
          </a:xfrm>
          <a:prstGeom prst="rect">
            <a:avLst/>
          </a:prstGeom>
          <a:noFill/>
          <a:ln>
            <a:noFill/>
          </a:ln>
        </p:spPr>
      </p:pic>
      <p:sp>
        <p:nvSpPr>
          <p:cNvPr id="76" name="Google Shape;76;p15"/>
          <p:cNvSpPr txBox="1">
            <a:spLocks noGrp="1"/>
          </p:cNvSpPr>
          <p:nvPr>
            <p:ph type="title"/>
          </p:nvPr>
        </p:nvSpPr>
        <p:spPr>
          <a:xfrm>
            <a:off x="233650" y="228600"/>
            <a:ext cx="8686800" cy="822600"/>
          </a:xfrm>
          <a:prstGeom prst="rect">
            <a:avLst/>
          </a:prstGeom>
          <a:ln>
            <a:noFill/>
          </a:ln>
        </p:spPr>
        <p:txBody>
          <a:bodyPr spcFirstLastPara="1" wrap="square" lIns="91425" tIns="91425" rIns="91425" bIns="91425" anchor="b" anchorCtr="0">
            <a:noAutofit/>
          </a:bodyPr>
          <a:lstStyle>
            <a:lvl1pPr lvl="0" algn="r">
              <a:spcBef>
                <a:spcPts val="0"/>
              </a:spcBef>
              <a:spcAft>
                <a:spcPts val="0"/>
              </a:spcAft>
              <a:buSzPts val="2600"/>
              <a:buNone/>
              <a:defRPr/>
            </a:lvl1pPr>
            <a:lvl2pPr lvl="1">
              <a:spcBef>
                <a:spcPts val="0"/>
              </a:spcBef>
              <a:spcAft>
                <a:spcPts val="0"/>
              </a:spcAft>
              <a:buSzPts val="2500"/>
              <a:buNone/>
              <a:defRPr/>
            </a:lvl2pPr>
            <a:lvl3pPr lvl="2">
              <a:spcBef>
                <a:spcPts val="0"/>
              </a:spcBef>
              <a:spcAft>
                <a:spcPts val="0"/>
              </a:spcAft>
              <a:buSzPts val="2500"/>
              <a:buNone/>
              <a:defRPr/>
            </a:lvl3pPr>
            <a:lvl4pPr lvl="3">
              <a:spcBef>
                <a:spcPts val="0"/>
              </a:spcBef>
              <a:spcAft>
                <a:spcPts val="0"/>
              </a:spcAft>
              <a:buSzPts val="2500"/>
              <a:buNone/>
              <a:defRPr/>
            </a:lvl4pPr>
            <a:lvl5pPr lvl="4">
              <a:spcBef>
                <a:spcPts val="0"/>
              </a:spcBef>
              <a:spcAft>
                <a:spcPts val="0"/>
              </a:spcAft>
              <a:buSzPts val="2500"/>
              <a:buNone/>
              <a:defRPr/>
            </a:lvl5pPr>
            <a:lvl6pPr lvl="5">
              <a:spcBef>
                <a:spcPts val="0"/>
              </a:spcBef>
              <a:spcAft>
                <a:spcPts val="0"/>
              </a:spcAft>
              <a:buSzPts val="2500"/>
              <a:buNone/>
              <a:defRPr/>
            </a:lvl6pPr>
            <a:lvl7pPr lvl="6">
              <a:spcBef>
                <a:spcPts val="0"/>
              </a:spcBef>
              <a:spcAft>
                <a:spcPts val="0"/>
              </a:spcAft>
              <a:buSzPts val="2500"/>
              <a:buNone/>
              <a:defRPr/>
            </a:lvl7pPr>
            <a:lvl8pPr lvl="7">
              <a:spcBef>
                <a:spcPts val="0"/>
              </a:spcBef>
              <a:spcAft>
                <a:spcPts val="0"/>
              </a:spcAft>
              <a:buSzPts val="2500"/>
              <a:buNone/>
              <a:defRPr/>
            </a:lvl8pPr>
            <a:lvl9pPr lvl="8">
              <a:spcBef>
                <a:spcPts val="0"/>
              </a:spcBef>
              <a:spcAft>
                <a:spcPts val="0"/>
              </a:spcAft>
              <a:buSzPts val="2500"/>
              <a:buNone/>
              <a:defRPr/>
            </a:lvl9pPr>
          </a:lstStyle>
          <a:p>
            <a:endParaRPr/>
          </a:p>
        </p:txBody>
      </p:sp>
      <p:sp>
        <p:nvSpPr>
          <p:cNvPr id="77" name="Google Shape;77;p15"/>
          <p:cNvSpPr txBox="1">
            <a:spLocks noGrp="1"/>
          </p:cNvSpPr>
          <p:nvPr>
            <p:ph type="body" idx="1"/>
          </p:nvPr>
        </p:nvSpPr>
        <p:spPr>
          <a:xfrm>
            <a:off x="228600" y="1370175"/>
            <a:ext cx="3697800" cy="3544800"/>
          </a:xfrm>
          <a:prstGeom prst="rect">
            <a:avLst/>
          </a:prstGeom>
        </p:spPr>
        <p:txBody>
          <a:bodyPr spcFirstLastPara="1" wrap="square" lIns="91425" tIns="91425" rIns="91425" bIns="91425" anchor="b" anchorCtr="0">
            <a:noAutofit/>
          </a:bodyPr>
          <a:lstStyle>
            <a:lvl1pPr marL="457200" lvl="0" indent="-317500">
              <a:lnSpc>
                <a:spcPct val="100000"/>
              </a:lnSpc>
              <a:spcBef>
                <a:spcPts val="0"/>
              </a:spcBef>
              <a:spcAft>
                <a:spcPts val="0"/>
              </a:spcAft>
              <a:buSzPts val="1400"/>
              <a:buChar char="●"/>
              <a:defRPr sz="1400"/>
            </a:lvl1pPr>
            <a:lvl2pPr marL="914400" lvl="1" indent="-317500">
              <a:lnSpc>
                <a:spcPct val="115000"/>
              </a:lnSpc>
              <a:spcBef>
                <a:spcPts val="1000"/>
              </a:spcBef>
              <a:spcAft>
                <a:spcPts val="0"/>
              </a:spcAft>
              <a:buSzPts val="1400"/>
              <a:buChar char="○"/>
              <a:defRPr/>
            </a:lvl2pPr>
            <a:lvl3pPr marL="1371600" lvl="2" indent="-317500">
              <a:lnSpc>
                <a:spcPct val="115000"/>
              </a:lnSpc>
              <a:spcBef>
                <a:spcPts val="0"/>
              </a:spcBef>
              <a:spcAft>
                <a:spcPts val="0"/>
              </a:spcAft>
              <a:buSzPts val="1400"/>
              <a:buChar char="■"/>
              <a:defRPr/>
            </a:lvl3pPr>
            <a:lvl4pPr marL="1828800" lvl="3" indent="-317500">
              <a:lnSpc>
                <a:spcPct val="115000"/>
              </a:lnSpc>
              <a:spcBef>
                <a:spcPts val="0"/>
              </a:spcBef>
              <a:spcAft>
                <a:spcPts val="0"/>
              </a:spcAft>
              <a:buSzPts val="1400"/>
              <a:buChar char="●"/>
              <a:defRPr/>
            </a:lvl4pPr>
            <a:lvl5pPr marL="2286000" lvl="4" indent="-317500">
              <a:lnSpc>
                <a:spcPct val="115000"/>
              </a:lnSpc>
              <a:spcBef>
                <a:spcPts val="0"/>
              </a:spcBef>
              <a:spcAft>
                <a:spcPts val="0"/>
              </a:spcAft>
              <a:buSzPts val="1400"/>
              <a:buChar char="○"/>
              <a:defRPr/>
            </a:lvl5pPr>
            <a:lvl6pPr marL="2743200" lvl="5" indent="-317500">
              <a:lnSpc>
                <a:spcPct val="115000"/>
              </a:lnSpc>
              <a:spcBef>
                <a:spcPts val="0"/>
              </a:spcBef>
              <a:spcAft>
                <a:spcPts val="0"/>
              </a:spcAft>
              <a:buSzPts val="1400"/>
              <a:buChar char="■"/>
              <a:defRPr/>
            </a:lvl6pPr>
            <a:lvl7pPr marL="3200400" lvl="6" indent="-317500">
              <a:lnSpc>
                <a:spcPct val="115000"/>
              </a:lnSpc>
              <a:spcBef>
                <a:spcPts val="0"/>
              </a:spcBef>
              <a:spcAft>
                <a:spcPts val="0"/>
              </a:spcAft>
              <a:buSzPts val="1400"/>
              <a:buChar char="●"/>
              <a:defRPr/>
            </a:lvl7pPr>
            <a:lvl8pPr marL="3657600" lvl="7" indent="-317500">
              <a:lnSpc>
                <a:spcPct val="115000"/>
              </a:lnSpc>
              <a:spcBef>
                <a:spcPts val="0"/>
              </a:spcBef>
              <a:spcAft>
                <a:spcPts val="0"/>
              </a:spcAft>
              <a:buSzPts val="1400"/>
              <a:buChar char="○"/>
              <a:defRPr/>
            </a:lvl8pPr>
            <a:lvl9pPr marL="4114800" lvl="8" indent="-317500">
              <a:lnSpc>
                <a:spcPct val="115000"/>
              </a:lnSpc>
              <a:spcBef>
                <a:spcPts val="0"/>
              </a:spcBef>
              <a:spcAft>
                <a:spcPts val="0"/>
              </a:spcAft>
              <a:buSzPts val="1400"/>
              <a:buChar char="■"/>
              <a:defRPr/>
            </a:lvl9pPr>
          </a:lstStyle>
          <a:p>
            <a:endParaRPr/>
          </a:p>
        </p:txBody>
      </p:sp>
      <p:sp>
        <p:nvSpPr>
          <p:cNvPr id="78" name="Google Shape;78;p15"/>
          <p:cNvSpPr>
            <a:spLocks noGrp="1"/>
          </p:cNvSpPr>
          <p:nvPr>
            <p:ph type="pic" idx="2"/>
          </p:nvPr>
        </p:nvSpPr>
        <p:spPr>
          <a:xfrm flipH="1">
            <a:off x="4571925" y="1525000"/>
            <a:ext cx="4237200" cy="3125400"/>
          </a:xfrm>
          <a:prstGeom prst="roundRect">
            <a:avLst>
              <a:gd name="adj" fmla="val 16667"/>
            </a:avLst>
          </a:prstGeom>
          <a:noFill/>
          <a:ln>
            <a:no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ackground">
  <p:cSld name="BLANK_1_1_1_1_1_1_1">
    <p:spTree>
      <p:nvGrpSpPr>
        <p:cNvPr id="1" name="Shape 118"/>
        <p:cNvGrpSpPr/>
        <p:nvPr/>
      </p:nvGrpSpPr>
      <p:grpSpPr>
        <a:xfrm>
          <a:off x="0" y="0"/>
          <a:ext cx="0" cy="0"/>
          <a:chOff x="0" y="0"/>
          <a:chExt cx="0" cy="0"/>
        </a:xfrm>
      </p:grpSpPr>
      <p:pic>
        <p:nvPicPr>
          <p:cNvPr id="119" name="Google Shape;119;p21" title="BK 1.png"/>
          <p:cNvPicPr preferRelativeResize="0"/>
          <p:nvPr/>
        </p:nvPicPr>
        <p:blipFill rotWithShape="1">
          <a:blip r:embed="rId2">
            <a:alphaModFix/>
          </a:blip>
          <a:srcRect l="1756" t="932" r="98" b="922"/>
          <a:stretch/>
        </p:blipFill>
        <p:spPr>
          <a:xfrm flipH="1">
            <a:off x="3" y="0"/>
            <a:ext cx="9143997" cy="5143501"/>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ackground 1">
  <p:cSld name="BLANK_1_1_1_1_1_1_1_1">
    <p:spTree>
      <p:nvGrpSpPr>
        <p:cNvPr id="1" name="Shape 120"/>
        <p:cNvGrpSpPr/>
        <p:nvPr/>
      </p:nvGrpSpPr>
      <p:grpSpPr>
        <a:xfrm>
          <a:off x="0" y="0"/>
          <a:ext cx="0" cy="0"/>
          <a:chOff x="0" y="0"/>
          <a:chExt cx="0" cy="0"/>
        </a:xfrm>
      </p:grpSpPr>
      <p:pic>
        <p:nvPicPr>
          <p:cNvPr id="121" name="Google Shape;121;p22" title="Mesa de trabajo 3.png"/>
          <p:cNvPicPr preferRelativeResize="0"/>
          <p:nvPr/>
        </p:nvPicPr>
        <p:blipFill rotWithShape="1">
          <a:blip r:embed="rId2">
            <a:alphaModFix/>
          </a:blip>
          <a:srcRect l="826" t="826" r="826" b="826"/>
          <a:stretch/>
        </p:blipFill>
        <p:spPr>
          <a:xfrm flipH="1">
            <a:off x="1" y="-1"/>
            <a:ext cx="9143997" cy="5143501"/>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ackground 2">
  <p:cSld name="BLANK_1_1_1_1_1_1_1_1_1">
    <p:spTree>
      <p:nvGrpSpPr>
        <p:cNvPr id="1" name="Shape 122"/>
        <p:cNvGrpSpPr/>
        <p:nvPr/>
      </p:nvGrpSpPr>
      <p:grpSpPr>
        <a:xfrm>
          <a:off x="0" y="0"/>
          <a:ext cx="0" cy="0"/>
          <a:chOff x="0" y="0"/>
          <a:chExt cx="0" cy="0"/>
        </a:xfrm>
      </p:grpSpPr>
      <p:pic>
        <p:nvPicPr>
          <p:cNvPr id="123" name="Google Shape;123;p23" title="Mesa de trabajo 2 copia 2 white op.png"/>
          <p:cNvPicPr preferRelativeResize="0"/>
          <p:nvPr/>
        </p:nvPicPr>
        <p:blipFill rotWithShape="1">
          <a:blip r:embed="rId2">
            <a:alphaModFix/>
          </a:blip>
          <a:srcRect t="416" r="832" b="416"/>
          <a:stretch/>
        </p:blipFill>
        <p:spPr>
          <a:xfrm>
            <a:off x="0" y="0"/>
            <a:ext cx="9144003" cy="5143501"/>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228600" y="445025"/>
            <a:ext cx="86868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2500"/>
              <a:buFont typeface="Figtree"/>
              <a:buNone/>
              <a:defRPr sz="2500">
                <a:solidFill>
                  <a:schemeClr val="dk1"/>
                </a:solidFill>
                <a:latin typeface="Figtree"/>
                <a:ea typeface="Figtree"/>
                <a:cs typeface="Figtree"/>
                <a:sym typeface="Figtree"/>
              </a:defRPr>
            </a:lvl1pPr>
            <a:lvl2pPr lvl="1" rtl="0">
              <a:spcBef>
                <a:spcPts val="0"/>
              </a:spcBef>
              <a:spcAft>
                <a:spcPts val="0"/>
              </a:spcAft>
              <a:buClr>
                <a:schemeClr val="dk1"/>
              </a:buClr>
              <a:buSzPts val="2500"/>
              <a:buFont typeface="Figtree"/>
              <a:buNone/>
              <a:defRPr sz="2500" b="1">
                <a:solidFill>
                  <a:schemeClr val="dk1"/>
                </a:solidFill>
                <a:latin typeface="Figtree"/>
                <a:ea typeface="Figtree"/>
                <a:cs typeface="Figtree"/>
                <a:sym typeface="Figtree"/>
              </a:defRPr>
            </a:lvl2pPr>
            <a:lvl3pPr lvl="2" rtl="0">
              <a:spcBef>
                <a:spcPts val="0"/>
              </a:spcBef>
              <a:spcAft>
                <a:spcPts val="0"/>
              </a:spcAft>
              <a:buClr>
                <a:schemeClr val="dk1"/>
              </a:buClr>
              <a:buSzPts val="2500"/>
              <a:buFont typeface="Figtree"/>
              <a:buNone/>
              <a:defRPr sz="2500" b="1">
                <a:solidFill>
                  <a:schemeClr val="dk1"/>
                </a:solidFill>
                <a:latin typeface="Figtree"/>
                <a:ea typeface="Figtree"/>
                <a:cs typeface="Figtree"/>
                <a:sym typeface="Figtree"/>
              </a:defRPr>
            </a:lvl3pPr>
            <a:lvl4pPr lvl="3" rtl="0">
              <a:spcBef>
                <a:spcPts val="0"/>
              </a:spcBef>
              <a:spcAft>
                <a:spcPts val="0"/>
              </a:spcAft>
              <a:buClr>
                <a:schemeClr val="dk1"/>
              </a:buClr>
              <a:buSzPts val="2500"/>
              <a:buFont typeface="Figtree"/>
              <a:buNone/>
              <a:defRPr sz="2500" b="1">
                <a:solidFill>
                  <a:schemeClr val="dk1"/>
                </a:solidFill>
                <a:latin typeface="Figtree"/>
                <a:ea typeface="Figtree"/>
                <a:cs typeface="Figtree"/>
                <a:sym typeface="Figtree"/>
              </a:defRPr>
            </a:lvl4pPr>
            <a:lvl5pPr lvl="4" rtl="0">
              <a:spcBef>
                <a:spcPts val="0"/>
              </a:spcBef>
              <a:spcAft>
                <a:spcPts val="0"/>
              </a:spcAft>
              <a:buClr>
                <a:schemeClr val="dk1"/>
              </a:buClr>
              <a:buSzPts val="2500"/>
              <a:buFont typeface="Figtree"/>
              <a:buNone/>
              <a:defRPr sz="2500" b="1">
                <a:solidFill>
                  <a:schemeClr val="dk1"/>
                </a:solidFill>
                <a:latin typeface="Figtree"/>
                <a:ea typeface="Figtree"/>
                <a:cs typeface="Figtree"/>
                <a:sym typeface="Figtree"/>
              </a:defRPr>
            </a:lvl5pPr>
            <a:lvl6pPr lvl="5" rtl="0">
              <a:spcBef>
                <a:spcPts val="0"/>
              </a:spcBef>
              <a:spcAft>
                <a:spcPts val="0"/>
              </a:spcAft>
              <a:buClr>
                <a:schemeClr val="dk1"/>
              </a:buClr>
              <a:buSzPts val="2500"/>
              <a:buFont typeface="Figtree"/>
              <a:buNone/>
              <a:defRPr sz="2500" b="1">
                <a:solidFill>
                  <a:schemeClr val="dk1"/>
                </a:solidFill>
                <a:latin typeface="Figtree"/>
                <a:ea typeface="Figtree"/>
                <a:cs typeface="Figtree"/>
                <a:sym typeface="Figtree"/>
              </a:defRPr>
            </a:lvl6pPr>
            <a:lvl7pPr lvl="6" rtl="0">
              <a:spcBef>
                <a:spcPts val="0"/>
              </a:spcBef>
              <a:spcAft>
                <a:spcPts val="0"/>
              </a:spcAft>
              <a:buClr>
                <a:schemeClr val="dk1"/>
              </a:buClr>
              <a:buSzPts val="2500"/>
              <a:buFont typeface="Figtree"/>
              <a:buNone/>
              <a:defRPr sz="2500" b="1">
                <a:solidFill>
                  <a:schemeClr val="dk1"/>
                </a:solidFill>
                <a:latin typeface="Figtree"/>
                <a:ea typeface="Figtree"/>
                <a:cs typeface="Figtree"/>
                <a:sym typeface="Figtree"/>
              </a:defRPr>
            </a:lvl7pPr>
            <a:lvl8pPr lvl="7" rtl="0">
              <a:spcBef>
                <a:spcPts val="0"/>
              </a:spcBef>
              <a:spcAft>
                <a:spcPts val="0"/>
              </a:spcAft>
              <a:buClr>
                <a:schemeClr val="dk1"/>
              </a:buClr>
              <a:buSzPts val="2500"/>
              <a:buFont typeface="Figtree"/>
              <a:buNone/>
              <a:defRPr sz="2500" b="1">
                <a:solidFill>
                  <a:schemeClr val="dk1"/>
                </a:solidFill>
                <a:latin typeface="Figtree"/>
                <a:ea typeface="Figtree"/>
                <a:cs typeface="Figtree"/>
                <a:sym typeface="Figtree"/>
              </a:defRPr>
            </a:lvl8pPr>
            <a:lvl9pPr lvl="8" rtl="0">
              <a:spcBef>
                <a:spcPts val="0"/>
              </a:spcBef>
              <a:spcAft>
                <a:spcPts val="0"/>
              </a:spcAft>
              <a:buClr>
                <a:schemeClr val="dk1"/>
              </a:buClr>
              <a:buSzPts val="2500"/>
              <a:buFont typeface="Figtree"/>
              <a:buNone/>
              <a:defRPr sz="2500" b="1">
                <a:solidFill>
                  <a:schemeClr val="dk1"/>
                </a:solidFill>
                <a:latin typeface="Figtree"/>
                <a:ea typeface="Figtree"/>
                <a:cs typeface="Figtree"/>
                <a:sym typeface="Figtree"/>
              </a:defRPr>
            </a:lvl9pPr>
          </a:lstStyle>
          <a:p>
            <a:endParaRPr/>
          </a:p>
        </p:txBody>
      </p:sp>
      <p:sp>
        <p:nvSpPr>
          <p:cNvPr id="7" name="Google Shape;7;p1"/>
          <p:cNvSpPr txBox="1">
            <a:spLocks noGrp="1"/>
          </p:cNvSpPr>
          <p:nvPr>
            <p:ph type="body" idx="1"/>
          </p:nvPr>
        </p:nvSpPr>
        <p:spPr>
          <a:xfrm>
            <a:off x="713225" y="1152475"/>
            <a:ext cx="7717500" cy="3416400"/>
          </a:xfrm>
          <a:prstGeom prst="rect">
            <a:avLst/>
          </a:prstGeom>
          <a:noFill/>
          <a:ln>
            <a:noFill/>
          </a:ln>
        </p:spPr>
        <p:txBody>
          <a:bodyPr spcFirstLastPara="1" wrap="square" lIns="91425" tIns="91425" rIns="91425" bIns="91425" anchor="t" anchorCtr="0">
            <a:noAutofit/>
          </a:bodyPr>
          <a:lstStyle>
            <a:lvl1pPr marL="457200" lvl="0" indent="-317500">
              <a:lnSpc>
                <a:spcPct val="100000"/>
              </a:lnSpc>
              <a:spcBef>
                <a:spcPts val="0"/>
              </a:spcBef>
              <a:spcAft>
                <a:spcPts val="0"/>
              </a:spcAft>
              <a:buClr>
                <a:schemeClr val="dk1"/>
              </a:buClr>
              <a:buSzPts val="1400"/>
              <a:buFont typeface="Karla"/>
              <a:buChar char="●"/>
              <a:defRPr>
                <a:solidFill>
                  <a:schemeClr val="dk1"/>
                </a:solidFill>
                <a:latin typeface="Karla"/>
                <a:ea typeface="Karla"/>
                <a:cs typeface="Karla"/>
                <a:sym typeface="Karla"/>
              </a:defRPr>
            </a:lvl1pPr>
            <a:lvl2pPr marL="914400" lvl="1" indent="-317500">
              <a:lnSpc>
                <a:spcPct val="100000"/>
              </a:lnSpc>
              <a:spcBef>
                <a:spcPts val="0"/>
              </a:spcBef>
              <a:spcAft>
                <a:spcPts val="0"/>
              </a:spcAft>
              <a:buClr>
                <a:schemeClr val="dk1"/>
              </a:buClr>
              <a:buSzPts val="1400"/>
              <a:buFont typeface="Karla"/>
              <a:buChar char="○"/>
              <a:defRPr>
                <a:solidFill>
                  <a:schemeClr val="dk1"/>
                </a:solidFill>
                <a:latin typeface="Karla"/>
                <a:ea typeface="Karla"/>
                <a:cs typeface="Karla"/>
                <a:sym typeface="Karla"/>
              </a:defRPr>
            </a:lvl2pPr>
            <a:lvl3pPr marL="1371600" lvl="2" indent="-317500">
              <a:lnSpc>
                <a:spcPct val="100000"/>
              </a:lnSpc>
              <a:spcBef>
                <a:spcPts val="0"/>
              </a:spcBef>
              <a:spcAft>
                <a:spcPts val="0"/>
              </a:spcAft>
              <a:buClr>
                <a:schemeClr val="dk1"/>
              </a:buClr>
              <a:buSzPts val="1400"/>
              <a:buFont typeface="Karla"/>
              <a:buChar char="■"/>
              <a:defRPr>
                <a:solidFill>
                  <a:schemeClr val="dk1"/>
                </a:solidFill>
                <a:latin typeface="Karla"/>
                <a:ea typeface="Karla"/>
                <a:cs typeface="Karla"/>
                <a:sym typeface="Karla"/>
              </a:defRPr>
            </a:lvl3pPr>
            <a:lvl4pPr marL="1828800" lvl="3" indent="-317500">
              <a:lnSpc>
                <a:spcPct val="100000"/>
              </a:lnSpc>
              <a:spcBef>
                <a:spcPts val="0"/>
              </a:spcBef>
              <a:spcAft>
                <a:spcPts val="0"/>
              </a:spcAft>
              <a:buClr>
                <a:schemeClr val="dk1"/>
              </a:buClr>
              <a:buSzPts val="1400"/>
              <a:buFont typeface="Karla"/>
              <a:buChar char="●"/>
              <a:defRPr>
                <a:solidFill>
                  <a:schemeClr val="dk1"/>
                </a:solidFill>
                <a:latin typeface="Karla"/>
                <a:ea typeface="Karla"/>
                <a:cs typeface="Karla"/>
                <a:sym typeface="Karla"/>
              </a:defRPr>
            </a:lvl4pPr>
            <a:lvl5pPr marL="2286000" lvl="4" indent="-317500">
              <a:lnSpc>
                <a:spcPct val="100000"/>
              </a:lnSpc>
              <a:spcBef>
                <a:spcPts val="0"/>
              </a:spcBef>
              <a:spcAft>
                <a:spcPts val="0"/>
              </a:spcAft>
              <a:buClr>
                <a:schemeClr val="dk1"/>
              </a:buClr>
              <a:buSzPts val="1400"/>
              <a:buFont typeface="Karla"/>
              <a:buChar char="○"/>
              <a:defRPr>
                <a:solidFill>
                  <a:schemeClr val="dk1"/>
                </a:solidFill>
                <a:latin typeface="Karla"/>
                <a:ea typeface="Karla"/>
                <a:cs typeface="Karla"/>
                <a:sym typeface="Karla"/>
              </a:defRPr>
            </a:lvl5pPr>
            <a:lvl6pPr marL="2743200" lvl="5" indent="-317500">
              <a:lnSpc>
                <a:spcPct val="100000"/>
              </a:lnSpc>
              <a:spcBef>
                <a:spcPts val="0"/>
              </a:spcBef>
              <a:spcAft>
                <a:spcPts val="0"/>
              </a:spcAft>
              <a:buClr>
                <a:schemeClr val="dk1"/>
              </a:buClr>
              <a:buSzPts val="1400"/>
              <a:buFont typeface="Karla"/>
              <a:buChar char="■"/>
              <a:defRPr>
                <a:solidFill>
                  <a:schemeClr val="dk1"/>
                </a:solidFill>
                <a:latin typeface="Karla"/>
                <a:ea typeface="Karla"/>
                <a:cs typeface="Karla"/>
                <a:sym typeface="Karla"/>
              </a:defRPr>
            </a:lvl6pPr>
            <a:lvl7pPr marL="3200400" lvl="6" indent="-317500">
              <a:lnSpc>
                <a:spcPct val="100000"/>
              </a:lnSpc>
              <a:spcBef>
                <a:spcPts val="0"/>
              </a:spcBef>
              <a:spcAft>
                <a:spcPts val="0"/>
              </a:spcAft>
              <a:buClr>
                <a:schemeClr val="dk1"/>
              </a:buClr>
              <a:buSzPts val="1400"/>
              <a:buFont typeface="Karla"/>
              <a:buChar char="●"/>
              <a:defRPr>
                <a:solidFill>
                  <a:schemeClr val="dk1"/>
                </a:solidFill>
                <a:latin typeface="Karla"/>
                <a:ea typeface="Karla"/>
                <a:cs typeface="Karla"/>
                <a:sym typeface="Karla"/>
              </a:defRPr>
            </a:lvl7pPr>
            <a:lvl8pPr marL="3657600" lvl="7" indent="-317500">
              <a:lnSpc>
                <a:spcPct val="100000"/>
              </a:lnSpc>
              <a:spcBef>
                <a:spcPts val="0"/>
              </a:spcBef>
              <a:spcAft>
                <a:spcPts val="0"/>
              </a:spcAft>
              <a:buClr>
                <a:schemeClr val="dk1"/>
              </a:buClr>
              <a:buSzPts val="1400"/>
              <a:buFont typeface="Karla"/>
              <a:buChar char="○"/>
              <a:defRPr>
                <a:solidFill>
                  <a:schemeClr val="dk1"/>
                </a:solidFill>
                <a:latin typeface="Karla"/>
                <a:ea typeface="Karla"/>
                <a:cs typeface="Karla"/>
                <a:sym typeface="Karla"/>
              </a:defRPr>
            </a:lvl8pPr>
            <a:lvl9pPr marL="4114800" lvl="8" indent="-317500">
              <a:lnSpc>
                <a:spcPct val="100000"/>
              </a:lnSpc>
              <a:spcBef>
                <a:spcPts val="0"/>
              </a:spcBef>
              <a:spcAft>
                <a:spcPts val="0"/>
              </a:spcAft>
              <a:buClr>
                <a:schemeClr val="dk1"/>
              </a:buClr>
              <a:buSzPts val="1400"/>
              <a:buFont typeface="Karla"/>
              <a:buChar char="■"/>
              <a:defRPr>
                <a:solidFill>
                  <a:schemeClr val="dk1"/>
                </a:solidFill>
                <a:latin typeface="Karla"/>
                <a:ea typeface="Karla"/>
                <a:cs typeface="Karla"/>
                <a:sym typeface="Karla"/>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51" r:id="rId2"/>
    <p:sldLayoutId id="2147483653" r:id="rId3"/>
    <p:sldLayoutId id="2147483654" r:id="rId4"/>
    <p:sldLayoutId id="2147483655" r:id="rId5"/>
    <p:sldLayoutId id="2147483657" r:id="rId6"/>
    <p:sldLayoutId id="2147483658" r:id="rId7"/>
    <p:sldLayoutId id="2147483659" r:id="rId8"/>
    <p:sldLayoutId id="2147483660" r:id="rId9"/>
    <p:sldLayoutId id="2147483661" r:id="rId10"/>
    <p:sldLayoutId id="2147483667" r:id="rId11"/>
    <p:sldLayoutId id="2147483668" r:id="rId12"/>
    <p:sldLayoutId id="2147483669" r:id="rId1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28"/>
          <p:cNvSpPr txBox="1">
            <a:spLocks noGrp="1"/>
          </p:cNvSpPr>
          <p:nvPr>
            <p:ph type="ctrTitle"/>
          </p:nvPr>
        </p:nvSpPr>
        <p:spPr>
          <a:xfrm>
            <a:off x="228600" y="1102382"/>
            <a:ext cx="8686800" cy="1647000"/>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None/>
            </a:pPr>
            <a:r>
              <a:rPr lang="en-US" sz="3200" dirty="0"/>
              <a:t>On Connective Negation in Romanian and the Balkan Languages</a:t>
            </a:r>
            <a:endParaRPr sz="3200" dirty="0"/>
          </a:p>
        </p:txBody>
      </p:sp>
      <p:sp>
        <p:nvSpPr>
          <p:cNvPr id="140" name="Google Shape;140;p28"/>
          <p:cNvSpPr txBox="1">
            <a:spLocks noGrp="1"/>
          </p:cNvSpPr>
          <p:nvPr>
            <p:ph type="subTitle" idx="1"/>
          </p:nvPr>
        </p:nvSpPr>
        <p:spPr>
          <a:xfrm>
            <a:off x="6089400" y="3006000"/>
            <a:ext cx="2945400" cy="1743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Loredana </a:t>
            </a:r>
            <a:r>
              <a:rPr lang="ro-RO" dirty="0"/>
              <a:t>Ștefania Grigore</a:t>
            </a:r>
          </a:p>
          <a:p>
            <a:pPr marL="0" lvl="0" indent="0" algn="l" rtl="0">
              <a:spcBef>
                <a:spcPts val="0"/>
              </a:spcBef>
              <a:spcAft>
                <a:spcPts val="0"/>
              </a:spcAft>
              <a:buNone/>
            </a:pPr>
            <a:r>
              <a:rPr lang="ro-RO" dirty="0"/>
              <a:t>(University of Bucharest)</a:t>
            </a:r>
            <a:endParaRPr dirty="0"/>
          </a:p>
        </p:txBody>
      </p:sp>
      <p:cxnSp>
        <p:nvCxnSpPr>
          <p:cNvPr id="141" name="Google Shape;141;p28"/>
          <p:cNvCxnSpPr/>
          <p:nvPr/>
        </p:nvCxnSpPr>
        <p:spPr>
          <a:xfrm>
            <a:off x="-76525" y="2943000"/>
            <a:ext cx="9302100" cy="0"/>
          </a:xfrm>
          <a:prstGeom prst="straightConnector1">
            <a:avLst/>
          </a:prstGeom>
          <a:noFill/>
          <a:ln w="9525" cap="flat" cmpd="sng">
            <a:solidFill>
              <a:schemeClr val="dk2"/>
            </a:solidFill>
            <a:prstDash val="solid"/>
            <a:round/>
            <a:headEnd type="none" w="med" len="med"/>
            <a:tailEnd type="none" w="med" len="med"/>
          </a:ln>
        </p:spPr>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28"/>
          <p:cNvSpPr txBox="1">
            <a:spLocks noGrp="1"/>
          </p:cNvSpPr>
          <p:nvPr>
            <p:ph type="ctrTitle"/>
          </p:nvPr>
        </p:nvSpPr>
        <p:spPr>
          <a:xfrm>
            <a:off x="228600" y="1102382"/>
            <a:ext cx="8686800" cy="1647000"/>
          </a:xfrm>
          <a:prstGeom prst="rect">
            <a:avLst/>
          </a:prstGeom>
        </p:spPr>
        <p:txBody>
          <a:bodyPr spcFirstLastPara="1" wrap="square" lIns="91425" tIns="91425" rIns="91425" bIns="91425" anchor="b" anchorCtr="0">
            <a:noAutofit/>
          </a:bodyPr>
          <a:lstStyle/>
          <a:p>
            <a:pPr marL="0" marR="0" lvl="0" indent="-317500" defTabSz="914400" rtl="0" eaLnBrk="1" fontAlgn="auto" latinLnBrk="0" hangingPunct="1">
              <a:lnSpc>
                <a:spcPct val="107000"/>
              </a:lnSpc>
              <a:spcBef>
                <a:spcPts val="0"/>
              </a:spcBef>
              <a:spcAft>
                <a:spcPts val="800"/>
              </a:spcAft>
              <a:tabLst/>
              <a:defRPr/>
            </a:pPr>
            <a:r>
              <a:rPr kumimoji="0" lang="en-US" sz="1400" b="0" i="0" u="none" strike="noStrike" kern="0" cap="none" spc="0" normalizeH="0" baseline="0" noProof="0" dirty="0">
                <a:ln>
                  <a:noFill/>
                </a:ln>
                <a:solidFill>
                  <a:srgbClr val="083C77"/>
                </a:solidFill>
                <a:effectLst/>
                <a:uLnTx/>
                <a:uFillTx/>
                <a:latin typeface="Times New Roman" panose="02020603050405020304" pitchFamily="18" charset="0"/>
                <a:ea typeface="Times New Roman" panose="02020603050405020304" pitchFamily="18" charset="0"/>
                <a:cs typeface="Vrinda" panose="020B0502040204020203" pitchFamily="34" charset="0"/>
                <a:sym typeface="Karla"/>
              </a:rPr>
              <a:t>“In many ways, negation is what makes us human, imbuing us with the capacity to deny, to contradict, to misrepresent, to lie and to convey irony.” (Horn 2010:1)</a:t>
            </a:r>
            <a:br>
              <a:rPr kumimoji="0" lang="en-US" sz="1200" b="0" i="0" u="none" strike="noStrike" kern="0" cap="none" spc="0" normalizeH="0" baseline="0" noProof="0" dirty="0">
                <a:ln>
                  <a:noFill/>
                </a:ln>
                <a:solidFill>
                  <a:srgbClr val="083C77"/>
                </a:solidFill>
                <a:effectLst/>
                <a:uLnTx/>
                <a:uFillTx/>
                <a:latin typeface="Calibri" panose="020F0502020204030204" pitchFamily="34" charset="0"/>
                <a:ea typeface="Calibri" panose="020F0502020204030204" pitchFamily="34" charset="0"/>
                <a:cs typeface="Vrinda" panose="020B0502040204020203" pitchFamily="34" charset="0"/>
                <a:sym typeface="Karla"/>
              </a:rPr>
            </a:br>
            <a:endParaRPr sz="3200" dirty="0"/>
          </a:p>
        </p:txBody>
      </p:sp>
      <p:sp>
        <p:nvSpPr>
          <p:cNvPr id="140" name="Google Shape;140;p28"/>
          <p:cNvSpPr txBox="1">
            <a:spLocks noGrp="1"/>
          </p:cNvSpPr>
          <p:nvPr>
            <p:ph type="subTitle" idx="1"/>
          </p:nvPr>
        </p:nvSpPr>
        <p:spPr>
          <a:xfrm>
            <a:off x="6089400" y="3006000"/>
            <a:ext cx="2945400" cy="1743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cxnSp>
        <p:nvCxnSpPr>
          <p:cNvPr id="141" name="Google Shape;141;p28"/>
          <p:cNvCxnSpPr/>
          <p:nvPr/>
        </p:nvCxnSpPr>
        <p:spPr>
          <a:xfrm>
            <a:off x="-76525" y="2943000"/>
            <a:ext cx="9302100" cy="0"/>
          </a:xfrm>
          <a:prstGeom prst="straightConnector1">
            <a:avLst/>
          </a:prstGeom>
          <a:noFill/>
          <a:ln w="9525" cap="flat" cmpd="sng">
            <a:solidFill>
              <a:schemeClr val="dk2"/>
            </a:solidFill>
            <a:prstDash val="solid"/>
            <a:round/>
            <a:headEnd type="none" w="med" len="med"/>
            <a:tailEnd type="none" w="med" len="med"/>
          </a:ln>
        </p:spPr>
      </p:cxnSp>
    </p:spTree>
    <p:extLst>
      <p:ext uri="{BB962C8B-B14F-4D97-AF65-F5344CB8AC3E}">
        <p14:creationId xmlns:p14="http://schemas.microsoft.com/office/powerpoint/2010/main" val="24153088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30"/>
          <p:cNvSpPr txBox="1">
            <a:spLocks noGrp="1"/>
          </p:cNvSpPr>
          <p:nvPr>
            <p:ph type="title"/>
          </p:nvPr>
        </p:nvSpPr>
        <p:spPr>
          <a:xfrm>
            <a:off x="228600" y="228600"/>
            <a:ext cx="8686800" cy="822600"/>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None/>
            </a:pPr>
            <a:r>
              <a:rPr lang="en" b="1" dirty="0">
                <a:solidFill>
                  <a:srgbClr val="FF0000"/>
                </a:solidFill>
              </a:rPr>
              <a:t>Table of contents</a:t>
            </a:r>
            <a:endParaRPr b="1" dirty="0">
              <a:solidFill>
                <a:srgbClr val="FF0000"/>
              </a:solidFill>
            </a:endParaRPr>
          </a:p>
        </p:txBody>
      </p:sp>
      <p:sp>
        <p:nvSpPr>
          <p:cNvPr id="189" name="Google Shape;189;p30"/>
          <p:cNvSpPr txBox="1">
            <a:spLocks noGrp="1"/>
          </p:cNvSpPr>
          <p:nvPr>
            <p:ph type="subTitle" idx="1"/>
          </p:nvPr>
        </p:nvSpPr>
        <p:spPr>
          <a:xfrm>
            <a:off x="202572" y="1722484"/>
            <a:ext cx="1883100" cy="588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Intro</a:t>
            </a:r>
            <a:endParaRPr dirty="0"/>
          </a:p>
        </p:txBody>
      </p:sp>
      <p:sp>
        <p:nvSpPr>
          <p:cNvPr id="190" name="Google Shape;190;p30"/>
          <p:cNvSpPr txBox="1">
            <a:spLocks noGrp="1"/>
          </p:cNvSpPr>
          <p:nvPr>
            <p:ph type="subTitle" idx="2"/>
          </p:nvPr>
        </p:nvSpPr>
        <p:spPr>
          <a:xfrm>
            <a:off x="1267178" y="1740431"/>
            <a:ext cx="1883100" cy="588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Focus of the study</a:t>
            </a:r>
            <a:endParaRPr dirty="0"/>
          </a:p>
        </p:txBody>
      </p:sp>
      <p:sp>
        <p:nvSpPr>
          <p:cNvPr id="191" name="Google Shape;191;p30"/>
          <p:cNvSpPr txBox="1">
            <a:spLocks noGrp="1"/>
          </p:cNvSpPr>
          <p:nvPr>
            <p:ph type="subTitle" idx="3"/>
          </p:nvPr>
        </p:nvSpPr>
        <p:spPr>
          <a:xfrm>
            <a:off x="3158298" y="1813433"/>
            <a:ext cx="1883100" cy="588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The status of </a:t>
            </a:r>
          </a:p>
          <a:p>
            <a:pPr marL="0" lvl="0" indent="0" algn="l" rtl="0">
              <a:spcBef>
                <a:spcPts val="0"/>
              </a:spcBef>
              <a:spcAft>
                <a:spcPts val="0"/>
              </a:spcAft>
              <a:buNone/>
            </a:pPr>
            <a:r>
              <a:rPr lang="en-US" i="1" dirty="0" err="1"/>
              <a:t>nici</a:t>
            </a:r>
            <a:endParaRPr i="1" dirty="0"/>
          </a:p>
        </p:txBody>
      </p:sp>
      <p:sp>
        <p:nvSpPr>
          <p:cNvPr id="192" name="Google Shape;192;p30"/>
          <p:cNvSpPr txBox="1">
            <a:spLocks noGrp="1"/>
          </p:cNvSpPr>
          <p:nvPr>
            <p:ph type="subTitle" idx="4"/>
          </p:nvPr>
        </p:nvSpPr>
        <p:spPr>
          <a:xfrm>
            <a:off x="4520925" y="1871242"/>
            <a:ext cx="1883100" cy="588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Connective negation in </a:t>
            </a:r>
            <a:r>
              <a:rPr lang="en" b="1" dirty="0">
                <a:solidFill>
                  <a:srgbClr val="00B050"/>
                </a:solidFill>
              </a:rPr>
              <a:t>Romanian</a:t>
            </a:r>
            <a:endParaRPr b="1" dirty="0">
              <a:solidFill>
                <a:srgbClr val="00B050"/>
              </a:solidFill>
            </a:endParaRPr>
          </a:p>
        </p:txBody>
      </p:sp>
      <p:sp>
        <p:nvSpPr>
          <p:cNvPr id="193" name="Google Shape;193;p30"/>
          <p:cNvSpPr txBox="1">
            <a:spLocks noGrp="1"/>
          </p:cNvSpPr>
          <p:nvPr>
            <p:ph type="subTitle" idx="5"/>
          </p:nvPr>
        </p:nvSpPr>
        <p:spPr>
          <a:xfrm>
            <a:off x="6275996" y="1903257"/>
            <a:ext cx="1883100" cy="588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Connective negation </a:t>
            </a:r>
          </a:p>
          <a:p>
            <a:pPr marL="0" lvl="0" indent="0" algn="l" rtl="0">
              <a:spcBef>
                <a:spcPts val="0"/>
              </a:spcBef>
              <a:spcAft>
                <a:spcPts val="0"/>
              </a:spcAft>
              <a:buNone/>
            </a:pPr>
            <a:r>
              <a:rPr lang="en" dirty="0"/>
              <a:t>in </a:t>
            </a:r>
            <a:r>
              <a:rPr lang="en" b="1" dirty="0">
                <a:solidFill>
                  <a:srgbClr val="00B050"/>
                </a:solidFill>
              </a:rPr>
              <a:t>Greek</a:t>
            </a:r>
            <a:endParaRPr b="1" dirty="0">
              <a:solidFill>
                <a:srgbClr val="00B050"/>
              </a:solidFill>
            </a:endParaRPr>
          </a:p>
        </p:txBody>
      </p:sp>
      <p:sp>
        <p:nvSpPr>
          <p:cNvPr id="194" name="Google Shape;194;p30"/>
          <p:cNvSpPr txBox="1">
            <a:spLocks noGrp="1"/>
          </p:cNvSpPr>
          <p:nvPr>
            <p:ph type="subTitle" idx="6"/>
          </p:nvPr>
        </p:nvSpPr>
        <p:spPr>
          <a:xfrm>
            <a:off x="7837156" y="1872433"/>
            <a:ext cx="1883100" cy="588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Connective negation in </a:t>
            </a:r>
            <a:r>
              <a:rPr lang="en" b="1" dirty="0">
                <a:solidFill>
                  <a:srgbClr val="00B050"/>
                </a:solidFill>
              </a:rPr>
              <a:t>Bulgarian</a:t>
            </a:r>
            <a:endParaRPr b="1" dirty="0">
              <a:solidFill>
                <a:srgbClr val="00B050"/>
              </a:solidFill>
            </a:endParaRPr>
          </a:p>
        </p:txBody>
      </p:sp>
      <p:sp>
        <p:nvSpPr>
          <p:cNvPr id="195" name="Google Shape;195;p30"/>
          <p:cNvSpPr txBox="1">
            <a:spLocks noGrp="1"/>
          </p:cNvSpPr>
          <p:nvPr>
            <p:ph type="subTitle" idx="7"/>
          </p:nvPr>
        </p:nvSpPr>
        <p:spPr>
          <a:xfrm>
            <a:off x="140061" y="3531234"/>
            <a:ext cx="1883100" cy="588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Connective negation in </a:t>
            </a:r>
            <a:r>
              <a:rPr lang="en" b="1" dirty="0">
                <a:solidFill>
                  <a:srgbClr val="00B050"/>
                </a:solidFill>
              </a:rPr>
              <a:t>Macedonian</a:t>
            </a:r>
            <a:endParaRPr b="1" dirty="0">
              <a:solidFill>
                <a:srgbClr val="00B050"/>
              </a:solidFill>
            </a:endParaRPr>
          </a:p>
        </p:txBody>
      </p:sp>
      <p:sp>
        <p:nvSpPr>
          <p:cNvPr id="196" name="Google Shape;196;p30"/>
          <p:cNvSpPr txBox="1">
            <a:spLocks noGrp="1"/>
          </p:cNvSpPr>
          <p:nvPr>
            <p:ph type="subTitle" idx="8"/>
          </p:nvPr>
        </p:nvSpPr>
        <p:spPr>
          <a:xfrm>
            <a:off x="1889801" y="3562770"/>
            <a:ext cx="1883100" cy="588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Connective negation in </a:t>
            </a:r>
            <a:r>
              <a:rPr lang="en" b="1" dirty="0">
                <a:solidFill>
                  <a:srgbClr val="00B050"/>
                </a:solidFill>
              </a:rPr>
              <a:t>Albanian</a:t>
            </a:r>
            <a:endParaRPr b="1" dirty="0">
              <a:solidFill>
                <a:srgbClr val="00B050"/>
              </a:solidFill>
            </a:endParaRPr>
          </a:p>
        </p:txBody>
      </p:sp>
      <p:sp>
        <p:nvSpPr>
          <p:cNvPr id="197" name="Google Shape;197;p30"/>
          <p:cNvSpPr txBox="1">
            <a:spLocks noGrp="1"/>
          </p:cNvSpPr>
          <p:nvPr>
            <p:ph type="title" idx="9"/>
          </p:nvPr>
        </p:nvSpPr>
        <p:spPr>
          <a:xfrm>
            <a:off x="4728498" y="1350318"/>
            <a:ext cx="625800" cy="4893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04</a:t>
            </a:r>
            <a:endParaRPr dirty="0"/>
          </a:p>
        </p:txBody>
      </p:sp>
      <p:sp>
        <p:nvSpPr>
          <p:cNvPr id="198" name="Google Shape;198;p30"/>
          <p:cNvSpPr txBox="1">
            <a:spLocks noGrp="1"/>
          </p:cNvSpPr>
          <p:nvPr>
            <p:ph type="title" idx="13"/>
          </p:nvPr>
        </p:nvSpPr>
        <p:spPr>
          <a:xfrm>
            <a:off x="1459872" y="1365952"/>
            <a:ext cx="625800" cy="4893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02</a:t>
            </a:r>
            <a:endParaRPr dirty="0"/>
          </a:p>
        </p:txBody>
      </p:sp>
      <p:sp>
        <p:nvSpPr>
          <p:cNvPr id="199" name="Google Shape;199;p30"/>
          <p:cNvSpPr txBox="1">
            <a:spLocks noGrp="1"/>
          </p:cNvSpPr>
          <p:nvPr>
            <p:ph type="title" idx="14"/>
          </p:nvPr>
        </p:nvSpPr>
        <p:spPr>
          <a:xfrm>
            <a:off x="228600" y="1365952"/>
            <a:ext cx="624600" cy="4893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01</a:t>
            </a:r>
            <a:endParaRPr dirty="0"/>
          </a:p>
        </p:txBody>
      </p:sp>
      <p:sp>
        <p:nvSpPr>
          <p:cNvPr id="200" name="Google Shape;200;p30"/>
          <p:cNvSpPr txBox="1">
            <a:spLocks noGrp="1"/>
          </p:cNvSpPr>
          <p:nvPr>
            <p:ph type="title" idx="15"/>
          </p:nvPr>
        </p:nvSpPr>
        <p:spPr>
          <a:xfrm>
            <a:off x="3376455" y="1346501"/>
            <a:ext cx="625800" cy="4893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03</a:t>
            </a:r>
            <a:endParaRPr dirty="0"/>
          </a:p>
        </p:txBody>
      </p:sp>
      <p:sp>
        <p:nvSpPr>
          <p:cNvPr id="201" name="Google Shape;201;p30"/>
          <p:cNvSpPr txBox="1">
            <a:spLocks noGrp="1"/>
          </p:cNvSpPr>
          <p:nvPr>
            <p:ph type="title" idx="16"/>
          </p:nvPr>
        </p:nvSpPr>
        <p:spPr>
          <a:xfrm>
            <a:off x="8055464" y="1365952"/>
            <a:ext cx="624600" cy="4893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06</a:t>
            </a:r>
            <a:endParaRPr dirty="0"/>
          </a:p>
        </p:txBody>
      </p:sp>
      <p:sp>
        <p:nvSpPr>
          <p:cNvPr id="202" name="Google Shape;202;p30"/>
          <p:cNvSpPr txBox="1">
            <a:spLocks noGrp="1"/>
          </p:cNvSpPr>
          <p:nvPr>
            <p:ph type="title" idx="17"/>
          </p:nvPr>
        </p:nvSpPr>
        <p:spPr>
          <a:xfrm>
            <a:off x="228600" y="3041934"/>
            <a:ext cx="624600" cy="4893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07</a:t>
            </a:r>
            <a:endParaRPr dirty="0"/>
          </a:p>
        </p:txBody>
      </p:sp>
      <p:sp>
        <p:nvSpPr>
          <p:cNvPr id="203" name="Google Shape;203;p30"/>
          <p:cNvSpPr txBox="1">
            <a:spLocks noGrp="1"/>
          </p:cNvSpPr>
          <p:nvPr>
            <p:ph type="title" idx="18"/>
          </p:nvPr>
        </p:nvSpPr>
        <p:spPr>
          <a:xfrm>
            <a:off x="2121697" y="3041934"/>
            <a:ext cx="624600" cy="4893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08</a:t>
            </a:r>
            <a:endParaRPr dirty="0"/>
          </a:p>
        </p:txBody>
      </p:sp>
      <p:sp>
        <p:nvSpPr>
          <p:cNvPr id="204" name="Google Shape;204;p30"/>
          <p:cNvSpPr txBox="1">
            <a:spLocks noGrp="1"/>
          </p:cNvSpPr>
          <p:nvPr>
            <p:ph type="title" idx="19"/>
          </p:nvPr>
        </p:nvSpPr>
        <p:spPr>
          <a:xfrm>
            <a:off x="6475140" y="1365952"/>
            <a:ext cx="624600" cy="4893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05</a:t>
            </a:r>
            <a:endParaRPr dirty="0"/>
          </a:p>
        </p:txBody>
      </p:sp>
      <p:cxnSp>
        <p:nvCxnSpPr>
          <p:cNvPr id="205" name="Google Shape;205;p30"/>
          <p:cNvCxnSpPr/>
          <p:nvPr/>
        </p:nvCxnSpPr>
        <p:spPr>
          <a:xfrm>
            <a:off x="-76525" y="1126600"/>
            <a:ext cx="9302100" cy="0"/>
          </a:xfrm>
          <a:prstGeom prst="straightConnector1">
            <a:avLst/>
          </a:prstGeom>
          <a:noFill/>
          <a:ln w="9525" cap="flat" cmpd="sng">
            <a:solidFill>
              <a:schemeClr val="dk2"/>
            </a:solidFill>
            <a:prstDash val="solid"/>
            <a:round/>
            <a:headEnd type="none" w="med" len="med"/>
            <a:tailEnd type="none" w="med" len="med"/>
          </a:ln>
        </p:spPr>
      </p:cxnSp>
      <p:sp>
        <p:nvSpPr>
          <p:cNvPr id="20" name="Google Shape;203;p30">
            <a:extLst>
              <a:ext uri="{FF2B5EF4-FFF2-40B4-BE49-F238E27FC236}">
                <a16:creationId xmlns:a16="http://schemas.microsoft.com/office/drawing/2014/main" id="{2267F091-E37F-47D2-82B4-19E57D21CA2F}"/>
              </a:ext>
            </a:extLst>
          </p:cNvPr>
          <p:cNvSpPr txBox="1">
            <a:spLocks/>
          </p:cNvSpPr>
          <p:nvPr/>
        </p:nvSpPr>
        <p:spPr>
          <a:xfrm>
            <a:off x="3508661" y="3041934"/>
            <a:ext cx="624600" cy="4893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000"/>
              <a:buFont typeface="Figtree"/>
              <a:buNone/>
              <a:defRPr sz="2000" b="0" i="0" u="none" strike="noStrike" cap="none">
                <a:solidFill>
                  <a:schemeClr val="dk2"/>
                </a:solidFill>
                <a:latin typeface="Figtree"/>
                <a:ea typeface="Figtree"/>
                <a:cs typeface="Figtree"/>
                <a:sym typeface="Figtree"/>
              </a:defRPr>
            </a:lvl1pPr>
            <a:lvl2pPr marR="0" lvl="1" algn="l" rtl="0">
              <a:lnSpc>
                <a:spcPct val="100000"/>
              </a:lnSpc>
              <a:spcBef>
                <a:spcPts val="0"/>
              </a:spcBef>
              <a:spcAft>
                <a:spcPts val="0"/>
              </a:spcAft>
              <a:buClr>
                <a:schemeClr val="dk1"/>
              </a:buClr>
              <a:buSzPts val="3000"/>
              <a:buFont typeface="Figtree"/>
              <a:buNone/>
              <a:defRPr sz="3000" b="1" i="0" u="none" strike="noStrike" cap="none">
                <a:solidFill>
                  <a:schemeClr val="dk1"/>
                </a:solidFill>
                <a:latin typeface="Figtree"/>
                <a:ea typeface="Figtree"/>
                <a:cs typeface="Figtree"/>
                <a:sym typeface="Figtree"/>
              </a:defRPr>
            </a:lvl2pPr>
            <a:lvl3pPr marR="0" lvl="2" algn="l" rtl="0">
              <a:lnSpc>
                <a:spcPct val="100000"/>
              </a:lnSpc>
              <a:spcBef>
                <a:spcPts val="0"/>
              </a:spcBef>
              <a:spcAft>
                <a:spcPts val="0"/>
              </a:spcAft>
              <a:buClr>
                <a:schemeClr val="dk1"/>
              </a:buClr>
              <a:buSzPts val="3000"/>
              <a:buFont typeface="Figtree"/>
              <a:buNone/>
              <a:defRPr sz="3000" b="1" i="0" u="none" strike="noStrike" cap="none">
                <a:solidFill>
                  <a:schemeClr val="dk1"/>
                </a:solidFill>
                <a:latin typeface="Figtree"/>
                <a:ea typeface="Figtree"/>
                <a:cs typeface="Figtree"/>
                <a:sym typeface="Figtree"/>
              </a:defRPr>
            </a:lvl3pPr>
            <a:lvl4pPr marR="0" lvl="3" algn="l" rtl="0">
              <a:lnSpc>
                <a:spcPct val="100000"/>
              </a:lnSpc>
              <a:spcBef>
                <a:spcPts val="0"/>
              </a:spcBef>
              <a:spcAft>
                <a:spcPts val="0"/>
              </a:spcAft>
              <a:buClr>
                <a:schemeClr val="dk1"/>
              </a:buClr>
              <a:buSzPts val="3000"/>
              <a:buFont typeface="Figtree"/>
              <a:buNone/>
              <a:defRPr sz="3000" b="1" i="0" u="none" strike="noStrike" cap="none">
                <a:solidFill>
                  <a:schemeClr val="dk1"/>
                </a:solidFill>
                <a:latin typeface="Figtree"/>
                <a:ea typeface="Figtree"/>
                <a:cs typeface="Figtree"/>
                <a:sym typeface="Figtree"/>
              </a:defRPr>
            </a:lvl4pPr>
            <a:lvl5pPr marR="0" lvl="4" algn="l" rtl="0">
              <a:lnSpc>
                <a:spcPct val="100000"/>
              </a:lnSpc>
              <a:spcBef>
                <a:spcPts val="0"/>
              </a:spcBef>
              <a:spcAft>
                <a:spcPts val="0"/>
              </a:spcAft>
              <a:buClr>
                <a:schemeClr val="dk1"/>
              </a:buClr>
              <a:buSzPts val="3000"/>
              <a:buFont typeface="Figtree"/>
              <a:buNone/>
              <a:defRPr sz="3000" b="1" i="0" u="none" strike="noStrike" cap="none">
                <a:solidFill>
                  <a:schemeClr val="dk1"/>
                </a:solidFill>
                <a:latin typeface="Figtree"/>
                <a:ea typeface="Figtree"/>
                <a:cs typeface="Figtree"/>
                <a:sym typeface="Figtree"/>
              </a:defRPr>
            </a:lvl5pPr>
            <a:lvl6pPr marR="0" lvl="5" algn="l" rtl="0">
              <a:lnSpc>
                <a:spcPct val="100000"/>
              </a:lnSpc>
              <a:spcBef>
                <a:spcPts val="0"/>
              </a:spcBef>
              <a:spcAft>
                <a:spcPts val="0"/>
              </a:spcAft>
              <a:buClr>
                <a:schemeClr val="dk1"/>
              </a:buClr>
              <a:buSzPts val="3000"/>
              <a:buFont typeface="Figtree"/>
              <a:buNone/>
              <a:defRPr sz="3000" b="1" i="0" u="none" strike="noStrike" cap="none">
                <a:solidFill>
                  <a:schemeClr val="dk1"/>
                </a:solidFill>
                <a:latin typeface="Figtree"/>
                <a:ea typeface="Figtree"/>
                <a:cs typeface="Figtree"/>
                <a:sym typeface="Figtree"/>
              </a:defRPr>
            </a:lvl6pPr>
            <a:lvl7pPr marR="0" lvl="6" algn="l" rtl="0">
              <a:lnSpc>
                <a:spcPct val="100000"/>
              </a:lnSpc>
              <a:spcBef>
                <a:spcPts val="0"/>
              </a:spcBef>
              <a:spcAft>
                <a:spcPts val="0"/>
              </a:spcAft>
              <a:buClr>
                <a:schemeClr val="dk1"/>
              </a:buClr>
              <a:buSzPts val="3000"/>
              <a:buFont typeface="Figtree"/>
              <a:buNone/>
              <a:defRPr sz="3000" b="1" i="0" u="none" strike="noStrike" cap="none">
                <a:solidFill>
                  <a:schemeClr val="dk1"/>
                </a:solidFill>
                <a:latin typeface="Figtree"/>
                <a:ea typeface="Figtree"/>
                <a:cs typeface="Figtree"/>
                <a:sym typeface="Figtree"/>
              </a:defRPr>
            </a:lvl7pPr>
            <a:lvl8pPr marR="0" lvl="7" algn="l" rtl="0">
              <a:lnSpc>
                <a:spcPct val="100000"/>
              </a:lnSpc>
              <a:spcBef>
                <a:spcPts val="0"/>
              </a:spcBef>
              <a:spcAft>
                <a:spcPts val="0"/>
              </a:spcAft>
              <a:buClr>
                <a:schemeClr val="dk1"/>
              </a:buClr>
              <a:buSzPts val="3000"/>
              <a:buFont typeface="Figtree"/>
              <a:buNone/>
              <a:defRPr sz="3000" b="1" i="0" u="none" strike="noStrike" cap="none">
                <a:solidFill>
                  <a:schemeClr val="dk1"/>
                </a:solidFill>
                <a:latin typeface="Figtree"/>
                <a:ea typeface="Figtree"/>
                <a:cs typeface="Figtree"/>
                <a:sym typeface="Figtree"/>
              </a:defRPr>
            </a:lvl8pPr>
            <a:lvl9pPr marR="0" lvl="8" algn="l" rtl="0">
              <a:lnSpc>
                <a:spcPct val="100000"/>
              </a:lnSpc>
              <a:spcBef>
                <a:spcPts val="0"/>
              </a:spcBef>
              <a:spcAft>
                <a:spcPts val="0"/>
              </a:spcAft>
              <a:buClr>
                <a:schemeClr val="dk1"/>
              </a:buClr>
              <a:buSzPts val="3000"/>
              <a:buFont typeface="Figtree"/>
              <a:buNone/>
              <a:defRPr sz="3000" b="1" i="0" u="none" strike="noStrike" cap="none">
                <a:solidFill>
                  <a:schemeClr val="dk1"/>
                </a:solidFill>
                <a:latin typeface="Figtree"/>
                <a:ea typeface="Figtree"/>
                <a:cs typeface="Figtree"/>
                <a:sym typeface="Figtree"/>
              </a:defRPr>
            </a:lvl9pPr>
          </a:lstStyle>
          <a:p>
            <a:r>
              <a:rPr lang="en" dirty="0"/>
              <a:t>09</a:t>
            </a:r>
          </a:p>
        </p:txBody>
      </p:sp>
      <p:sp>
        <p:nvSpPr>
          <p:cNvPr id="21" name="Google Shape;196;p30">
            <a:extLst>
              <a:ext uri="{FF2B5EF4-FFF2-40B4-BE49-F238E27FC236}">
                <a16:creationId xmlns:a16="http://schemas.microsoft.com/office/drawing/2014/main" id="{6B42BEC0-5D4B-4870-BE52-6C3696DB3840}"/>
              </a:ext>
            </a:extLst>
          </p:cNvPr>
          <p:cNvSpPr txBox="1">
            <a:spLocks/>
          </p:cNvSpPr>
          <p:nvPr/>
        </p:nvSpPr>
        <p:spPr>
          <a:xfrm>
            <a:off x="3158298" y="3531234"/>
            <a:ext cx="1883100" cy="5889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95000"/>
              </a:lnSpc>
              <a:spcBef>
                <a:spcPts val="0"/>
              </a:spcBef>
              <a:spcAft>
                <a:spcPts val="0"/>
              </a:spcAft>
              <a:buClr>
                <a:schemeClr val="dk1"/>
              </a:buClr>
              <a:buSzPts val="1400"/>
              <a:buFont typeface="Raleway"/>
              <a:buNone/>
              <a:defRPr sz="1600" b="0" i="0" u="none" strike="noStrike" cap="none">
                <a:solidFill>
                  <a:schemeClr val="dk2"/>
                </a:solidFill>
                <a:latin typeface="Karla"/>
                <a:ea typeface="Karla"/>
                <a:cs typeface="Karla"/>
                <a:sym typeface="Karla"/>
              </a:defRPr>
            </a:lvl1pPr>
            <a:lvl2pPr marL="914400" marR="0" lvl="1" indent="-317500" algn="l" rtl="0">
              <a:lnSpc>
                <a:spcPct val="95000"/>
              </a:lnSpc>
              <a:spcBef>
                <a:spcPts val="0"/>
              </a:spcBef>
              <a:spcAft>
                <a:spcPts val="0"/>
              </a:spcAft>
              <a:buClr>
                <a:schemeClr val="dk1"/>
              </a:buClr>
              <a:buSzPts val="1400"/>
              <a:buFont typeface="Raleway"/>
              <a:buNone/>
              <a:defRPr sz="1400" b="1" i="0" u="none" strike="noStrike" cap="none">
                <a:solidFill>
                  <a:schemeClr val="dk1"/>
                </a:solidFill>
                <a:latin typeface="Raleway"/>
                <a:ea typeface="Raleway"/>
                <a:cs typeface="Raleway"/>
                <a:sym typeface="Raleway"/>
              </a:defRPr>
            </a:lvl2pPr>
            <a:lvl3pPr marL="1371600" marR="0" lvl="2" indent="-317500" algn="l" rtl="0">
              <a:lnSpc>
                <a:spcPct val="95000"/>
              </a:lnSpc>
              <a:spcBef>
                <a:spcPts val="0"/>
              </a:spcBef>
              <a:spcAft>
                <a:spcPts val="0"/>
              </a:spcAft>
              <a:buClr>
                <a:schemeClr val="dk1"/>
              </a:buClr>
              <a:buSzPts val="1400"/>
              <a:buFont typeface="Raleway"/>
              <a:buNone/>
              <a:defRPr sz="1400" b="1" i="0" u="none" strike="noStrike" cap="none">
                <a:solidFill>
                  <a:schemeClr val="dk1"/>
                </a:solidFill>
                <a:latin typeface="Raleway"/>
                <a:ea typeface="Raleway"/>
                <a:cs typeface="Raleway"/>
                <a:sym typeface="Raleway"/>
              </a:defRPr>
            </a:lvl3pPr>
            <a:lvl4pPr marL="1828800" marR="0" lvl="3" indent="-317500" algn="l" rtl="0">
              <a:lnSpc>
                <a:spcPct val="95000"/>
              </a:lnSpc>
              <a:spcBef>
                <a:spcPts val="0"/>
              </a:spcBef>
              <a:spcAft>
                <a:spcPts val="0"/>
              </a:spcAft>
              <a:buClr>
                <a:schemeClr val="dk1"/>
              </a:buClr>
              <a:buSzPts val="1400"/>
              <a:buFont typeface="Raleway"/>
              <a:buNone/>
              <a:defRPr sz="1400" b="1" i="0" u="none" strike="noStrike" cap="none">
                <a:solidFill>
                  <a:schemeClr val="dk1"/>
                </a:solidFill>
                <a:latin typeface="Raleway"/>
                <a:ea typeface="Raleway"/>
                <a:cs typeface="Raleway"/>
                <a:sym typeface="Raleway"/>
              </a:defRPr>
            </a:lvl4pPr>
            <a:lvl5pPr marL="2286000" marR="0" lvl="4" indent="-317500" algn="l" rtl="0">
              <a:lnSpc>
                <a:spcPct val="95000"/>
              </a:lnSpc>
              <a:spcBef>
                <a:spcPts val="0"/>
              </a:spcBef>
              <a:spcAft>
                <a:spcPts val="0"/>
              </a:spcAft>
              <a:buClr>
                <a:schemeClr val="dk1"/>
              </a:buClr>
              <a:buSzPts val="1400"/>
              <a:buFont typeface="Raleway"/>
              <a:buNone/>
              <a:defRPr sz="1400" b="1" i="0" u="none" strike="noStrike" cap="none">
                <a:solidFill>
                  <a:schemeClr val="dk1"/>
                </a:solidFill>
                <a:latin typeface="Raleway"/>
                <a:ea typeface="Raleway"/>
                <a:cs typeface="Raleway"/>
                <a:sym typeface="Raleway"/>
              </a:defRPr>
            </a:lvl5pPr>
            <a:lvl6pPr marL="2743200" marR="0" lvl="5" indent="-317500" algn="l" rtl="0">
              <a:lnSpc>
                <a:spcPct val="95000"/>
              </a:lnSpc>
              <a:spcBef>
                <a:spcPts val="0"/>
              </a:spcBef>
              <a:spcAft>
                <a:spcPts val="0"/>
              </a:spcAft>
              <a:buClr>
                <a:schemeClr val="dk1"/>
              </a:buClr>
              <a:buSzPts val="1400"/>
              <a:buFont typeface="Raleway"/>
              <a:buNone/>
              <a:defRPr sz="1400" b="1" i="0" u="none" strike="noStrike" cap="none">
                <a:solidFill>
                  <a:schemeClr val="dk1"/>
                </a:solidFill>
                <a:latin typeface="Raleway"/>
                <a:ea typeface="Raleway"/>
                <a:cs typeface="Raleway"/>
                <a:sym typeface="Raleway"/>
              </a:defRPr>
            </a:lvl6pPr>
            <a:lvl7pPr marL="3200400" marR="0" lvl="6" indent="-317500" algn="l" rtl="0">
              <a:lnSpc>
                <a:spcPct val="95000"/>
              </a:lnSpc>
              <a:spcBef>
                <a:spcPts val="0"/>
              </a:spcBef>
              <a:spcAft>
                <a:spcPts val="0"/>
              </a:spcAft>
              <a:buClr>
                <a:schemeClr val="dk1"/>
              </a:buClr>
              <a:buSzPts val="1400"/>
              <a:buFont typeface="Raleway"/>
              <a:buNone/>
              <a:defRPr sz="1400" b="1" i="0" u="none" strike="noStrike" cap="none">
                <a:solidFill>
                  <a:schemeClr val="dk1"/>
                </a:solidFill>
                <a:latin typeface="Raleway"/>
                <a:ea typeface="Raleway"/>
                <a:cs typeface="Raleway"/>
                <a:sym typeface="Raleway"/>
              </a:defRPr>
            </a:lvl7pPr>
            <a:lvl8pPr marL="3657600" marR="0" lvl="7" indent="-317500" algn="l" rtl="0">
              <a:lnSpc>
                <a:spcPct val="95000"/>
              </a:lnSpc>
              <a:spcBef>
                <a:spcPts val="0"/>
              </a:spcBef>
              <a:spcAft>
                <a:spcPts val="0"/>
              </a:spcAft>
              <a:buClr>
                <a:schemeClr val="dk1"/>
              </a:buClr>
              <a:buSzPts val="1400"/>
              <a:buFont typeface="Raleway"/>
              <a:buNone/>
              <a:defRPr sz="1400" b="1" i="0" u="none" strike="noStrike" cap="none">
                <a:solidFill>
                  <a:schemeClr val="dk1"/>
                </a:solidFill>
                <a:latin typeface="Raleway"/>
                <a:ea typeface="Raleway"/>
                <a:cs typeface="Raleway"/>
                <a:sym typeface="Raleway"/>
              </a:defRPr>
            </a:lvl8pPr>
            <a:lvl9pPr marL="4114800" marR="0" lvl="8" indent="-317500" algn="l" rtl="0">
              <a:lnSpc>
                <a:spcPct val="95000"/>
              </a:lnSpc>
              <a:spcBef>
                <a:spcPts val="0"/>
              </a:spcBef>
              <a:spcAft>
                <a:spcPts val="0"/>
              </a:spcAft>
              <a:buClr>
                <a:schemeClr val="dk1"/>
              </a:buClr>
              <a:buSzPts val="1400"/>
              <a:buFont typeface="Raleway"/>
              <a:buNone/>
              <a:defRPr sz="1400" b="1" i="0" u="none" strike="noStrike" cap="none">
                <a:solidFill>
                  <a:schemeClr val="dk1"/>
                </a:solidFill>
                <a:latin typeface="Raleway"/>
                <a:ea typeface="Raleway"/>
                <a:cs typeface="Raleway"/>
                <a:sym typeface="Raleway"/>
              </a:defRPr>
            </a:lvl9pPr>
          </a:lstStyle>
          <a:p>
            <a:pPr marL="0" indent="0"/>
            <a:r>
              <a:rPr lang="en-US" dirty="0"/>
              <a:t>Conclusions</a:t>
            </a:r>
          </a:p>
        </p:txBody>
      </p:sp>
      <p:sp>
        <p:nvSpPr>
          <p:cNvPr id="22" name="Google Shape;203;p30">
            <a:extLst>
              <a:ext uri="{FF2B5EF4-FFF2-40B4-BE49-F238E27FC236}">
                <a16:creationId xmlns:a16="http://schemas.microsoft.com/office/drawing/2014/main" id="{2E43C4CA-79F8-4E8A-A0EE-49B45DE65F78}"/>
              </a:ext>
            </a:extLst>
          </p:cNvPr>
          <p:cNvSpPr txBox="1">
            <a:spLocks/>
          </p:cNvSpPr>
          <p:nvPr/>
        </p:nvSpPr>
        <p:spPr>
          <a:xfrm>
            <a:off x="5009541" y="3041934"/>
            <a:ext cx="624600" cy="4893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000"/>
              <a:buFont typeface="Figtree"/>
              <a:buNone/>
              <a:defRPr sz="2000" b="0" i="0" u="none" strike="noStrike" cap="none">
                <a:solidFill>
                  <a:schemeClr val="dk2"/>
                </a:solidFill>
                <a:latin typeface="Figtree"/>
                <a:ea typeface="Figtree"/>
                <a:cs typeface="Figtree"/>
                <a:sym typeface="Figtree"/>
              </a:defRPr>
            </a:lvl1pPr>
            <a:lvl2pPr marR="0" lvl="1" algn="l" rtl="0">
              <a:lnSpc>
                <a:spcPct val="100000"/>
              </a:lnSpc>
              <a:spcBef>
                <a:spcPts val="0"/>
              </a:spcBef>
              <a:spcAft>
                <a:spcPts val="0"/>
              </a:spcAft>
              <a:buClr>
                <a:schemeClr val="dk1"/>
              </a:buClr>
              <a:buSzPts val="3000"/>
              <a:buFont typeface="Figtree"/>
              <a:buNone/>
              <a:defRPr sz="3000" b="1" i="0" u="none" strike="noStrike" cap="none">
                <a:solidFill>
                  <a:schemeClr val="dk1"/>
                </a:solidFill>
                <a:latin typeface="Figtree"/>
                <a:ea typeface="Figtree"/>
                <a:cs typeface="Figtree"/>
                <a:sym typeface="Figtree"/>
              </a:defRPr>
            </a:lvl2pPr>
            <a:lvl3pPr marR="0" lvl="2" algn="l" rtl="0">
              <a:lnSpc>
                <a:spcPct val="100000"/>
              </a:lnSpc>
              <a:spcBef>
                <a:spcPts val="0"/>
              </a:spcBef>
              <a:spcAft>
                <a:spcPts val="0"/>
              </a:spcAft>
              <a:buClr>
                <a:schemeClr val="dk1"/>
              </a:buClr>
              <a:buSzPts val="3000"/>
              <a:buFont typeface="Figtree"/>
              <a:buNone/>
              <a:defRPr sz="3000" b="1" i="0" u="none" strike="noStrike" cap="none">
                <a:solidFill>
                  <a:schemeClr val="dk1"/>
                </a:solidFill>
                <a:latin typeface="Figtree"/>
                <a:ea typeface="Figtree"/>
                <a:cs typeface="Figtree"/>
                <a:sym typeface="Figtree"/>
              </a:defRPr>
            </a:lvl3pPr>
            <a:lvl4pPr marR="0" lvl="3" algn="l" rtl="0">
              <a:lnSpc>
                <a:spcPct val="100000"/>
              </a:lnSpc>
              <a:spcBef>
                <a:spcPts val="0"/>
              </a:spcBef>
              <a:spcAft>
                <a:spcPts val="0"/>
              </a:spcAft>
              <a:buClr>
                <a:schemeClr val="dk1"/>
              </a:buClr>
              <a:buSzPts val="3000"/>
              <a:buFont typeface="Figtree"/>
              <a:buNone/>
              <a:defRPr sz="3000" b="1" i="0" u="none" strike="noStrike" cap="none">
                <a:solidFill>
                  <a:schemeClr val="dk1"/>
                </a:solidFill>
                <a:latin typeface="Figtree"/>
                <a:ea typeface="Figtree"/>
                <a:cs typeface="Figtree"/>
                <a:sym typeface="Figtree"/>
              </a:defRPr>
            </a:lvl4pPr>
            <a:lvl5pPr marR="0" lvl="4" algn="l" rtl="0">
              <a:lnSpc>
                <a:spcPct val="100000"/>
              </a:lnSpc>
              <a:spcBef>
                <a:spcPts val="0"/>
              </a:spcBef>
              <a:spcAft>
                <a:spcPts val="0"/>
              </a:spcAft>
              <a:buClr>
                <a:schemeClr val="dk1"/>
              </a:buClr>
              <a:buSzPts val="3000"/>
              <a:buFont typeface="Figtree"/>
              <a:buNone/>
              <a:defRPr sz="3000" b="1" i="0" u="none" strike="noStrike" cap="none">
                <a:solidFill>
                  <a:schemeClr val="dk1"/>
                </a:solidFill>
                <a:latin typeface="Figtree"/>
                <a:ea typeface="Figtree"/>
                <a:cs typeface="Figtree"/>
                <a:sym typeface="Figtree"/>
              </a:defRPr>
            </a:lvl5pPr>
            <a:lvl6pPr marR="0" lvl="5" algn="l" rtl="0">
              <a:lnSpc>
                <a:spcPct val="100000"/>
              </a:lnSpc>
              <a:spcBef>
                <a:spcPts val="0"/>
              </a:spcBef>
              <a:spcAft>
                <a:spcPts val="0"/>
              </a:spcAft>
              <a:buClr>
                <a:schemeClr val="dk1"/>
              </a:buClr>
              <a:buSzPts val="3000"/>
              <a:buFont typeface="Figtree"/>
              <a:buNone/>
              <a:defRPr sz="3000" b="1" i="0" u="none" strike="noStrike" cap="none">
                <a:solidFill>
                  <a:schemeClr val="dk1"/>
                </a:solidFill>
                <a:latin typeface="Figtree"/>
                <a:ea typeface="Figtree"/>
                <a:cs typeface="Figtree"/>
                <a:sym typeface="Figtree"/>
              </a:defRPr>
            </a:lvl6pPr>
            <a:lvl7pPr marR="0" lvl="6" algn="l" rtl="0">
              <a:lnSpc>
                <a:spcPct val="100000"/>
              </a:lnSpc>
              <a:spcBef>
                <a:spcPts val="0"/>
              </a:spcBef>
              <a:spcAft>
                <a:spcPts val="0"/>
              </a:spcAft>
              <a:buClr>
                <a:schemeClr val="dk1"/>
              </a:buClr>
              <a:buSzPts val="3000"/>
              <a:buFont typeface="Figtree"/>
              <a:buNone/>
              <a:defRPr sz="3000" b="1" i="0" u="none" strike="noStrike" cap="none">
                <a:solidFill>
                  <a:schemeClr val="dk1"/>
                </a:solidFill>
                <a:latin typeface="Figtree"/>
                <a:ea typeface="Figtree"/>
                <a:cs typeface="Figtree"/>
                <a:sym typeface="Figtree"/>
              </a:defRPr>
            </a:lvl7pPr>
            <a:lvl8pPr marR="0" lvl="7" algn="l" rtl="0">
              <a:lnSpc>
                <a:spcPct val="100000"/>
              </a:lnSpc>
              <a:spcBef>
                <a:spcPts val="0"/>
              </a:spcBef>
              <a:spcAft>
                <a:spcPts val="0"/>
              </a:spcAft>
              <a:buClr>
                <a:schemeClr val="dk1"/>
              </a:buClr>
              <a:buSzPts val="3000"/>
              <a:buFont typeface="Figtree"/>
              <a:buNone/>
              <a:defRPr sz="3000" b="1" i="0" u="none" strike="noStrike" cap="none">
                <a:solidFill>
                  <a:schemeClr val="dk1"/>
                </a:solidFill>
                <a:latin typeface="Figtree"/>
                <a:ea typeface="Figtree"/>
                <a:cs typeface="Figtree"/>
                <a:sym typeface="Figtree"/>
              </a:defRPr>
            </a:lvl8pPr>
            <a:lvl9pPr marR="0" lvl="8" algn="l" rtl="0">
              <a:lnSpc>
                <a:spcPct val="100000"/>
              </a:lnSpc>
              <a:spcBef>
                <a:spcPts val="0"/>
              </a:spcBef>
              <a:spcAft>
                <a:spcPts val="0"/>
              </a:spcAft>
              <a:buClr>
                <a:schemeClr val="dk1"/>
              </a:buClr>
              <a:buSzPts val="3000"/>
              <a:buFont typeface="Figtree"/>
              <a:buNone/>
              <a:defRPr sz="3000" b="1" i="0" u="none" strike="noStrike" cap="none">
                <a:solidFill>
                  <a:schemeClr val="dk1"/>
                </a:solidFill>
                <a:latin typeface="Figtree"/>
                <a:ea typeface="Figtree"/>
                <a:cs typeface="Figtree"/>
                <a:sym typeface="Figtree"/>
              </a:defRPr>
            </a:lvl9pPr>
          </a:lstStyle>
          <a:p>
            <a:r>
              <a:rPr lang="en" dirty="0"/>
              <a:t>10</a:t>
            </a:r>
          </a:p>
        </p:txBody>
      </p:sp>
      <p:sp>
        <p:nvSpPr>
          <p:cNvPr id="23" name="Google Shape;196;p30">
            <a:extLst>
              <a:ext uri="{FF2B5EF4-FFF2-40B4-BE49-F238E27FC236}">
                <a16:creationId xmlns:a16="http://schemas.microsoft.com/office/drawing/2014/main" id="{7801C9CF-03A1-4E8A-822C-26E116F78C76}"/>
              </a:ext>
            </a:extLst>
          </p:cNvPr>
          <p:cNvSpPr txBox="1">
            <a:spLocks/>
          </p:cNvSpPr>
          <p:nvPr/>
        </p:nvSpPr>
        <p:spPr>
          <a:xfrm>
            <a:off x="4535265" y="3531234"/>
            <a:ext cx="1883100" cy="5889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95000"/>
              </a:lnSpc>
              <a:spcBef>
                <a:spcPts val="0"/>
              </a:spcBef>
              <a:spcAft>
                <a:spcPts val="0"/>
              </a:spcAft>
              <a:buClr>
                <a:schemeClr val="dk1"/>
              </a:buClr>
              <a:buSzPts val="1400"/>
              <a:buFont typeface="Raleway"/>
              <a:buNone/>
              <a:defRPr sz="1600" b="0" i="0" u="none" strike="noStrike" cap="none">
                <a:solidFill>
                  <a:schemeClr val="dk2"/>
                </a:solidFill>
                <a:latin typeface="Karla"/>
                <a:ea typeface="Karla"/>
                <a:cs typeface="Karla"/>
                <a:sym typeface="Karla"/>
              </a:defRPr>
            </a:lvl1pPr>
            <a:lvl2pPr marL="914400" marR="0" lvl="1" indent="-317500" algn="l" rtl="0">
              <a:lnSpc>
                <a:spcPct val="95000"/>
              </a:lnSpc>
              <a:spcBef>
                <a:spcPts val="0"/>
              </a:spcBef>
              <a:spcAft>
                <a:spcPts val="0"/>
              </a:spcAft>
              <a:buClr>
                <a:schemeClr val="dk1"/>
              </a:buClr>
              <a:buSzPts val="1400"/>
              <a:buFont typeface="Raleway"/>
              <a:buNone/>
              <a:defRPr sz="1400" b="1" i="0" u="none" strike="noStrike" cap="none">
                <a:solidFill>
                  <a:schemeClr val="dk1"/>
                </a:solidFill>
                <a:latin typeface="Raleway"/>
                <a:ea typeface="Raleway"/>
                <a:cs typeface="Raleway"/>
                <a:sym typeface="Raleway"/>
              </a:defRPr>
            </a:lvl2pPr>
            <a:lvl3pPr marL="1371600" marR="0" lvl="2" indent="-317500" algn="l" rtl="0">
              <a:lnSpc>
                <a:spcPct val="95000"/>
              </a:lnSpc>
              <a:spcBef>
                <a:spcPts val="0"/>
              </a:spcBef>
              <a:spcAft>
                <a:spcPts val="0"/>
              </a:spcAft>
              <a:buClr>
                <a:schemeClr val="dk1"/>
              </a:buClr>
              <a:buSzPts val="1400"/>
              <a:buFont typeface="Raleway"/>
              <a:buNone/>
              <a:defRPr sz="1400" b="1" i="0" u="none" strike="noStrike" cap="none">
                <a:solidFill>
                  <a:schemeClr val="dk1"/>
                </a:solidFill>
                <a:latin typeface="Raleway"/>
                <a:ea typeface="Raleway"/>
                <a:cs typeface="Raleway"/>
                <a:sym typeface="Raleway"/>
              </a:defRPr>
            </a:lvl3pPr>
            <a:lvl4pPr marL="1828800" marR="0" lvl="3" indent="-317500" algn="l" rtl="0">
              <a:lnSpc>
                <a:spcPct val="95000"/>
              </a:lnSpc>
              <a:spcBef>
                <a:spcPts val="0"/>
              </a:spcBef>
              <a:spcAft>
                <a:spcPts val="0"/>
              </a:spcAft>
              <a:buClr>
                <a:schemeClr val="dk1"/>
              </a:buClr>
              <a:buSzPts val="1400"/>
              <a:buFont typeface="Raleway"/>
              <a:buNone/>
              <a:defRPr sz="1400" b="1" i="0" u="none" strike="noStrike" cap="none">
                <a:solidFill>
                  <a:schemeClr val="dk1"/>
                </a:solidFill>
                <a:latin typeface="Raleway"/>
                <a:ea typeface="Raleway"/>
                <a:cs typeface="Raleway"/>
                <a:sym typeface="Raleway"/>
              </a:defRPr>
            </a:lvl4pPr>
            <a:lvl5pPr marL="2286000" marR="0" lvl="4" indent="-317500" algn="l" rtl="0">
              <a:lnSpc>
                <a:spcPct val="95000"/>
              </a:lnSpc>
              <a:spcBef>
                <a:spcPts val="0"/>
              </a:spcBef>
              <a:spcAft>
                <a:spcPts val="0"/>
              </a:spcAft>
              <a:buClr>
                <a:schemeClr val="dk1"/>
              </a:buClr>
              <a:buSzPts val="1400"/>
              <a:buFont typeface="Raleway"/>
              <a:buNone/>
              <a:defRPr sz="1400" b="1" i="0" u="none" strike="noStrike" cap="none">
                <a:solidFill>
                  <a:schemeClr val="dk1"/>
                </a:solidFill>
                <a:latin typeface="Raleway"/>
                <a:ea typeface="Raleway"/>
                <a:cs typeface="Raleway"/>
                <a:sym typeface="Raleway"/>
              </a:defRPr>
            </a:lvl5pPr>
            <a:lvl6pPr marL="2743200" marR="0" lvl="5" indent="-317500" algn="l" rtl="0">
              <a:lnSpc>
                <a:spcPct val="95000"/>
              </a:lnSpc>
              <a:spcBef>
                <a:spcPts val="0"/>
              </a:spcBef>
              <a:spcAft>
                <a:spcPts val="0"/>
              </a:spcAft>
              <a:buClr>
                <a:schemeClr val="dk1"/>
              </a:buClr>
              <a:buSzPts val="1400"/>
              <a:buFont typeface="Raleway"/>
              <a:buNone/>
              <a:defRPr sz="1400" b="1" i="0" u="none" strike="noStrike" cap="none">
                <a:solidFill>
                  <a:schemeClr val="dk1"/>
                </a:solidFill>
                <a:latin typeface="Raleway"/>
                <a:ea typeface="Raleway"/>
                <a:cs typeface="Raleway"/>
                <a:sym typeface="Raleway"/>
              </a:defRPr>
            </a:lvl6pPr>
            <a:lvl7pPr marL="3200400" marR="0" lvl="6" indent="-317500" algn="l" rtl="0">
              <a:lnSpc>
                <a:spcPct val="95000"/>
              </a:lnSpc>
              <a:spcBef>
                <a:spcPts val="0"/>
              </a:spcBef>
              <a:spcAft>
                <a:spcPts val="0"/>
              </a:spcAft>
              <a:buClr>
                <a:schemeClr val="dk1"/>
              </a:buClr>
              <a:buSzPts val="1400"/>
              <a:buFont typeface="Raleway"/>
              <a:buNone/>
              <a:defRPr sz="1400" b="1" i="0" u="none" strike="noStrike" cap="none">
                <a:solidFill>
                  <a:schemeClr val="dk1"/>
                </a:solidFill>
                <a:latin typeface="Raleway"/>
                <a:ea typeface="Raleway"/>
                <a:cs typeface="Raleway"/>
                <a:sym typeface="Raleway"/>
              </a:defRPr>
            </a:lvl7pPr>
            <a:lvl8pPr marL="3657600" marR="0" lvl="7" indent="-317500" algn="l" rtl="0">
              <a:lnSpc>
                <a:spcPct val="95000"/>
              </a:lnSpc>
              <a:spcBef>
                <a:spcPts val="0"/>
              </a:spcBef>
              <a:spcAft>
                <a:spcPts val="0"/>
              </a:spcAft>
              <a:buClr>
                <a:schemeClr val="dk1"/>
              </a:buClr>
              <a:buSzPts val="1400"/>
              <a:buFont typeface="Raleway"/>
              <a:buNone/>
              <a:defRPr sz="1400" b="1" i="0" u="none" strike="noStrike" cap="none">
                <a:solidFill>
                  <a:schemeClr val="dk1"/>
                </a:solidFill>
                <a:latin typeface="Raleway"/>
                <a:ea typeface="Raleway"/>
                <a:cs typeface="Raleway"/>
                <a:sym typeface="Raleway"/>
              </a:defRPr>
            </a:lvl8pPr>
            <a:lvl9pPr marL="4114800" marR="0" lvl="8" indent="-317500" algn="l" rtl="0">
              <a:lnSpc>
                <a:spcPct val="95000"/>
              </a:lnSpc>
              <a:spcBef>
                <a:spcPts val="0"/>
              </a:spcBef>
              <a:spcAft>
                <a:spcPts val="0"/>
              </a:spcAft>
              <a:buClr>
                <a:schemeClr val="dk1"/>
              </a:buClr>
              <a:buSzPts val="1400"/>
              <a:buFont typeface="Raleway"/>
              <a:buNone/>
              <a:defRPr sz="1400" b="1" i="0" u="none" strike="noStrike" cap="none">
                <a:solidFill>
                  <a:schemeClr val="dk1"/>
                </a:solidFill>
                <a:latin typeface="Raleway"/>
                <a:ea typeface="Raleway"/>
                <a:cs typeface="Raleway"/>
                <a:sym typeface="Raleway"/>
              </a:defRPr>
            </a:lvl9pPr>
          </a:lstStyle>
          <a:p>
            <a:pPr marL="0" indent="0"/>
            <a:r>
              <a:rPr lang="en-US" dirty="0"/>
              <a:t>Bibliography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1" name="Google Shape;211;p31"/>
          <p:cNvSpPr txBox="1">
            <a:spLocks noGrp="1"/>
          </p:cNvSpPr>
          <p:nvPr>
            <p:ph type="title"/>
          </p:nvPr>
        </p:nvSpPr>
        <p:spPr>
          <a:xfrm>
            <a:off x="233650" y="228600"/>
            <a:ext cx="8686800" cy="822600"/>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None/>
            </a:pPr>
            <a:r>
              <a:rPr lang="ro-RO" b="1" dirty="0">
                <a:solidFill>
                  <a:srgbClr val="FF0000"/>
                </a:solidFill>
              </a:rPr>
              <a:t>Intro</a:t>
            </a:r>
            <a:endParaRPr b="1" dirty="0">
              <a:solidFill>
                <a:srgbClr val="FF0000"/>
              </a:solidFill>
            </a:endParaRPr>
          </a:p>
        </p:txBody>
      </p:sp>
      <p:sp>
        <p:nvSpPr>
          <p:cNvPr id="212" name="Google Shape;212;p31"/>
          <p:cNvSpPr txBox="1">
            <a:spLocks noGrp="1"/>
          </p:cNvSpPr>
          <p:nvPr>
            <p:ph type="body" idx="1"/>
          </p:nvPr>
        </p:nvSpPr>
        <p:spPr>
          <a:xfrm>
            <a:off x="233650" y="302400"/>
            <a:ext cx="8915400" cy="3544800"/>
          </a:xfrm>
          <a:prstGeom prst="rect">
            <a:avLst/>
          </a:prstGeom>
        </p:spPr>
        <p:txBody>
          <a:bodyPr spcFirstLastPara="1" wrap="square" lIns="91425" tIns="91425" rIns="91425" bIns="91425" anchor="b" anchorCtr="0">
            <a:noAutofit/>
          </a:bodyPr>
          <a:lstStyle/>
          <a:p>
            <a:pPr marL="0" lvl="0" indent="0" algn="just" rtl="0">
              <a:spcBef>
                <a:spcPts val="0"/>
              </a:spcBef>
              <a:spcAft>
                <a:spcPts val="0"/>
              </a:spcAft>
              <a:buNone/>
            </a:pPr>
            <a:r>
              <a:rPr lang="ro-RO" dirty="0"/>
              <a:t>	</a:t>
            </a:r>
            <a:r>
              <a:rPr lang="en-US" sz="1000" dirty="0">
                <a:latin typeface="+mn-lt"/>
              </a:rPr>
              <a:t>Negative correlative structures represent a specific type of negative coordination, a linking mechanism between two or more functionally equivalent elements at the same structural level. In this </a:t>
            </a:r>
            <a:r>
              <a:rPr lang="ro-RO" sz="1000" dirty="0">
                <a:latin typeface="+mn-lt"/>
              </a:rPr>
              <a:t>typ</a:t>
            </a:r>
            <a:r>
              <a:rPr lang="en-US" sz="1000" dirty="0">
                <a:latin typeface="+mn-lt"/>
              </a:rPr>
              <a:t>e of coordination, the connected elements are entirely included within (are taken into) the scope of negation, whether it involves a single negative marker or distinct negators. A classic example of this type of coordination in Romanian is the structure „</a:t>
            </a:r>
            <a:r>
              <a:rPr lang="en-US" sz="1000" dirty="0" err="1">
                <a:latin typeface="+mn-lt"/>
              </a:rPr>
              <a:t>nici</a:t>
            </a:r>
            <a:r>
              <a:rPr lang="en-US" sz="1000" dirty="0">
                <a:latin typeface="+mn-lt"/>
              </a:rPr>
              <a:t>...</a:t>
            </a:r>
            <a:r>
              <a:rPr lang="en-US" sz="1000" dirty="0" err="1">
                <a:latin typeface="+mn-lt"/>
              </a:rPr>
              <a:t>nici</a:t>
            </a:r>
            <a:r>
              <a:rPr lang="en-US" sz="1000" dirty="0">
                <a:latin typeface="+mn-lt"/>
              </a:rPr>
              <a:t>” (“neither...nor”), in which two or more clauses or clause constituents are coordinated by this linguistic element, thereby emphasizing the simultaneous exclusion or absence of the mentioned elements.</a:t>
            </a:r>
            <a:endParaRPr lang="ro-RO" sz="1000" dirty="0">
              <a:latin typeface="+mn-lt"/>
            </a:endParaRPr>
          </a:p>
          <a:p>
            <a:pPr marL="0" lvl="0" indent="0" algn="just" rtl="0">
              <a:spcBef>
                <a:spcPts val="0"/>
              </a:spcBef>
              <a:spcAft>
                <a:spcPts val="0"/>
              </a:spcAft>
              <a:buNone/>
            </a:pPr>
            <a:endParaRPr lang="ro-RO" sz="1000" dirty="0">
              <a:latin typeface="+mn-lt"/>
            </a:endParaRPr>
          </a:p>
          <a:p>
            <a:pPr marL="342900" marR="0" lvl="0" indent="-342900" algn="just">
              <a:lnSpc>
                <a:spcPct val="107000"/>
              </a:lnSpc>
              <a:spcBef>
                <a:spcPts val="0"/>
              </a:spcBef>
              <a:spcAft>
                <a:spcPts val="0"/>
              </a:spcAft>
              <a:buFont typeface="+mj-lt"/>
              <a:buAutoNum type="arabicParenBoth"/>
            </a:pPr>
            <a:r>
              <a:rPr lang="ro-RO" sz="1000" b="1" dirty="0">
                <a:effectLst/>
                <a:latin typeface="+mn-lt"/>
                <a:ea typeface="Calibri" panose="020F0502020204030204" pitchFamily="34" charset="0"/>
                <a:cs typeface="Vrinda" panose="020B0502040204020203" pitchFamily="34" charset="0"/>
              </a:rPr>
              <a:t>Nici</a:t>
            </a:r>
            <a:r>
              <a:rPr lang="ro-RO" sz="1000" dirty="0">
                <a:effectLst/>
                <a:latin typeface="+mn-lt"/>
                <a:ea typeface="Calibri" panose="020F0502020204030204" pitchFamily="34" charset="0"/>
                <a:cs typeface="Vrinda" panose="020B0502040204020203" pitchFamily="34" charset="0"/>
              </a:rPr>
              <a:t>      Ion, </a:t>
            </a:r>
            <a:r>
              <a:rPr lang="ro-RO" sz="1000" b="1" dirty="0">
                <a:effectLst/>
                <a:latin typeface="+mn-lt"/>
                <a:ea typeface="Calibri" panose="020F0502020204030204" pitchFamily="34" charset="0"/>
                <a:cs typeface="Vrinda" panose="020B0502040204020203" pitchFamily="34" charset="0"/>
              </a:rPr>
              <a:t>nici   </a:t>
            </a:r>
            <a:r>
              <a:rPr lang="ro-RO" sz="1000" dirty="0">
                <a:effectLst/>
                <a:latin typeface="+mn-lt"/>
                <a:ea typeface="Calibri" panose="020F0502020204030204" pitchFamily="34" charset="0"/>
                <a:cs typeface="Vrinda" panose="020B0502040204020203" pitchFamily="34" charset="0"/>
              </a:rPr>
              <a:t> Maria  </a:t>
            </a:r>
            <a:r>
              <a:rPr lang="ro-RO" sz="1000" b="1" dirty="0">
                <a:effectLst/>
                <a:latin typeface="+mn-lt"/>
                <a:ea typeface="Calibri" panose="020F0502020204030204" pitchFamily="34" charset="0"/>
                <a:cs typeface="Vrinda" panose="020B0502040204020203" pitchFamily="34" charset="0"/>
              </a:rPr>
              <a:t>nu</a:t>
            </a:r>
            <a:r>
              <a:rPr lang="ro-RO" sz="1000" dirty="0">
                <a:effectLst/>
                <a:latin typeface="+mn-lt"/>
                <a:ea typeface="Calibri" panose="020F0502020204030204" pitchFamily="34" charset="0"/>
                <a:cs typeface="Vrinda" panose="020B0502040204020203" pitchFamily="34" charset="0"/>
              </a:rPr>
              <a:t>       au          venit.</a:t>
            </a:r>
            <a:endParaRPr lang="en-US" sz="1000" dirty="0">
              <a:effectLst/>
              <a:latin typeface="+mn-lt"/>
              <a:ea typeface="Calibri" panose="020F0502020204030204" pitchFamily="34" charset="0"/>
              <a:cs typeface="Vrinda" panose="020B0502040204020203" pitchFamily="34" charset="0"/>
            </a:endParaRPr>
          </a:p>
          <a:p>
            <a:pPr marL="139700" marR="0" indent="0" algn="just">
              <a:lnSpc>
                <a:spcPct val="107000"/>
              </a:lnSpc>
              <a:spcBef>
                <a:spcPts val="0"/>
              </a:spcBef>
              <a:spcAft>
                <a:spcPts val="0"/>
              </a:spcAft>
              <a:buNone/>
            </a:pPr>
            <a:r>
              <a:rPr lang="ro-RO" sz="1000" b="1" dirty="0">
                <a:effectLst/>
                <a:latin typeface="+mn-lt"/>
                <a:ea typeface="Calibri" panose="020F0502020204030204" pitchFamily="34" charset="0"/>
                <a:cs typeface="Vrinda" panose="020B0502040204020203" pitchFamily="34" charset="0"/>
              </a:rPr>
              <a:t>  neither    </a:t>
            </a:r>
            <a:r>
              <a:rPr lang="ro-RO" sz="1000" dirty="0">
                <a:effectLst/>
                <a:latin typeface="+mn-lt"/>
                <a:ea typeface="Calibri" panose="020F0502020204030204" pitchFamily="34" charset="0"/>
                <a:cs typeface="Vrinda" panose="020B0502040204020203" pitchFamily="34" charset="0"/>
              </a:rPr>
              <a:t>Ion  </a:t>
            </a:r>
            <a:r>
              <a:rPr lang="ro-RO" sz="1000" b="1" dirty="0">
                <a:effectLst/>
                <a:latin typeface="+mn-lt"/>
                <a:ea typeface="Calibri" panose="020F0502020204030204" pitchFamily="34" charset="0"/>
                <a:cs typeface="Vrinda" panose="020B0502040204020203" pitchFamily="34" charset="0"/>
              </a:rPr>
              <a:t>nor</a:t>
            </a:r>
            <a:r>
              <a:rPr lang="ro-RO" sz="1000" dirty="0">
                <a:effectLst/>
                <a:latin typeface="+mn-lt"/>
                <a:ea typeface="Calibri" panose="020F0502020204030204" pitchFamily="34" charset="0"/>
                <a:cs typeface="Vrinda" panose="020B0502040204020203" pitchFamily="34" charset="0"/>
              </a:rPr>
              <a:t>  Maria NEG AUX.3PL come.PTCP</a:t>
            </a:r>
            <a:endParaRPr lang="en-US" sz="1000" dirty="0">
              <a:effectLst/>
              <a:latin typeface="+mn-lt"/>
              <a:ea typeface="Calibri" panose="020F0502020204030204" pitchFamily="34" charset="0"/>
              <a:cs typeface="Vrinda" panose="020B0502040204020203" pitchFamily="34" charset="0"/>
            </a:endParaRPr>
          </a:p>
          <a:p>
            <a:pPr marL="0" marR="0" indent="0" algn="just">
              <a:lnSpc>
                <a:spcPct val="107000"/>
              </a:lnSpc>
              <a:spcBef>
                <a:spcPts val="0"/>
              </a:spcBef>
              <a:spcAft>
                <a:spcPts val="0"/>
              </a:spcAft>
              <a:buNone/>
            </a:pPr>
            <a:r>
              <a:rPr lang="ro-RO" sz="1000" dirty="0">
                <a:latin typeface="+mn-lt"/>
                <a:ea typeface="Calibri" panose="020F0502020204030204" pitchFamily="34" charset="0"/>
                <a:cs typeface="Vrinda" panose="020B0502040204020203" pitchFamily="34" charset="0"/>
              </a:rPr>
              <a:t>      </a:t>
            </a:r>
            <a:r>
              <a:rPr lang="ro-RO" sz="1000" dirty="0">
                <a:effectLst/>
                <a:latin typeface="+mn-lt"/>
                <a:ea typeface="Calibri" panose="020F0502020204030204" pitchFamily="34" charset="0"/>
                <a:cs typeface="Vrinda" panose="020B0502040204020203" pitchFamily="34" charset="0"/>
              </a:rPr>
              <a:t>‘</a:t>
            </a:r>
            <a:r>
              <a:rPr lang="ro-RO" sz="1000" i="1" dirty="0">
                <a:effectLst/>
                <a:latin typeface="+mn-lt"/>
                <a:ea typeface="Calibri" panose="020F0502020204030204" pitchFamily="34" charset="0"/>
                <a:cs typeface="Vrinda" panose="020B0502040204020203" pitchFamily="34" charset="0"/>
              </a:rPr>
              <a:t>Neither Ion nor Maria came</a:t>
            </a:r>
            <a:r>
              <a:rPr lang="ro-RO" sz="1000" dirty="0">
                <a:effectLst/>
                <a:latin typeface="+mn-lt"/>
                <a:ea typeface="Calibri" panose="020F0502020204030204" pitchFamily="34" charset="0"/>
                <a:cs typeface="Vrinda" panose="020B0502040204020203" pitchFamily="34" charset="0"/>
              </a:rPr>
              <a:t>.’</a:t>
            </a:r>
            <a:endParaRPr lang="en-US" sz="1000" dirty="0">
              <a:effectLst/>
              <a:latin typeface="+mn-lt"/>
              <a:ea typeface="Calibri" panose="020F0502020204030204" pitchFamily="34" charset="0"/>
              <a:cs typeface="Vrinda" panose="020B0502040204020203" pitchFamily="34" charset="0"/>
            </a:endParaRPr>
          </a:p>
          <a:p>
            <a:pPr marL="0" lvl="0" indent="0" algn="just" rtl="0">
              <a:spcBef>
                <a:spcPts val="0"/>
              </a:spcBef>
              <a:spcAft>
                <a:spcPts val="0"/>
              </a:spcAft>
              <a:buNone/>
            </a:pPr>
            <a:endParaRPr dirty="0"/>
          </a:p>
        </p:txBody>
      </p:sp>
      <p:cxnSp>
        <p:nvCxnSpPr>
          <p:cNvPr id="213" name="Google Shape;213;p31"/>
          <p:cNvCxnSpPr/>
          <p:nvPr/>
        </p:nvCxnSpPr>
        <p:spPr>
          <a:xfrm>
            <a:off x="233650" y="982600"/>
            <a:ext cx="9302100" cy="0"/>
          </a:xfrm>
          <a:prstGeom prst="straightConnector1">
            <a:avLst/>
          </a:prstGeom>
          <a:noFill/>
          <a:ln w="9525" cap="flat" cmpd="sng">
            <a:solidFill>
              <a:schemeClr val="dk2"/>
            </a:solidFill>
            <a:prstDash val="solid"/>
            <a:round/>
            <a:headEnd type="none" w="med" len="med"/>
            <a:tailEnd type="none" w="med" len="med"/>
          </a:ln>
        </p:spPr>
      </p:cxn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p33"/>
          <p:cNvSpPr txBox="1">
            <a:spLocks noGrp="1"/>
          </p:cNvSpPr>
          <p:nvPr>
            <p:ph type="title"/>
          </p:nvPr>
        </p:nvSpPr>
        <p:spPr>
          <a:xfrm>
            <a:off x="228600" y="214204"/>
            <a:ext cx="8686800" cy="1051800"/>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None/>
            </a:pPr>
            <a:r>
              <a:rPr lang="ro-RO" sz="1800" b="1" dirty="0">
                <a:solidFill>
                  <a:srgbClr val="FF0000"/>
                </a:solidFill>
              </a:rPr>
              <a:t>Focus of the study</a:t>
            </a:r>
            <a:endParaRPr sz="1800" b="1" dirty="0">
              <a:solidFill>
                <a:srgbClr val="FF0000"/>
              </a:solidFill>
            </a:endParaRPr>
          </a:p>
        </p:txBody>
      </p:sp>
      <p:sp>
        <p:nvSpPr>
          <p:cNvPr id="226" name="Google Shape;226;p33"/>
          <p:cNvSpPr txBox="1">
            <a:spLocks noGrp="1"/>
          </p:cNvSpPr>
          <p:nvPr>
            <p:ph type="subTitle" idx="1"/>
          </p:nvPr>
        </p:nvSpPr>
        <p:spPr>
          <a:xfrm>
            <a:off x="228600" y="1737625"/>
            <a:ext cx="8686800" cy="3177300"/>
          </a:xfrm>
          <a:prstGeom prst="rect">
            <a:avLst/>
          </a:prstGeom>
        </p:spPr>
        <p:txBody>
          <a:bodyPr spcFirstLastPara="1" wrap="square" lIns="91425" tIns="91425" rIns="91425" bIns="91425" anchor="t" anchorCtr="0">
            <a:noAutofit/>
          </a:bodyPr>
          <a:lstStyle/>
          <a:p>
            <a:pPr marL="0" marR="0" indent="457200" algn="just">
              <a:lnSpc>
                <a:spcPct val="107000"/>
              </a:lnSpc>
              <a:spcBef>
                <a:spcPts val="0"/>
              </a:spcBef>
              <a:spcAft>
                <a:spcPts val="0"/>
              </a:spcAft>
            </a:pPr>
            <a:r>
              <a:rPr lang="ro-RO" sz="1000" dirty="0">
                <a:effectLst/>
                <a:latin typeface="+mn-lt"/>
                <a:ea typeface="Calibri" panose="020F0502020204030204" pitchFamily="34" charset="0"/>
                <a:cs typeface="Vrinda" panose="020B0502040204020203" pitchFamily="34" charset="0"/>
              </a:rPr>
              <a:t>This </a:t>
            </a:r>
            <a:r>
              <a:rPr lang="en-US" sz="1000" dirty="0">
                <a:effectLst/>
                <a:latin typeface="+mn-lt"/>
                <a:ea typeface="Calibri" panose="020F0502020204030204" pitchFamily="34" charset="0"/>
                <a:cs typeface="Vrinda" panose="020B0502040204020203" pitchFamily="34" charset="0"/>
              </a:rPr>
              <a:t>research</a:t>
            </a:r>
            <a:r>
              <a:rPr lang="ro-RO" sz="1000" dirty="0">
                <a:effectLst/>
                <a:latin typeface="+mn-lt"/>
                <a:ea typeface="Calibri" panose="020F0502020204030204" pitchFamily="34" charset="0"/>
                <a:cs typeface="Vrinda" panose="020B0502040204020203" pitchFamily="34" charset="0"/>
              </a:rPr>
              <a:t> investigates </a:t>
            </a:r>
            <a:r>
              <a:rPr lang="ro-RO" sz="1000" i="1" dirty="0">
                <a:effectLst/>
                <a:latin typeface="+mn-lt"/>
                <a:ea typeface="Calibri" panose="020F0502020204030204" pitchFamily="34" charset="0"/>
                <a:cs typeface="Vrinda" panose="020B0502040204020203" pitchFamily="34" charset="0"/>
              </a:rPr>
              <a:t>connective negation</a:t>
            </a:r>
            <a:r>
              <a:rPr lang="ro-RO" sz="1000" dirty="0">
                <a:effectLst/>
                <a:latin typeface="+mn-lt"/>
                <a:ea typeface="Calibri" panose="020F0502020204030204" pitchFamily="34" charset="0"/>
                <a:cs typeface="Vrinda" panose="020B0502040204020203" pitchFamily="34" charset="0"/>
              </a:rPr>
              <a:t> (Van der Auwera, Nomachi, and Krasnoukhova 2021) in Romanian, in comparison with its Balkan counterparts in Albanian, Greek, Bulgarian, and Macedonian. </a:t>
            </a:r>
            <a:r>
              <a:rPr lang="en-US" sz="1000" dirty="0">
                <a:effectLst/>
                <a:latin typeface="+mn-lt"/>
                <a:ea typeface="Calibri" panose="020F0502020204030204" pitchFamily="34" charset="0"/>
                <a:cs typeface="Vrinda" panose="020B0502040204020203" pitchFamily="34" charset="0"/>
              </a:rPr>
              <a:t>The concept of </a:t>
            </a:r>
            <a:r>
              <a:rPr lang="en-US" sz="1000" i="1" dirty="0">
                <a:effectLst/>
                <a:latin typeface="+mn-lt"/>
                <a:ea typeface="Calibri" panose="020F0502020204030204" pitchFamily="34" charset="0"/>
                <a:cs typeface="Vrinda" panose="020B0502040204020203" pitchFamily="34" charset="0"/>
              </a:rPr>
              <a:t>connective negation</a:t>
            </a:r>
            <a:r>
              <a:rPr lang="en-US" sz="1000" dirty="0">
                <a:effectLst/>
                <a:latin typeface="+mn-lt"/>
                <a:ea typeface="Calibri" panose="020F0502020204030204" pitchFamily="34" charset="0"/>
                <a:cs typeface="Vrinda" panose="020B0502040204020203" pitchFamily="34" charset="0"/>
              </a:rPr>
              <a:t> finds its earliest roots in the work of Otto Jespersen (1917), who was among the first to systematically describe negative coordination patterns across languages.</a:t>
            </a:r>
          </a:p>
          <a:p>
            <a:pPr marL="0" lvl="0" indent="0" algn="l" rtl="0">
              <a:spcBef>
                <a:spcPts val="0"/>
              </a:spcBef>
              <a:spcAft>
                <a:spcPts val="0"/>
              </a:spcAft>
              <a:buNone/>
            </a:pPr>
            <a:endParaRPr dirty="0"/>
          </a:p>
        </p:txBody>
      </p:sp>
      <p:cxnSp>
        <p:nvCxnSpPr>
          <p:cNvPr id="227" name="Google Shape;227;p33"/>
          <p:cNvCxnSpPr/>
          <p:nvPr/>
        </p:nvCxnSpPr>
        <p:spPr>
          <a:xfrm>
            <a:off x="-76525" y="1495025"/>
            <a:ext cx="9302100" cy="0"/>
          </a:xfrm>
          <a:prstGeom prst="straightConnector1">
            <a:avLst/>
          </a:prstGeom>
          <a:noFill/>
          <a:ln w="9525" cap="flat" cmpd="sng">
            <a:solidFill>
              <a:schemeClr val="dk2"/>
            </a:solidFill>
            <a:prstDash val="solid"/>
            <a:round/>
            <a:headEnd type="none" w="med" len="med"/>
            <a:tailEnd type="none" w="med" len="med"/>
          </a:ln>
        </p:spPr>
      </p:cxn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p33"/>
          <p:cNvSpPr txBox="1">
            <a:spLocks noGrp="1"/>
          </p:cNvSpPr>
          <p:nvPr>
            <p:ph type="title"/>
          </p:nvPr>
        </p:nvSpPr>
        <p:spPr>
          <a:xfrm>
            <a:off x="228600" y="214204"/>
            <a:ext cx="8686800" cy="1051800"/>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None/>
            </a:pPr>
            <a:r>
              <a:rPr lang="ro-RO" sz="1800" b="1" dirty="0">
                <a:solidFill>
                  <a:srgbClr val="FF0000"/>
                </a:solidFill>
              </a:rPr>
              <a:t>Focus of the study</a:t>
            </a:r>
            <a:endParaRPr sz="1800" b="1" dirty="0">
              <a:solidFill>
                <a:srgbClr val="FF0000"/>
              </a:solidFill>
            </a:endParaRPr>
          </a:p>
        </p:txBody>
      </p:sp>
      <p:sp>
        <p:nvSpPr>
          <p:cNvPr id="226" name="Google Shape;226;p33"/>
          <p:cNvSpPr txBox="1">
            <a:spLocks noGrp="1"/>
          </p:cNvSpPr>
          <p:nvPr>
            <p:ph type="subTitle" idx="1"/>
          </p:nvPr>
        </p:nvSpPr>
        <p:spPr>
          <a:xfrm>
            <a:off x="228600" y="1737625"/>
            <a:ext cx="8686800" cy="3177300"/>
          </a:xfrm>
          <a:prstGeom prst="rect">
            <a:avLst/>
          </a:prstGeom>
        </p:spPr>
        <p:txBody>
          <a:bodyPr spcFirstLastPara="1" wrap="square" lIns="91425" tIns="91425" rIns="91425" bIns="91425" anchor="t" anchorCtr="0">
            <a:noAutofit/>
          </a:bodyPr>
          <a:lstStyle/>
          <a:p>
            <a:pPr marL="0" marR="0" indent="457200" algn="just">
              <a:lnSpc>
                <a:spcPct val="107000"/>
              </a:lnSpc>
              <a:spcBef>
                <a:spcPts val="0"/>
              </a:spcBef>
              <a:spcAft>
                <a:spcPts val="0"/>
              </a:spcAft>
            </a:pPr>
            <a:r>
              <a:rPr lang="ro-RO" sz="1000" dirty="0">
                <a:effectLst/>
                <a:latin typeface="+mn-lt"/>
                <a:ea typeface="Calibri" panose="020F0502020204030204" pitchFamily="34" charset="0"/>
                <a:cs typeface="Vrinda" panose="020B0502040204020203" pitchFamily="34" charset="0"/>
              </a:rPr>
              <a:t>The study lies at the intersection of comparative syntax, semantics, and language contact typology, and its purpose is threefold: </a:t>
            </a:r>
          </a:p>
          <a:p>
            <a:pPr marL="400050" marR="0" indent="-400050" algn="just">
              <a:lnSpc>
                <a:spcPct val="107000"/>
              </a:lnSpc>
              <a:spcBef>
                <a:spcPts val="0"/>
              </a:spcBef>
              <a:spcAft>
                <a:spcPts val="0"/>
              </a:spcAft>
              <a:buAutoNum type="romanLcParenBoth"/>
            </a:pPr>
            <a:r>
              <a:rPr lang="ro-RO" sz="1000" dirty="0">
                <a:effectLst/>
                <a:latin typeface="+mn-lt"/>
                <a:ea typeface="Calibri" panose="020F0502020204030204" pitchFamily="34" charset="0"/>
                <a:cs typeface="Vrinda" panose="020B0502040204020203" pitchFamily="34" charset="0"/>
              </a:rPr>
              <a:t>to describe the structure and interpretation of </a:t>
            </a:r>
            <a:r>
              <a:rPr lang="ro-RO" sz="1000" i="1" dirty="0">
                <a:effectLst/>
                <a:latin typeface="+mn-lt"/>
                <a:ea typeface="Calibri" panose="020F0502020204030204" pitchFamily="34" charset="0"/>
                <a:cs typeface="Vrinda" panose="020B0502040204020203" pitchFamily="34" charset="0"/>
              </a:rPr>
              <a:t>nici…nici</a:t>
            </a:r>
            <a:r>
              <a:rPr lang="ro-RO" sz="1000" dirty="0">
                <a:effectLst/>
                <a:latin typeface="+mn-lt"/>
                <a:ea typeface="Calibri" panose="020F0502020204030204" pitchFamily="34" charset="0"/>
                <a:cs typeface="Vrinda" panose="020B0502040204020203" pitchFamily="34" charset="0"/>
              </a:rPr>
              <a:t> in Romanian; </a:t>
            </a:r>
          </a:p>
          <a:p>
            <a:pPr marL="400050" marR="0" indent="-400050" algn="just">
              <a:lnSpc>
                <a:spcPct val="107000"/>
              </a:lnSpc>
              <a:spcBef>
                <a:spcPts val="0"/>
              </a:spcBef>
              <a:spcAft>
                <a:spcPts val="0"/>
              </a:spcAft>
              <a:buAutoNum type="romanLcParenBoth"/>
            </a:pPr>
            <a:r>
              <a:rPr lang="ro-RO" sz="1000" dirty="0">
                <a:effectLst/>
                <a:latin typeface="+mn-lt"/>
                <a:ea typeface="Calibri" panose="020F0502020204030204" pitchFamily="34" charset="0"/>
                <a:cs typeface="Vrinda" panose="020B0502040204020203" pitchFamily="34" charset="0"/>
              </a:rPr>
              <a:t>to clarify the grammatical status, emphatic, and scalar functions of </a:t>
            </a:r>
            <a:r>
              <a:rPr lang="ro-RO" sz="1000" i="1" dirty="0">
                <a:effectLst/>
                <a:latin typeface="+mn-lt"/>
                <a:ea typeface="Calibri" panose="020F0502020204030204" pitchFamily="34" charset="0"/>
                <a:cs typeface="Vrinda" panose="020B0502040204020203" pitchFamily="34" charset="0"/>
              </a:rPr>
              <a:t>nici</a:t>
            </a:r>
            <a:r>
              <a:rPr lang="ro-RO" sz="1000" dirty="0">
                <a:effectLst/>
                <a:latin typeface="+mn-lt"/>
                <a:ea typeface="Calibri" panose="020F0502020204030204" pitchFamily="34" charset="0"/>
                <a:cs typeface="Vrinda" panose="020B0502040204020203" pitchFamily="34" charset="0"/>
              </a:rPr>
              <a:t>;  </a:t>
            </a:r>
          </a:p>
          <a:p>
            <a:pPr marL="400050" marR="0" indent="-400050" algn="just">
              <a:lnSpc>
                <a:spcPct val="107000"/>
              </a:lnSpc>
              <a:spcBef>
                <a:spcPts val="0"/>
              </a:spcBef>
              <a:spcAft>
                <a:spcPts val="0"/>
              </a:spcAft>
              <a:buAutoNum type="romanLcParenBoth"/>
            </a:pPr>
            <a:r>
              <a:rPr lang="ro-RO" sz="1000" dirty="0">
                <a:effectLst/>
                <a:latin typeface="+mn-lt"/>
                <a:ea typeface="Calibri" panose="020F0502020204030204" pitchFamily="34" charset="0"/>
                <a:cs typeface="Vrinda" panose="020B0502040204020203" pitchFamily="34" charset="0"/>
              </a:rPr>
              <a:t>to situate Romanian within the broader typology of negative concord systems, identifying points of convergence and divergence with </a:t>
            </a:r>
            <a:r>
              <a:rPr lang="en-US" sz="1000" dirty="0">
                <a:effectLst/>
                <a:latin typeface="+mn-lt"/>
                <a:ea typeface="Calibri" panose="020F0502020204030204" pitchFamily="34" charset="0"/>
                <a:cs typeface="Vrinda" panose="020B0502040204020203" pitchFamily="34" charset="0"/>
              </a:rPr>
              <a:t>the other </a:t>
            </a:r>
            <a:r>
              <a:rPr lang="ro-RO" sz="1000" dirty="0">
                <a:effectLst/>
                <a:latin typeface="+mn-lt"/>
                <a:ea typeface="Calibri" panose="020F0502020204030204" pitchFamily="34" charset="0"/>
                <a:cs typeface="Vrinda" panose="020B0502040204020203" pitchFamily="34" charset="0"/>
              </a:rPr>
              <a:t>Balkan languages.</a:t>
            </a:r>
            <a:endParaRPr lang="en-US" sz="1000" dirty="0">
              <a:effectLst/>
              <a:latin typeface="+mn-lt"/>
              <a:ea typeface="Calibri" panose="020F0502020204030204" pitchFamily="34" charset="0"/>
              <a:cs typeface="Vrinda" panose="020B0502040204020203" pitchFamily="34" charset="0"/>
            </a:endParaRPr>
          </a:p>
          <a:p>
            <a:pPr marL="0" lvl="0" indent="0" algn="l" rtl="0">
              <a:spcBef>
                <a:spcPts val="0"/>
              </a:spcBef>
              <a:spcAft>
                <a:spcPts val="0"/>
              </a:spcAft>
              <a:buNone/>
            </a:pPr>
            <a:endParaRPr dirty="0"/>
          </a:p>
        </p:txBody>
      </p:sp>
      <p:cxnSp>
        <p:nvCxnSpPr>
          <p:cNvPr id="227" name="Google Shape;227;p33"/>
          <p:cNvCxnSpPr/>
          <p:nvPr/>
        </p:nvCxnSpPr>
        <p:spPr>
          <a:xfrm>
            <a:off x="-76525" y="1495025"/>
            <a:ext cx="9302100" cy="0"/>
          </a:xfrm>
          <a:prstGeom prst="straightConnector1">
            <a:avLst/>
          </a:prstGeom>
          <a:noFill/>
          <a:ln w="9525" cap="flat" cmpd="sng">
            <a:solidFill>
              <a:schemeClr val="dk2"/>
            </a:solidFill>
            <a:prstDash val="solid"/>
            <a:round/>
            <a:headEnd type="none" w="med" len="med"/>
            <a:tailEnd type="none" w="med" len="med"/>
          </a:ln>
        </p:spPr>
      </p:cxnSp>
    </p:spTree>
    <p:extLst>
      <p:ext uri="{BB962C8B-B14F-4D97-AF65-F5344CB8AC3E}">
        <p14:creationId xmlns:p14="http://schemas.microsoft.com/office/powerpoint/2010/main" val="23422680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p33"/>
          <p:cNvSpPr txBox="1">
            <a:spLocks noGrp="1"/>
          </p:cNvSpPr>
          <p:nvPr>
            <p:ph type="title"/>
          </p:nvPr>
        </p:nvSpPr>
        <p:spPr>
          <a:xfrm>
            <a:off x="228600" y="214204"/>
            <a:ext cx="8686800" cy="1051800"/>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None/>
            </a:pPr>
            <a:endParaRPr sz="1800" b="1" dirty="0">
              <a:solidFill>
                <a:srgbClr val="FF0000"/>
              </a:solidFill>
            </a:endParaRPr>
          </a:p>
        </p:txBody>
      </p:sp>
      <p:sp>
        <p:nvSpPr>
          <p:cNvPr id="226" name="Google Shape;226;p33"/>
          <p:cNvSpPr txBox="1">
            <a:spLocks noGrp="1"/>
          </p:cNvSpPr>
          <p:nvPr>
            <p:ph type="subTitle" idx="1"/>
          </p:nvPr>
        </p:nvSpPr>
        <p:spPr>
          <a:xfrm>
            <a:off x="228600" y="1737625"/>
            <a:ext cx="8686800" cy="3177300"/>
          </a:xfrm>
          <a:prstGeom prst="rect">
            <a:avLst/>
          </a:prstGeom>
        </p:spPr>
        <p:txBody>
          <a:bodyPr spcFirstLastPara="1" wrap="square" lIns="91425" tIns="91425" rIns="91425" bIns="91425" anchor="t" anchorCtr="0">
            <a:noAutofit/>
          </a:bodyPr>
          <a:lstStyle/>
          <a:p>
            <a:pPr marL="0" marR="0" lvl="0" indent="0">
              <a:lnSpc>
                <a:spcPct val="107000"/>
              </a:lnSpc>
              <a:spcBef>
                <a:spcPts val="0"/>
              </a:spcBef>
              <a:spcAft>
                <a:spcPts val="800"/>
              </a:spcAft>
            </a:pPr>
            <a:r>
              <a:rPr lang="en-US" sz="1400" dirty="0">
                <a:effectLst/>
                <a:latin typeface="Times New Roman" panose="02020603050405020304" pitchFamily="18" charset="0"/>
                <a:ea typeface="Times New Roman" panose="02020603050405020304" pitchFamily="18" charset="0"/>
                <a:cs typeface="Vrinda" panose="020B0502040204020203" pitchFamily="34" charset="0"/>
              </a:rPr>
              <a:t>	</a:t>
            </a:r>
            <a:r>
              <a:rPr lang="en-US" sz="1000" dirty="0">
                <a:effectLst/>
                <a:latin typeface="+mn-lt"/>
                <a:ea typeface="Times New Roman" panose="02020603050405020304" pitchFamily="18" charset="0"/>
                <a:cs typeface="Vrinda" panose="020B0502040204020203" pitchFamily="34" charset="0"/>
              </a:rPr>
              <a:t>In Romanian, </a:t>
            </a:r>
            <a:r>
              <a:rPr lang="en-US" sz="1000" i="1" dirty="0">
                <a:effectLst/>
                <a:latin typeface="+mn-lt"/>
                <a:ea typeface="Times New Roman" panose="02020603050405020304" pitchFamily="18" charset="0"/>
                <a:cs typeface="Vrinda" panose="020B0502040204020203" pitchFamily="34" charset="0"/>
              </a:rPr>
              <a:t>connective negation</a:t>
            </a:r>
            <a:r>
              <a:rPr lang="en-US" sz="1000" dirty="0">
                <a:effectLst/>
                <a:latin typeface="+mn-lt"/>
                <a:ea typeface="Times New Roman" panose="02020603050405020304" pitchFamily="18" charset="0"/>
                <a:cs typeface="Vrinda" panose="020B0502040204020203" pitchFamily="34" charset="0"/>
              </a:rPr>
              <a:t> is primarily expressed through the use of the adverb </a:t>
            </a:r>
            <a:r>
              <a:rPr lang="en-US" sz="1000" i="1" dirty="0" err="1">
                <a:effectLst/>
                <a:latin typeface="+mn-lt"/>
                <a:ea typeface="Times New Roman" panose="02020603050405020304" pitchFamily="18" charset="0"/>
                <a:cs typeface="Vrinda" panose="020B0502040204020203" pitchFamily="34" charset="0"/>
              </a:rPr>
              <a:t>nici</a:t>
            </a:r>
            <a:r>
              <a:rPr lang="en-US" sz="1000" dirty="0">
                <a:effectLst/>
                <a:latin typeface="+mn-lt"/>
                <a:ea typeface="Times New Roman" panose="02020603050405020304" pitchFamily="18" charset="0"/>
                <a:cs typeface="Vrinda" panose="020B0502040204020203" pitchFamily="34" charset="0"/>
              </a:rPr>
              <a:t> (‘neither/nor’). This element serves as the core marker of negative correlation, linking functionally equivalent constituents under the scope of a single negation. Through </a:t>
            </a:r>
            <a:r>
              <a:rPr lang="en-US" sz="1000" i="1" dirty="0" err="1">
                <a:effectLst/>
                <a:latin typeface="+mn-lt"/>
                <a:ea typeface="Times New Roman" panose="02020603050405020304" pitchFamily="18" charset="0"/>
                <a:cs typeface="Vrinda" panose="020B0502040204020203" pitchFamily="34" charset="0"/>
              </a:rPr>
              <a:t>nici</a:t>
            </a:r>
            <a:r>
              <a:rPr lang="en-US" sz="1000" dirty="0">
                <a:effectLst/>
                <a:latin typeface="+mn-lt"/>
                <a:ea typeface="Times New Roman" panose="02020603050405020304" pitchFamily="18" charset="0"/>
                <a:cs typeface="Vrinda" panose="020B0502040204020203" pitchFamily="34" charset="0"/>
              </a:rPr>
              <a:t>, Romanian achieves the coordination of multiple negative domains while maintaining a unified negative interpretation.</a:t>
            </a:r>
            <a:endParaRPr lang="en-US" sz="1000" dirty="0">
              <a:effectLst/>
              <a:latin typeface="+mn-lt"/>
              <a:ea typeface="Calibri" panose="020F0502020204030204" pitchFamily="34" charset="0"/>
              <a:cs typeface="Vrinda" panose="020B0502040204020203" pitchFamily="34" charset="0"/>
            </a:endParaRPr>
          </a:p>
          <a:p>
            <a:pPr marL="0" marR="0">
              <a:lnSpc>
                <a:spcPct val="107000"/>
              </a:lnSpc>
              <a:spcBef>
                <a:spcPts val="0"/>
              </a:spcBef>
              <a:spcAft>
                <a:spcPts val="800"/>
              </a:spcAft>
            </a:pPr>
            <a:r>
              <a:rPr lang="en-US" sz="1000" dirty="0">
                <a:effectLst/>
                <a:latin typeface="+mn-lt"/>
                <a:ea typeface="Times New Roman" panose="02020603050405020304" pitchFamily="18" charset="0"/>
                <a:cs typeface="Vrinda" panose="020B0502040204020203" pitchFamily="34" charset="0"/>
              </a:rPr>
              <a:t>	The adverb </a:t>
            </a:r>
            <a:r>
              <a:rPr lang="en-US" sz="1000" i="1" dirty="0" err="1">
                <a:effectLst/>
                <a:latin typeface="+mn-lt"/>
                <a:ea typeface="Times New Roman" panose="02020603050405020304" pitchFamily="18" charset="0"/>
                <a:cs typeface="Vrinda" panose="020B0502040204020203" pitchFamily="34" charset="0"/>
              </a:rPr>
              <a:t>nici</a:t>
            </a:r>
            <a:r>
              <a:rPr lang="en-US" sz="1000" dirty="0">
                <a:effectLst/>
                <a:latin typeface="+mn-lt"/>
                <a:ea typeface="Times New Roman" panose="02020603050405020304" pitchFamily="18" charset="0"/>
                <a:cs typeface="Vrinda" panose="020B0502040204020203" pitchFamily="34" charset="0"/>
              </a:rPr>
              <a:t> plays an essential role in negative structures in Romanian, having the ability to occur in two types of constructions: correlative and non-correlative. It is used in contexts of negative concord (NC), where its presence is obligatory in combination with a negative marker (NM), as well as in contexts of independent occurrence, where it does not require an NM to be grammatically correct.</a:t>
            </a:r>
            <a:endParaRPr lang="en-US" sz="1000" dirty="0">
              <a:effectLst/>
              <a:latin typeface="+mn-lt"/>
              <a:ea typeface="Calibri" panose="020F0502020204030204" pitchFamily="34" charset="0"/>
              <a:cs typeface="Vrinda" panose="020B0502040204020203" pitchFamily="34" charset="0"/>
            </a:endParaRPr>
          </a:p>
          <a:p>
            <a:pPr marL="0" lvl="0" indent="0" algn="l" rtl="0">
              <a:spcBef>
                <a:spcPts val="0"/>
              </a:spcBef>
              <a:spcAft>
                <a:spcPts val="0"/>
              </a:spcAft>
              <a:buNone/>
            </a:pPr>
            <a:endParaRPr dirty="0"/>
          </a:p>
        </p:txBody>
      </p:sp>
      <p:cxnSp>
        <p:nvCxnSpPr>
          <p:cNvPr id="227" name="Google Shape;227;p33"/>
          <p:cNvCxnSpPr/>
          <p:nvPr/>
        </p:nvCxnSpPr>
        <p:spPr>
          <a:xfrm>
            <a:off x="-76525" y="1495025"/>
            <a:ext cx="9302100" cy="0"/>
          </a:xfrm>
          <a:prstGeom prst="straightConnector1">
            <a:avLst/>
          </a:prstGeom>
          <a:noFill/>
          <a:ln w="9525" cap="flat" cmpd="sng">
            <a:solidFill>
              <a:schemeClr val="dk2"/>
            </a:solidFill>
            <a:prstDash val="solid"/>
            <a:round/>
            <a:headEnd type="none" w="med" len="med"/>
            <a:tailEnd type="none" w="med" len="med"/>
          </a:ln>
        </p:spPr>
      </p:cxnSp>
    </p:spTree>
    <p:extLst>
      <p:ext uri="{BB962C8B-B14F-4D97-AF65-F5344CB8AC3E}">
        <p14:creationId xmlns:p14="http://schemas.microsoft.com/office/powerpoint/2010/main" val="36360443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34"/>
          <p:cNvSpPr txBox="1">
            <a:spLocks noGrp="1"/>
          </p:cNvSpPr>
          <p:nvPr>
            <p:ph type="title"/>
          </p:nvPr>
        </p:nvSpPr>
        <p:spPr>
          <a:xfrm>
            <a:off x="330511" y="670400"/>
            <a:ext cx="8686800" cy="822600"/>
          </a:xfrm>
          <a:prstGeom prst="rect">
            <a:avLst/>
          </a:prstGeom>
        </p:spPr>
        <p:txBody>
          <a:bodyPr spcFirstLastPara="1" wrap="square" lIns="91425" tIns="91425" rIns="91425" bIns="91425" anchor="b" anchorCtr="0">
            <a:noAutofit/>
          </a:bodyPr>
          <a:lstStyle/>
          <a:p>
            <a:pPr marL="457200" marR="0" lvl="0" indent="-317500" defTabSz="914400" rtl="0" eaLnBrk="1" fontAlgn="auto" latinLnBrk="0" hangingPunct="1">
              <a:lnSpc>
                <a:spcPct val="100000"/>
              </a:lnSpc>
              <a:spcBef>
                <a:spcPts val="0"/>
              </a:spcBef>
              <a:spcAft>
                <a:spcPts val="0"/>
              </a:spcAft>
              <a:tabLst/>
              <a:defRPr/>
            </a:pPr>
            <a:br>
              <a:rPr kumimoji="0" lang="ro-RO" sz="1200" b="1" i="0" u="none" strike="noStrike" kern="0" cap="none" spc="0" normalizeH="0" baseline="0" noProof="0" dirty="0">
                <a:ln>
                  <a:noFill/>
                </a:ln>
                <a:solidFill>
                  <a:srgbClr val="083C77"/>
                </a:solidFill>
                <a:effectLst/>
                <a:uLnTx/>
                <a:uFillTx/>
                <a:latin typeface="Karla"/>
                <a:sym typeface="Karla"/>
              </a:rPr>
            </a:br>
            <a:r>
              <a:rPr kumimoji="0" lang="en-US" sz="1200" b="1" i="0" u="none" strike="noStrike" kern="0" cap="none" spc="0" normalizeH="0" baseline="0" noProof="0" dirty="0">
                <a:ln>
                  <a:noFill/>
                </a:ln>
                <a:solidFill>
                  <a:srgbClr val="FF0000"/>
                </a:solidFill>
                <a:effectLst/>
                <a:uLnTx/>
                <a:uFillTx/>
                <a:latin typeface="Karla"/>
                <a:sym typeface="Karla"/>
              </a:rPr>
              <a:t>The status of </a:t>
            </a:r>
            <a:r>
              <a:rPr kumimoji="0" lang="en-US" sz="1200" b="1" i="1" u="none" strike="noStrike" kern="0" cap="none" spc="0" normalizeH="0" baseline="0" noProof="0" dirty="0" err="1">
                <a:ln>
                  <a:noFill/>
                </a:ln>
                <a:solidFill>
                  <a:srgbClr val="FF0000"/>
                </a:solidFill>
                <a:effectLst/>
                <a:uLnTx/>
                <a:uFillTx/>
                <a:latin typeface="Karla"/>
                <a:sym typeface="Karla"/>
              </a:rPr>
              <a:t>nici</a:t>
            </a:r>
            <a:r>
              <a:rPr kumimoji="0" lang="en-US" sz="1200" b="1" i="1" u="none" strike="noStrike" kern="0" cap="none" spc="0" normalizeH="0" baseline="0" noProof="0" dirty="0">
                <a:ln>
                  <a:noFill/>
                </a:ln>
                <a:solidFill>
                  <a:srgbClr val="FF0000"/>
                </a:solidFill>
                <a:effectLst/>
                <a:uLnTx/>
                <a:uFillTx/>
                <a:latin typeface="Karla"/>
                <a:sym typeface="Karla"/>
              </a:rPr>
              <a:t> </a:t>
            </a:r>
            <a:r>
              <a:rPr lang="en-US" sz="1200" b="1" dirty="0">
                <a:solidFill>
                  <a:srgbClr val="083C77"/>
                </a:solidFill>
                <a:latin typeface="Karla"/>
                <a:sym typeface="Karla"/>
              </a:rPr>
              <a:t>: </a:t>
            </a:r>
            <a:r>
              <a:rPr kumimoji="0" lang="en-US" sz="1200" b="1" i="0" u="none" strike="noStrike" kern="0" cap="none" spc="0" normalizeH="0" baseline="0" noProof="0" dirty="0">
                <a:ln>
                  <a:noFill/>
                </a:ln>
                <a:solidFill>
                  <a:srgbClr val="083C77"/>
                </a:solidFill>
                <a:effectLst/>
                <a:uLnTx/>
                <a:uFillTx/>
                <a:latin typeface="Karla"/>
                <a:sym typeface="Karla"/>
              </a:rPr>
              <a:t>Historical Negation Patterns with </a:t>
            </a:r>
            <a:r>
              <a:rPr kumimoji="0" lang="en-US" sz="1200" b="1" i="1" u="none" strike="noStrike" kern="0" cap="none" spc="0" normalizeH="0" baseline="0" noProof="0" dirty="0" err="1">
                <a:ln>
                  <a:noFill/>
                </a:ln>
                <a:solidFill>
                  <a:srgbClr val="083C77"/>
                </a:solidFill>
                <a:effectLst/>
                <a:uLnTx/>
                <a:uFillTx/>
                <a:latin typeface="Karla"/>
                <a:sym typeface="Karla"/>
              </a:rPr>
              <a:t>nici</a:t>
            </a:r>
            <a:r>
              <a:rPr kumimoji="0" lang="en-US" sz="1200" b="1" i="0" u="none" strike="noStrike" kern="0" cap="none" spc="0" normalizeH="0" baseline="0" noProof="0" dirty="0">
                <a:ln>
                  <a:noFill/>
                </a:ln>
                <a:solidFill>
                  <a:srgbClr val="083C77"/>
                </a:solidFill>
                <a:effectLst/>
                <a:uLnTx/>
                <a:uFillTx/>
                <a:latin typeface="Karla"/>
                <a:sym typeface="Karla"/>
              </a:rPr>
              <a:t> in old Romanian</a:t>
            </a:r>
            <a:br>
              <a:rPr kumimoji="0" lang="en-US" sz="1200" b="1" i="0" u="none" strike="noStrike" kern="0" cap="none" spc="0" normalizeH="0" baseline="0" noProof="0" dirty="0">
                <a:ln>
                  <a:noFill/>
                </a:ln>
                <a:solidFill>
                  <a:srgbClr val="083C77"/>
                </a:solidFill>
                <a:effectLst/>
                <a:uLnTx/>
                <a:uFillTx/>
                <a:latin typeface="Karla"/>
                <a:sym typeface="Karla"/>
              </a:rPr>
            </a:br>
            <a:br>
              <a:rPr kumimoji="0" lang="en-US" sz="1200" b="1" i="0" u="none" strike="noStrike" kern="0" cap="none" spc="0" normalizeH="0" baseline="0" noProof="0" dirty="0">
                <a:ln>
                  <a:noFill/>
                </a:ln>
                <a:solidFill>
                  <a:srgbClr val="083C77"/>
                </a:solidFill>
                <a:effectLst/>
                <a:uLnTx/>
                <a:uFillTx/>
                <a:latin typeface="Karla"/>
                <a:sym typeface="Karla"/>
              </a:rPr>
            </a:br>
            <a:endParaRPr dirty="0"/>
          </a:p>
        </p:txBody>
      </p:sp>
      <p:sp>
        <p:nvSpPr>
          <p:cNvPr id="233" name="Google Shape;233;p34"/>
          <p:cNvSpPr txBox="1">
            <a:spLocks noGrp="1"/>
          </p:cNvSpPr>
          <p:nvPr>
            <p:ph type="subTitle" idx="3"/>
          </p:nvPr>
        </p:nvSpPr>
        <p:spPr>
          <a:xfrm>
            <a:off x="228600" y="982600"/>
            <a:ext cx="8686800" cy="3673525"/>
          </a:xfrm>
          <a:prstGeom prst="rect">
            <a:avLst/>
          </a:prstGeom>
        </p:spPr>
        <p:txBody>
          <a:bodyPr spcFirstLastPara="1" wrap="square" lIns="91425" tIns="91425" rIns="91425" bIns="91425" anchor="t" anchorCtr="0">
            <a:noAutofit/>
          </a:bodyPr>
          <a:lstStyle/>
          <a:p>
            <a:pPr marL="139700" indent="0"/>
            <a:r>
              <a:rPr lang="en-US" sz="1200" dirty="0">
                <a:effectLst/>
                <a:latin typeface="Times New Roman" panose="02020603050405020304" pitchFamily="18" charset="0"/>
                <a:ea typeface="Times New Roman" panose="02020603050405020304" pitchFamily="18" charset="0"/>
              </a:rPr>
              <a:t>	</a:t>
            </a:r>
            <a:r>
              <a:rPr lang="en-US" sz="1000" dirty="0">
                <a:effectLst/>
                <a:latin typeface="+mn-lt"/>
                <a:ea typeface="Times New Roman" panose="02020603050405020304" pitchFamily="18" charset="0"/>
              </a:rPr>
              <a:t>In Old Romanian, the coordinator adverb </a:t>
            </a:r>
            <a:r>
              <a:rPr lang="en-US" sz="1000" b="1" i="1" dirty="0" err="1">
                <a:effectLst/>
                <a:latin typeface="+mn-lt"/>
                <a:ea typeface="Times New Roman" panose="02020603050405020304" pitchFamily="18" charset="0"/>
              </a:rPr>
              <a:t>nici</a:t>
            </a:r>
            <a:r>
              <a:rPr lang="en-US" sz="1000" dirty="0">
                <a:effectLst/>
                <a:latin typeface="+mn-lt"/>
                <a:ea typeface="Times New Roman" panose="02020603050405020304" pitchFamily="18" charset="0"/>
              </a:rPr>
              <a:t> (attested in early forms such as </a:t>
            </a:r>
            <a:r>
              <a:rPr lang="en-US" sz="1000" i="1" dirty="0" err="1">
                <a:effectLst/>
                <a:latin typeface="+mn-lt"/>
                <a:ea typeface="Times New Roman" panose="02020603050405020304" pitchFamily="18" charset="0"/>
              </a:rPr>
              <a:t>nece</a:t>
            </a:r>
            <a:r>
              <a:rPr lang="en-US" sz="1000" i="1" dirty="0">
                <a:effectLst/>
                <a:latin typeface="+mn-lt"/>
                <a:ea typeface="Times New Roman" panose="02020603050405020304" pitchFamily="18" charset="0"/>
              </a:rPr>
              <a:t>, nice, </a:t>
            </a:r>
            <a:r>
              <a:rPr lang="en-US" sz="1000" i="1" dirty="0" err="1">
                <a:effectLst/>
                <a:latin typeface="+mn-lt"/>
                <a:ea typeface="Times New Roman" panose="02020603050405020304" pitchFamily="18" charset="0"/>
              </a:rPr>
              <a:t>neci</a:t>
            </a:r>
            <a:r>
              <a:rPr lang="en-US" sz="1000" dirty="0">
                <a:effectLst/>
                <a:latin typeface="+mn-lt"/>
                <a:ea typeface="Times New Roman" panose="02020603050405020304" pitchFamily="18" charset="0"/>
              </a:rPr>
              <a:t> &lt; Latin </a:t>
            </a:r>
            <a:r>
              <a:rPr lang="en-US" sz="1000" i="1" dirty="0" err="1">
                <a:effectLst/>
                <a:latin typeface="+mn-lt"/>
                <a:ea typeface="Times New Roman" panose="02020603050405020304" pitchFamily="18" charset="0"/>
              </a:rPr>
              <a:t>neque</a:t>
            </a:r>
            <a:r>
              <a:rPr lang="en-US" sz="1000" dirty="0">
                <a:effectLst/>
                <a:latin typeface="+mn-lt"/>
                <a:ea typeface="Times New Roman" panose="02020603050405020304" pitchFamily="18" charset="0"/>
              </a:rPr>
              <a:t>) was specialized for </a:t>
            </a:r>
            <a:r>
              <a:rPr lang="en-US" sz="1000" b="1" dirty="0">
                <a:effectLst/>
                <a:latin typeface="+mn-lt"/>
                <a:ea typeface="Times New Roman" panose="02020603050405020304" pitchFamily="18" charset="0"/>
              </a:rPr>
              <a:t>negative coordination</a:t>
            </a:r>
            <a:r>
              <a:rPr lang="en-US" sz="1000" dirty="0">
                <a:effectLst/>
                <a:latin typeface="+mn-lt"/>
                <a:ea typeface="Times New Roman" panose="02020603050405020304" pitchFamily="18" charset="0"/>
              </a:rPr>
              <a:t>, functioning similarly to “neither” in English (</a:t>
            </a:r>
            <a:r>
              <a:rPr lang="en-US" sz="1000" dirty="0" err="1">
                <a:effectLst/>
                <a:latin typeface="+mn-lt"/>
                <a:ea typeface="Times New Roman" panose="02020603050405020304" pitchFamily="18" charset="0"/>
              </a:rPr>
              <a:t>Pană</a:t>
            </a:r>
            <a:r>
              <a:rPr lang="en-US" sz="1000" dirty="0">
                <a:effectLst/>
                <a:latin typeface="+mn-lt"/>
                <a:ea typeface="Times New Roman" panose="02020603050405020304" pitchFamily="18" charset="0"/>
              </a:rPr>
              <a:t> </a:t>
            </a:r>
            <a:r>
              <a:rPr lang="en-US" sz="1000" dirty="0" err="1">
                <a:effectLst/>
                <a:latin typeface="+mn-lt"/>
                <a:ea typeface="Times New Roman" panose="02020603050405020304" pitchFamily="18" charset="0"/>
              </a:rPr>
              <a:t>Dindelegan</a:t>
            </a:r>
            <a:r>
              <a:rPr lang="en-US" sz="1000" dirty="0">
                <a:effectLst/>
                <a:latin typeface="+mn-lt"/>
                <a:ea typeface="Times New Roman" panose="02020603050405020304" pitchFamily="18" charset="0"/>
              </a:rPr>
              <a:t> 2016: 820–822). It could link both nominal and verbal constituents, and in certain contexts it also served as a </a:t>
            </a:r>
            <a:r>
              <a:rPr lang="en-US" sz="1000" b="1" dirty="0">
                <a:effectLst/>
                <a:latin typeface="+mn-lt"/>
                <a:ea typeface="Times New Roman" panose="02020603050405020304" pitchFamily="18" charset="0"/>
              </a:rPr>
              <a:t>clausal negator</a:t>
            </a:r>
            <a:r>
              <a:rPr lang="en-US" sz="1000" dirty="0">
                <a:effectLst/>
                <a:latin typeface="+mn-lt"/>
                <a:ea typeface="Times New Roman" panose="02020603050405020304" pitchFamily="18" charset="0"/>
              </a:rPr>
              <a:t>. </a:t>
            </a:r>
            <a:endParaRPr lang="en-US" sz="1000" dirty="0">
              <a:latin typeface="+mn-lt"/>
            </a:endParaRPr>
          </a:p>
          <a:p>
            <a:pPr>
              <a:buFont typeface="Arial" panose="020B0604020202020204" pitchFamily="34" charset="0"/>
              <a:buChar char="•"/>
            </a:pPr>
            <a:endParaRPr lang="en-US" sz="1000" dirty="0">
              <a:latin typeface="+mn-lt"/>
            </a:endParaRPr>
          </a:p>
          <a:p>
            <a:pPr>
              <a:buFont typeface="Arial" panose="020B0604020202020204" pitchFamily="34" charset="0"/>
              <a:buChar char="•"/>
            </a:pPr>
            <a:r>
              <a:rPr lang="en-US" sz="1000" dirty="0">
                <a:latin typeface="+mn-lt"/>
              </a:rPr>
              <a:t>The </a:t>
            </a:r>
            <a:r>
              <a:rPr lang="en-US" sz="1000" b="1" dirty="0">
                <a:latin typeface="+mn-lt"/>
              </a:rPr>
              <a:t>absence of the negation marker</a:t>
            </a:r>
            <a:r>
              <a:rPr lang="en-US" sz="1000" dirty="0">
                <a:latin typeface="+mn-lt"/>
              </a:rPr>
              <a:t> </a:t>
            </a:r>
            <a:r>
              <a:rPr lang="en-US" sz="1000" i="1" dirty="0">
                <a:latin typeface="+mn-lt"/>
              </a:rPr>
              <a:t>nu</a:t>
            </a:r>
            <a:r>
              <a:rPr lang="en-US" sz="1000" dirty="0">
                <a:latin typeface="+mn-lt"/>
              </a:rPr>
              <a:t> in structures with </a:t>
            </a:r>
            <a:r>
              <a:rPr lang="en-US" sz="1000" i="1" dirty="0" err="1">
                <a:latin typeface="+mn-lt"/>
              </a:rPr>
              <a:t>nici</a:t>
            </a:r>
            <a:r>
              <a:rPr lang="en-US" sz="1000" dirty="0">
                <a:latin typeface="+mn-lt"/>
              </a:rPr>
              <a:t> is a key feature of </a:t>
            </a:r>
            <a:r>
              <a:rPr lang="en-US" sz="1000" b="1" dirty="0">
                <a:latin typeface="+mn-lt"/>
              </a:rPr>
              <a:t>old Romanian syntax</a:t>
            </a:r>
            <a:r>
              <a:rPr lang="en-US" sz="1000" dirty="0">
                <a:latin typeface="+mn-lt"/>
              </a:rPr>
              <a:t>.</a:t>
            </a:r>
          </a:p>
          <a:p>
            <a:pPr>
              <a:buFont typeface="Arial" panose="020B0604020202020204" pitchFamily="34" charset="0"/>
              <a:buChar char="•"/>
            </a:pPr>
            <a:r>
              <a:rPr lang="en-US" sz="1000" dirty="0">
                <a:latin typeface="+mn-lt"/>
              </a:rPr>
              <a:t>Up to the </a:t>
            </a:r>
            <a:r>
              <a:rPr lang="en-US" sz="1000" b="1" dirty="0">
                <a:latin typeface="+mn-lt"/>
              </a:rPr>
              <a:t>end of the 19th century</a:t>
            </a:r>
            <a:r>
              <a:rPr lang="en-US" sz="1000" dirty="0">
                <a:latin typeface="+mn-lt"/>
              </a:rPr>
              <a:t> (</a:t>
            </a:r>
            <a:r>
              <a:rPr lang="en-US" sz="1000" i="1" dirty="0" err="1">
                <a:latin typeface="+mn-lt"/>
              </a:rPr>
              <a:t>Zafiu</a:t>
            </a:r>
            <a:r>
              <a:rPr lang="en-US" sz="1000" i="1" dirty="0">
                <a:latin typeface="+mn-lt"/>
              </a:rPr>
              <a:t> 2015: 369</a:t>
            </a:r>
            <a:r>
              <a:rPr lang="en-US" sz="1000" dirty="0">
                <a:latin typeface="+mn-lt"/>
              </a:rPr>
              <a:t>), </a:t>
            </a:r>
            <a:r>
              <a:rPr lang="en-US" sz="1000" i="1" dirty="0" err="1">
                <a:latin typeface="+mn-lt"/>
              </a:rPr>
              <a:t>nici</a:t>
            </a:r>
            <a:r>
              <a:rPr lang="en-US" sz="1000" dirty="0">
                <a:latin typeface="+mn-lt"/>
              </a:rPr>
              <a:t> functioned as a </a:t>
            </a:r>
            <a:r>
              <a:rPr lang="en-US" sz="1000" b="1" dirty="0">
                <a:latin typeface="+mn-lt"/>
              </a:rPr>
              <a:t>propositional negator</a:t>
            </a:r>
            <a:r>
              <a:rPr lang="en-US" sz="1000" dirty="0">
                <a:latin typeface="+mn-lt"/>
              </a:rPr>
              <a:t> — strong enough to negate a clause </a:t>
            </a:r>
            <a:r>
              <a:rPr lang="en-US" sz="1000" b="1" dirty="0">
                <a:latin typeface="+mn-lt"/>
              </a:rPr>
              <a:t>without </a:t>
            </a:r>
            <a:r>
              <a:rPr lang="en-US" sz="1000" b="1" i="1" dirty="0">
                <a:latin typeface="+mn-lt"/>
              </a:rPr>
              <a:t>nu</a:t>
            </a:r>
            <a:r>
              <a:rPr lang="en-US" sz="1000" dirty="0">
                <a:latin typeface="+mn-lt"/>
              </a:rPr>
              <a:t>.</a:t>
            </a:r>
          </a:p>
          <a:p>
            <a:pPr>
              <a:buFont typeface="Arial" panose="020B0604020202020204" pitchFamily="34" charset="0"/>
              <a:buChar char="•"/>
            </a:pPr>
            <a:r>
              <a:rPr lang="en-US" sz="1000" dirty="0">
                <a:latin typeface="+mn-lt"/>
              </a:rPr>
              <a:t>This reflects </a:t>
            </a:r>
            <a:r>
              <a:rPr lang="en-US" sz="1000" b="1" dirty="0">
                <a:latin typeface="+mn-lt"/>
              </a:rPr>
              <a:t>semantic and syntactic evolution</a:t>
            </a:r>
            <a:r>
              <a:rPr lang="en-US" sz="1000" dirty="0">
                <a:latin typeface="+mn-lt"/>
              </a:rPr>
              <a:t> in the expression of negation.</a:t>
            </a:r>
          </a:p>
          <a:p>
            <a:pPr>
              <a:buFont typeface="Arial" panose="020B0604020202020204" pitchFamily="34" charset="0"/>
              <a:buChar char="•"/>
            </a:pPr>
            <a:r>
              <a:rPr lang="en-US" sz="1000" dirty="0">
                <a:latin typeface="+mn-lt"/>
              </a:rPr>
              <a:t>Over time, </a:t>
            </a:r>
            <a:r>
              <a:rPr lang="en-US" sz="1000" b="1" dirty="0">
                <a:latin typeface="+mn-lt"/>
              </a:rPr>
              <a:t>redundant negation</a:t>
            </a:r>
            <a:r>
              <a:rPr lang="en-US" sz="1000" dirty="0">
                <a:latin typeface="+mn-lt"/>
              </a:rPr>
              <a:t> (</a:t>
            </a:r>
            <a:r>
              <a:rPr lang="en-US" sz="1000" i="1" dirty="0">
                <a:latin typeface="+mn-lt"/>
              </a:rPr>
              <a:t>nu + </a:t>
            </a:r>
            <a:r>
              <a:rPr lang="en-US" sz="1000" i="1" dirty="0" err="1">
                <a:latin typeface="+mn-lt"/>
              </a:rPr>
              <a:t>nici</a:t>
            </a:r>
            <a:r>
              <a:rPr lang="en-US" sz="1000" dirty="0">
                <a:latin typeface="+mn-lt"/>
              </a:rPr>
              <a:t>) became </a:t>
            </a:r>
            <a:r>
              <a:rPr lang="en-US" sz="1000" b="1" dirty="0">
                <a:latin typeface="+mn-lt"/>
              </a:rPr>
              <a:t>standardized</a:t>
            </a:r>
            <a:r>
              <a:rPr lang="en-US" sz="1000" dirty="0">
                <a:latin typeface="+mn-lt"/>
              </a:rPr>
              <a:t>.</a:t>
            </a:r>
          </a:p>
          <a:p>
            <a:pPr>
              <a:buFont typeface="Arial" panose="020B0604020202020204" pitchFamily="34" charset="0"/>
              <a:buChar char="•"/>
            </a:pPr>
            <a:r>
              <a:rPr lang="en-US" sz="1000" dirty="0">
                <a:latin typeface="+mn-lt"/>
              </a:rPr>
              <a:t>In </a:t>
            </a:r>
            <a:r>
              <a:rPr lang="en-US" sz="1000" b="1" dirty="0">
                <a:latin typeface="+mn-lt"/>
              </a:rPr>
              <a:t>Modern Romanian</a:t>
            </a:r>
            <a:r>
              <a:rPr lang="en-US" sz="1000" dirty="0">
                <a:latin typeface="+mn-lt"/>
              </a:rPr>
              <a:t>, </a:t>
            </a:r>
            <a:r>
              <a:rPr lang="en-US" sz="1000" i="1" dirty="0">
                <a:latin typeface="+mn-lt"/>
              </a:rPr>
              <a:t>nu</a:t>
            </a:r>
            <a:r>
              <a:rPr lang="en-US" sz="1000" dirty="0">
                <a:latin typeface="+mn-lt"/>
              </a:rPr>
              <a:t> became </a:t>
            </a:r>
            <a:r>
              <a:rPr lang="en-US" sz="1000" b="1" dirty="0">
                <a:latin typeface="+mn-lt"/>
              </a:rPr>
              <a:t>obligatory</a:t>
            </a:r>
            <a:r>
              <a:rPr lang="en-US" sz="1000" dirty="0">
                <a:latin typeface="+mn-lt"/>
              </a:rPr>
              <a:t>; omission leads to </a:t>
            </a:r>
            <a:r>
              <a:rPr lang="en-US" sz="1000" b="1" dirty="0">
                <a:latin typeface="+mn-lt"/>
              </a:rPr>
              <a:t>ambiguous or ungrammatical</a:t>
            </a:r>
            <a:r>
              <a:rPr lang="en-US" sz="1000" dirty="0">
                <a:latin typeface="+mn-lt"/>
              </a:rPr>
              <a:t> sentences.</a:t>
            </a:r>
            <a:endParaRPr lang="ro-RO" sz="1000" dirty="0">
              <a:latin typeface="+mn-lt"/>
            </a:endParaRPr>
          </a:p>
          <a:p>
            <a:pPr marL="139700" indent="0"/>
            <a:endParaRPr lang="en-US" sz="1000" dirty="0">
              <a:latin typeface="+mn-lt"/>
            </a:endParaRPr>
          </a:p>
          <a:p>
            <a:r>
              <a:rPr lang="ro-RO" sz="1000" dirty="0">
                <a:latin typeface="+mn-lt"/>
              </a:rPr>
              <a:t>(</a:t>
            </a:r>
            <a:r>
              <a:rPr lang="en-US" sz="1000" dirty="0">
                <a:latin typeface="+mn-lt"/>
              </a:rPr>
              <a:t>2</a:t>
            </a:r>
            <a:r>
              <a:rPr lang="ro-RO" sz="1000" dirty="0">
                <a:latin typeface="+mn-lt"/>
              </a:rPr>
              <a:t>)     </a:t>
            </a:r>
            <a:r>
              <a:rPr lang="en-US" sz="1000" dirty="0" err="1">
                <a:latin typeface="+mn-lt"/>
              </a:rPr>
              <a:t>că</a:t>
            </a:r>
            <a:r>
              <a:rPr lang="en-US" sz="1000" dirty="0">
                <a:latin typeface="+mn-lt"/>
              </a:rPr>
              <a:t> </a:t>
            </a:r>
            <a:r>
              <a:rPr lang="en-US" sz="1000" dirty="0" err="1">
                <a:latin typeface="+mn-lt"/>
              </a:rPr>
              <a:t>nici</a:t>
            </a:r>
            <a:r>
              <a:rPr lang="en-US" sz="1000" dirty="0">
                <a:latin typeface="+mn-lt"/>
              </a:rPr>
              <a:t> ai </a:t>
            </a:r>
            <a:r>
              <a:rPr lang="en-US" sz="1000" dirty="0" err="1">
                <a:latin typeface="+mn-lt"/>
              </a:rPr>
              <a:t>adus</a:t>
            </a:r>
            <a:r>
              <a:rPr lang="en-US" sz="1000" dirty="0">
                <a:latin typeface="+mn-lt"/>
              </a:rPr>
              <a:t> </a:t>
            </a:r>
            <a:r>
              <a:rPr lang="en-US" sz="1000" dirty="0" err="1">
                <a:latin typeface="+mn-lt"/>
              </a:rPr>
              <a:t>nimic</a:t>
            </a:r>
            <a:r>
              <a:rPr lang="en-US" sz="1000" dirty="0">
                <a:latin typeface="+mn-lt"/>
              </a:rPr>
              <a:t> cu tine </a:t>
            </a:r>
            <a:r>
              <a:rPr lang="en-US" sz="1000" dirty="0" err="1">
                <a:latin typeface="+mn-lt"/>
              </a:rPr>
              <a:t>întru-această</a:t>
            </a:r>
            <a:r>
              <a:rPr lang="en-US" sz="1000" dirty="0">
                <a:latin typeface="+mn-lt"/>
              </a:rPr>
              <a:t> </a:t>
            </a:r>
            <a:r>
              <a:rPr lang="en-US" sz="1000" dirty="0" err="1">
                <a:latin typeface="+mn-lt"/>
              </a:rPr>
              <a:t>lume</a:t>
            </a:r>
            <a:r>
              <a:rPr lang="en-US" sz="1000" dirty="0">
                <a:latin typeface="+mn-lt"/>
              </a:rPr>
              <a:t> </a:t>
            </a:r>
            <a:r>
              <a:rPr lang="en-US" sz="1000" dirty="0" err="1">
                <a:latin typeface="+mn-lt"/>
              </a:rPr>
              <a:t>nici</a:t>
            </a:r>
            <a:r>
              <a:rPr lang="en-US" sz="1000" dirty="0">
                <a:latin typeface="+mn-lt"/>
              </a:rPr>
              <a:t> </a:t>
            </a:r>
            <a:r>
              <a:rPr lang="en-US" sz="1000" dirty="0" err="1">
                <a:latin typeface="+mn-lt"/>
              </a:rPr>
              <a:t>vei</a:t>
            </a:r>
            <a:r>
              <a:rPr lang="en-US" sz="1000" dirty="0">
                <a:latin typeface="+mn-lt"/>
              </a:rPr>
              <a:t> </a:t>
            </a:r>
            <a:r>
              <a:rPr lang="en-US" sz="1000" dirty="0" err="1">
                <a:latin typeface="+mn-lt"/>
              </a:rPr>
              <a:t>să</a:t>
            </a:r>
            <a:r>
              <a:rPr lang="en-US" sz="1000" dirty="0">
                <a:latin typeface="+mn-lt"/>
              </a:rPr>
              <a:t> </a:t>
            </a:r>
            <a:r>
              <a:rPr lang="en-US" sz="1000" dirty="0" err="1">
                <a:latin typeface="+mn-lt"/>
              </a:rPr>
              <a:t>iai</a:t>
            </a:r>
            <a:r>
              <a:rPr lang="en-US" sz="1000" dirty="0">
                <a:latin typeface="+mn-lt"/>
              </a:rPr>
              <a:t> </a:t>
            </a:r>
            <a:r>
              <a:rPr lang="en-US" sz="1000" dirty="0" err="1">
                <a:latin typeface="+mn-lt"/>
              </a:rPr>
              <a:t>nimic</a:t>
            </a:r>
            <a:r>
              <a:rPr lang="en-US" sz="1000" dirty="0">
                <a:latin typeface="+mn-lt"/>
              </a:rPr>
              <a:t> (</a:t>
            </a:r>
            <a:r>
              <a:rPr lang="en-US" sz="1000" dirty="0" err="1">
                <a:latin typeface="+mn-lt"/>
              </a:rPr>
              <a:t>Neagoe</a:t>
            </a:r>
            <a:r>
              <a:rPr lang="en-US" sz="1000" dirty="0">
                <a:latin typeface="+mn-lt"/>
              </a:rPr>
              <a:t> </a:t>
            </a:r>
            <a:r>
              <a:rPr lang="en-US" sz="1000" dirty="0" err="1">
                <a:latin typeface="+mn-lt"/>
              </a:rPr>
              <a:t>Basarab</a:t>
            </a:r>
            <a:r>
              <a:rPr lang="en-US" sz="1000" dirty="0">
                <a:latin typeface="+mn-lt"/>
              </a:rPr>
              <a:t>, p.27)</a:t>
            </a:r>
            <a:br>
              <a:rPr lang="en-US" sz="1000" dirty="0">
                <a:latin typeface="+mn-lt"/>
              </a:rPr>
            </a:br>
            <a:r>
              <a:rPr lang="en-US" sz="1000" dirty="0">
                <a:latin typeface="+mn-lt"/>
              </a:rPr>
              <a:t>that NEG.CORR have.2SG brought nothing with you in-this world NEG.CORR will.2SG SBJV take nothing</a:t>
            </a:r>
            <a:br>
              <a:rPr lang="en-US" sz="1000" dirty="0">
                <a:latin typeface="+mn-lt"/>
              </a:rPr>
            </a:br>
            <a:r>
              <a:rPr lang="en-US" sz="1000" dirty="0">
                <a:latin typeface="+mn-lt"/>
              </a:rPr>
              <a:t>“For you have brought nothing with you into this world, nor will you take anything.”</a:t>
            </a:r>
          </a:p>
          <a:p>
            <a:endParaRPr dirty="0"/>
          </a:p>
        </p:txBody>
      </p:sp>
      <p:cxnSp>
        <p:nvCxnSpPr>
          <p:cNvPr id="237" name="Google Shape;237;p34"/>
          <p:cNvCxnSpPr/>
          <p:nvPr/>
        </p:nvCxnSpPr>
        <p:spPr>
          <a:xfrm>
            <a:off x="-79050" y="982600"/>
            <a:ext cx="9302100" cy="0"/>
          </a:xfrm>
          <a:prstGeom prst="straightConnector1">
            <a:avLst/>
          </a:prstGeom>
          <a:noFill/>
          <a:ln w="9525" cap="flat" cmpd="sng">
            <a:solidFill>
              <a:schemeClr val="dk2"/>
            </a:solidFill>
            <a:prstDash val="solid"/>
            <a:round/>
            <a:headEnd type="none" w="med" len="med"/>
            <a:tailEnd type="none" w="med" len="med"/>
          </a:ln>
        </p:spPr>
      </p:cxnSp>
    </p:spTree>
    <p:extLst>
      <p:ext uri="{BB962C8B-B14F-4D97-AF65-F5344CB8AC3E}">
        <p14:creationId xmlns:p14="http://schemas.microsoft.com/office/powerpoint/2010/main" val="30865155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34"/>
          <p:cNvSpPr txBox="1">
            <a:spLocks noGrp="1"/>
          </p:cNvSpPr>
          <p:nvPr>
            <p:ph type="title"/>
          </p:nvPr>
        </p:nvSpPr>
        <p:spPr>
          <a:xfrm>
            <a:off x="379279" y="194863"/>
            <a:ext cx="8686800" cy="822600"/>
          </a:xfrm>
          <a:prstGeom prst="rect">
            <a:avLst/>
          </a:prstGeom>
        </p:spPr>
        <p:txBody>
          <a:bodyPr spcFirstLastPara="1" wrap="square" lIns="91425" tIns="91425" rIns="91425" bIns="91425" anchor="b" anchorCtr="0">
            <a:noAutofit/>
          </a:bodyPr>
          <a:lstStyle/>
          <a:p>
            <a:pPr marL="457200" marR="0" lvl="0" indent="-317500" defTabSz="914400" rtl="0" eaLnBrk="1" fontAlgn="auto" latinLnBrk="0" hangingPunct="1">
              <a:lnSpc>
                <a:spcPct val="100000"/>
              </a:lnSpc>
              <a:spcBef>
                <a:spcPts val="0"/>
              </a:spcBef>
              <a:spcAft>
                <a:spcPts val="0"/>
              </a:spcAft>
              <a:tabLst/>
              <a:defRPr/>
            </a:pPr>
            <a:br>
              <a:rPr kumimoji="0" lang="ro-RO" sz="1200" b="1" i="0" u="none" strike="noStrike" kern="0" cap="none" spc="0" normalizeH="0" baseline="0" noProof="0" dirty="0">
                <a:ln>
                  <a:noFill/>
                </a:ln>
                <a:solidFill>
                  <a:srgbClr val="083C77"/>
                </a:solidFill>
                <a:effectLst/>
                <a:uLnTx/>
                <a:uFillTx/>
                <a:latin typeface="Karla"/>
                <a:sym typeface="Karla"/>
              </a:rPr>
            </a:br>
            <a:r>
              <a:rPr kumimoji="0" lang="en-US" sz="1200" b="1" i="0" u="none" strike="noStrike" kern="0" cap="none" spc="0" normalizeH="0" baseline="0" noProof="0" dirty="0">
                <a:ln>
                  <a:noFill/>
                </a:ln>
                <a:solidFill>
                  <a:srgbClr val="FF0000"/>
                </a:solidFill>
                <a:effectLst/>
                <a:uLnTx/>
                <a:uFillTx/>
                <a:latin typeface="Karla"/>
                <a:sym typeface="Karla"/>
              </a:rPr>
              <a:t>The Status of </a:t>
            </a:r>
            <a:r>
              <a:rPr kumimoji="0" lang="en-US" sz="1200" b="1" i="1" u="none" strike="noStrike" kern="0" cap="none" spc="0" normalizeH="0" baseline="0" noProof="0" dirty="0" err="1">
                <a:ln>
                  <a:noFill/>
                </a:ln>
                <a:solidFill>
                  <a:srgbClr val="FF0000"/>
                </a:solidFill>
                <a:effectLst/>
                <a:uLnTx/>
                <a:uFillTx/>
                <a:latin typeface="Karla"/>
                <a:sym typeface="Karla"/>
              </a:rPr>
              <a:t>nici</a:t>
            </a:r>
            <a:br>
              <a:rPr kumimoji="0" lang="en-US" sz="1200" b="1" i="0" u="none" strike="noStrike" kern="0" cap="none" spc="0" normalizeH="0" baseline="0" noProof="0" dirty="0">
                <a:ln>
                  <a:noFill/>
                </a:ln>
                <a:solidFill>
                  <a:srgbClr val="083C77"/>
                </a:solidFill>
                <a:effectLst/>
                <a:uLnTx/>
                <a:uFillTx/>
                <a:latin typeface="Karla"/>
                <a:sym typeface="Karla"/>
              </a:rPr>
            </a:br>
            <a:endParaRPr dirty="0"/>
          </a:p>
        </p:txBody>
      </p:sp>
      <p:sp>
        <p:nvSpPr>
          <p:cNvPr id="233" name="Google Shape;233;p34"/>
          <p:cNvSpPr txBox="1">
            <a:spLocks noGrp="1"/>
          </p:cNvSpPr>
          <p:nvPr>
            <p:ph type="subTitle" idx="3"/>
          </p:nvPr>
        </p:nvSpPr>
        <p:spPr>
          <a:xfrm>
            <a:off x="222308" y="841576"/>
            <a:ext cx="5714575" cy="1374000"/>
          </a:xfrm>
          <a:prstGeom prst="rect">
            <a:avLst/>
          </a:prstGeom>
        </p:spPr>
        <p:txBody>
          <a:bodyPr spcFirstLastPara="1" wrap="square" lIns="91425" tIns="91425" rIns="91425" bIns="91425" anchor="t" anchorCtr="0">
            <a:noAutofit/>
          </a:bodyPr>
          <a:lstStyle/>
          <a:p>
            <a:r>
              <a:rPr lang="en-US" sz="1000" b="1" dirty="0">
                <a:latin typeface="+mn-lt"/>
              </a:rPr>
              <a:t>Dual Classification in Romanian Grammar</a:t>
            </a:r>
            <a:endParaRPr lang="ro-RO" sz="1000" b="1" dirty="0">
              <a:latin typeface="+mn-lt"/>
            </a:endParaRPr>
          </a:p>
          <a:p>
            <a:endParaRPr lang="en-US" sz="1000" b="1" dirty="0">
              <a:latin typeface="+mn-lt"/>
            </a:endParaRPr>
          </a:p>
          <a:p>
            <a:r>
              <a:rPr lang="en-US" sz="1000" b="1" dirty="0">
                <a:latin typeface="+mn-lt"/>
              </a:rPr>
              <a:t>Two major perspectives:</a:t>
            </a:r>
            <a:endParaRPr lang="ro-RO" sz="1000" b="1" dirty="0">
              <a:latin typeface="+mn-lt"/>
            </a:endParaRPr>
          </a:p>
          <a:p>
            <a:endParaRPr lang="en-US" sz="1000" dirty="0">
              <a:latin typeface="+mn-lt"/>
            </a:endParaRPr>
          </a:p>
          <a:p>
            <a:pPr>
              <a:buFont typeface="+mj-lt"/>
              <a:buAutoNum type="arabicPeriod"/>
            </a:pPr>
            <a:r>
              <a:rPr lang="en-US" sz="1000" b="1" dirty="0">
                <a:latin typeface="+mn-lt"/>
              </a:rPr>
              <a:t>Dual Function </a:t>
            </a:r>
            <a:r>
              <a:rPr lang="ro-RO" sz="1000" b="1" dirty="0">
                <a:latin typeface="+mn-lt"/>
              </a:rPr>
              <a:t>v</a:t>
            </a:r>
            <a:r>
              <a:rPr lang="en-US" sz="1000" b="1" dirty="0" err="1">
                <a:latin typeface="+mn-lt"/>
              </a:rPr>
              <a:t>iew</a:t>
            </a:r>
            <a:br>
              <a:rPr lang="en-US" sz="1000" dirty="0">
                <a:latin typeface="+mn-lt"/>
              </a:rPr>
            </a:br>
            <a:r>
              <a:rPr lang="en-US" sz="1000" dirty="0">
                <a:latin typeface="+mn-lt"/>
              </a:rPr>
              <a:t>→ </a:t>
            </a:r>
            <a:r>
              <a:rPr lang="en-US" sz="1000" i="1" dirty="0" err="1">
                <a:latin typeface="+mn-lt"/>
              </a:rPr>
              <a:t>nici</a:t>
            </a:r>
            <a:r>
              <a:rPr lang="en-US" sz="1000" dirty="0">
                <a:latin typeface="+mn-lt"/>
              </a:rPr>
              <a:t> = adverb </a:t>
            </a:r>
            <a:r>
              <a:rPr lang="en-US" sz="1000" b="1" dirty="0">
                <a:latin typeface="+mn-lt"/>
              </a:rPr>
              <a:t>or</a:t>
            </a:r>
            <a:r>
              <a:rPr lang="en-US" sz="1000" dirty="0">
                <a:latin typeface="+mn-lt"/>
              </a:rPr>
              <a:t> coordinating conjunction</a:t>
            </a:r>
            <a:br>
              <a:rPr lang="en-US" sz="1000" dirty="0">
                <a:latin typeface="+mn-lt"/>
              </a:rPr>
            </a:br>
            <a:r>
              <a:rPr lang="en-US" sz="1000" dirty="0">
                <a:latin typeface="+mn-lt"/>
              </a:rPr>
              <a:t>→ Supported by: GLR (1963), </a:t>
            </a:r>
            <a:r>
              <a:rPr lang="en-US" sz="1000" dirty="0" err="1">
                <a:latin typeface="+mn-lt"/>
              </a:rPr>
              <a:t>Iordan</a:t>
            </a:r>
            <a:r>
              <a:rPr lang="en-US" sz="1000" dirty="0">
                <a:latin typeface="+mn-lt"/>
              </a:rPr>
              <a:t> et al. (1967), Avram (1986), </a:t>
            </a:r>
            <a:r>
              <a:rPr lang="en-US" sz="1000" dirty="0" err="1">
                <a:latin typeface="+mn-lt"/>
              </a:rPr>
              <a:t>Maftei</a:t>
            </a:r>
            <a:r>
              <a:rPr lang="en-US" sz="1000" dirty="0">
                <a:latin typeface="+mn-lt"/>
              </a:rPr>
              <a:t> (2002), GALR (2005, 2008)</a:t>
            </a:r>
            <a:br>
              <a:rPr lang="en-US" sz="1000" dirty="0">
                <a:latin typeface="+mn-lt"/>
              </a:rPr>
            </a:br>
            <a:r>
              <a:rPr lang="en-US" sz="1000" dirty="0">
                <a:latin typeface="+mn-lt"/>
              </a:rPr>
              <a:t>→ Emphasizes </a:t>
            </a:r>
            <a:r>
              <a:rPr lang="en-US" sz="1000" b="1" dirty="0">
                <a:latin typeface="+mn-lt"/>
              </a:rPr>
              <a:t>versatility</a:t>
            </a:r>
            <a:r>
              <a:rPr lang="en-US" sz="1000" dirty="0">
                <a:latin typeface="+mn-lt"/>
              </a:rPr>
              <a:t>: links negative elements in coordination</a:t>
            </a:r>
            <a:br>
              <a:rPr lang="en-US" sz="1000" dirty="0">
                <a:latin typeface="+mn-lt"/>
              </a:rPr>
            </a:br>
            <a:br>
              <a:rPr lang="en-US" sz="1000" dirty="0">
                <a:latin typeface="+mn-lt"/>
              </a:rPr>
            </a:br>
            <a:r>
              <a:rPr lang="en-US" sz="1000" b="1" dirty="0">
                <a:latin typeface="+mn-lt"/>
              </a:rPr>
              <a:t>Example:</a:t>
            </a:r>
            <a:br>
              <a:rPr lang="en-US" sz="1000" dirty="0">
                <a:latin typeface="+mn-lt"/>
              </a:rPr>
            </a:br>
            <a:r>
              <a:rPr lang="en-US" sz="1000" dirty="0">
                <a:latin typeface="+mn-lt"/>
              </a:rPr>
              <a:t>(3) </a:t>
            </a:r>
            <a:r>
              <a:rPr lang="en-US" sz="1000" i="1" dirty="0" err="1">
                <a:latin typeface="+mn-lt"/>
              </a:rPr>
              <a:t>Nici</a:t>
            </a:r>
            <a:r>
              <a:rPr lang="en-US" sz="1000" i="1" dirty="0">
                <a:latin typeface="+mn-lt"/>
              </a:rPr>
              <a:t> </a:t>
            </a:r>
            <a:r>
              <a:rPr lang="en-US" sz="1000" i="1" dirty="0" err="1">
                <a:latin typeface="+mn-lt"/>
              </a:rPr>
              <a:t>voi</a:t>
            </a:r>
            <a:r>
              <a:rPr lang="en-US" sz="1000" i="1" dirty="0">
                <a:latin typeface="+mn-lt"/>
              </a:rPr>
              <a:t>, </a:t>
            </a:r>
            <a:r>
              <a:rPr lang="en-US" sz="1000" i="1" dirty="0" err="1">
                <a:latin typeface="+mn-lt"/>
              </a:rPr>
              <a:t>nici</a:t>
            </a:r>
            <a:r>
              <a:rPr lang="en-US" sz="1000" i="1" dirty="0">
                <a:latin typeface="+mn-lt"/>
              </a:rPr>
              <a:t> </a:t>
            </a:r>
            <a:r>
              <a:rPr lang="en-US" sz="1000" i="1" dirty="0" err="1">
                <a:latin typeface="+mn-lt"/>
              </a:rPr>
              <a:t>noi</a:t>
            </a:r>
            <a:r>
              <a:rPr lang="en-US" sz="1000" i="1" dirty="0">
                <a:latin typeface="+mn-lt"/>
              </a:rPr>
              <a:t> nu ne-am </a:t>
            </a:r>
            <a:r>
              <a:rPr lang="en-US" sz="1000" i="1" dirty="0" err="1">
                <a:latin typeface="+mn-lt"/>
              </a:rPr>
              <a:t>așteptat</a:t>
            </a:r>
            <a:r>
              <a:rPr lang="en-US" sz="1000" i="1" dirty="0">
                <a:latin typeface="+mn-lt"/>
              </a:rPr>
              <a:t> la </a:t>
            </a:r>
            <a:r>
              <a:rPr lang="en-US" sz="1000" i="1" dirty="0" err="1">
                <a:latin typeface="+mn-lt"/>
              </a:rPr>
              <a:t>aceste</a:t>
            </a:r>
            <a:r>
              <a:rPr lang="en-US" sz="1000" i="1" dirty="0">
                <a:latin typeface="+mn-lt"/>
              </a:rPr>
              <a:t> </a:t>
            </a:r>
            <a:r>
              <a:rPr lang="en-US" sz="1000" i="1" dirty="0" err="1">
                <a:latin typeface="+mn-lt"/>
              </a:rPr>
              <a:t>rezultate</a:t>
            </a:r>
            <a:r>
              <a:rPr lang="en-US" sz="1000" i="1" dirty="0">
                <a:latin typeface="+mn-lt"/>
              </a:rPr>
              <a:t>.</a:t>
            </a:r>
            <a:br>
              <a:rPr lang="en-US" sz="1000" dirty="0">
                <a:latin typeface="+mn-lt"/>
              </a:rPr>
            </a:br>
            <a:r>
              <a:rPr lang="ro-RO" sz="1000" dirty="0">
                <a:latin typeface="+mn-lt"/>
              </a:rPr>
              <a:t>CoNeg</a:t>
            </a:r>
            <a:r>
              <a:rPr lang="en-US" sz="1000" dirty="0">
                <a:latin typeface="+mn-lt"/>
              </a:rPr>
              <a:t> you </a:t>
            </a:r>
            <a:r>
              <a:rPr lang="ro-RO" sz="1000" dirty="0">
                <a:latin typeface="+mn-lt"/>
              </a:rPr>
              <a:t>CoNeg</a:t>
            </a:r>
            <a:r>
              <a:rPr lang="en-US" sz="1000" dirty="0">
                <a:latin typeface="+mn-lt"/>
              </a:rPr>
              <a:t> we NEG REFL-have expected to these results</a:t>
            </a:r>
            <a:br>
              <a:rPr lang="en-US" sz="1000" dirty="0">
                <a:latin typeface="+mn-lt"/>
              </a:rPr>
            </a:br>
            <a:r>
              <a:rPr lang="en-US" sz="1000" dirty="0">
                <a:latin typeface="+mn-lt"/>
              </a:rPr>
              <a:t>→ “Neither you nor we expected these results.”</a:t>
            </a:r>
            <a:endParaRPr lang="ro-RO" sz="1000" dirty="0">
              <a:latin typeface="+mn-lt"/>
            </a:endParaRPr>
          </a:p>
          <a:p>
            <a:pPr>
              <a:buFont typeface="+mj-lt"/>
              <a:buAutoNum type="arabicPeriod"/>
            </a:pPr>
            <a:endParaRPr lang="en-US" sz="1000" dirty="0">
              <a:latin typeface="+mn-lt"/>
            </a:endParaRPr>
          </a:p>
          <a:p>
            <a:pPr>
              <a:buFont typeface="+mj-lt"/>
              <a:buAutoNum type="arabicPeriod"/>
            </a:pPr>
            <a:r>
              <a:rPr lang="en-US" sz="1000" b="1" dirty="0">
                <a:latin typeface="+mn-lt"/>
              </a:rPr>
              <a:t>Exclusive</a:t>
            </a:r>
            <a:r>
              <a:rPr lang="ro-RO" sz="1000" b="1" dirty="0">
                <a:latin typeface="+mn-lt"/>
              </a:rPr>
              <a:t> (clitic) adverbial v</a:t>
            </a:r>
            <a:r>
              <a:rPr lang="en-US" sz="1000" b="1" dirty="0" err="1">
                <a:latin typeface="+mn-lt"/>
              </a:rPr>
              <a:t>iew</a:t>
            </a:r>
            <a:r>
              <a:rPr lang="en-US" sz="1000" b="1" dirty="0">
                <a:latin typeface="+mn-lt"/>
              </a:rPr>
              <a:t> (</a:t>
            </a:r>
            <a:r>
              <a:rPr lang="en-US" sz="1000" b="1" dirty="0" err="1">
                <a:latin typeface="+mn-lt"/>
              </a:rPr>
              <a:t>Ciompec</a:t>
            </a:r>
            <a:r>
              <a:rPr lang="en-US" sz="1000" b="1" dirty="0">
                <a:latin typeface="+mn-lt"/>
              </a:rPr>
              <a:t> 1985)</a:t>
            </a:r>
            <a:br>
              <a:rPr lang="en-US" sz="1000" dirty="0">
                <a:latin typeface="+mn-lt"/>
              </a:rPr>
            </a:br>
            <a:r>
              <a:rPr lang="en-US" sz="1000" dirty="0">
                <a:latin typeface="+mn-lt"/>
              </a:rPr>
              <a:t>→ </a:t>
            </a:r>
            <a:r>
              <a:rPr lang="en-US" sz="1000" i="1" dirty="0" err="1">
                <a:latin typeface="+mn-lt"/>
              </a:rPr>
              <a:t>nici</a:t>
            </a:r>
            <a:r>
              <a:rPr lang="en-US" sz="1000" dirty="0">
                <a:latin typeface="+mn-lt"/>
              </a:rPr>
              <a:t> = </a:t>
            </a:r>
            <a:r>
              <a:rPr lang="en-US" sz="1000" b="1" dirty="0">
                <a:latin typeface="+mn-lt"/>
              </a:rPr>
              <a:t>clitic adverbial only</a:t>
            </a:r>
            <a:br>
              <a:rPr lang="en-US" sz="1000" dirty="0">
                <a:latin typeface="+mn-lt"/>
              </a:rPr>
            </a:br>
            <a:r>
              <a:rPr lang="en-US" sz="1000" dirty="0">
                <a:latin typeface="+mn-lt"/>
              </a:rPr>
              <a:t>→ Features:</a:t>
            </a:r>
            <a:endParaRPr lang="ro-RO" sz="1000" dirty="0">
              <a:latin typeface="+mn-lt"/>
            </a:endParaRPr>
          </a:p>
          <a:p>
            <a:pPr marL="311150" indent="-171450">
              <a:buFont typeface="Arial" panose="020B0604020202020204" pitchFamily="34" charset="0"/>
              <a:buChar char="•"/>
            </a:pPr>
            <a:r>
              <a:rPr lang="en-US" sz="1000" dirty="0">
                <a:latin typeface="+mn-lt"/>
              </a:rPr>
              <a:t>vague, abstract meaning</a:t>
            </a:r>
            <a:endParaRPr lang="ro-RO" sz="1000" dirty="0">
              <a:latin typeface="+mn-lt"/>
            </a:endParaRPr>
          </a:p>
          <a:p>
            <a:pPr marL="311150" indent="-171450">
              <a:buFont typeface="Arial" panose="020B0604020202020204" pitchFamily="34" charset="0"/>
              <a:buChar char="•"/>
            </a:pPr>
            <a:r>
              <a:rPr lang="en-US" sz="1000" dirty="0">
                <a:latin typeface="+mn-lt"/>
              </a:rPr>
              <a:t>wide combinatory potential</a:t>
            </a:r>
            <a:endParaRPr lang="ro-RO" sz="1000" dirty="0">
              <a:latin typeface="+mn-lt"/>
            </a:endParaRPr>
          </a:p>
          <a:p>
            <a:pPr marL="311150" indent="-171450">
              <a:buFont typeface="Arial" panose="020B0604020202020204" pitchFamily="34" charset="0"/>
              <a:buChar char="•"/>
            </a:pPr>
            <a:r>
              <a:rPr lang="en-US" sz="1000" dirty="0">
                <a:latin typeface="+mn-lt"/>
              </a:rPr>
              <a:t>lacks syntactic autonomy</a:t>
            </a:r>
          </a:p>
          <a:p>
            <a:pPr marL="0" lvl="0" indent="0" algn="l" rtl="0">
              <a:spcBef>
                <a:spcPts val="0"/>
              </a:spcBef>
              <a:spcAft>
                <a:spcPts val="0"/>
              </a:spcAft>
              <a:buNone/>
            </a:pPr>
            <a:endParaRPr dirty="0"/>
          </a:p>
        </p:txBody>
      </p:sp>
      <p:cxnSp>
        <p:nvCxnSpPr>
          <p:cNvPr id="237" name="Google Shape;237;p34"/>
          <p:cNvCxnSpPr/>
          <p:nvPr/>
        </p:nvCxnSpPr>
        <p:spPr>
          <a:xfrm>
            <a:off x="-79050" y="705976"/>
            <a:ext cx="9302100" cy="0"/>
          </a:xfrm>
          <a:prstGeom prst="straightConnector1">
            <a:avLst/>
          </a:prstGeom>
          <a:noFill/>
          <a:ln w="9525" cap="flat" cmpd="sng">
            <a:solidFill>
              <a:schemeClr val="dk2"/>
            </a:solidFill>
            <a:prstDash val="solid"/>
            <a:round/>
            <a:headEnd type="none" w="med" len="med"/>
            <a:tailEnd type="none" w="med" len="med"/>
          </a:ln>
        </p:spPr>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34"/>
          <p:cNvSpPr txBox="1">
            <a:spLocks noGrp="1"/>
          </p:cNvSpPr>
          <p:nvPr>
            <p:ph type="title"/>
          </p:nvPr>
        </p:nvSpPr>
        <p:spPr>
          <a:xfrm>
            <a:off x="330511" y="670400"/>
            <a:ext cx="8686800" cy="822600"/>
          </a:xfrm>
          <a:prstGeom prst="rect">
            <a:avLst/>
          </a:prstGeom>
        </p:spPr>
        <p:txBody>
          <a:bodyPr spcFirstLastPara="1" wrap="square" lIns="91425" tIns="91425" rIns="91425" bIns="91425" anchor="b" anchorCtr="0">
            <a:noAutofit/>
          </a:bodyPr>
          <a:lstStyle/>
          <a:p>
            <a:pPr marL="457200" marR="0" lvl="0" indent="-317500" defTabSz="914400" rtl="0" eaLnBrk="1" fontAlgn="auto" latinLnBrk="0" hangingPunct="1">
              <a:lnSpc>
                <a:spcPct val="100000"/>
              </a:lnSpc>
              <a:spcBef>
                <a:spcPts val="0"/>
              </a:spcBef>
              <a:spcAft>
                <a:spcPts val="0"/>
              </a:spcAft>
              <a:tabLst/>
              <a:defRPr/>
            </a:pPr>
            <a:br>
              <a:rPr kumimoji="0" lang="ro-RO" sz="1200" b="1" i="0" u="none" strike="noStrike" kern="0" cap="none" spc="0" normalizeH="0" baseline="0" noProof="0" dirty="0">
                <a:ln>
                  <a:noFill/>
                </a:ln>
                <a:solidFill>
                  <a:srgbClr val="083C77"/>
                </a:solidFill>
                <a:effectLst/>
                <a:uLnTx/>
                <a:uFillTx/>
                <a:latin typeface="Karla"/>
                <a:sym typeface="Karla"/>
              </a:rPr>
            </a:br>
            <a:r>
              <a:rPr kumimoji="0" lang="en-US" sz="1200" b="1" i="0" u="none" strike="noStrike" kern="0" cap="none" spc="0" normalizeH="0" baseline="0" noProof="0" dirty="0">
                <a:ln>
                  <a:noFill/>
                </a:ln>
                <a:solidFill>
                  <a:srgbClr val="FF0000"/>
                </a:solidFill>
                <a:effectLst/>
                <a:uLnTx/>
                <a:uFillTx/>
                <a:latin typeface="Karla"/>
                <a:sym typeface="Karla"/>
              </a:rPr>
              <a:t>The Status of </a:t>
            </a:r>
            <a:r>
              <a:rPr kumimoji="0" lang="en-US" sz="1200" b="1" i="1" u="none" strike="noStrike" kern="0" cap="none" spc="0" normalizeH="0" baseline="0" noProof="0" dirty="0" err="1">
                <a:ln>
                  <a:noFill/>
                </a:ln>
                <a:solidFill>
                  <a:srgbClr val="FF0000"/>
                </a:solidFill>
                <a:effectLst/>
                <a:uLnTx/>
                <a:uFillTx/>
                <a:latin typeface="Karla"/>
                <a:sym typeface="Karla"/>
              </a:rPr>
              <a:t>nici</a:t>
            </a:r>
            <a:br>
              <a:rPr kumimoji="0" lang="en-US" sz="1200" b="1" i="0" u="none" strike="noStrike" kern="0" cap="none" spc="0" normalizeH="0" baseline="0" noProof="0" dirty="0">
                <a:ln>
                  <a:noFill/>
                </a:ln>
                <a:solidFill>
                  <a:srgbClr val="083C77"/>
                </a:solidFill>
                <a:effectLst/>
                <a:uLnTx/>
                <a:uFillTx/>
                <a:latin typeface="Karla"/>
                <a:sym typeface="Karla"/>
              </a:rPr>
            </a:br>
            <a:endParaRPr dirty="0"/>
          </a:p>
        </p:txBody>
      </p:sp>
      <p:sp>
        <p:nvSpPr>
          <p:cNvPr id="233" name="Google Shape;233;p34"/>
          <p:cNvSpPr txBox="1">
            <a:spLocks noGrp="1"/>
          </p:cNvSpPr>
          <p:nvPr>
            <p:ph type="subTitle" idx="3"/>
          </p:nvPr>
        </p:nvSpPr>
        <p:spPr>
          <a:xfrm>
            <a:off x="231125" y="1344875"/>
            <a:ext cx="6018475" cy="1374000"/>
          </a:xfrm>
          <a:prstGeom prst="rect">
            <a:avLst/>
          </a:prstGeom>
        </p:spPr>
        <p:txBody>
          <a:bodyPr spcFirstLastPara="1" wrap="square" lIns="91425" tIns="91425" rIns="91425" bIns="91425" anchor="t" anchorCtr="0">
            <a:noAutofit/>
          </a:bodyPr>
          <a:lstStyle/>
          <a:p>
            <a:r>
              <a:rPr lang="en-US" sz="1000" dirty="0">
                <a:latin typeface="+mn-lt"/>
              </a:rPr>
              <a:t>(4)   </a:t>
            </a:r>
            <a:r>
              <a:rPr lang="en-US" sz="1000" i="1" dirty="0">
                <a:latin typeface="+mn-lt"/>
              </a:rPr>
              <a:t>Nu a </a:t>
            </a:r>
            <a:r>
              <a:rPr lang="en-US" sz="1000" i="1" dirty="0" err="1">
                <a:latin typeface="+mn-lt"/>
              </a:rPr>
              <a:t>venit</a:t>
            </a:r>
            <a:r>
              <a:rPr lang="en-US" sz="1000" i="1" dirty="0">
                <a:latin typeface="+mn-lt"/>
              </a:rPr>
              <a:t> </a:t>
            </a:r>
            <a:r>
              <a:rPr lang="en-US" sz="1000" i="1" dirty="0" err="1">
                <a:latin typeface="+mn-lt"/>
              </a:rPr>
              <a:t>nici</a:t>
            </a:r>
            <a:r>
              <a:rPr lang="en-US" sz="1000" i="1" dirty="0">
                <a:latin typeface="+mn-lt"/>
              </a:rPr>
              <a:t> Ion.</a:t>
            </a:r>
            <a:br>
              <a:rPr lang="en-US" sz="1000" dirty="0">
                <a:latin typeface="+mn-lt"/>
              </a:rPr>
            </a:br>
            <a:r>
              <a:rPr lang="en-US" sz="1000" dirty="0">
                <a:latin typeface="+mn-lt"/>
              </a:rPr>
              <a:t>NEG has come neither Ion</a:t>
            </a:r>
            <a:br>
              <a:rPr lang="en-US" sz="1000" dirty="0">
                <a:latin typeface="+mn-lt"/>
              </a:rPr>
            </a:br>
            <a:r>
              <a:rPr lang="en-US" sz="1000" dirty="0">
                <a:latin typeface="+mn-lt"/>
              </a:rPr>
              <a:t>→ “Not even Ion came.”</a:t>
            </a:r>
          </a:p>
          <a:p>
            <a:pPr>
              <a:buFont typeface="Arial" panose="020B0604020202020204" pitchFamily="34" charset="0"/>
              <a:buChar char="•"/>
            </a:pPr>
            <a:r>
              <a:rPr lang="en-US" sz="1000" dirty="0">
                <a:latin typeface="+mn-lt"/>
              </a:rPr>
              <a:t>In GALR, </a:t>
            </a:r>
            <a:r>
              <a:rPr lang="en-US" sz="1000" i="1" dirty="0" err="1">
                <a:latin typeface="+mn-lt"/>
              </a:rPr>
              <a:t>nici</a:t>
            </a:r>
            <a:r>
              <a:rPr lang="en-US" sz="1000" dirty="0">
                <a:latin typeface="+mn-lt"/>
              </a:rPr>
              <a:t> is interpreted as a </a:t>
            </a:r>
            <a:r>
              <a:rPr lang="ro-RO" sz="1000" b="1" dirty="0">
                <a:latin typeface="+mn-lt"/>
              </a:rPr>
              <a:t>clitic </a:t>
            </a:r>
            <a:r>
              <a:rPr lang="en-US" sz="1000" b="1" dirty="0">
                <a:latin typeface="+mn-lt"/>
              </a:rPr>
              <a:t>adverb</a:t>
            </a:r>
            <a:r>
              <a:rPr lang="ro-RO" sz="1000" b="1" dirty="0">
                <a:latin typeface="+mn-lt"/>
              </a:rPr>
              <a:t>ial</a:t>
            </a:r>
            <a:r>
              <a:rPr lang="en-US" sz="1000" dirty="0">
                <a:latin typeface="+mn-lt"/>
              </a:rPr>
              <a:t> triggering </a:t>
            </a:r>
            <a:r>
              <a:rPr lang="en-US" sz="1000" b="1" dirty="0">
                <a:latin typeface="+mn-lt"/>
              </a:rPr>
              <a:t>presupposition</a:t>
            </a:r>
            <a:r>
              <a:rPr lang="en-US" sz="1000" dirty="0">
                <a:latin typeface="+mn-lt"/>
              </a:rPr>
              <a:t>:</a:t>
            </a:r>
            <a:br>
              <a:rPr lang="en-US" sz="1000" dirty="0">
                <a:latin typeface="+mn-lt"/>
              </a:rPr>
            </a:br>
            <a:r>
              <a:rPr lang="en-US" sz="1000" i="1" dirty="0">
                <a:latin typeface="+mn-lt"/>
              </a:rPr>
              <a:t>implied meaning</a:t>
            </a:r>
            <a:r>
              <a:rPr lang="en-US" sz="1000" dirty="0">
                <a:latin typeface="+mn-lt"/>
              </a:rPr>
              <a:t>: “there is someone else, besides Ion, who didn’t come.”</a:t>
            </a:r>
          </a:p>
          <a:p>
            <a:pPr>
              <a:buFont typeface="Arial" panose="020B0604020202020204" pitchFamily="34" charset="0"/>
              <a:buChar char="•"/>
            </a:pPr>
            <a:endParaRPr lang="en-US" sz="1000" dirty="0">
              <a:latin typeface="+mn-lt"/>
            </a:endParaRPr>
          </a:p>
          <a:p>
            <a:pPr>
              <a:buFont typeface="Arial" panose="020B0604020202020204" pitchFamily="34" charset="0"/>
              <a:buChar char="•"/>
            </a:pPr>
            <a:r>
              <a:rPr lang="en-US" sz="1000" dirty="0">
                <a:latin typeface="+mn-lt"/>
              </a:rPr>
              <a:t>As a </a:t>
            </a:r>
            <a:r>
              <a:rPr lang="en-US" sz="1000" b="1" dirty="0">
                <a:latin typeface="+mn-lt"/>
              </a:rPr>
              <a:t>correlative</a:t>
            </a:r>
            <a:r>
              <a:rPr lang="en-US" sz="1000" dirty="0">
                <a:latin typeface="+mn-lt"/>
              </a:rPr>
              <a:t>, </a:t>
            </a:r>
            <a:r>
              <a:rPr lang="en-US" sz="1000" i="1" dirty="0" err="1">
                <a:latin typeface="+mn-lt"/>
              </a:rPr>
              <a:t>nici</a:t>
            </a:r>
            <a:r>
              <a:rPr lang="en-US" sz="1000" dirty="0">
                <a:latin typeface="+mn-lt"/>
              </a:rPr>
              <a:t> functions as a </a:t>
            </a:r>
            <a:r>
              <a:rPr lang="en-US" sz="1000" b="1" dirty="0">
                <a:latin typeface="+mn-lt"/>
              </a:rPr>
              <a:t>connector</a:t>
            </a:r>
            <a:r>
              <a:rPr lang="en-US" sz="1000" dirty="0">
                <a:latin typeface="+mn-lt"/>
              </a:rPr>
              <a:t> — an obligatory constituent:</a:t>
            </a:r>
          </a:p>
          <a:p>
            <a:pPr marL="139700" indent="0"/>
            <a:r>
              <a:rPr lang="en-US" sz="1000" dirty="0">
                <a:latin typeface="+mn-lt"/>
              </a:rPr>
              <a:t>(5) </a:t>
            </a:r>
            <a:r>
              <a:rPr lang="en-US" sz="1000" i="1" dirty="0">
                <a:latin typeface="+mn-lt"/>
              </a:rPr>
              <a:t>*</a:t>
            </a:r>
            <a:r>
              <a:rPr lang="en-US" sz="1000" i="1" dirty="0" err="1">
                <a:latin typeface="+mn-lt"/>
              </a:rPr>
              <a:t>Voi</a:t>
            </a:r>
            <a:r>
              <a:rPr lang="en-US" sz="1000" i="1" dirty="0">
                <a:latin typeface="+mn-lt"/>
              </a:rPr>
              <a:t>, </a:t>
            </a:r>
            <a:r>
              <a:rPr lang="en-US" sz="1000" i="1" dirty="0" err="1">
                <a:latin typeface="+mn-lt"/>
              </a:rPr>
              <a:t>noi</a:t>
            </a:r>
            <a:r>
              <a:rPr lang="en-US" sz="1000" i="1" dirty="0">
                <a:latin typeface="+mn-lt"/>
              </a:rPr>
              <a:t> nu ne-am </a:t>
            </a:r>
            <a:r>
              <a:rPr lang="en-US" sz="1000" i="1" dirty="0" err="1">
                <a:latin typeface="+mn-lt"/>
              </a:rPr>
              <a:t>așteptat</a:t>
            </a:r>
            <a:r>
              <a:rPr lang="en-US" sz="1000" i="1" dirty="0">
                <a:latin typeface="+mn-lt"/>
              </a:rPr>
              <a:t> la </a:t>
            </a:r>
            <a:r>
              <a:rPr lang="en-US" sz="1000" i="1" dirty="0" err="1">
                <a:latin typeface="+mn-lt"/>
              </a:rPr>
              <a:t>aceste</a:t>
            </a:r>
            <a:r>
              <a:rPr lang="en-US" sz="1000" i="1" dirty="0">
                <a:latin typeface="+mn-lt"/>
              </a:rPr>
              <a:t> </a:t>
            </a:r>
            <a:r>
              <a:rPr lang="en-US" sz="1000" i="1" dirty="0" err="1">
                <a:latin typeface="+mn-lt"/>
              </a:rPr>
              <a:t>rezultate</a:t>
            </a:r>
            <a:r>
              <a:rPr lang="en-US" sz="1000" i="1" dirty="0">
                <a:latin typeface="+mn-lt"/>
              </a:rPr>
              <a:t>.</a:t>
            </a:r>
            <a:r>
              <a:rPr lang="en-US" sz="1000" dirty="0">
                <a:latin typeface="+mn-lt"/>
              </a:rPr>
              <a:t> ❌</a:t>
            </a:r>
            <a:br>
              <a:rPr lang="en-US" sz="1000" dirty="0">
                <a:latin typeface="+mn-lt"/>
              </a:rPr>
            </a:br>
            <a:r>
              <a:rPr lang="en-US" sz="1000" dirty="0">
                <a:latin typeface="+mn-lt"/>
              </a:rPr>
              <a:t>→ Ungrammatical without </a:t>
            </a:r>
            <a:r>
              <a:rPr lang="en-US" sz="1000" i="1" dirty="0" err="1">
                <a:latin typeface="+mn-lt"/>
              </a:rPr>
              <a:t>nici</a:t>
            </a:r>
            <a:r>
              <a:rPr lang="en-US" sz="1000" dirty="0">
                <a:latin typeface="+mn-lt"/>
              </a:rPr>
              <a:t>.</a:t>
            </a:r>
          </a:p>
          <a:p>
            <a:pPr>
              <a:buFont typeface="Arial" panose="020B0604020202020204" pitchFamily="34" charset="0"/>
              <a:buChar char="•"/>
            </a:pPr>
            <a:r>
              <a:rPr lang="en-US" sz="1000" dirty="0">
                <a:latin typeface="+mn-lt"/>
              </a:rPr>
              <a:t>Therefore, </a:t>
            </a:r>
            <a:r>
              <a:rPr lang="en-US" sz="1000" i="1" dirty="0" err="1">
                <a:latin typeface="+mn-lt"/>
              </a:rPr>
              <a:t>nici</a:t>
            </a:r>
            <a:r>
              <a:rPr lang="en-US" sz="1000" i="1" dirty="0">
                <a:latin typeface="+mn-lt"/>
              </a:rPr>
              <a:t>...</a:t>
            </a:r>
            <a:r>
              <a:rPr lang="en-US" sz="1000" i="1" dirty="0" err="1">
                <a:latin typeface="+mn-lt"/>
              </a:rPr>
              <a:t>nici</a:t>
            </a:r>
            <a:r>
              <a:rPr lang="en-US" sz="1000" dirty="0">
                <a:latin typeface="+mn-lt"/>
              </a:rPr>
              <a:t> ensures syntactic coordination within the negative domain.</a:t>
            </a:r>
          </a:p>
          <a:p>
            <a:pPr marL="0" lvl="0" indent="0" algn="l" rtl="0">
              <a:spcBef>
                <a:spcPts val="0"/>
              </a:spcBef>
              <a:spcAft>
                <a:spcPts val="0"/>
              </a:spcAft>
              <a:buNone/>
            </a:pPr>
            <a:endParaRPr dirty="0"/>
          </a:p>
        </p:txBody>
      </p:sp>
      <p:cxnSp>
        <p:nvCxnSpPr>
          <p:cNvPr id="237" name="Google Shape;237;p34"/>
          <p:cNvCxnSpPr/>
          <p:nvPr/>
        </p:nvCxnSpPr>
        <p:spPr>
          <a:xfrm>
            <a:off x="-76525" y="1126600"/>
            <a:ext cx="9302100" cy="0"/>
          </a:xfrm>
          <a:prstGeom prst="straightConnector1">
            <a:avLst/>
          </a:prstGeom>
          <a:noFill/>
          <a:ln w="9525" cap="flat" cmpd="sng">
            <a:solidFill>
              <a:schemeClr val="dk2"/>
            </a:solidFill>
            <a:prstDash val="solid"/>
            <a:round/>
            <a:headEnd type="none" w="med" len="med"/>
            <a:tailEnd type="none" w="med" len="med"/>
          </a:ln>
        </p:spPr>
      </p:cxnSp>
    </p:spTree>
    <p:extLst>
      <p:ext uri="{BB962C8B-B14F-4D97-AF65-F5344CB8AC3E}">
        <p14:creationId xmlns:p14="http://schemas.microsoft.com/office/powerpoint/2010/main" val="22881394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34"/>
          <p:cNvSpPr txBox="1">
            <a:spLocks noGrp="1"/>
          </p:cNvSpPr>
          <p:nvPr>
            <p:ph type="title"/>
          </p:nvPr>
        </p:nvSpPr>
        <p:spPr>
          <a:xfrm>
            <a:off x="330511" y="670400"/>
            <a:ext cx="8686800" cy="822600"/>
          </a:xfrm>
          <a:prstGeom prst="rect">
            <a:avLst/>
          </a:prstGeom>
        </p:spPr>
        <p:txBody>
          <a:bodyPr spcFirstLastPara="1" wrap="square" lIns="91425" tIns="91425" rIns="91425" bIns="91425" anchor="b" anchorCtr="0">
            <a:noAutofit/>
          </a:bodyPr>
          <a:lstStyle/>
          <a:p>
            <a:pPr marL="457200" marR="0" lvl="0" indent="-317500" defTabSz="914400" rtl="0" eaLnBrk="1" fontAlgn="auto" latinLnBrk="0" hangingPunct="1">
              <a:lnSpc>
                <a:spcPct val="100000"/>
              </a:lnSpc>
              <a:spcBef>
                <a:spcPts val="0"/>
              </a:spcBef>
              <a:spcAft>
                <a:spcPts val="0"/>
              </a:spcAft>
              <a:tabLst/>
              <a:defRPr/>
            </a:pPr>
            <a:br>
              <a:rPr kumimoji="0" lang="ro-RO" sz="1200" b="1" i="0" u="none" strike="noStrike" kern="0" cap="none" spc="0" normalizeH="0" baseline="0" noProof="0" dirty="0">
                <a:ln>
                  <a:noFill/>
                </a:ln>
                <a:solidFill>
                  <a:srgbClr val="083C77"/>
                </a:solidFill>
                <a:effectLst/>
                <a:uLnTx/>
                <a:uFillTx/>
                <a:latin typeface="Karla"/>
                <a:sym typeface="Karla"/>
              </a:rPr>
            </a:br>
            <a:r>
              <a:rPr kumimoji="0" lang="en-US" sz="1200" b="1" i="0" u="none" strike="noStrike" kern="0" cap="none" spc="0" normalizeH="0" baseline="0" noProof="0" dirty="0">
                <a:ln>
                  <a:noFill/>
                </a:ln>
                <a:solidFill>
                  <a:srgbClr val="FF0000"/>
                </a:solidFill>
                <a:effectLst/>
                <a:uLnTx/>
                <a:uFillTx/>
                <a:latin typeface="Karla"/>
                <a:sym typeface="Karla"/>
              </a:rPr>
              <a:t>The Status of </a:t>
            </a:r>
            <a:r>
              <a:rPr kumimoji="0" lang="en-US" sz="1200" b="1" i="1" u="none" strike="noStrike" kern="0" cap="none" spc="0" normalizeH="0" baseline="0" noProof="0" dirty="0" err="1">
                <a:ln>
                  <a:noFill/>
                </a:ln>
                <a:solidFill>
                  <a:srgbClr val="FF0000"/>
                </a:solidFill>
                <a:effectLst/>
                <a:uLnTx/>
                <a:uFillTx/>
                <a:latin typeface="Karla"/>
                <a:sym typeface="Karla"/>
              </a:rPr>
              <a:t>nici</a:t>
            </a:r>
            <a:br>
              <a:rPr kumimoji="0" lang="en-US" sz="1200" b="1" i="0" u="none" strike="noStrike" kern="0" cap="none" spc="0" normalizeH="0" baseline="0" noProof="0" dirty="0">
                <a:ln>
                  <a:noFill/>
                </a:ln>
                <a:solidFill>
                  <a:srgbClr val="083C77"/>
                </a:solidFill>
                <a:effectLst/>
                <a:uLnTx/>
                <a:uFillTx/>
                <a:latin typeface="Karla"/>
                <a:sym typeface="Karla"/>
              </a:rPr>
            </a:br>
            <a:endParaRPr dirty="0"/>
          </a:p>
        </p:txBody>
      </p:sp>
      <p:sp>
        <p:nvSpPr>
          <p:cNvPr id="233" name="Google Shape;233;p34"/>
          <p:cNvSpPr txBox="1">
            <a:spLocks noGrp="1"/>
          </p:cNvSpPr>
          <p:nvPr>
            <p:ph type="subTitle" idx="3"/>
          </p:nvPr>
        </p:nvSpPr>
        <p:spPr>
          <a:xfrm>
            <a:off x="209525" y="1126600"/>
            <a:ext cx="8603964" cy="1374000"/>
          </a:xfrm>
          <a:prstGeom prst="rect">
            <a:avLst/>
          </a:prstGeom>
        </p:spPr>
        <p:txBody>
          <a:bodyPr spcFirstLastPara="1" wrap="square" lIns="91425" tIns="91425" rIns="91425" bIns="91425" anchor="t" anchorCtr="0">
            <a:noAutofit/>
          </a:bodyPr>
          <a:lstStyle/>
          <a:p>
            <a:r>
              <a:rPr lang="en-US" sz="1000" b="1" dirty="0">
                <a:latin typeface="+mn-lt"/>
              </a:rPr>
              <a:t>Is </a:t>
            </a:r>
            <a:r>
              <a:rPr lang="en-US" sz="1000" b="1" i="1" dirty="0" err="1">
                <a:latin typeface="+mn-lt"/>
              </a:rPr>
              <a:t>nici</a:t>
            </a:r>
            <a:r>
              <a:rPr lang="en-US" sz="1000" b="1" dirty="0">
                <a:latin typeface="+mn-lt"/>
              </a:rPr>
              <a:t> a conjunction? </a:t>
            </a:r>
          </a:p>
          <a:p>
            <a:pPr>
              <a:buFont typeface="Arial" panose="020B0604020202020204" pitchFamily="34" charset="0"/>
              <a:buChar char="•"/>
            </a:pPr>
            <a:r>
              <a:rPr lang="en-US" sz="1000" dirty="0">
                <a:latin typeface="+mn-lt"/>
              </a:rPr>
              <a:t>The copulative interpretation is </a:t>
            </a:r>
            <a:r>
              <a:rPr lang="en-US" sz="1000" b="1" dirty="0">
                <a:latin typeface="+mn-lt"/>
              </a:rPr>
              <a:t>not supported</a:t>
            </a:r>
            <a:r>
              <a:rPr lang="en-US" sz="1000" dirty="0">
                <a:latin typeface="+mn-lt"/>
              </a:rPr>
              <a:t>, because:</a:t>
            </a:r>
            <a:endParaRPr lang="ro-RO" sz="1000" dirty="0">
              <a:latin typeface="+mn-lt"/>
            </a:endParaRPr>
          </a:p>
          <a:p>
            <a:pPr>
              <a:buFont typeface="Arial" panose="020B0604020202020204" pitchFamily="34" charset="0"/>
              <a:buChar char="•"/>
            </a:pPr>
            <a:r>
              <a:rPr lang="en-US" sz="1000" i="1" dirty="0" err="1">
                <a:latin typeface="+mn-lt"/>
              </a:rPr>
              <a:t>nici</a:t>
            </a:r>
            <a:r>
              <a:rPr lang="en-US" sz="1000" dirty="0">
                <a:latin typeface="+mn-lt"/>
              </a:rPr>
              <a:t> co-occurs with other coordinating conjunctions:</a:t>
            </a:r>
            <a:br>
              <a:rPr lang="en-US" sz="1000" dirty="0">
                <a:latin typeface="+mn-lt"/>
              </a:rPr>
            </a:br>
            <a:r>
              <a:rPr lang="en-US" sz="1000" dirty="0">
                <a:latin typeface="+mn-lt"/>
              </a:rPr>
              <a:t>(6) </a:t>
            </a:r>
            <a:r>
              <a:rPr lang="en-US" sz="1000" i="1" dirty="0" err="1">
                <a:latin typeface="+mn-lt"/>
              </a:rPr>
              <a:t>Nici</a:t>
            </a:r>
            <a:r>
              <a:rPr lang="en-US" sz="1000" i="1" dirty="0">
                <a:latin typeface="+mn-lt"/>
              </a:rPr>
              <a:t> </a:t>
            </a:r>
            <a:r>
              <a:rPr lang="en-US" sz="1000" i="1" dirty="0" err="1">
                <a:latin typeface="+mn-lt"/>
              </a:rPr>
              <a:t>voi</a:t>
            </a:r>
            <a:r>
              <a:rPr lang="en-US" sz="1000" i="1" dirty="0">
                <a:latin typeface="+mn-lt"/>
              </a:rPr>
              <a:t>, </a:t>
            </a:r>
            <a:r>
              <a:rPr lang="en-US" sz="1000" i="1" dirty="0" err="1">
                <a:latin typeface="+mn-lt"/>
              </a:rPr>
              <a:t>dar</a:t>
            </a:r>
            <a:r>
              <a:rPr lang="en-US" sz="1000" i="1" dirty="0">
                <a:latin typeface="+mn-lt"/>
              </a:rPr>
              <a:t> </a:t>
            </a:r>
            <a:r>
              <a:rPr lang="ro-RO" sz="1000" i="1" dirty="0">
                <a:latin typeface="+mn-lt"/>
              </a:rPr>
              <a:t>  </a:t>
            </a:r>
            <a:r>
              <a:rPr lang="en-US" sz="1000" i="1" dirty="0" err="1">
                <a:latin typeface="+mn-lt"/>
              </a:rPr>
              <a:t>nici</a:t>
            </a:r>
            <a:r>
              <a:rPr lang="en-US" sz="1000" i="1" dirty="0">
                <a:latin typeface="+mn-lt"/>
              </a:rPr>
              <a:t> </a:t>
            </a:r>
            <a:r>
              <a:rPr lang="ro-RO" sz="1000" i="1" dirty="0">
                <a:latin typeface="+mn-lt"/>
              </a:rPr>
              <a:t>    </a:t>
            </a:r>
            <a:r>
              <a:rPr lang="en-US" sz="1000" i="1" dirty="0" err="1">
                <a:latin typeface="+mn-lt"/>
              </a:rPr>
              <a:t>noi</a:t>
            </a:r>
            <a:r>
              <a:rPr lang="en-US" sz="1000" i="1" dirty="0">
                <a:latin typeface="+mn-lt"/>
              </a:rPr>
              <a:t> nu ne-am </a:t>
            </a:r>
            <a:r>
              <a:rPr lang="en-US" sz="1000" i="1" dirty="0" err="1">
                <a:latin typeface="+mn-lt"/>
              </a:rPr>
              <a:t>așteptat</a:t>
            </a:r>
            <a:r>
              <a:rPr lang="en-US" sz="1000" i="1" dirty="0">
                <a:latin typeface="+mn-lt"/>
              </a:rPr>
              <a:t>...</a:t>
            </a:r>
            <a:r>
              <a:rPr lang="ro-RO" sz="1000" i="1" dirty="0">
                <a:latin typeface="+mn-lt"/>
              </a:rPr>
              <a:t> – phrasal negation</a:t>
            </a:r>
            <a:br>
              <a:rPr lang="en-US" sz="1000" dirty="0">
                <a:latin typeface="+mn-lt"/>
              </a:rPr>
            </a:br>
            <a:r>
              <a:rPr lang="ro-RO" sz="1000" dirty="0">
                <a:latin typeface="+mn-lt"/>
              </a:rPr>
              <a:t>CoNeg</a:t>
            </a:r>
            <a:r>
              <a:rPr lang="en-US" sz="1000" dirty="0">
                <a:latin typeface="+mn-lt"/>
              </a:rPr>
              <a:t> you but </a:t>
            </a:r>
            <a:r>
              <a:rPr lang="ro-RO" sz="1000" dirty="0">
                <a:latin typeface="+mn-lt"/>
              </a:rPr>
              <a:t>CoNeg</a:t>
            </a:r>
            <a:r>
              <a:rPr lang="en-US" sz="1000" dirty="0">
                <a:latin typeface="+mn-lt"/>
              </a:rPr>
              <a:t> we NEG REFL-have expected</a:t>
            </a:r>
            <a:br>
              <a:rPr lang="en-US" sz="1000" dirty="0">
                <a:latin typeface="+mn-lt"/>
              </a:rPr>
            </a:br>
            <a:r>
              <a:rPr lang="en-US" sz="1000" dirty="0">
                <a:latin typeface="+mn-lt"/>
              </a:rPr>
              <a:t>→ “Neither you, but nor we expected...”</a:t>
            </a:r>
            <a:endParaRPr lang="ro-RO" sz="1000" dirty="0">
              <a:latin typeface="+mn-lt"/>
            </a:endParaRPr>
          </a:p>
          <a:p>
            <a:pPr marL="457200" marR="0" lvl="0" indent="-317500" algn="l" defTabSz="914400" rtl="0" eaLnBrk="1" fontAlgn="auto" latinLnBrk="0" hangingPunct="1">
              <a:lnSpc>
                <a:spcPct val="100000"/>
              </a:lnSpc>
              <a:spcBef>
                <a:spcPts val="0"/>
              </a:spcBef>
              <a:spcAft>
                <a:spcPts val="0"/>
              </a:spcAft>
              <a:buClr>
                <a:srgbClr val="083C77"/>
              </a:buClr>
              <a:buSzPts val="1400"/>
              <a:buFont typeface="Arial" panose="020B0604020202020204" pitchFamily="34" charset="0"/>
              <a:buChar char="•"/>
              <a:tabLst/>
              <a:defRPr/>
            </a:pPr>
            <a:r>
              <a:rPr kumimoji="0" lang="en-US" sz="1000" b="0" i="0" u="none" strike="noStrike" kern="0" cap="none" spc="0" normalizeH="0" baseline="0" noProof="0" dirty="0">
                <a:ln>
                  <a:noFill/>
                </a:ln>
                <a:solidFill>
                  <a:srgbClr val="083C77"/>
                </a:solidFill>
                <a:effectLst/>
                <a:uLnTx/>
                <a:uFillTx/>
                <a:latin typeface="+mn-lt"/>
                <a:sym typeface="Karla"/>
              </a:rPr>
              <a:t>Other correlative conjunctions don’t allow this:</a:t>
            </a:r>
            <a:br>
              <a:rPr kumimoji="0" lang="en-US" sz="1000" b="0" i="0" u="none" strike="noStrike" kern="0" cap="none" spc="0" normalizeH="0" baseline="0" noProof="0" dirty="0">
                <a:ln>
                  <a:noFill/>
                </a:ln>
                <a:solidFill>
                  <a:srgbClr val="083C77"/>
                </a:solidFill>
                <a:effectLst/>
                <a:uLnTx/>
                <a:uFillTx/>
                <a:latin typeface="+mn-lt"/>
                <a:sym typeface="Karla"/>
              </a:rPr>
            </a:br>
            <a:r>
              <a:rPr kumimoji="0" lang="en-US" sz="1000" b="0" i="0" u="none" strike="noStrike" kern="0" cap="none" spc="0" normalizeH="0" baseline="0" noProof="0" dirty="0">
                <a:ln>
                  <a:noFill/>
                </a:ln>
                <a:solidFill>
                  <a:srgbClr val="083C77"/>
                </a:solidFill>
                <a:effectLst/>
                <a:uLnTx/>
                <a:uFillTx/>
                <a:latin typeface="+mn-lt"/>
                <a:sym typeface="Karla"/>
              </a:rPr>
              <a:t>(</a:t>
            </a:r>
            <a:r>
              <a:rPr lang="en-US" sz="1000" dirty="0">
                <a:solidFill>
                  <a:srgbClr val="083C77"/>
                </a:solidFill>
                <a:latin typeface="+mn-lt"/>
              </a:rPr>
              <a:t>7</a:t>
            </a:r>
            <a:r>
              <a:rPr kumimoji="0" lang="en-US" sz="1000" b="0" i="0" u="none" strike="noStrike" kern="0" cap="none" spc="0" normalizeH="0" baseline="0" noProof="0" dirty="0">
                <a:ln>
                  <a:noFill/>
                </a:ln>
                <a:solidFill>
                  <a:srgbClr val="083C77"/>
                </a:solidFill>
                <a:effectLst/>
                <a:uLnTx/>
                <a:uFillTx/>
                <a:latin typeface="+mn-lt"/>
                <a:sym typeface="Karla"/>
              </a:rPr>
              <a:t>) *Ori </a:t>
            </a:r>
            <a:r>
              <a:rPr kumimoji="0" lang="en-US" sz="1000" b="0" i="0" u="none" strike="noStrike" kern="0" cap="none" spc="0" normalizeH="0" baseline="0" noProof="0" dirty="0" err="1">
                <a:ln>
                  <a:noFill/>
                </a:ln>
                <a:solidFill>
                  <a:srgbClr val="083C77"/>
                </a:solidFill>
                <a:effectLst/>
                <a:uLnTx/>
                <a:uFillTx/>
                <a:latin typeface="+mn-lt"/>
                <a:sym typeface="Karla"/>
              </a:rPr>
              <a:t>mergem</a:t>
            </a:r>
            <a:r>
              <a:rPr kumimoji="0" lang="en-US" sz="1000" b="0" i="0" u="none" strike="noStrike" kern="0" cap="none" spc="0" normalizeH="0" baseline="0" noProof="0" dirty="0">
                <a:ln>
                  <a:noFill/>
                </a:ln>
                <a:solidFill>
                  <a:srgbClr val="083C77"/>
                </a:solidFill>
                <a:effectLst/>
                <a:uLnTx/>
                <a:uFillTx/>
                <a:latin typeface="+mn-lt"/>
                <a:sym typeface="Karla"/>
              </a:rPr>
              <a:t> la </a:t>
            </a:r>
            <a:r>
              <a:rPr kumimoji="0" lang="en-US" sz="1000" b="0" i="0" u="none" strike="noStrike" kern="0" cap="none" spc="0" normalizeH="0" baseline="0" noProof="0" dirty="0" err="1">
                <a:ln>
                  <a:noFill/>
                </a:ln>
                <a:solidFill>
                  <a:srgbClr val="083C77"/>
                </a:solidFill>
                <a:effectLst/>
                <a:uLnTx/>
                <a:uFillTx/>
                <a:latin typeface="+mn-lt"/>
                <a:sym typeface="Karla"/>
              </a:rPr>
              <a:t>munte</a:t>
            </a:r>
            <a:r>
              <a:rPr kumimoji="0" lang="en-US" sz="1000" b="0" i="0" u="none" strike="noStrike" kern="0" cap="none" spc="0" normalizeH="0" baseline="0" noProof="0" dirty="0">
                <a:ln>
                  <a:noFill/>
                </a:ln>
                <a:solidFill>
                  <a:srgbClr val="083C77"/>
                </a:solidFill>
                <a:effectLst/>
                <a:uLnTx/>
                <a:uFillTx/>
                <a:latin typeface="+mn-lt"/>
                <a:sym typeface="Karla"/>
              </a:rPr>
              <a:t>, (</a:t>
            </a:r>
            <a:r>
              <a:rPr kumimoji="0" lang="en-US" sz="1000" b="0" i="1" u="none" strike="noStrike" kern="0" cap="none" spc="0" normalizeH="0" baseline="0" noProof="0" dirty="0" err="1">
                <a:ln>
                  <a:noFill/>
                </a:ln>
                <a:solidFill>
                  <a:srgbClr val="083C77"/>
                </a:solidFill>
                <a:effectLst/>
                <a:uLnTx/>
                <a:uFillTx/>
                <a:latin typeface="+mn-lt"/>
                <a:sym typeface="Karla"/>
              </a:rPr>
              <a:t>dar</a:t>
            </a:r>
            <a:r>
              <a:rPr kumimoji="0" lang="en-US" sz="1000" b="0" i="1" u="none" strike="noStrike" kern="0" cap="none" spc="0" normalizeH="0" baseline="0" noProof="0" dirty="0">
                <a:ln>
                  <a:noFill/>
                </a:ln>
                <a:solidFill>
                  <a:srgbClr val="083C77"/>
                </a:solidFill>
                <a:effectLst/>
                <a:uLnTx/>
                <a:uFillTx/>
                <a:latin typeface="+mn-lt"/>
                <a:sym typeface="Karla"/>
              </a:rPr>
              <a:t>/</a:t>
            </a:r>
            <a:r>
              <a:rPr kumimoji="0" lang="en-US" sz="1000" b="0" i="1" u="none" strike="noStrike" kern="0" cap="none" spc="0" normalizeH="0" baseline="0" noProof="0" dirty="0" err="1">
                <a:ln>
                  <a:noFill/>
                </a:ln>
                <a:solidFill>
                  <a:srgbClr val="083C77"/>
                </a:solidFill>
                <a:effectLst/>
                <a:uLnTx/>
                <a:uFillTx/>
                <a:latin typeface="+mn-lt"/>
                <a:sym typeface="Karla"/>
              </a:rPr>
              <a:t>și</a:t>
            </a:r>
            <a:r>
              <a:rPr kumimoji="0" lang="en-US" sz="1000" b="0" i="1" u="none" strike="noStrike" kern="0" cap="none" spc="0" normalizeH="0" baseline="0" noProof="0" dirty="0">
                <a:ln>
                  <a:noFill/>
                </a:ln>
                <a:solidFill>
                  <a:srgbClr val="083C77"/>
                </a:solidFill>
                <a:effectLst/>
                <a:uLnTx/>
                <a:uFillTx/>
                <a:latin typeface="+mn-lt"/>
                <a:sym typeface="Karla"/>
              </a:rPr>
              <a:t>) </a:t>
            </a:r>
            <a:r>
              <a:rPr kumimoji="0" lang="en-US" sz="1000" b="0" i="1" u="none" strike="noStrike" kern="0" cap="none" spc="0" normalizeH="0" baseline="0" noProof="0" dirty="0" err="1">
                <a:ln>
                  <a:noFill/>
                </a:ln>
                <a:solidFill>
                  <a:srgbClr val="083C77"/>
                </a:solidFill>
                <a:effectLst/>
                <a:uLnTx/>
                <a:uFillTx/>
                <a:latin typeface="+mn-lt"/>
                <a:sym typeface="Karla"/>
              </a:rPr>
              <a:t>ori</a:t>
            </a:r>
            <a:r>
              <a:rPr kumimoji="0" lang="en-US" sz="1000" b="0" i="1" u="none" strike="noStrike" kern="0" cap="none" spc="0" normalizeH="0" baseline="0" noProof="0" dirty="0">
                <a:ln>
                  <a:noFill/>
                </a:ln>
                <a:solidFill>
                  <a:srgbClr val="083C77"/>
                </a:solidFill>
                <a:effectLst/>
                <a:uLnTx/>
                <a:uFillTx/>
                <a:latin typeface="+mn-lt"/>
                <a:sym typeface="Karla"/>
              </a:rPr>
              <a:t> la mare.</a:t>
            </a:r>
            <a:r>
              <a:rPr kumimoji="0" lang="en-US" sz="1000" b="0" i="0" u="none" strike="noStrike" kern="0" cap="none" spc="0" normalizeH="0" baseline="0" noProof="0" dirty="0">
                <a:ln>
                  <a:noFill/>
                </a:ln>
                <a:solidFill>
                  <a:srgbClr val="083C77"/>
                </a:solidFill>
                <a:effectLst/>
                <a:uLnTx/>
                <a:uFillTx/>
                <a:latin typeface="+mn-lt"/>
                <a:sym typeface="Karla"/>
              </a:rPr>
              <a:t> ❌</a:t>
            </a:r>
            <a:endParaRPr kumimoji="0" lang="ro-RO" sz="1000" b="0" i="0" u="none" strike="noStrike" kern="0" cap="none" spc="0" normalizeH="0" baseline="0" noProof="0" dirty="0">
              <a:ln>
                <a:noFill/>
              </a:ln>
              <a:solidFill>
                <a:srgbClr val="083C77"/>
              </a:solidFill>
              <a:effectLst/>
              <a:uLnTx/>
              <a:uFillTx/>
              <a:latin typeface="+mn-lt"/>
              <a:sym typeface="Karla"/>
            </a:endParaRPr>
          </a:p>
          <a:p>
            <a:pPr marL="0" marR="0">
              <a:lnSpc>
                <a:spcPct val="107000"/>
              </a:lnSpc>
              <a:spcBef>
                <a:spcPts val="0"/>
              </a:spcBef>
              <a:spcAft>
                <a:spcPts val="800"/>
              </a:spcAft>
            </a:pPr>
            <a:r>
              <a:rPr lang="ro-RO" sz="1000" dirty="0">
                <a:effectLst/>
                <a:latin typeface="Times New Roman" panose="02020603050405020304" pitchFamily="18" charset="0"/>
                <a:ea typeface="Times New Roman" panose="02020603050405020304" pitchFamily="18" charset="0"/>
                <a:cs typeface="Vrinda" panose="020B0502040204020203" pitchFamily="34" charset="0"/>
              </a:rPr>
              <a:t>               </a:t>
            </a:r>
            <a:r>
              <a:rPr lang="ro-RO" sz="1000" dirty="0">
                <a:effectLst/>
                <a:latin typeface="+mn-lt"/>
                <a:ea typeface="Times New Roman" panose="02020603050405020304" pitchFamily="18" charset="0"/>
                <a:cs typeface="Vrinda" panose="020B0502040204020203" pitchFamily="34" charset="0"/>
              </a:rPr>
              <a:t>(8) Nici n-am fost invitat, dar nici n-aș fi venit la petrecere</a:t>
            </a:r>
            <a:r>
              <a:rPr lang="en-US" sz="1000" i="1" dirty="0">
                <a:effectLst/>
                <a:latin typeface="+mn-lt"/>
                <a:ea typeface="Times New Roman" panose="02020603050405020304" pitchFamily="18" charset="0"/>
                <a:cs typeface="Vrinda" panose="020B0502040204020203" pitchFamily="34" charset="0"/>
              </a:rPr>
              <a:t>.</a:t>
            </a:r>
            <a:r>
              <a:rPr lang="ro-RO" sz="1000" i="1" dirty="0">
                <a:effectLst/>
                <a:latin typeface="+mn-lt"/>
                <a:ea typeface="Times New Roman" panose="02020603050405020304" pitchFamily="18" charset="0"/>
                <a:cs typeface="Vrinda" panose="020B0502040204020203" pitchFamily="34" charset="0"/>
              </a:rPr>
              <a:t> – clausal negation</a:t>
            </a:r>
            <a:br>
              <a:rPr lang="en-US" sz="1000" dirty="0">
                <a:effectLst/>
                <a:latin typeface="+mn-lt"/>
                <a:ea typeface="Times New Roman" panose="02020603050405020304" pitchFamily="18" charset="0"/>
                <a:cs typeface="Vrinda" panose="020B0502040204020203" pitchFamily="34" charset="0"/>
              </a:rPr>
            </a:br>
            <a:r>
              <a:rPr lang="ro-RO" sz="1000" dirty="0">
                <a:effectLst/>
                <a:latin typeface="+mn-lt"/>
                <a:ea typeface="Times New Roman" panose="02020603050405020304" pitchFamily="18" charset="0"/>
                <a:cs typeface="Vrinda" panose="020B0502040204020203" pitchFamily="34" charset="0"/>
              </a:rPr>
              <a:t>                   </a:t>
            </a:r>
            <a:r>
              <a:rPr lang="en-US" sz="1000" dirty="0">
                <a:effectLst/>
                <a:latin typeface="+mn-lt"/>
                <a:ea typeface="Times New Roman" panose="02020603050405020304" pitchFamily="18" charset="0"/>
                <a:cs typeface="Vrinda" panose="020B0502040204020203" pitchFamily="34" charset="0"/>
              </a:rPr>
              <a:t>I wasn’t invited, but I wouldn’t have come to the party either.</a:t>
            </a:r>
            <a:endParaRPr lang="en-US" sz="1000" dirty="0">
              <a:effectLst/>
              <a:latin typeface="+mn-lt"/>
              <a:ea typeface="Calibri" panose="020F0502020204030204" pitchFamily="34" charset="0"/>
              <a:cs typeface="Vrinda" panose="020B0502040204020203" pitchFamily="34" charset="0"/>
            </a:endParaRPr>
          </a:p>
          <a:p>
            <a:pPr marL="0" marR="0" algn="just">
              <a:lnSpc>
                <a:spcPct val="107000"/>
              </a:lnSpc>
              <a:spcBef>
                <a:spcPts val="0"/>
              </a:spcBef>
              <a:spcAft>
                <a:spcPts val="800"/>
              </a:spcAft>
            </a:pPr>
            <a:r>
              <a:rPr lang="ro-RO" sz="1000" dirty="0">
                <a:latin typeface="+mn-lt"/>
                <a:ea typeface="Times New Roman" panose="02020603050405020304" pitchFamily="18" charset="0"/>
                <a:cs typeface="Vrinda" panose="020B0502040204020203" pitchFamily="34" charset="0"/>
              </a:rPr>
              <a:t>	E</a:t>
            </a:r>
            <a:r>
              <a:rPr lang="en-US" sz="1000" dirty="0" err="1">
                <a:effectLst/>
                <a:latin typeface="+mn-lt"/>
                <a:ea typeface="Times New Roman" panose="02020603050405020304" pitchFamily="18" charset="0"/>
                <a:cs typeface="Vrinda" panose="020B0502040204020203" pitchFamily="34" charset="0"/>
              </a:rPr>
              <a:t>ven</a:t>
            </a:r>
            <a:r>
              <a:rPr lang="en-US" sz="1000" dirty="0">
                <a:effectLst/>
                <a:latin typeface="+mn-lt"/>
                <a:ea typeface="Times New Roman" panose="02020603050405020304" pitchFamily="18" charset="0"/>
                <a:cs typeface="Vrinda" panose="020B0502040204020203" pitchFamily="34" charset="0"/>
              </a:rPr>
              <a:t> within correlative structures, </a:t>
            </a:r>
            <a:r>
              <a:rPr lang="en-US" sz="1000" i="1" dirty="0" err="1">
                <a:effectLst/>
                <a:latin typeface="+mn-lt"/>
                <a:ea typeface="Times New Roman" panose="02020603050405020304" pitchFamily="18" charset="0"/>
                <a:cs typeface="Vrinda" panose="020B0502040204020203" pitchFamily="34" charset="0"/>
              </a:rPr>
              <a:t>nici</a:t>
            </a:r>
            <a:r>
              <a:rPr lang="en-US" sz="1000" dirty="0">
                <a:effectLst/>
                <a:latin typeface="+mn-lt"/>
                <a:ea typeface="Times New Roman" panose="02020603050405020304" pitchFamily="18" charset="0"/>
                <a:cs typeface="Vrinda" panose="020B0502040204020203" pitchFamily="34" charset="0"/>
              </a:rPr>
              <a:t> can be interpreted as a </a:t>
            </a:r>
            <a:r>
              <a:rPr lang="en-US" sz="1000" b="1" dirty="0">
                <a:effectLst/>
                <a:latin typeface="+mn-lt"/>
                <a:ea typeface="Times New Roman" panose="02020603050405020304" pitchFamily="18" charset="0"/>
                <a:cs typeface="Vrinda" panose="020B0502040204020203" pitchFamily="34" charset="0"/>
              </a:rPr>
              <a:t>clitic adverbial</a:t>
            </a:r>
            <a:r>
              <a:rPr lang="en-US" sz="1000" dirty="0">
                <a:effectLst/>
                <a:latin typeface="+mn-lt"/>
                <a:ea typeface="Times New Roman" panose="02020603050405020304" pitchFamily="18" charset="0"/>
                <a:cs typeface="Vrinda" panose="020B0502040204020203" pitchFamily="34" charset="0"/>
              </a:rPr>
              <a:t>, rather than as a conjunction. Moreover, this interpretation is supported in </a:t>
            </a:r>
            <a:r>
              <a:rPr lang="en-US" sz="1000" i="1" dirty="0">
                <a:effectLst/>
                <a:latin typeface="+mn-lt"/>
                <a:ea typeface="Times New Roman" panose="02020603050405020304" pitchFamily="18" charset="0"/>
                <a:cs typeface="Vrinda" panose="020B0502040204020203" pitchFamily="34" charset="0"/>
              </a:rPr>
              <a:t>The Oxford Grammar of Romanian</a:t>
            </a:r>
            <a:r>
              <a:rPr lang="en-US" sz="1000" dirty="0">
                <a:effectLst/>
                <a:latin typeface="+mn-lt"/>
                <a:ea typeface="Times New Roman" panose="02020603050405020304" pitchFamily="18" charset="0"/>
                <a:cs typeface="Vrinda" panose="020B0502040204020203" pitchFamily="34" charset="0"/>
              </a:rPr>
              <a:t> (2013), where </a:t>
            </a:r>
            <a:r>
              <a:rPr lang="en-US" sz="1000" i="1" dirty="0" err="1">
                <a:effectLst/>
                <a:latin typeface="+mn-lt"/>
                <a:ea typeface="Times New Roman" panose="02020603050405020304" pitchFamily="18" charset="0"/>
                <a:cs typeface="Vrinda" panose="020B0502040204020203" pitchFamily="34" charset="0"/>
              </a:rPr>
              <a:t>nici</a:t>
            </a:r>
            <a:r>
              <a:rPr lang="en-US" sz="1000" dirty="0">
                <a:effectLst/>
                <a:latin typeface="+mn-lt"/>
                <a:ea typeface="Times New Roman" panose="02020603050405020304" pitchFamily="18" charset="0"/>
                <a:cs typeface="Vrinda" panose="020B0502040204020203" pitchFamily="34" charset="0"/>
              </a:rPr>
              <a:t>, both correlative and non-correlative, is analyzed as an adverb. From a morphological perspective, therefore, </a:t>
            </a:r>
            <a:r>
              <a:rPr lang="en-US" sz="1000" i="1" dirty="0" err="1">
                <a:effectLst/>
                <a:latin typeface="+mn-lt"/>
                <a:ea typeface="Times New Roman" panose="02020603050405020304" pitchFamily="18" charset="0"/>
                <a:cs typeface="Vrinda" panose="020B0502040204020203" pitchFamily="34" charset="0"/>
              </a:rPr>
              <a:t>nici</a:t>
            </a:r>
            <a:r>
              <a:rPr lang="en-US" sz="1000" dirty="0">
                <a:effectLst/>
                <a:latin typeface="+mn-lt"/>
                <a:ea typeface="Times New Roman" panose="02020603050405020304" pitchFamily="18" charset="0"/>
                <a:cs typeface="Vrinda" panose="020B0502040204020203" pitchFamily="34" charset="0"/>
              </a:rPr>
              <a:t> is a </a:t>
            </a:r>
            <a:r>
              <a:rPr lang="en-US" sz="1000" b="1" dirty="0">
                <a:effectLst/>
                <a:latin typeface="+mn-lt"/>
                <a:ea typeface="Times New Roman" panose="02020603050405020304" pitchFamily="18" charset="0"/>
                <a:cs typeface="Vrinda" panose="020B0502040204020203" pitchFamily="34" charset="0"/>
              </a:rPr>
              <a:t>clitic adverbial</a:t>
            </a:r>
            <a:r>
              <a:rPr lang="en-US" sz="1000" dirty="0">
                <a:effectLst/>
                <a:latin typeface="+mn-lt"/>
                <a:ea typeface="Times New Roman" panose="02020603050405020304" pitchFamily="18" charset="0"/>
                <a:cs typeface="Vrinda" panose="020B0502040204020203" pitchFamily="34" charset="0"/>
              </a:rPr>
              <a:t> which, in the absence of an overt coordinating conjunction, allows multiple resolutions — such as coordination through juxtaposition or as an adverb functioning as a connector.</a:t>
            </a:r>
            <a:endParaRPr lang="en-US" sz="1000" dirty="0">
              <a:effectLst/>
              <a:latin typeface="+mn-lt"/>
              <a:ea typeface="Calibri" panose="020F0502020204030204" pitchFamily="34" charset="0"/>
              <a:cs typeface="Vrinda" panose="020B0502040204020203" pitchFamily="34" charset="0"/>
            </a:endParaRPr>
          </a:p>
          <a:p>
            <a:pPr marL="457200" marR="0" lvl="0" indent="-317500" algn="l" defTabSz="914400" rtl="0" eaLnBrk="1" fontAlgn="auto" latinLnBrk="0" hangingPunct="1">
              <a:lnSpc>
                <a:spcPct val="100000"/>
              </a:lnSpc>
              <a:spcBef>
                <a:spcPts val="0"/>
              </a:spcBef>
              <a:spcAft>
                <a:spcPts val="0"/>
              </a:spcAft>
              <a:buClr>
                <a:srgbClr val="083C77"/>
              </a:buClr>
              <a:buSzPts val="1400"/>
              <a:buFont typeface="Arial" panose="020B0604020202020204" pitchFamily="34" charset="0"/>
              <a:buChar char="•"/>
              <a:tabLst/>
              <a:defRPr/>
            </a:pPr>
            <a:endParaRPr kumimoji="0" lang="ro-RO" sz="1000" b="0" i="0" u="none" strike="noStrike" kern="0" cap="none" spc="0" normalizeH="0" baseline="0" noProof="0" dirty="0">
              <a:ln>
                <a:noFill/>
              </a:ln>
              <a:solidFill>
                <a:srgbClr val="083C77"/>
              </a:solidFill>
              <a:effectLst/>
              <a:uLnTx/>
              <a:uFillTx/>
              <a:latin typeface="+mn-lt"/>
              <a:sym typeface="Karla"/>
            </a:endParaRPr>
          </a:p>
          <a:p>
            <a:pPr marL="139700" marR="0" lvl="0" indent="0" algn="l" defTabSz="914400" rtl="0" eaLnBrk="1" fontAlgn="auto" latinLnBrk="0" hangingPunct="1">
              <a:lnSpc>
                <a:spcPct val="100000"/>
              </a:lnSpc>
              <a:spcBef>
                <a:spcPts val="0"/>
              </a:spcBef>
              <a:spcAft>
                <a:spcPts val="0"/>
              </a:spcAft>
              <a:buClr>
                <a:srgbClr val="083C77"/>
              </a:buClr>
              <a:buSzPts val="1400"/>
              <a:tabLst/>
              <a:defRPr/>
            </a:pPr>
            <a:r>
              <a:rPr lang="en-US" sz="1000" dirty="0">
                <a:latin typeface="+mn-lt"/>
              </a:rPr>
              <a:t>If </a:t>
            </a:r>
            <a:r>
              <a:rPr lang="en-US" sz="1000" i="1" dirty="0" err="1">
                <a:latin typeface="+mn-lt"/>
              </a:rPr>
              <a:t>nici</a:t>
            </a:r>
            <a:r>
              <a:rPr lang="en-US" sz="1000" dirty="0">
                <a:latin typeface="+mn-lt"/>
              </a:rPr>
              <a:t> were a coordinating copulative conjunction, then the relationship between the clauses, in the case of sentence</a:t>
            </a:r>
            <a:r>
              <a:rPr lang="ro-RO" sz="1000" dirty="0">
                <a:latin typeface="+mn-lt"/>
              </a:rPr>
              <a:t>s (6) and</a:t>
            </a:r>
            <a:r>
              <a:rPr lang="en-US" sz="1000" dirty="0">
                <a:latin typeface="+mn-lt"/>
              </a:rPr>
              <a:t> (</a:t>
            </a:r>
            <a:r>
              <a:rPr lang="ro-RO" sz="1000" dirty="0">
                <a:latin typeface="+mn-lt"/>
              </a:rPr>
              <a:t>8</a:t>
            </a:r>
            <a:r>
              <a:rPr lang="en-US" sz="1000" dirty="0">
                <a:latin typeface="+mn-lt"/>
              </a:rPr>
              <a:t>), would be both adversative and copulative — something that is not possible</a:t>
            </a:r>
            <a:r>
              <a:rPr lang="ro-RO" sz="1000" dirty="0">
                <a:latin typeface="+mn-lt"/>
              </a:rPr>
              <a:t>.</a:t>
            </a:r>
          </a:p>
          <a:p>
            <a:pPr marL="139700" marR="0" lvl="0" indent="0" algn="l" defTabSz="914400" rtl="0" eaLnBrk="1" fontAlgn="auto" latinLnBrk="0" hangingPunct="1">
              <a:lnSpc>
                <a:spcPct val="100000"/>
              </a:lnSpc>
              <a:spcBef>
                <a:spcPts val="0"/>
              </a:spcBef>
              <a:spcAft>
                <a:spcPts val="0"/>
              </a:spcAft>
              <a:buClr>
                <a:srgbClr val="083C77"/>
              </a:buClr>
              <a:buSzPts val="1400"/>
              <a:tabLst/>
              <a:defRPr/>
            </a:pPr>
            <a:endParaRPr lang="ro-RO" sz="1000" dirty="0">
              <a:latin typeface="+mn-lt"/>
            </a:endParaRPr>
          </a:p>
          <a:p>
            <a:r>
              <a:rPr lang="en-US" sz="1000" dirty="0">
                <a:latin typeface="+mn-lt"/>
              </a:rPr>
              <a:t>➡️ </a:t>
            </a:r>
            <a:r>
              <a:rPr lang="en-US" sz="1000" i="1" dirty="0" err="1">
                <a:latin typeface="+mn-lt"/>
              </a:rPr>
              <a:t>nici</a:t>
            </a:r>
            <a:r>
              <a:rPr lang="en-US" sz="1000" dirty="0">
                <a:latin typeface="+mn-lt"/>
              </a:rPr>
              <a:t> = adverb that </a:t>
            </a:r>
            <a:r>
              <a:rPr lang="en-US" sz="1000" b="1" dirty="0">
                <a:latin typeface="+mn-lt"/>
              </a:rPr>
              <a:t>acquires connective value through repetition</a:t>
            </a:r>
            <a:r>
              <a:rPr lang="en-US" sz="1000" dirty="0">
                <a:latin typeface="+mn-lt"/>
              </a:rPr>
              <a:t> (</a:t>
            </a:r>
            <a:r>
              <a:rPr lang="en-US" sz="1000" i="1" dirty="0">
                <a:latin typeface="+mn-lt"/>
              </a:rPr>
              <a:t>GALR</a:t>
            </a:r>
            <a:r>
              <a:rPr lang="en-US" sz="1000" dirty="0">
                <a:latin typeface="+mn-lt"/>
              </a:rPr>
              <a:t> 2008: 644).</a:t>
            </a:r>
          </a:p>
          <a:p>
            <a:pPr marL="0" lvl="0" indent="0" algn="l" rtl="0">
              <a:spcBef>
                <a:spcPts val="0"/>
              </a:spcBef>
              <a:spcAft>
                <a:spcPts val="0"/>
              </a:spcAft>
              <a:buNone/>
            </a:pPr>
            <a:endParaRPr dirty="0"/>
          </a:p>
        </p:txBody>
      </p:sp>
      <p:cxnSp>
        <p:nvCxnSpPr>
          <p:cNvPr id="237" name="Google Shape;237;p34"/>
          <p:cNvCxnSpPr/>
          <p:nvPr/>
        </p:nvCxnSpPr>
        <p:spPr>
          <a:xfrm>
            <a:off x="-76525" y="1126600"/>
            <a:ext cx="9302100" cy="0"/>
          </a:xfrm>
          <a:prstGeom prst="straightConnector1">
            <a:avLst/>
          </a:prstGeom>
          <a:noFill/>
          <a:ln w="9525" cap="flat" cmpd="sng">
            <a:solidFill>
              <a:schemeClr val="dk2"/>
            </a:solidFill>
            <a:prstDash val="solid"/>
            <a:round/>
            <a:headEnd type="none" w="med" len="med"/>
            <a:tailEnd type="none" w="med" len="med"/>
          </a:ln>
        </p:spPr>
      </p:cxnSp>
    </p:spTree>
    <p:extLst>
      <p:ext uri="{BB962C8B-B14F-4D97-AF65-F5344CB8AC3E}">
        <p14:creationId xmlns:p14="http://schemas.microsoft.com/office/powerpoint/2010/main" val="34503046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34"/>
          <p:cNvSpPr txBox="1">
            <a:spLocks noGrp="1"/>
          </p:cNvSpPr>
          <p:nvPr>
            <p:ph type="title"/>
          </p:nvPr>
        </p:nvSpPr>
        <p:spPr>
          <a:xfrm>
            <a:off x="330511" y="670400"/>
            <a:ext cx="8686800" cy="822600"/>
          </a:xfrm>
          <a:prstGeom prst="rect">
            <a:avLst/>
          </a:prstGeom>
        </p:spPr>
        <p:txBody>
          <a:bodyPr spcFirstLastPara="1" wrap="square" lIns="91425" tIns="91425" rIns="91425" bIns="91425" anchor="b" anchorCtr="0">
            <a:noAutofit/>
          </a:bodyPr>
          <a:lstStyle/>
          <a:p>
            <a:pPr marL="457200" marR="0" lvl="0" indent="-317500" defTabSz="914400" rtl="0" eaLnBrk="1" fontAlgn="auto" latinLnBrk="0" hangingPunct="1">
              <a:lnSpc>
                <a:spcPct val="100000"/>
              </a:lnSpc>
              <a:spcBef>
                <a:spcPts val="0"/>
              </a:spcBef>
              <a:spcAft>
                <a:spcPts val="0"/>
              </a:spcAft>
              <a:tabLst/>
              <a:defRPr/>
            </a:pPr>
            <a:br>
              <a:rPr kumimoji="0" lang="ro-RO" sz="1200" b="1" i="0" u="none" strike="noStrike" kern="0" cap="none" spc="0" normalizeH="0" baseline="0" noProof="0" dirty="0">
                <a:ln>
                  <a:noFill/>
                </a:ln>
                <a:solidFill>
                  <a:srgbClr val="083C77"/>
                </a:solidFill>
                <a:effectLst/>
                <a:uLnTx/>
                <a:uFillTx/>
                <a:latin typeface="Karla"/>
                <a:sym typeface="Karla"/>
              </a:rPr>
            </a:br>
            <a:br>
              <a:rPr kumimoji="0" lang="en-US" sz="1200" b="1" i="0" u="none" strike="noStrike" kern="0" cap="none" spc="0" normalizeH="0" baseline="0" noProof="0" dirty="0">
                <a:ln>
                  <a:noFill/>
                </a:ln>
                <a:solidFill>
                  <a:srgbClr val="083C77"/>
                </a:solidFill>
                <a:effectLst/>
                <a:uLnTx/>
                <a:uFillTx/>
                <a:latin typeface="Karla"/>
                <a:sym typeface="Karla"/>
              </a:rPr>
            </a:br>
            <a:br>
              <a:rPr kumimoji="0" lang="en-US" sz="1200" b="1" i="0" u="none" strike="noStrike" kern="0" cap="none" spc="0" normalizeH="0" baseline="0" noProof="0" dirty="0">
                <a:ln>
                  <a:noFill/>
                </a:ln>
                <a:solidFill>
                  <a:srgbClr val="083C77"/>
                </a:solidFill>
                <a:effectLst/>
                <a:uLnTx/>
                <a:uFillTx/>
                <a:latin typeface="Karla"/>
                <a:sym typeface="Karla"/>
              </a:rPr>
            </a:br>
            <a:endParaRPr dirty="0"/>
          </a:p>
        </p:txBody>
      </p:sp>
      <p:sp>
        <p:nvSpPr>
          <p:cNvPr id="233" name="Google Shape;233;p34"/>
          <p:cNvSpPr txBox="1">
            <a:spLocks noGrp="1"/>
          </p:cNvSpPr>
          <p:nvPr>
            <p:ph type="subTitle" idx="3"/>
          </p:nvPr>
        </p:nvSpPr>
        <p:spPr>
          <a:xfrm>
            <a:off x="126689" y="734987"/>
            <a:ext cx="8686800" cy="3673525"/>
          </a:xfrm>
          <a:prstGeom prst="rect">
            <a:avLst/>
          </a:prstGeom>
        </p:spPr>
        <p:txBody>
          <a:bodyPr spcFirstLastPara="1" wrap="square" lIns="91425" tIns="91425" rIns="91425" bIns="91425" anchor="t" anchorCtr="0">
            <a:noAutofit/>
          </a:bodyPr>
          <a:lstStyle/>
          <a:p>
            <a:pPr>
              <a:buFont typeface="Arial" panose="020B0604020202020204" pitchFamily="34" charset="0"/>
              <a:buChar char="•"/>
            </a:pPr>
            <a:r>
              <a:rPr lang="ro-RO" sz="1000" i="1" dirty="0">
                <a:latin typeface="+mn-lt"/>
              </a:rPr>
              <a:t>Noncorrelative nici</a:t>
            </a:r>
            <a:r>
              <a:rPr lang="en-US" sz="1000" dirty="0">
                <a:latin typeface="+mn-lt"/>
              </a:rPr>
              <a:t> introduces </a:t>
            </a:r>
            <a:r>
              <a:rPr lang="en-US" sz="1000" b="1" dirty="0">
                <a:latin typeface="+mn-lt"/>
              </a:rPr>
              <a:t>scalar presuppositions</a:t>
            </a:r>
            <a:r>
              <a:rPr lang="en-US" sz="1000" dirty="0">
                <a:latin typeface="+mn-lt"/>
              </a:rPr>
              <a:t> — implicit assumptions that remain true regardless of sentence polarity.</a:t>
            </a:r>
          </a:p>
          <a:p>
            <a:pPr>
              <a:buFont typeface="Arial" panose="020B0604020202020204" pitchFamily="34" charset="0"/>
              <a:buChar char="•"/>
            </a:pPr>
            <a:r>
              <a:rPr lang="en-US" sz="1000" dirty="0">
                <a:latin typeface="+mn-lt"/>
              </a:rPr>
              <a:t>It differs from </a:t>
            </a:r>
            <a:r>
              <a:rPr lang="ro-RO" sz="1000" dirty="0">
                <a:latin typeface="+mn-lt"/>
              </a:rPr>
              <a:t>correlative </a:t>
            </a:r>
            <a:r>
              <a:rPr lang="en-US" sz="1000" i="1" dirty="0" err="1">
                <a:latin typeface="+mn-lt"/>
              </a:rPr>
              <a:t>nici</a:t>
            </a:r>
            <a:r>
              <a:rPr lang="en-US" sz="1000" dirty="0">
                <a:latin typeface="+mn-lt"/>
              </a:rPr>
              <a:t>, which lacks presuppositional force.</a:t>
            </a:r>
          </a:p>
          <a:p>
            <a:pPr>
              <a:buFont typeface="Arial" panose="020B0604020202020204" pitchFamily="34" charset="0"/>
              <a:buChar char="•"/>
            </a:pPr>
            <a:r>
              <a:rPr lang="en-US" sz="1000" dirty="0">
                <a:latin typeface="+mn-lt"/>
              </a:rPr>
              <a:t>Functions as a </a:t>
            </a:r>
            <a:r>
              <a:rPr lang="en-US" sz="1000" b="1" dirty="0">
                <a:latin typeface="+mn-lt"/>
              </a:rPr>
              <a:t>scalar focus marker</a:t>
            </a:r>
            <a:r>
              <a:rPr lang="en-US" sz="1000" dirty="0">
                <a:latin typeface="+mn-lt"/>
              </a:rPr>
              <a:t> or </a:t>
            </a:r>
            <a:r>
              <a:rPr lang="en-US" sz="1000" b="1" dirty="0">
                <a:latin typeface="+mn-lt"/>
              </a:rPr>
              <a:t>scalar negator</a:t>
            </a:r>
            <a:r>
              <a:rPr lang="en-US" sz="1000" dirty="0">
                <a:latin typeface="+mn-lt"/>
              </a:rPr>
              <a:t> (de Gast &amp; van der </a:t>
            </a:r>
            <a:r>
              <a:rPr lang="en-US" sz="1000" dirty="0" err="1">
                <a:latin typeface="+mn-lt"/>
              </a:rPr>
              <a:t>Auwera</a:t>
            </a:r>
            <a:r>
              <a:rPr lang="en-US" sz="1000" dirty="0">
                <a:latin typeface="+mn-lt"/>
              </a:rPr>
              <a:t> 2011; van </a:t>
            </a:r>
            <a:r>
              <a:rPr lang="en-US" sz="1000" dirty="0" err="1">
                <a:latin typeface="+mn-lt"/>
              </a:rPr>
              <a:t>Alsenoy</a:t>
            </a:r>
            <a:r>
              <a:rPr lang="en-US" sz="1000" dirty="0">
                <a:latin typeface="+mn-lt"/>
              </a:rPr>
              <a:t> &amp; van der </a:t>
            </a:r>
            <a:r>
              <a:rPr lang="en-US" sz="1000" dirty="0" err="1">
                <a:latin typeface="+mn-lt"/>
              </a:rPr>
              <a:t>Auwera</a:t>
            </a:r>
            <a:r>
              <a:rPr lang="en-US" sz="1000" dirty="0">
                <a:latin typeface="+mn-lt"/>
              </a:rPr>
              <a:t> 2015).</a:t>
            </a:r>
            <a:endParaRPr lang="ro-RO" sz="1000" dirty="0">
              <a:latin typeface="+mn-lt"/>
            </a:endParaRPr>
          </a:p>
          <a:p>
            <a:pPr>
              <a:buFont typeface="Arial" panose="020B0604020202020204" pitchFamily="34" charset="0"/>
              <a:buChar char="•"/>
            </a:pPr>
            <a:endParaRPr lang="en-US" sz="1000" dirty="0">
              <a:latin typeface="+mn-lt"/>
            </a:endParaRPr>
          </a:p>
          <a:p>
            <a:r>
              <a:rPr lang="en-US" sz="1000" b="1" dirty="0">
                <a:latin typeface="+mn-lt"/>
              </a:rPr>
              <a:t>Mechanism</a:t>
            </a:r>
            <a:endParaRPr lang="ro-RO" sz="1000" b="1" dirty="0">
              <a:latin typeface="+mn-lt"/>
            </a:endParaRPr>
          </a:p>
          <a:p>
            <a:pPr>
              <a:buFont typeface="Arial" panose="020B0604020202020204" pitchFamily="34" charset="0"/>
              <a:buChar char="•"/>
            </a:pPr>
            <a:r>
              <a:rPr lang="en-US" sz="1000" dirty="0">
                <a:latin typeface="+mn-lt"/>
              </a:rPr>
              <a:t>Creates a presupposition of an alternative scale:→ evokes potential alternatives to the negated element.</a:t>
            </a:r>
            <a:endParaRPr lang="ro-RO" sz="1000" dirty="0">
              <a:latin typeface="+mn-lt"/>
            </a:endParaRPr>
          </a:p>
          <a:p>
            <a:pPr>
              <a:buFont typeface="Arial" panose="020B0604020202020204" pitchFamily="34" charset="0"/>
              <a:buChar char="•"/>
            </a:pPr>
            <a:r>
              <a:rPr lang="en-US" sz="1000" dirty="0">
                <a:latin typeface="+mn-lt"/>
              </a:rPr>
              <a:t>Related to Keenan’s (1971) definition:</a:t>
            </a:r>
            <a:r>
              <a:rPr lang="ro-RO" sz="1000" dirty="0">
                <a:latin typeface="+mn-lt"/>
              </a:rPr>
              <a:t> </a:t>
            </a:r>
            <a:r>
              <a:rPr lang="en-US" sz="1000" dirty="0">
                <a:latin typeface="+mn-lt"/>
              </a:rPr>
              <a:t>“A proposition P semantically presupposes Q if Q is true whether P is true or false.”</a:t>
            </a:r>
            <a:endParaRPr lang="ro-RO" sz="1000" dirty="0">
              <a:latin typeface="+mn-lt"/>
            </a:endParaRPr>
          </a:p>
          <a:p>
            <a:pPr marL="139700" indent="0"/>
            <a:r>
              <a:rPr lang="en-US" sz="1000" dirty="0">
                <a:latin typeface="+mn-lt"/>
              </a:rPr>
              <a:t> (8)Ion nu </a:t>
            </a:r>
            <a:r>
              <a:rPr lang="ro-RO" sz="1000" dirty="0">
                <a:latin typeface="+mn-lt"/>
              </a:rPr>
              <a:t>          </a:t>
            </a:r>
            <a:r>
              <a:rPr lang="en-US" sz="1000" dirty="0">
                <a:latin typeface="+mn-lt"/>
              </a:rPr>
              <a:t>a </a:t>
            </a:r>
            <a:r>
              <a:rPr lang="en-US" sz="1000" dirty="0" err="1">
                <a:latin typeface="+mn-lt"/>
              </a:rPr>
              <a:t>mâncat</a:t>
            </a:r>
            <a:r>
              <a:rPr lang="en-US" sz="1000" dirty="0">
                <a:latin typeface="+mn-lt"/>
              </a:rPr>
              <a:t> </a:t>
            </a:r>
            <a:r>
              <a:rPr lang="ro-RO" sz="1000" dirty="0">
                <a:latin typeface="+mn-lt"/>
              </a:rPr>
              <a:t>      </a:t>
            </a:r>
            <a:r>
              <a:rPr lang="en-US" sz="1000" dirty="0" err="1">
                <a:latin typeface="+mn-lt"/>
              </a:rPr>
              <a:t>nici</a:t>
            </a:r>
            <a:r>
              <a:rPr lang="en-US" sz="1000" dirty="0">
                <a:latin typeface="+mn-lt"/>
              </a:rPr>
              <a:t> tort la </a:t>
            </a:r>
            <a:r>
              <a:rPr lang="en-US" sz="1000" dirty="0" err="1">
                <a:latin typeface="+mn-lt"/>
              </a:rPr>
              <a:t>ziua</a:t>
            </a:r>
            <a:r>
              <a:rPr lang="en-US" sz="1000" dirty="0">
                <a:latin typeface="+mn-lt"/>
              </a:rPr>
              <a:t> </a:t>
            </a:r>
            <a:r>
              <a:rPr lang="en-US" sz="1000" dirty="0" err="1">
                <a:latin typeface="+mn-lt"/>
              </a:rPr>
              <a:t>lui</a:t>
            </a:r>
            <a:r>
              <a:rPr lang="en-US" sz="1000" dirty="0">
                <a:latin typeface="+mn-lt"/>
              </a:rPr>
              <a:t> de </a:t>
            </a:r>
            <a:r>
              <a:rPr lang="en-US" sz="1000" dirty="0" err="1">
                <a:latin typeface="+mn-lt"/>
              </a:rPr>
              <a:t>naștere</a:t>
            </a:r>
            <a:r>
              <a:rPr lang="en-US" sz="1000" dirty="0">
                <a:latin typeface="+mn-lt"/>
              </a:rPr>
              <a:t>.</a:t>
            </a:r>
            <a:endParaRPr lang="ro-RO" sz="1000" dirty="0">
              <a:latin typeface="+mn-lt"/>
            </a:endParaRPr>
          </a:p>
          <a:p>
            <a:pPr marL="139700" indent="0"/>
            <a:r>
              <a:rPr lang="ro-RO" sz="1000" dirty="0">
                <a:latin typeface="+mn-lt"/>
              </a:rPr>
              <a:t>       </a:t>
            </a:r>
            <a:r>
              <a:rPr lang="en-US" sz="1000" dirty="0">
                <a:latin typeface="+mn-lt"/>
              </a:rPr>
              <a:t>Ion NEG has eaten </a:t>
            </a:r>
            <a:r>
              <a:rPr lang="ro-RO" sz="1000" dirty="0">
                <a:latin typeface="+mn-lt"/>
              </a:rPr>
              <a:t>CoNeg</a:t>
            </a:r>
            <a:r>
              <a:rPr lang="en-US" sz="1000" dirty="0">
                <a:latin typeface="+mn-lt"/>
              </a:rPr>
              <a:t> cake at birthday.DEF</a:t>
            </a:r>
            <a:r>
              <a:rPr lang="ro-RO" sz="1000" dirty="0">
                <a:latin typeface="+mn-lt"/>
              </a:rPr>
              <a:t> his</a:t>
            </a:r>
          </a:p>
          <a:p>
            <a:pPr marL="139700" indent="0"/>
            <a:r>
              <a:rPr lang="ro-RO" sz="1000" dirty="0">
                <a:latin typeface="+mn-lt"/>
              </a:rPr>
              <a:t>     </a:t>
            </a:r>
            <a:r>
              <a:rPr lang="en-US" sz="1000" dirty="0">
                <a:latin typeface="+mn-lt"/>
              </a:rPr>
              <a:t>“Ion didn’t even eat cake at his birthday.”</a:t>
            </a:r>
            <a:endParaRPr lang="ro-RO" sz="1000" dirty="0">
              <a:latin typeface="+mn-lt"/>
            </a:endParaRPr>
          </a:p>
          <a:p>
            <a:pPr marL="139700" indent="0"/>
            <a:r>
              <a:rPr lang="en-US" sz="1000" dirty="0">
                <a:latin typeface="+mn-lt"/>
              </a:rPr>
              <a:t>→ Presupposition: </a:t>
            </a:r>
            <a:r>
              <a:rPr lang="en-US" sz="1000" i="1" dirty="0">
                <a:latin typeface="+mn-lt"/>
              </a:rPr>
              <a:t>There was cake, and it would normally be expected that he ate it.</a:t>
            </a:r>
            <a:endParaRPr lang="ro-RO" sz="1000" i="1" dirty="0">
              <a:latin typeface="+mn-lt"/>
            </a:endParaRPr>
          </a:p>
          <a:p>
            <a:pPr marL="139700" indent="0"/>
            <a:r>
              <a:rPr lang="en-US" sz="1000" dirty="0">
                <a:latin typeface="+mn-lt"/>
              </a:rPr>
              <a:t>→ Pragmatic effect: Highlights surprise or improbability of the negated event.</a:t>
            </a:r>
            <a:endParaRPr lang="ro-RO" sz="1000" dirty="0">
              <a:latin typeface="+mn-lt"/>
            </a:endParaRPr>
          </a:p>
          <a:p>
            <a:pPr marL="311150" indent="-171450">
              <a:buFont typeface="Arial" panose="020B0604020202020204" pitchFamily="34" charset="0"/>
              <a:buChar char="•"/>
            </a:pPr>
            <a:r>
              <a:rPr lang="en-US" sz="1000" dirty="0">
                <a:latin typeface="+mn-lt"/>
              </a:rPr>
              <a:t>Acts as a minimizer within negative polarity contexts, evoking the most unexpected or extreme alternative.</a:t>
            </a:r>
            <a:endParaRPr lang="ro-RO" sz="1000" dirty="0">
              <a:latin typeface="+mn-lt"/>
            </a:endParaRPr>
          </a:p>
          <a:p>
            <a:pPr marL="311150" indent="-171450">
              <a:buFont typeface="Arial" panose="020B0604020202020204" pitchFamily="34" charset="0"/>
              <a:buChar char="•"/>
            </a:pPr>
            <a:r>
              <a:rPr lang="en-US" sz="1000" dirty="0">
                <a:latin typeface="+mn-lt"/>
              </a:rPr>
              <a:t>Strengthens negation by implying the least probable event did not occur.</a:t>
            </a:r>
            <a:endParaRPr lang="ro-RO" sz="1000" dirty="0">
              <a:latin typeface="+mn-lt"/>
            </a:endParaRPr>
          </a:p>
          <a:p>
            <a:pPr marL="139700" indent="0"/>
            <a:r>
              <a:rPr lang="ro-RO" sz="1000" dirty="0">
                <a:latin typeface="+mn-lt"/>
              </a:rPr>
              <a:t>(</a:t>
            </a:r>
            <a:r>
              <a:rPr lang="en-US" sz="1000" dirty="0">
                <a:latin typeface="+mn-lt"/>
              </a:rPr>
              <a:t>9</a:t>
            </a:r>
            <a:r>
              <a:rPr lang="ro-RO" sz="1000" dirty="0">
                <a:latin typeface="+mn-lt"/>
              </a:rPr>
              <a:t>) </a:t>
            </a:r>
            <a:r>
              <a:rPr lang="en-US" sz="1000" dirty="0">
                <a:latin typeface="+mn-lt"/>
              </a:rPr>
              <a:t>Ion </a:t>
            </a:r>
            <a:r>
              <a:rPr lang="en-US" sz="1000" dirty="0" err="1">
                <a:latin typeface="+mn-lt"/>
              </a:rPr>
              <a:t>nici</a:t>
            </a:r>
            <a:r>
              <a:rPr lang="en-US" sz="1000" dirty="0">
                <a:latin typeface="+mn-lt"/>
              </a:rPr>
              <a:t> (nu) </a:t>
            </a:r>
            <a:r>
              <a:rPr lang="en-US" sz="1000" dirty="0" err="1">
                <a:latin typeface="+mn-lt"/>
              </a:rPr>
              <a:t>suflă</a:t>
            </a:r>
            <a:r>
              <a:rPr lang="en-US" sz="1000" dirty="0">
                <a:latin typeface="+mn-lt"/>
              </a:rPr>
              <a:t> </a:t>
            </a:r>
            <a:r>
              <a:rPr lang="en-US" sz="1000" dirty="0" err="1">
                <a:latin typeface="+mn-lt"/>
              </a:rPr>
              <a:t>când</a:t>
            </a:r>
            <a:r>
              <a:rPr lang="en-US" sz="1000" dirty="0">
                <a:latin typeface="+mn-lt"/>
              </a:rPr>
              <a:t> </a:t>
            </a:r>
            <a:r>
              <a:rPr lang="en-US" sz="1000" dirty="0" err="1">
                <a:latin typeface="+mn-lt"/>
              </a:rPr>
              <a:t>îl</a:t>
            </a:r>
            <a:r>
              <a:rPr lang="en-US" sz="1000" dirty="0">
                <a:latin typeface="+mn-lt"/>
              </a:rPr>
              <a:t> </a:t>
            </a:r>
            <a:r>
              <a:rPr lang="en-US" sz="1000" dirty="0" err="1">
                <a:latin typeface="+mn-lt"/>
              </a:rPr>
              <a:t>vede</a:t>
            </a:r>
            <a:r>
              <a:rPr lang="en-US" sz="1000" dirty="0">
                <a:latin typeface="+mn-lt"/>
              </a:rPr>
              <a:t>.</a:t>
            </a:r>
            <a:endParaRPr lang="ro-RO" sz="1000" dirty="0">
              <a:latin typeface="+mn-lt"/>
            </a:endParaRPr>
          </a:p>
          <a:p>
            <a:pPr marL="139700" indent="0"/>
            <a:r>
              <a:rPr lang="ro-RO" sz="1000" dirty="0">
                <a:latin typeface="+mn-lt"/>
              </a:rPr>
              <a:t>      </a:t>
            </a:r>
            <a:r>
              <a:rPr lang="en-US" sz="1000" dirty="0">
                <a:latin typeface="+mn-lt"/>
              </a:rPr>
              <a:t>Ion NEG.CORR (NEG) breathe when him see.3SG</a:t>
            </a:r>
            <a:endParaRPr lang="ro-RO" sz="1000" dirty="0">
              <a:latin typeface="+mn-lt"/>
            </a:endParaRPr>
          </a:p>
          <a:p>
            <a:pPr marL="139700" indent="0"/>
            <a:r>
              <a:rPr lang="ro-RO" sz="1000" dirty="0">
                <a:latin typeface="+mn-lt"/>
              </a:rPr>
              <a:t>     </a:t>
            </a:r>
            <a:r>
              <a:rPr lang="en-US" sz="1000" dirty="0">
                <a:latin typeface="+mn-lt"/>
              </a:rPr>
              <a:t>“Ion doesn’t even breathe when he sees him.”→ Suggests an extreme emotional reaction (fear).</a:t>
            </a:r>
            <a:endParaRPr sz="1000" dirty="0">
              <a:latin typeface="+mn-lt"/>
            </a:endParaRPr>
          </a:p>
        </p:txBody>
      </p:sp>
      <p:cxnSp>
        <p:nvCxnSpPr>
          <p:cNvPr id="237" name="Google Shape;237;p34"/>
          <p:cNvCxnSpPr/>
          <p:nvPr/>
        </p:nvCxnSpPr>
        <p:spPr>
          <a:xfrm>
            <a:off x="-79050" y="561976"/>
            <a:ext cx="9302100" cy="0"/>
          </a:xfrm>
          <a:prstGeom prst="straightConnector1">
            <a:avLst/>
          </a:prstGeom>
          <a:noFill/>
          <a:ln w="9525" cap="flat" cmpd="sng">
            <a:solidFill>
              <a:schemeClr val="dk2"/>
            </a:solidFill>
            <a:prstDash val="solid"/>
            <a:round/>
            <a:headEnd type="none" w="med" len="med"/>
            <a:tailEnd type="none" w="med" len="med"/>
          </a:ln>
        </p:spPr>
      </p:cxnSp>
    </p:spTree>
    <p:extLst>
      <p:ext uri="{BB962C8B-B14F-4D97-AF65-F5344CB8AC3E}">
        <p14:creationId xmlns:p14="http://schemas.microsoft.com/office/powerpoint/2010/main" val="4869987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34"/>
          <p:cNvSpPr txBox="1">
            <a:spLocks noGrp="1"/>
          </p:cNvSpPr>
          <p:nvPr>
            <p:ph type="title"/>
          </p:nvPr>
        </p:nvSpPr>
        <p:spPr>
          <a:xfrm>
            <a:off x="382425" y="202400"/>
            <a:ext cx="8686800" cy="822600"/>
          </a:xfrm>
          <a:prstGeom prst="rect">
            <a:avLst/>
          </a:prstGeom>
        </p:spPr>
        <p:txBody>
          <a:bodyPr spcFirstLastPara="1" wrap="square" lIns="91425" tIns="91425" rIns="91425" bIns="91425" anchor="b" anchorCtr="0">
            <a:noAutofit/>
          </a:bodyPr>
          <a:lstStyle/>
          <a:p>
            <a:pPr marL="457200" marR="0" lvl="0" indent="-317500" defTabSz="914400" rtl="0" eaLnBrk="1" fontAlgn="auto" latinLnBrk="0" hangingPunct="1">
              <a:lnSpc>
                <a:spcPct val="100000"/>
              </a:lnSpc>
              <a:spcBef>
                <a:spcPts val="0"/>
              </a:spcBef>
              <a:spcAft>
                <a:spcPts val="0"/>
              </a:spcAft>
              <a:tabLst/>
              <a:defRPr/>
            </a:pPr>
            <a:br>
              <a:rPr kumimoji="0" lang="ro-RO" sz="1200" b="1" i="0" u="none" strike="noStrike" kern="0" cap="none" spc="0" normalizeH="0" baseline="0" noProof="0" dirty="0">
                <a:ln>
                  <a:noFill/>
                </a:ln>
                <a:solidFill>
                  <a:srgbClr val="083C77"/>
                </a:solidFill>
                <a:effectLst/>
                <a:uLnTx/>
                <a:uFillTx/>
                <a:latin typeface="Karla"/>
                <a:sym typeface="Karla"/>
              </a:rPr>
            </a:br>
            <a:br>
              <a:rPr kumimoji="0" lang="en-US" sz="1200" b="1" i="0" u="none" strike="noStrike" kern="0" cap="none" spc="0" normalizeH="0" baseline="0" noProof="0" dirty="0">
                <a:ln>
                  <a:noFill/>
                </a:ln>
                <a:solidFill>
                  <a:srgbClr val="083C77"/>
                </a:solidFill>
                <a:effectLst/>
                <a:uLnTx/>
                <a:uFillTx/>
                <a:latin typeface="Karla"/>
                <a:sym typeface="Karla"/>
              </a:rPr>
            </a:br>
            <a:br>
              <a:rPr kumimoji="0" lang="en-US" sz="1200" b="1" i="0" u="none" strike="noStrike" kern="0" cap="none" spc="0" normalizeH="0" baseline="0" noProof="0" dirty="0">
                <a:ln>
                  <a:noFill/>
                </a:ln>
                <a:solidFill>
                  <a:srgbClr val="083C77"/>
                </a:solidFill>
                <a:effectLst/>
                <a:uLnTx/>
                <a:uFillTx/>
                <a:latin typeface="Karla"/>
                <a:sym typeface="Karla"/>
              </a:rPr>
            </a:br>
            <a:endParaRPr dirty="0"/>
          </a:p>
        </p:txBody>
      </p:sp>
      <p:sp>
        <p:nvSpPr>
          <p:cNvPr id="233" name="Google Shape;233;p34"/>
          <p:cNvSpPr txBox="1">
            <a:spLocks noGrp="1"/>
          </p:cNvSpPr>
          <p:nvPr>
            <p:ph type="subTitle" idx="3"/>
          </p:nvPr>
        </p:nvSpPr>
        <p:spPr>
          <a:xfrm>
            <a:off x="228600" y="1469975"/>
            <a:ext cx="8686800" cy="3673525"/>
          </a:xfrm>
          <a:prstGeom prst="rect">
            <a:avLst/>
          </a:prstGeom>
        </p:spPr>
        <p:txBody>
          <a:bodyPr spcFirstLastPara="1" wrap="square" lIns="91425" tIns="91425" rIns="91425" bIns="91425" anchor="t" anchorCtr="0">
            <a:noAutofit/>
          </a:bodyPr>
          <a:lstStyle/>
          <a:p>
            <a:pPr marL="139700" indent="0"/>
            <a:r>
              <a:rPr lang="ro-RO" b="1" dirty="0">
                <a:solidFill>
                  <a:srgbClr val="FF0000"/>
                </a:solidFill>
              </a:rPr>
              <a:t>!</a:t>
            </a:r>
          </a:p>
          <a:p>
            <a:pPr>
              <a:buFont typeface="Arial" panose="020B0604020202020204" pitchFamily="34" charset="0"/>
              <a:buChar char="•"/>
            </a:pPr>
            <a:r>
              <a:rPr lang="ro-RO" sz="1000" i="1" dirty="0">
                <a:latin typeface="+mn-lt"/>
              </a:rPr>
              <a:t>Nici</a:t>
            </a:r>
            <a:r>
              <a:rPr lang="ro-RO" sz="1000" dirty="0">
                <a:latin typeface="+mn-lt"/>
              </a:rPr>
              <a:t> can appear independently,</a:t>
            </a:r>
            <a:r>
              <a:rPr lang="en-US" sz="1000" dirty="0">
                <a:latin typeface="+mn-lt"/>
              </a:rPr>
              <a:t> without a NM</a:t>
            </a:r>
            <a:r>
              <a:rPr lang="ro-RO" sz="1000" dirty="0">
                <a:latin typeface="+mn-lt"/>
              </a:rPr>
              <a:t>:</a:t>
            </a:r>
          </a:p>
          <a:p>
            <a:pPr marL="139700" indent="0"/>
            <a:r>
              <a:rPr lang="ro-RO" sz="1000" dirty="0">
                <a:latin typeface="+mn-lt"/>
              </a:rPr>
              <a:t>    (</a:t>
            </a:r>
            <a:r>
              <a:rPr lang="en-US" sz="1000" dirty="0">
                <a:latin typeface="+mn-lt"/>
              </a:rPr>
              <a:t>10</a:t>
            </a:r>
            <a:r>
              <a:rPr lang="ro-RO" sz="1000" dirty="0">
                <a:latin typeface="+mn-lt"/>
              </a:rPr>
              <a:t>) </a:t>
            </a:r>
            <a:r>
              <a:rPr lang="ro-RO" sz="1000" b="1" dirty="0">
                <a:latin typeface="+mn-lt"/>
              </a:rPr>
              <a:t>Nici</a:t>
            </a:r>
            <a:r>
              <a:rPr lang="ro-RO" sz="1000" dirty="0">
                <a:latin typeface="+mn-lt"/>
              </a:rPr>
              <a:t> prea tăcută, </a:t>
            </a:r>
            <a:r>
              <a:rPr lang="ro-RO" sz="1000" b="1" dirty="0">
                <a:latin typeface="+mn-lt"/>
              </a:rPr>
              <a:t>nici</a:t>
            </a:r>
            <a:r>
              <a:rPr lang="ro-RO" sz="1000" dirty="0">
                <a:latin typeface="+mn-lt"/>
              </a:rPr>
              <a:t> prea vocală, Maria era o prezență plăcută.</a:t>
            </a:r>
          </a:p>
          <a:p>
            <a:pPr marL="139700" indent="0"/>
            <a:r>
              <a:rPr lang="ro-RO" sz="1000" dirty="0">
                <a:latin typeface="+mn-lt"/>
              </a:rPr>
              <a:t>→ negates contrasting traits; conveys balance.</a:t>
            </a:r>
          </a:p>
          <a:p>
            <a:pPr marL="139700" indent="0"/>
            <a:endParaRPr lang="ro-RO" sz="1000" dirty="0">
              <a:latin typeface="+mn-lt"/>
            </a:endParaRPr>
          </a:p>
          <a:p>
            <a:pPr marL="311150" indent="-171450">
              <a:buFont typeface="Arial" panose="020B0604020202020204" pitchFamily="34" charset="0"/>
              <a:buChar char="•"/>
            </a:pPr>
            <a:r>
              <a:rPr lang="ro-RO" sz="1000" dirty="0">
                <a:latin typeface="+mn-lt"/>
              </a:rPr>
              <a:t>Can appear after polarity items (</a:t>
            </a:r>
            <a:r>
              <a:rPr lang="ro-RO" sz="1000" b="1" i="1" dirty="0">
                <a:latin typeface="+mn-lt"/>
              </a:rPr>
              <a:t>puțin</a:t>
            </a:r>
            <a:r>
              <a:rPr lang="ro-RO" sz="1000" dirty="0">
                <a:latin typeface="+mn-lt"/>
              </a:rPr>
              <a:t>):</a:t>
            </a:r>
          </a:p>
          <a:p>
            <a:pPr marL="139700" indent="0"/>
            <a:r>
              <a:rPr lang="ro-RO" sz="1000" dirty="0">
                <a:latin typeface="+mn-lt"/>
              </a:rPr>
              <a:t>  (1</a:t>
            </a:r>
            <a:r>
              <a:rPr lang="en-US" sz="1000" dirty="0">
                <a:latin typeface="+mn-lt"/>
              </a:rPr>
              <a:t>1</a:t>
            </a:r>
            <a:r>
              <a:rPr lang="ro-RO" sz="1000" dirty="0">
                <a:latin typeface="+mn-lt"/>
              </a:rPr>
              <a:t>) El a făcut foarte </a:t>
            </a:r>
            <a:r>
              <a:rPr lang="ro-RO" sz="1000" b="1" dirty="0">
                <a:latin typeface="+mn-lt"/>
              </a:rPr>
              <a:t>puține</a:t>
            </a:r>
            <a:r>
              <a:rPr lang="ro-RO" sz="1000" dirty="0">
                <a:latin typeface="+mn-lt"/>
              </a:rPr>
              <a:t> pentru mine </a:t>
            </a:r>
            <a:r>
              <a:rPr lang="ro-RO" sz="1000" b="1" i="1" dirty="0">
                <a:latin typeface="+mn-lt"/>
              </a:rPr>
              <a:t>și nici </a:t>
            </a:r>
            <a:r>
              <a:rPr lang="ro-RO" sz="1000" dirty="0">
                <a:latin typeface="+mn-lt"/>
              </a:rPr>
              <a:t>nu m-a ajutat...</a:t>
            </a:r>
          </a:p>
          <a:p>
            <a:pPr marL="139700" indent="0"/>
            <a:endParaRPr lang="ro-RO" sz="1000" dirty="0">
              <a:latin typeface="+mn-lt"/>
            </a:endParaRPr>
          </a:p>
        </p:txBody>
      </p:sp>
      <p:cxnSp>
        <p:nvCxnSpPr>
          <p:cNvPr id="237" name="Google Shape;237;p34"/>
          <p:cNvCxnSpPr/>
          <p:nvPr/>
        </p:nvCxnSpPr>
        <p:spPr>
          <a:xfrm>
            <a:off x="57600" y="399400"/>
            <a:ext cx="9302100" cy="0"/>
          </a:xfrm>
          <a:prstGeom prst="straightConnector1">
            <a:avLst/>
          </a:prstGeom>
          <a:noFill/>
          <a:ln w="9525" cap="flat" cmpd="sng">
            <a:solidFill>
              <a:schemeClr val="dk2"/>
            </a:solidFill>
            <a:prstDash val="solid"/>
            <a:round/>
            <a:headEnd type="none" w="med" len="med"/>
            <a:tailEnd type="none" w="med" len="med"/>
          </a:ln>
        </p:spPr>
      </p:cxnSp>
    </p:spTree>
    <p:extLst>
      <p:ext uri="{BB962C8B-B14F-4D97-AF65-F5344CB8AC3E}">
        <p14:creationId xmlns:p14="http://schemas.microsoft.com/office/powerpoint/2010/main" val="12526075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34"/>
          <p:cNvSpPr txBox="1">
            <a:spLocks noGrp="1"/>
          </p:cNvSpPr>
          <p:nvPr>
            <p:ph type="title"/>
          </p:nvPr>
        </p:nvSpPr>
        <p:spPr>
          <a:xfrm>
            <a:off x="382425" y="202400"/>
            <a:ext cx="8686800" cy="822600"/>
          </a:xfrm>
          <a:prstGeom prst="rect">
            <a:avLst/>
          </a:prstGeom>
        </p:spPr>
        <p:txBody>
          <a:bodyPr spcFirstLastPara="1" wrap="square" lIns="91425" tIns="91425" rIns="91425" bIns="91425" anchor="b" anchorCtr="0">
            <a:noAutofit/>
          </a:bodyPr>
          <a:lstStyle/>
          <a:p>
            <a:pPr marL="457200" marR="0" lvl="0" indent="-317500" defTabSz="914400" rtl="0" eaLnBrk="1" fontAlgn="auto" latinLnBrk="0" hangingPunct="1">
              <a:lnSpc>
                <a:spcPct val="100000"/>
              </a:lnSpc>
              <a:spcBef>
                <a:spcPts val="0"/>
              </a:spcBef>
              <a:spcAft>
                <a:spcPts val="0"/>
              </a:spcAft>
              <a:tabLst/>
              <a:defRPr/>
            </a:pPr>
            <a:br>
              <a:rPr kumimoji="0" lang="ro-RO" sz="1200" b="1" i="0" u="none" strike="noStrike" kern="0" cap="none" spc="0" normalizeH="0" baseline="0" noProof="0" dirty="0">
                <a:ln>
                  <a:noFill/>
                </a:ln>
                <a:solidFill>
                  <a:srgbClr val="083C77"/>
                </a:solidFill>
                <a:effectLst/>
                <a:uLnTx/>
                <a:uFillTx/>
                <a:latin typeface="Karla"/>
                <a:sym typeface="Karla"/>
              </a:rPr>
            </a:br>
            <a:br>
              <a:rPr kumimoji="0" lang="en-US" sz="1200" b="1" i="0" u="none" strike="noStrike" kern="0" cap="none" spc="0" normalizeH="0" baseline="0" noProof="0" dirty="0">
                <a:ln>
                  <a:noFill/>
                </a:ln>
                <a:solidFill>
                  <a:srgbClr val="083C77"/>
                </a:solidFill>
                <a:effectLst/>
                <a:uLnTx/>
                <a:uFillTx/>
                <a:latin typeface="Karla"/>
                <a:sym typeface="Karla"/>
              </a:rPr>
            </a:br>
            <a:br>
              <a:rPr kumimoji="0" lang="en-US" sz="1200" b="1" i="0" u="none" strike="noStrike" kern="0" cap="none" spc="0" normalizeH="0" baseline="0" noProof="0" dirty="0">
                <a:ln>
                  <a:noFill/>
                </a:ln>
                <a:solidFill>
                  <a:srgbClr val="083C77"/>
                </a:solidFill>
                <a:effectLst/>
                <a:uLnTx/>
                <a:uFillTx/>
                <a:latin typeface="Karla"/>
                <a:sym typeface="Karla"/>
              </a:rPr>
            </a:br>
            <a:endParaRPr dirty="0"/>
          </a:p>
        </p:txBody>
      </p:sp>
      <p:sp>
        <p:nvSpPr>
          <p:cNvPr id="233" name="Google Shape;233;p34"/>
          <p:cNvSpPr txBox="1">
            <a:spLocks noGrp="1"/>
          </p:cNvSpPr>
          <p:nvPr>
            <p:ph type="subTitle" idx="3"/>
          </p:nvPr>
        </p:nvSpPr>
        <p:spPr>
          <a:xfrm>
            <a:off x="228600" y="111400"/>
            <a:ext cx="8686800" cy="3673525"/>
          </a:xfrm>
          <a:prstGeom prst="rect">
            <a:avLst/>
          </a:prstGeom>
        </p:spPr>
        <p:txBody>
          <a:bodyPr spcFirstLastPara="1" wrap="square" lIns="91425" tIns="91425" rIns="91425" bIns="91425" anchor="t" anchorCtr="0">
            <a:noAutofit/>
          </a:bodyPr>
          <a:lstStyle/>
          <a:p>
            <a:pPr marL="139700" indent="0" algn="r"/>
            <a:r>
              <a:rPr lang="en-US" b="1" dirty="0">
                <a:solidFill>
                  <a:srgbClr val="FF0000"/>
                </a:solidFill>
              </a:rPr>
              <a:t>Connective negation in Romanian</a:t>
            </a:r>
            <a:endParaRPr lang="ro-RO" b="1" dirty="0">
              <a:solidFill>
                <a:srgbClr val="FF0000"/>
              </a:solidFill>
            </a:endParaRPr>
          </a:p>
          <a:p>
            <a:pPr>
              <a:buFont typeface="Arial" panose="020B0604020202020204" pitchFamily="34" charset="0"/>
              <a:buChar char="•"/>
            </a:pPr>
            <a:endParaRPr lang="ro-RO" dirty="0"/>
          </a:p>
          <a:p>
            <a:pPr>
              <a:buFont typeface="Arial" panose="020B0604020202020204" pitchFamily="34" charset="0"/>
              <a:buChar char="•"/>
            </a:pPr>
            <a:r>
              <a:rPr lang="ro-RO" sz="1000" i="1" dirty="0">
                <a:latin typeface="+mn-lt"/>
              </a:rPr>
              <a:t>N</a:t>
            </a:r>
            <a:r>
              <a:rPr lang="en-US" sz="1000" i="1" dirty="0" err="1">
                <a:latin typeface="+mn-lt"/>
              </a:rPr>
              <a:t>ici</a:t>
            </a:r>
            <a:r>
              <a:rPr lang="en-US" sz="1000" dirty="0">
                <a:latin typeface="+mn-lt"/>
              </a:rPr>
              <a:t> in correlative structures is used to coordinate elements within negative clauses</a:t>
            </a:r>
            <a:r>
              <a:rPr lang="ro-RO" sz="1000" dirty="0">
                <a:latin typeface="+mn-lt"/>
              </a:rPr>
              <a:t>; it </a:t>
            </a:r>
            <a:r>
              <a:rPr kumimoji="0" lang="en-US" sz="1000" b="0" i="0" u="none" strike="noStrike" kern="0" cap="none" spc="0" normalizeH="0" baseline="0" noProof="0" dirty="0">
                <a:ln>
                  <a:noFill/>
                </a:ln>
                <a:solidFill>
                  <a:srgbClr val="083C77"/>
                </a:solidFill>
                <a:effectLst/>
                <a:uLnTx/>
                <a:uFillTx/>
                <a:latin typeface="Arial"/>
                <a:sym typeface="Karla"/>
              </a:rPr>
              <a:t>lacks presuppositional force</a:t>
            </a:r>
            <a:r>
              <a:rPr kumimoji="0" lang="ro-RO" sz="1000" b="0" i="0" u="none" strike="noStrike" kern="0" cap="none" spc="0" normalizeH="0" baseline="0" noProof="0" dirty="0">
                <a:ln>
                  <a:noFill/>
                </a:ln>
                <a:solidFill>
                  <a:srgbClr val="083C77"/>
                </a:solidFill>
                <a:effectLst/>
                <a:uLnTx/>
                <a:uFillTx/>
                <a:latin typeface="Arial"/>
                <a:sym typeface="Karla"/>
              </a:rPr>
              <a:t>.</a:t>
            </a:r>
          </a:p>
          <a:p>
            <a:pPr>
              <a:buFont typeface="Arial" panose="020B0604020202020204" pitchFamily="34" charset="0"/>
              <a:buChar char="•"/>
            </a:pPr>
            <a:endParaRPr lang="ro-RO" sz="1000" dirty="0">
              <a:latin typeface="+mn-lt"/>
            </a:endParaRPr>
          </a:p>
          <a:p>
            <a:pPr marL="139700" indent="0"/>
            <a:r>
              <a:rPr lang="ro-RO" sz="1000" b="1" dirty="0">
                <a:latin typeface="+mn-lt"/>
              </a:rPr>
              <a:t>1. </a:t>
            </a:r>
            <a:r>
              <a:rPr lang="en-US" sz="1000" b="1" dirty="0">
                <a:latin typeface="+mn-lt"/>
              </a:rPr>
              <a:t>Nominal Groups (NG)</a:t>
            </a:r>
            <a:endParaRPr lang="ro-RO" sz="1000" b="1" dirty="0">
              <a:latin typeface="+mn-lt"/>
            </a:endParaRPr>
          </a:p>
          <a:p>
            <a:pPr marL="139700" indent="0"/>
            <a:r>
              <a:rPr lang="ro-RO" sz="1000" dirty="0">
                <a:latin typeface="+mn-lt"/>
              </a:rPr>
              <a:t>       *</a:t>
            </a:r>
            <a:r>
              <a:rPr lang="en-US" sz="1000" dirty="0">
                <a:latin typeface="+mn-lt"/>
              </a:rPr>
              <a:t>(Nu)      au             </a:t>
            </a:r>
            <a:r>
              <a:rPr lang="en-US" sz="1000" dirty="0" err="1">
                <a:latin typeface="+mn-lt"/>
              </a:rPr>
              <a:t>venit</a:t>
            </a:r>
            <a:r>
              <a:rPr lang="en-US" sz="1000" dirty="0">
                <a:latin typeface="+mn-lt"/>
              </a:rPr>
              <a:t>                </a:t>
            </a:r>
            <a:r>
              <a:rPr lang="en-US" sz="1000" dirty="0" err="1">
                <a:latin typeface="+mn-lt"/>
              </a:rPr>
              <a:t>nici</a:t>
            </a:r>
            <a:r>
              <a:rPr lang="en-US" sz="1000" dirty="0">
                <a:latin typeface="+mn-lt"/>
              </a:rPr>
              <a:t>        Ion,      </a:t>
            </a:r>
            <a:r>
              <a:rPr lang="en-US" sz="1000" dirty="0" err="1">
                <a:latin typeface="+mn-lt"/>
              </a:rPr>
              <a:t>nici</a:t>
            </a:r>
            <a:r>
              <a:rPr lang="en-US" sz="1000" dirty="0">
                <a:latin typeface="+mn-lt"/>
              </a:rPr>
              <a:t> </a:t>
            </a:r>
            <a:r>
              <a:rPr lang="en-US" sz="1000" dirty="0" err="1">
                <a:latin typeface="+mn-lt"/>
              </a:rPr>
              <a:t>Matei</a:t>
            </a:r>
            <a:r>
              <a:rPr lang="en-US" sz="1000" dirty="0">
                <a:latin typeface="+mn-lt"/>
              </a:rPr>
              <a:t>.</a:t>
            </a:r>
            <a:endParaRPr lang="ro-RO" sz="1000" dirty="0">
              <a:latin typeface="+mn-lt"/>
            </a:endParaRPr>
          </a:p>
          <a:p>
            <a:pPr marL="139700" indent="0"/>
            <a:r>
              <a:rPr lang="ro-RO" sz="1000" dirty="0">
                <a:latin typeface="+mn-lt"/>
              </a:rPr>
              <a:t>         </a:t>
            </a:r>
            <a:r>
              <a:rPr lang="en-US" sz="1000" dirty="0">
                <a:latin typeface="+mn-lt"/>
              </a:rPr>
              <a:t>NEG AUX.3PL </a:t>
            </a:r>
            <a:r>
              <a:rPr lang="en-US" sz="1000" dirty="0" err="1">
                <a:latin typeface="+mn-lt"/>
              </a:rPr>
              <a:t>come.PTCP</a:t>
            </a:r>
            <a:r>
              <a:rPr lang="en-US" sz="1000" dirty="0">
                <a:latin typeface="+mn-lt"/>
              </a:rPr>
              <a:t> </a:t>
            </a:r>
            <a:r>
              <a:rPr lang="ro-RO" sz="1000" dirty="0">
                <a:latin typeface="+mn-lt"/>
              </a:rPr>
              <a:t>CoNeg</a:t>
            </a:r>
            <a:r>
              <a:rPr lang="en-US" sz="1000" dirty="0">
                <a:latin typeface="+mn-lt"/>
              </a:rPr>
              <a:t> Ion </a:t>
            </a:r>
            <a:r>
              <a:rPr lang="ro-RO" sz="1000" dirty="0">
                <a:latin typeface="+mn-lt"/>
              </a:rPr>
              <a:t>CoNeg</a:t>
            </a:r>
            <a:r>
              <a:rPr lang="en-US" sz="1000" dirty="0">
                <a:latin typeface="+mn-lt"/>
              </a:rPr>
              <a:t> </a:t>
            </a:r>
            <a:r>
              <a:rPr lang="en-US" sz="1000" dirty="0" err="1">
                <a:latin typeface="+mn-lt"/>
              </a:rPr>
              <a:t>Matei</a:t>
            </a:r>
            <a:endParaRPr lang="ro-RO" sz="1000" dirty="0">
              <a:latin typeface="+mn-lt"/>
            </a:endParaRPr>
          </a:p>
          <a:p>
            <a:pPr marL="139700" indent="0"/>
            <a:r>
              <a:rPr lang="ro-RO" sz="1000" dirty="0">
                <a:latin typeface="+mn-lt"/>
              </a:rPr>
              <a:t>     </a:t>
            </a:r>
            <a:r>
              <a:rPr lang="en-US" sz="1000" dirty="0">
                <a:latin typeface="+mn-lt"/>
              </a:rPr>
              <a:t> “Neither Ion nor </a:t>
            </a:r>
            <a:r>
              <a:rPr lang="en-US" sz="1000" dirty="0" err="1">
                <a:latin typeface="+mn-lt"/>
              </a:rPr>
              <a:t>Matei</a:t>
            </a:r>
            <a:r>
              <a:rPr lang="en-US" sz="1000" dirty="0">
                <a:latin typeface="+mn-lt"/>
              </a:rPr>
              <a:t> came.”</a:t>
            </a:r>
            <a:endParaRPr lang="ro-RO" sz="1000" dirty="0">
              <a:latin typeface="+mn-lt"/>
            </a:endParaRPr>
          </a:p>
          <a:p>
            <a:pPr marL="139700" indent="0"/>
            <a:endParaRPr lang="ro-RO" sz="1000" dirty="0">
              <a:latin typeface="+mn-lt"/>
            </a:endParaRPr>
          </a:p>
          <a:p>
            <a:pPr marL="139700" indent="0"/>
            <a:r>
              <a:rPr lang="en-US" sz="1000" b="1" dirty="0">
                <a:latin typeface="+mn-lt"/>
              </a:rPr>
              <a:t>2</a:t>
            </a:r>
            <a:r>
              <a:rPr lang="en-US" sz="1000" dirty="0">
                <a:latin typeface="+mn-lt"/>
              </a:rPr>
              <a:t>. </a:t>
            </a:r>
            <a:r>
              <a:rPr lang="en-US" sz="1000" b="1" dirty="0">
                <a:latin typeface="+mn-lt"/>
              </a:rPr>
              <a:t>Verbal Groups (VG)</a:t>
            </a:r>
            <a:endParaRPr lang="ro-RO" sz="1000" b="1" dirty="0">
              <a:latin typeface="+mn-lt"/>
            </a:endParaRPr>
          </a:p>
          <a:p>
            <a:pPr marL="139700" indent="0"/>
            <a:r>
              <a:rPr lang="ro-RO" sz="1000" dirty="0">
                <a:latin typeface="+mn-lt"/>
              </a:rPr>
              <a:t>     </a:t>
            </a:r>
            <a:r>
              <a:rPr lang="en-US" sz="1000" dirty="0" err="1">
                <a:latin typeface="+mn-lt"/>
              </a:rPr>
              <a:t>Elevul</a:t>
            </a:r>
            <a:r>
              <a:rPr lang="en-US" sz="1000" dirty="0">
                <a:latin typeface="+mn-lt"/>
              </a:rPr>
              <a:t> </a:t>
            </a:r>
            <a:r>
              <a:rPr lang="ro-RO" sz="1000" dirty="0">
                <a:latin typeface="+mn-lt"/>
              </a:rPr>
              <a:t>                 </a:t>
            </a:r>
            <a:r>
              <a:rPr lang="en-US" sz="1000" dirty="0" err="1">
                <a:latin typeface="+mn-lt"/>
              </a:rPr>
              <a:t>nici</a:t>
            </a:r>
            <a:r>
              <a:rPr lang="en-US" sz="1000" dirty="0">
                <a:latin typeface="+mn-lt"/>
              </a:rPr>
              <a:t> </a:t>
            </a:r>
            <a:r>
              <a:rPr lang="ro-RO" sz="1000" dirty="0">
                <a:latin typeface="+mn-lt"/>
              </a:rPr>
              <a:t>        *</a:t>
            </a:r>
            <a:r>
              <a:rPr lang="en-US" sz="1000" dirty="0">
                <a:latin typeface="+mn-lt"/>
              </a:rPr>
              <a:t>(nu) </a:t>
            </a:r>
            <a:r>
              <a:rPr lang="en-US" sz="1000" dirty="0" err="1">
                <a:latin typeface="+mn-lt"/>
              </a:rPr>
              <a:t>citea</a:t>
            </a:r>
            <a:r>
              <a:rPr lang="en-US" sz="1000" dirty="0">
                <a:latin typeface="+mn-lt"/>
              </a:rPr>
              <a:t>,</a:t>
            </a:r>
            <a:r>
              <a:rPr lang="ro-RO" sz="1000" dirty="0">
                <a:latin typeface="+mn-lt"/>
              </a:rPr>
              <a:t>            </a:t>
            </a:r>
            <a:r>
              <a:rPr lang="en-US" sz="1000" dirty="0">
                <a:latin typeface="+mn-lt"/>
              </a:rPr>
              <a:t> </a:t>
            </a:r>
            <a:r>
              <a:rPr lang="en-US" sz="1000" dirty="0" err="1">
                <a:latin typeface="+mn-lt"/>
              </a:rPr>
              <a:t>nici</a:t>
            </a:r>
            <a:r>
              <a:rPr lang="en-US" sz="1000" dirty="0">
                <a:latin typeface="+mn-lt"/>
              </a:rPr>
              <a:t> </a:t>
            </a:r>
            <a:r>
              <a:rPr lang="ro-RO" sz="1000" dirty="0">
                <a:latin typeface="+mn-lt"/>
              </a:rPr>
              <a:t>*</a:t>
            </a:r>
            <a:r>
              <a:rPr lang="en-US" sz="1000" dirty="0">
                <a:latin typeface="+mn-lt"/>
              </a:rPr>
              <a:t>(nu)</a:t>
            </a:r>
            <a:r>
              <a:rPr lang="ro-RO" sz="1000" dirty="0">
                <a:latin typeface="+mn-lt"/>
              </a:rPr>
              <a:t>         </a:t>
            </a:r>
            <a:r>
              <a:rPr lang="en-US" sz="1000" dirty="0">
                <a:latin typeface="+mn-lt"/>
              </a:rPr>
              <a:t> </a:t>
            </a:r>
            <a:r>
              <a:rPr lang="en-US" sz="1000" dirty="0" err="1">
                <a:latin typeface="+mn-lt"/>
              </a:rPr>
              <a:t>scria</a:t>
            </a:r>
            <a:r>
              <a:rPr lang="en-US" sz="1000" dirty="0">
                <a:latin typeface="+mn-lt"/>
              </a:rPr>
              <a:t>.</a:t>
            </a:r>
            <a:endParaRPr lang="ro-RO" sz="1000" dirty="0">
              <a:latin typeface="+mn-lt"/>
            </a:endParaRPr>
          </a:p>
          <a:p>
            <a:pPr marL="139700" indent="0"/>
            <a:r>
              <a:rPr lang="ro-RO" sz="1000" dirty="0">
                <a:latin typeface="+mn-lt"/>
              </a:rPr>
              <a:t>      </a:t>
            </a:r>
            <a:r>
              <a:rPr lang="en-US" sz="1000" dirty="0">
                <a:latin typeface="+mn-lt"/>
              </a:rPr>
              <a:t>student.DEF </a:t>
            </a:r>
            <a:r>
              <a:rPr lang="ro-RO" sz="1000" dirty="0">
                <a:latin typeface="+mn-lt"/>
              </a:rPr>
              <a:t>CoNeg</a:t>
            </a:r>
            <a:r>
              <a:rPr lang="en-US" sz="1000" dirty="0">
                <a:latin typeface="+mn-lt"/>
              </a:rPr>
              <a:t> NEG </a:t>
            </a:r>
            <a:r>
              <a:rPr lang="en-US" sz="1000" dirty="0" err="1">
                <a:latin typeface="+mn-lt"/>
              </a:rPr>
              <a:t>read.IPFV</a:t>
            </a:r>
            <a:r>
              <a:rPr lang="en-US" sz="1000" dirty="0">
                <a:latin typeface="+mn-lt"/>
              </a:rPr>
              <a:t> </a:t>
            </a:r>
            <a:r>
              <a:rPr lang="ro-RO" sz="1000" dirty="0">
                <a:latin typeface="+mn-lt"/>
              </a:rPr>
              <a:t>CoNeg</a:t>
            </a:r>
            <a:r>
              <a:rPr lang="en-US" sz="1000" dirty="0">
                <a:latin typeface="+mn-lt"/>
              </a:rPr>
              <a:t> NEG </a:t>
            </a:r>
            <a:r>
              <a:rPr lang="en-US" sz="1000" dirty="0" err="1">
                <a:latin typeface="+mn-lt"/>
              </a:rPr>
              <a:t>write.IPFV</a:t>
            </a:r>
            <a:r>
              <a:rPr lang="en-US" sz="1000" dirty="0">
                <a:latin typeface="+mn-lt"/>
              </a:rPr>
              <a:t> </a:t>
            </a:r>
            <a:endParaRPr lang="ro-RO" sz="1000" dirty="0">
              <a:latin typeface="+mn-lt"/>
            </a:endParaRPr>
          </a:p>
          <a:p>
            <a:pPr marL="139700" indent="0"/>
            <a:r>
              <a:rPr lang="ro-RO" sz="1000" dirty="0">
                <a:latin typeface="+mn-lt"/>
              </a:rPr>
              <a:t>     </a:t>
            </a:r>
            <a:r>
              <a:rPr lang="en-US" sz="1000" dirty="0">
                <a:latin typeface="+mn-lt"/>
              </a:rPr>
              <a:t>“The student neither read nor wrote. </a:t>
            </a:r>
          </a:p>
          <a:p>
            <a:pPr marL="139700" indent="0"/>
            <a:r>
              <a:rPr lang="en-US" sz="1000" dirty="0">
                <a:latin typeface="+mn-lt"/>
              </a:rPr>
              <a:t>      Nu </a:t>
            </a:r>
            <a:r>
              <a:rPr lang="ro-RO" sz="1000" dirty="0">
                <a:latin typeface="+mn-lt"/>
              </a:rPr>
              <a:t>       </a:t>
            </a:r>
            <a:r>
              <a:rPr lang="en-US" sz="1000" dirty="0" err="1">
                <a:latin typeface="+mn-lt"/>
              </a:rPr>
              <a:t>voia</a:t>
            </a:r>
            <a:r>
              <a:rPr lang="ro-RO" sz="1000" dirty="0">
                <a:latin typeface="+mn-lt"/>
              </a:rPr>
              <a:t>               </a:t>
            </a:r>
            <a:r>
              <a:rPr lang="en-US" sz="1000" dirty="0">
                <a:latin typeface="+mn-lt"/>
              </a:rPr>
              <a:t> </a:t>
            </a:r>
            <a:r>
              <a:rPr lang="en-US" sz="1000" dirty="0" err="1">
                <a:latin typeface="+mn-lt"/>
              </a:rPr>
              <a:t>nici</a:t>
            </a:r>
            <a:r>
              <a:rPr lang="en-US" sz="1000" dirty="0">
                <a:latin typeface="+mn-lt"/>
              </a:rPr>
              <a:t>      </a:t>
            </a:r>
            <a:r>
              <a:rPr lang="en-US" sz="1000" dirty="0" err="1">
                <a:latin typeface="+mn-lt"/>
              </a:rPr>
              <a:t>să</a:t>
            </a:r>
            <a:r>
              <a:rPr lang="en-US" sz="1000" dirty="0">
                <a:latin typeface="+mn-lt"/>
              </a:rPr>
              <a:t> </a:t>
            </a:r>
            <a:r>
              <a:rPr lang="en-US" sz="1000" dirty="0" err="1">
                <a:latin typeface="+mn-lt"/>
              </a:rPr>
              <a:t>mănânce</a:t>
            </a:r>
            <a:r>
              <a:rPr lang="en-US" sz="1000" dirty="0">
                <a:latin typeface="+mn-lt"/>
              </a:rPr>
              <a:t>, </a:t>
            </a:r>
            <a:r>
              <a:rPr lang="ro-RO" sz="1000" dirty="0">
                <a:latin typeface="+mn-lt"/>
              </a:rPr>
              <a:t>    </a:t>
            </a:r>
            <a:r>
              <a:rPr lang="en-US" sz="1000" dirty="0" err="1">
                <a:latin typeface="+mn-lt"/>
              </a:rPr>
              <a:t>nici</a:t>
            </a:r>
            <a:r>
              <a:rPr lang="en-US" sz="1000" dirty="0">
                <a:latin typeface="+mn-lt"/>
              </a:rPr>
              <a:t>        </a:t>
            </a:r>
            <a:r>
              <a:rPr lang="en-US" sz="1000" dirty="0" err="1">
                <a:latin typeface="+mn-lt"/>
              </a:rPr>
              <a:t>să</a:t>
            </a:r>
            <a:r>
              <a:rPr lang="en-US" sz="1000" dirty="0">
                <a:latin typeface="+mn-lt"/>
              </a:rPr>
              <a:t> </a:t>
            </a:r>
            <a:r>
              <a:rPr lang="en-US" sz="1000" dirty="0" err="1">
                <a:latin typeface="+mn-lt"/>
              </a:rPr>
              <a:t>bea</a:t>
            </a:r>
            <a:r>
              <a:rPr lang="en-US" sz="1000" dirty="0">
                <a:latin typeface="+mn-lt"/>
              </a:rPr>
              <a:t>, </a:t>
            </a:r>
            <a:r>
              <a:rPr lang="ro-RO" sz="1000" dirty="0">
                <a:latin typeface="+mn-lt"/>
              </a:rPr>
              <a:t>                 </a:t>
            </a:r>
            <a:r>
              <a:rPr lang="en-US" sz="1000" dirty="0" err="1">
                <a:latin typeface="+mn-lt"/>
              </a:rPr>
              <a:t>nici</a:t>
            </a:r>
            <a:r>
              <a:rPr lang="en-US" sz="1000" dirty="0">
                <a:latin typeface="+mn-lt"/>
              </a:rPr>
              <a:t> </a:t>
            </a:r>
            <a:r>
              <a:rPr lang="ro-RO" sz="1000" dirty="0">
                <a:latin typeface="+mn-lt"/>
              </a:rPr>
              <a:t>      </a:t>
            </a:r>
            <a:r>
              <a:rPr lang="en-US" sz="1000" dirty="0" err="1">
                <a:latin typeface="+mn-lt"/>
              </a:rPr>
              <a:t>să</a:t>
            </a:r>
            <a:r>
              <a:rPr lang="en-US" sz="1000" dirty="0">
                <a:latin typeface="+mn-lt"/>
              </a:rPr>
              <a:t> se </a:t>
            </a:r>
            <a:r>
              <a:rPr lang="en-US" sz="1000" dirty="0" err="1">
                <a:latin typeface="+mn-lt"/>
              </a:rPr>
              <a:t>distreze</a:t>
            </a:r>
            <a:r>
              <a:rPr lang="en-US" sz="1000" dirty="0">
                <a:latin typeface="+mn-lt"/>
              </a:rPr>
              <a:t>.</a:t>
            </a:r>
            <a:endParaRPr lang="ro-RO" sz="1000" dirty="0">
              <a:latin typeface="+mn-lt"/>
            </a:endParaRPr>
          </a:p>
          <a:p>
            <a:pPr marL="139700" indent="0"/>
            <a:r>
              <a:rPr lang="ro-RO" sz="1000" dirty="0">
                <a:latin typeface="+mn-lt"/>
              </a:rPr>
              <a:t>  </a:t>
            </a:r>
            <a:r>
              <a:rPr lang="en-US" sz="1000" dirty="0">
                <a:latin typeface="+mn-lt"/>
              </a:rPr>
              <a:t>    NEG </a:t>
            </a:r>
            <a:r>
              <a:rPr lang="en-US" sz="1000" dirty="0" err="1">
                <a:latin typeface="+mn-lt"/>
              </a:rPr>
              <a:t>want.IPFV</a:t>
            </a:r>
            <a:r>
              <a:rPr lang="en-US" sz="1000" dirty="0">
                <a:latin typeface="+mn-lt"/>
              </a:rPr>
              <a:t> </a:t>
            </a:r>
            <a:r>
              <a:rPr lang="ro-RO" sz="1000" dirty="0">
                <a:latin typeface="+mn-lt"/>
              </a:rPr>
              <a:t>CoNeg   </a:t>
            </a:r>
            <a:r>
              <a:rPr lang="en-US" sz="1000" dirty="0">
                <a:latin typeface="+mn-lt"/>
              </a:rPr>
              <a:t>SBJVeat.3SG </a:t>
            </a:r>
            <a:r>
              <a:rPr lang="ro-RO" sz="1000" dirty="0">
                <a:latin typeface="+mn-lt"/>
              </a:rPr>
              <a:t>CoNeg </a:t>
            </a:r>
            <a:r>
              <a:rPr lang="en-US" sz="1000" dirty="0">
                <a:latin typeface="+mn-lt"/>
              </a:rPr>
              <a:t>SBJVdrink.3SG </a:t>
            </a:r>
            <a:r>
              <a:rPr lang="ro-RO" sz="1000" dirty="0">
                <a:latin typeface="+mn-lt"/>
              </a:rPr>
              <a:t>CoNeg </a:t>
            </a:r>
            <a:r>
              <a:rPr lang="en-US" sz="1000" dirty="0">
                <a:latin typeface="+mn-lt"/>
              </a:rPr>
              <a:t>SBJV</a:t>
            </a:r>
            <a:r>
              <a:rPr lang="ro-RO" sz="1000" dirty="0">
                <a:latin typeface="+mn-lt"/>
              </a:rPr>
              <a:t> </a:t>
            </a:r>
            <a:r>
              <a:rPr lang="en-US" sz="1000" dirty="0">
                <a:latin typeface="+mn-lt"/>
              </a:rPr>
              <a:t>REFLenjoy.3SG</a:t>
            </a:r>
            <a:r>
              <a:rPr lang="ro-RO" sz="1000" dirty="0">
                <a:latin typeface="+mn-lt"/>
              </a:rPr>
              <a:t> </a:t>
            </a:r>
          </a:p>
          <a:p>
            <a:pPr marL="139700" indent="0"/>
            <a:r>
              <a:rPr lang="en-US" sz="1000" dirty="0">
                <a:latin typeface="+mn-lt"/>
              </a:rPr>
              <a:t> </a:t>
            </a:r>
            <a:r>
              <a:rPr lang="ro-RO" sz="1000" dirty="0">
                <a:latin typeface="+mn-lt"/>
              </a:rPr>
              <a:t>   </a:t>
            </a:r>
            <a:r>
              <a:rPr lang="en-US" sz="1000" dirty="0">
                <a:latin typeface="+mn-lt"/>
              </a:rPr>
              <a:t>“He didn’t want to eat, drink, have fun.”</a:t>
            </a:r>
            <a:endParaRPr lang="ro-RO" sz="1000" dirty="0">
              <a:latin typeface="+mn-lt"/>
            </a:endParaRPr>
          </a:p>
          <a:p>
            <a:pPr marL="139700" indent="0"/>
            <a:endParaRPr lang="ro-RO" sz="1000" dirty="0">
              <a:latin typeface="+mn-lt"/>
            </a:endParaRPr>
          </a:p>
          <a:p>
            <a:pPr marL="139700" indent="0"/>
            <a:r>
              <a:rPr lang="en-US" sz="1000" b="1" dirty="0">
                <a:latin typeface="+mn-lt"/>
              </a:rPr>
              <a:t>3</a:t>
            </a:r>
            <a:r>
              <a:rPr lang="en-US" sz="1000" dirty="0">
                <a:latin typeface="+mn-lt"/>
              </a:rPr>
              <a:t>. </a:t>
            </a:r>
            <a:r>
              <a:rPr lang="en-US" sz="1000" b="1" dirty="0">
                <a:latin typeface="+mn-lt"/>
              </a:rPr>
              <a:t>Prepositional Groups (</a:t>
            </a:r>
            <a:r>
              <a:rPr lang="en-US" sz="1000" b="1" dirty="0" err="1">
                <a:latin typeface="+mn-lt"/>
              </a:rPr>
              <a:t>GPrep</a:t>
            </a:r>
            <a:r>
              <a:rPr lang="en-US" sz="1000" b="1" dirty="0">
                <a:latin typeface="+mn-lt"/>
              </a:rPr>
              <a:t>)</a:t>
            </a:r>
            <a:endParaRPr lang="ro-RO" sz="1000" b="1" dirty="0">
              <a:latin typeface="+mn-lt"/>
            </a:endParaRPr>
          </a:p>
          <a:p>
            <a:pPr marL="139700" indent="0"/>
            <a:r>
              <a:rPr lang="en-US" sz="1000" dirty="0">
                <a:latin typeface="+mn-lt"/>
              </a:rPr>
              <a:t>(Nu) se             </a:t>
            </a:r>
            <a:r>
              <a:rPr lang="en-US" sz="1000" dirty="0" err="1">
                <a:latin typeface="+mn-lt"/>
              </a:rPr>
              <a:t>mai</a:t>
            </a:r>
            <a:r>
              <a:rPr lang="en-US" sz="1000" dirty="0">
                <a:latin typeface="+mn-lt"/>
              </a:rPr>
              <a:t>        </a:t>
            </a:r>
            <a:r>
              <a:rPr lang="en-US" sz="1000" dirty="0" err="1">
                <a:latin typeface="+mn-lt"/>
              </a:rPr>
              <a:t>gândea</a:t>
            </a:r>
            <a:r>
              <a:rPr lang="en-US" sz="1000" dirty="0">
                <a:latin typeface="+mn-lt"/>
              </a:rPr>
              <a:t>           </a:t>
            </a:r>
            <a:r>
              <a:rPr lang="en-US" sz="1000" dirty="0" err="1">
                <a:latin typeface="+mn-lt"/>
              </a:rPr>
              <a:t>nici</a:t>
            </a:r>
            <a:r>
              <a:rPr lang="en-US" sz="1000" dirty="0">
                <a:latin typeface="+mn-lt"/>
              </a:rPr>
              <a:t>        la </a:t>
            </a:r>
            <a:r>
              <a:rPr lang="en-US" sz="1000" dirty="0" err="1">
                <a:latin typeface="+mn-lt"/>
              </a:rPr>
              <a:t>petreceri</a:t>
            </a:r>
            <a:r>
              <a:rPr lang="en-US" sz="1000" dirty="0">
                <a:latin typeface="+mn-lt"/>
              </a:rPr>
              <a:t>, </a:t>
            </a:r>
            <a:r>
              <a:rPr lang="en-US" sz="1000" dirty="0" err="1">
                <a:latin typeface="+mn-lt"/>
              </a:rPr>
              <a:t>nici</a:t>
            </a:r>
            <a:r>
              <a:rPr lang="en-US" sz="1000" dirty="0">
                <a:latin typeface="+mn-lt"/>
              </a:rPr>
              <a:t>       la </a:t>
            </a:r>
            <a:r>
              <a:rPr lang="en-US" sz="1000" dirty="0" err="1">
                <a:latin typeface="+mn-lt"/>
              </a:rPr>
              <a:t>vacanțe</a:t>
            </a:r>
            <a:r>
              <a:rPr lang="en-US" sz="1000" dirty="0">
                <a:latin typeface="+mn-lt"/>
              </a:rPr>
              <a:t>. </a:t>
            </a:r>
            <a:endParaRPr lang="ro-RO" sz="1000" dirty="0">
              <a:latin typeface="+mn-lt"/>
            </a:endParaRPr>
          </a:p>
          <a:p>
            <a:pPr marL="139700" indent="0"/>
            <a:r>
              <a:rPr lang="en-US" sz="1000" dirty="0">
                <a:latin typeface="+mn-lt"/>
              </a:rPr>
              <a:t>NEG REFL more </a:t>
            </a:r>
            <a:r>
              <a:rPr lang="en-US" sz="1000" dirty="0" err="1">
                <a:latin typeface="+mn-lt"/>
              </a:rPr>
              <a:t>think.IPFV</a:t>
            </a:r>
            <a:r>
              <a:rPr lang="en-US" sz="1000" dirty="0">
                <a:latin typeface="+mn-lt"/>
              </a:rPr>
              <a:t>   </a:t>
            </a:r>
            <a:r>
              <a:rPr lang="en-US" sz="1000" dirty="0" err="1">
                <a:latin typeface="+mn-lt"/>
              </a:rPr>
              <a:t>CoNeg</a:t>
            </a:r>
            <a:r>
              <a:rPr lang="en-US" sz="1000" dirty="0">
                <a:latin typeface="+mn-lt"/>
              </a:rPr>
              <a:t> to parties </a:t>
            </a:r>
            <a:r>
              <a:rPr lang="en-US" sz="1000" dirty="0" err="1">
                <a:latin typeface="+mn-lt"/>
              </a:rPr>
              <a:t>CoNeg</a:t>
            </a:r>
            <a:r>
              <a:rPr lang="en-US" sz="1000" dirty="0">
                <a:latin typeface="+mn-lt"/>
              </a:rPr>
              <a:t> to holidays</a:t>
            </a:r>
            <a:endParaRPr lang="ro-RO" sz="1000" dirty="0">
              <a:latin typeface="+mn-lt"/>
            </a:endParaRPr>
          </a:p>
          <a:p>
            <a:pPr marL="139700" indent="0"/>
            <a:r>
              <a:rPr lang="en-US" sz="1000" dirty="0">
                <a:latin typeface="+mn-lt"/>
              </a:rPr>
              <a:t> “He no longer thought about parties or holidays either.”</a:t>
            </a:r>
            <a:endParaRPr lang="ro-RO" sz="1000" dirty="0">
              <a:latin typeface="+mn-lt"/>
            </a:endParaRPr>
          </a:p>
          <a:p>
            <a:pPr marL="139700" indent="0"/>
            <a:endParaRPr lang="ro-RO" sz="1000" dirty="0">
              <a:latin typeface="+mn-lt"/>
            </a:endParaRPr>
          </a:p>
          <a:p>
            <a:pPr marL="139700" indent="0"/>
            <a:r>
              <a:rPr lang="en-US" sz="1000" b="1" dirty="0">
                <a:latin typeface="+mn-lt"/>
              </a:rPr>
              <a:t>4</a:t>
            </a:r>
            <a:r>
              <a:rPr lang="en-US" sz="1000" dirty="0">
                <a:latin typeface="+mn-lt"/>
              </a:rPr>
              <a:t>. </a:t>
            </a:r>
            <a:r>
              <a:rPr lang="en-US" sz="1000" b="1" dirty="0">
                <a:latin typeface="+mn-lt"/>
              </a:rPr>
              <a:t>Adverbial Groups (</a:t>
            </a:r>
            <a:r>
              <a:rPr lang="en-US" sz="1000" b="1" dirty="0" err="1">
                <a:latin typeface="+mn-lt"/>
              </a:rPr>
              <a:t>GAdv</a:t>
            </a:r>
            <a:r>
              <a:rPr lang="en-US" sz="1000" b="1" dirty="0">
                <a:latin typeface="+mn-lt"/>
              </a:rPr>
              <a:t>)</a:t>
            </a:r>
            <a:endParaRPr lang="ro-RO" sz="1000" b="1" dirty="0">
              <a:latin typeface="+mn-lt"/>
            </a:endParaRPr>
          </a:p>
          <a:p>
            <a:pPr marL="139700" indent="0"/>
            <a:r>
              <a:rPr lang="en-US" sz="1000" dirty="0">
                <a:latin typeface="+mn-lt"/>
              </a:rPr>
              <a:t>Nu        </a:t>
            </a:r>
            <a:r>
              <a:rPr lang="en-US" sz="1000" dirty="0" err="1">
                <a:latin typeface="+mn-lt"/>
              </a:rPr>
              <a:t>eram</a:t>
            </a:r>
            <a:r>
              <a:rPr lang="en-US" sz="1000" dirty="0">
                <a:latin typeface="+mn-lt"/>
              </a:rPr>
              <a:t>              </a:t>
            </a:r>
            <a:r>
              <a:rPr lang="en-US" sz="1000" dirty="0" err="1">
                <a:latin typeface="+mn-lt"/>
              </a:rPr>
              <a:t>nici</a:t>
            </a:r>
            <a:r>
              <a:rPr lang="en-US" sz="1000" dirty="0">
                <a:latin typeface="+mn-lt"/>
              </a:rPr>
              <a:t>         </a:t>
            </a:r>
            <a:r>
              <a:rPr lang="en-US" sz="1000" dirty="0" err="1">
                <a:latin typeface="+mn-lt"/>
              </a:rPr>
              <a:t>prea</a:t>
            </a:r>
            <a:r>
              <a:rPr lang="en-US" sz="1000" dirty="0">
                <a:latin typeface="+mn-lt"/>
              </a:rPr>
              <a:t> </a:t>
            </a:r>
            <a:r>
              <a:rPr lang="en-US" sz="1000" dirty="0" err="1">
                <a:latin typeface="+mn-lt"/>
              </a:rPr>
              <a:t>aproape</a:t>
            </a:r>
            <a:r>
              <a:rPr lang="en-US" sz="1000" dirty="0">
                <a:latin typeface="+mn-lt"/>
              </a:rPr>
              <a:t>, </a:t>
            </a:r>
            <a:r>
              <a:rPr lang="en-US" sz="1000" dirty="0" err="1">
                <a:latin typeface="+mn-lt"/>
              </a:rPr>
              <a:t>nici</a:t>
            </a:r>
            <a:r>
              <a:rPr lang="en-US" sz="1000" dirty="0">
                <a:latin typeface="+mn-lt"/>
              </a:rPr>
              <a:t>          </a:t>
            </a:r>
            <a:r>
              <a:rPr lang="en-US" sz="1000" dirty="0" err="1">
                <a:latin typeface="+mn-lt"/>
              </a:rPr>
              <a:t>prea</a:t>
            </a:r>
            <a:r>
              <a:rPr lang="en-US" sz="1000" dirty="0">
                <a:latin typeface="+mn-lt"/>
              </a:rPr>
              <a:t> </a:t>
            </a:r>
            <a:r>
              <a:rPr lang="en-US" sz="1000" dirty="0" err="1">
                <a:latin typeface="+mn-lt"/>
              </a:rPr>
              <a:t>departe</a:t>
            </a:r>
            <a:r>
              <a:rPr lang="en-US" sz="1000" dirty="0">
                <a:latin typeface="+mn-lt"/>
              </a:rPr>
              <a:t> de </a:t>
            </a:r>
            <a:r>
              <a:rPr lang="en-US" sz="1000" dirty="0" err="1">
                <a:latin typeface="+mn-lt"/>
              </a:rPr>
              <a:t>casă</a:t>
            </a:r>
            <a:r>
              <a:rPr lang="en-US" sz="1000" dirty="0">
                <a:latin typeface="+mn-lt"/>
              </a:rPr>
              <a:t>. </a:t>
            </a:r>
            <a:endParaRPr lang="ro-RO" sz="1000" dirty="0">
              <a:latin typeface="+mn-lt"/>
            </a:endParaRPr>
          </a:p>
          <a:p>
            <a:pPr marL="139700" indent="0"/>
            <a:r>
              <a:rPr lang="en-US" sz="1000" dirty="0">
                <a:latin typeface="+mn-lt"/>
              </a:rPr>
              <a:t>NEG be.IPFV.1SG </a:t>
            </a:r>
            <a:r>
              <a:rPr lang="en-US" sz="1000" dirty="0" err="1">
                <a:latin typeface="+mn-lt"/>
              </a:rPr>
              <a:t>CoNeg</a:t>
            </a:r>
            <a:r>
              <a:rPr lang="en-US" sz="1000" dirty="0">
                <a:latin typeface="+mn-lt"/>
              </a:rPr>
              <a:t> too near      </a:t>
            </a:r>
            <a:r>
              <a:rPr lang="en-US" sz="1000" dirty="0" err="1">
                <a:latin typeface="+mn-lt"/>
              </a:rPr>
              <a:t>CoNeg</a:t>
            </a:r>
            <a:r>
              <a:rPr lang="en-US" sz="1000" dirty="0">
                <a:latin typeface="+mn-lt"/>
              </a:rPr>
              <a:t> too far      from house.</a:t>
            </a:r>
            <a:endParaRPr lang="ro-RO" sz="1000" dirty="0">
              <a:latin typeface="+mn-lt"/>
            </a:endParaRPr>
          </a:p>
          <a:p>
            <a:pPr marL="139700" indent="0"/>
            <a:r>
              <a:rPr lang="en-US" sz="1000" dirty="0">
                <a:latin typeface="+mn-lt"/>
              </a:rPr>
              <a:t>“I was neither too close nor too far from home.”</a:t>
            </a:r>
            <a:endParaRPr sz="1000" dirty="0">
              <a:latin typeface="+mn-lt"/>
            </a:endParaRPr>
          </a:p>
        </p:txBody>
      </p:sp>
      <p:cxnSp>
        <p:nvCxnSpPr>
          <p:cNvPr id="237" name="Google Shape;237;p34"/>
          <p:cNvCxnSpPr/>
          <p:nvPr/>
        </p:nvCxnSpPr>
        <p:spPr>
          <a:xfrm>
            <a:off x="0" y="421000"/>
            <a:ext cx="9302100" cy="0"/>
          </a:xfrm>
          <a:prstGeom prst="straightConnector1">
            <a:avLst/>
          </a:prstGeom>
          <a:noFill/>
          <a:ln w="9525" cap="flat" cmpd="sng">
            <a:solidFill>
              <a:schemeClr val="dk2"/>
            </a:solidFill>
            <a:prstDash val="solid"/>
            <a:round/>
            <a:headEnd type="none" w="med" len="med"/>
            <a:tailEnd type="none" w="med" len="med"/>
          </a:ln>
        </p:spPr>
      </p:cxnSp>
    </p:spTree>
    <p:extLst>
      <p:ext uri="{BB962C8B-B14F-4D97-AF65-F5344CB8AC3E}">
        <p14:creationId xmlns:p14="http://schemas.microsoft.com/office/powerpoint/2010/main" val="7919879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p33"/>
          <p:cNvSpPr txBox="1">
            <a:spLocks noGrp="1"/>
          </p:cNvSpPr>
          <p:nvPr>
            <p:ph type="title"/>
          </p:nvPr>
        </p:nvSpPr>
        <p:spPr>
          <a:xfrm>
            <a:off x="228600" y="214204"/>
            <a:ext cx="8686800" cy="1051800"/>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None/>
            </a:pPr>
            <a:endParaRPr dirty="0"/>
          </a:p>
        </p:txBody>
      </p:sp>
      <p:sp>
        <p:nvSpPr>
          <p:cNvPr id="226" name="Google Shape;226;p33"/>
          <p:cNvSpPr txBox="1">
            <a:spLocks noGrp="1"/>
          </p:cNvSpPr>
          <p:nvPr>
            <p:ph type="subTitle" idx="1"/>
          </p:nvPr>
        </p:nvSpPr>
        <p:spPr>
          <a:xfrm>
            <a:off x="372600" y="1724047"/>
            <a:ext cx="8686800" cy="31773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None/>
            </a:pPr>
            <a:r>
              <a:rPr lang="ro-RO" sz="1400" dirty="0">
                <a:effectLst/>
                <a:latin typeface="Times New Roman" panose="02020603050405020304" pitchFamily="18" charset="0"/>
                <a:ea typeface="Times New Roman" panose="02020603050405020304" pitchFamily="18" charset="0"/>
              </a:rPr>
              <a:t>	</a:t>
            </a:r>
            <a:r>
              <a:rPr lang="en-US" sz="1000" dirty="0">
                <a:effectLst/>
                <a:latin typeface="+mj-lt"/>
                <a:ea typeface="Times New Roman" panose="02020603050405020304" pitchFamily="18" charset="0"/>
              </a:rPr>
              <a:t>Negative concord can be defined as expressing a single semantic negation through both a sentential negator and negative terms such as adverbs, pronouns, or determiners (van der </a:t>
            </a:r>
            <a:r>
              <a:rPr lang="en-US" sz="1000" dirty="0" err="1">
                <a:effectLst/>
                <a:latin typeface="+mj-lt"/>
                <a:ea typeface="Times New Roman" panose="02020603050405020304" pitchFamily="18" charset="0"/>
              </a:rPr>
              <a:t>Auwera</a:t>
            </a:r>
            <a:r>
              <a:rPr lang="en-US" sz="1000" dirty="0">
                <a:effectLst/>
                <a:latin typeface="+mj-lt"/>
                <a:ea typeface="Times New Roman" panose="02020603050405020304" pitchFamily="18" charset="0"/>
              </a:rPr>
              <a:t> &amp; Van </a:t>
            </a:r>
            <a:r>
              <a:rPr lang="en-US" sz="1000" dirty="0" err="1">
                <a:effectLst/>
                <a:latin typeface="+mj-lt"/>
                <a:ea typeface="Times New Roman" panose="02020603050405020304" pitchFamily="18" charset="0"/>
              </a:rPr>
              <a:t>Alsenoy</a:t>
            </a:r>
            <a:r>
              <a:rPr lang="en-US" sz="1000" dirty="0">
                <a:effectLst/>
                <a:latin typeface="+mj-lt"/>
                <a:ea typeface="Times New Roman" panose="02020603050405020304" pitchFamily="18" charset="0"/>
              </a:rPr>
              <a:t> 2016: 473–4). Romanian is classified among the languages that exhibit </a:t>
            </a:r>
            <a:r>
              <a:rPr lang="en-US" sz="1000" i="1" dirty="0">
                <a:effectLst/>
                <a:latin typeface="+mj-lt"/>
                <a:ea typeface="Times New Roman" panose="02020603050405020304" pitchFamily="18" charset="0"/>
              </a:rPr>
              <a:t>strict negative concord</a:t>
            </a:r>
            <a:r>
              <a:rPr lang="en-US" sz="1000" dirty="0">
                <a:effectLst/>
                <a:latin typeface="+mj-lt"/>
                <a:ea typeface="Times New Roman" panose="02020603050405020304" pitchFamily="18" charset="0"/>
              </a:rPr>
              <a:t>, since negative terms (negative pronouns and pronominal adjectives, negative adverbs of circumstance, etc.) appear only in contexts where they are accompanied by a sentential negator. </a:t>
            </a:r>
            <a:endParaRPr lang="ro-RO" sz="1000" dirty="0">
              <a:effectLst/>
              <a:latin typeface="+mj-lt"/>
              <a:ea typeface="Times New Roman" panose="02020603050405020304" pitchFamily="18" charset="0"/>
            </a:endParaRPr>
          </a:p>
          <a:p>
            <a:pPr marL="0" lvl="0" indent="0" algn="just" rtl="0">
              <a:spcBef>
                <a:spcPts val="0"/>
              </a:spcBef>
              <a:spcAft>
                <a:spcPts val="0"/>
              </a:spcAft>
              <a:buNone/>
            </a:pPr>
            <a:endParaRPr lang="ro-RO" sz="1000" dirty="0">
              <a:effectLst/>
              <a:latin typeface="+mj-lt"/>
              <a:ea typeface="Times New Roman" panose="02020603050405020304" pitchFamily="18" charset="0"/>
            </a:endParaRPr>
          </a:p>
          <a:p>
            <a:pPr marL="0" lvl="0" indent="0" algn="just" rtl="0">
              <a:spcBef>
                <a:spcPts val="0"/>
              </a:spcBef>
              <a:spcAft>
                <a:spcPts val="0"/>
              </a:spcAft>
              <a:buNone/>
            </a:pPr>
            <a:r>
              <a:rPr lang="ro-RO" sz="1000" dirty="0">
                <a:latin typeface="+mj-lt"/>
              </a:rPr>
              <a:t>(</a:t>
            </a:r>
            <a:r>
              <a:rPr lang="en-US" sz="1000" dirty="0">
                <a:latin typeface="+mj-lt"/>
              </a:rPr>
              <a:t>12</a:t>
            </a:r>
            <a:r>
              <a:rPr lang="ro-RO" sz="1000" dirty="0">
                <a:latin typeface="+mj-lt"/>
              </a:rPr>
              <a:t>) Nimeni nu a văzut nimic.</a:t>
            </a:r>
            <a:endParaRPr lang="en-US" sz="1000" dirty="0">
              <a:latin typeface="+mj-lt"/>
            </a:endParaRPr>
          </a:p>
          <a:p>
            <a:pPr marL="0" lvl="0" indent="0" algn="just" rtl="0">
              <a:spcBef>
                <a:spcPts val="0"/>
              </a:spcBef>
              <a:spcAft>
                <a:spcPts val="0"/>
              </a:spcAft>
              <a:buNone/>
            </a:pPr>
            <a:r>
              <a:rPr lang="en-US" sz="1000" dirty="0">
                <a:latin typeface="+mj-lt"/>
              </a:rPr>
              <a:t>     nobody not AUX3SG seen nothing</a:t>
            </a:r>
          </a:p>
          <a:p>
            <a:pPr marL="0" lvl="0" indent="0" algn="just" rtl="0">
              <a:spcBef>
                <a:spcPts val="0"/>
              </a:spcBef>
              <a:spcAft>
                <a:spcPts val="0"/>
              </a:spcAft>
              <a:buNone/>
            </a:pPr>
            <a:r>
              <a:rPr lang="en-US" sz="1000" dirty="0">
                <a:latin typeface="+mj-lt"/>
              </a:rPr>
              <a:t>    ‘Nobody saw anything’</a:t>
            </a:r>
            <a:endParaRPr sz="1000" dirty="0">
              <a:latin typeface="+mj-lt"/>
            </a:endParaRPr>
          </a:p>
        </p:txBody>
      </p:sp>
      <p:cxnSp>
        <p:nvCxnSpPr>
          <p:cNvPr id="227" name="Google Shape;227;p33"/>
          <p:cNvCxnSpPr/>
          <p:nvPr/>
        </p:nvCxnSpPr>
        <p:spPr>
          <a:xfrm>
            <a:off x="-76525" y="1495025"/>
            <a:ext cx="9302100" cy="0"/>
          </a:xfrm>
          <a:prstGeom prst="straightConnector1">
            <a:avLst/>
          </a:prstGeom>
          <a:noFill/>
          <a:ln w="9525" cap="flat" cmpd="sng">
            <a:solidFill>
              <a:schemeClr val="dk2"/>
            </a:solidFill>
            <a:prstDash val="solid"/>
            <a:round/>
            <a:headEnd type="none" w="med" len="med"/>
            <a:tailEnd type="none" w="med" len="med"/>
          </a:ln>
        </p:spPr>
      </p:cxnSp>
    </p:spTree>
    <p:extLst>
      <p:ext uri="{BB962C8B-B14F-4D97-AF65-F5344CB8AC3E}">
        <p14:creationId xmlns:p14="http://schemas.microsoft.com/office/powerpoint/2010/main" val="38895711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34"/>
          <p:cNvSpPr txBox="1">
            <a:spLocks noGrp="1"/>
          </p:cNvSpPr>
          <p:nvPr>
            <p:ph type="title"/>
          </p:nvPr>
        </p:nvSpPr>
        <p:spPr>
          <a:xfrm>
            <a:off x="382425" y="202400"/>
            <a:ext cx="8686800" cy="822600"/>
          </a:xfrm>
          <a:prstGeom prst="rect">
            <a:avLst/>
          </a:prstGeom>
        </p:spPr>
        <p:txBody>
          <a:bodyPr spcFirstLastPara="1" wrap="square" lIns="91425" tIns="91425" rIns="91425" bIns="91425" anchor="b" anchorCtr="0">
            <a:noAutofit/>
          </a:bodyPr>
          <a:lstStyle/>
          <a:p>
            <a:pPr marL="457200" marR="0" lvl="0" indent="-317500" defTabSz="914400" rtl="0" eaLnBrk="1" fontAlgn="auto" latinLnBrk="0" hangingPunct="1">
              <a:lnSpc>
                <a:spcPct val="100000"/>
              </a:lnSpc>
              <a:spcBef>
                <a:spcPts val="0"/>
              </a:spcBef>
              <a:spcAft>
                <a:spcPts val="0"/>
              </a:spcAft>
              <a:tabLst/>
              <a:defRPr/>
            </a:pPr>
            <a:br>
              <a:rPr kumimoji="0" lang="ro-RO" sz="1200" b="1" i="0" u="none" strike="noStrike" kern="0" cap="none" spc="0" normalizeH="0" baseline="0" noProof="0" dirty="0">
                <a:ln>
                  <a:noFill/>
                </a:ln>
                <a:solidFill>
                  <a:srgbClr val="083C77"/>
                </a:solidFill>
                <a:effectLst/>
                <a:uLnTx/>
                <a:uFillTx/>
                <a:latin typeface="Karla"/>
                <a:sym typeface="Karla"/>
              </a:rPr>
            </a:br>
            <a:r>
              <a:rPr lang="ro-RO" sz="1200" b="1" dirty="0">
                <a:solidFill>
                  <a:srgbClr val="083C77"/>
                </a:solidFill>
                <a:latin typeface="Karla"/>
                <a:sym typeface="Karla"/>
              </a:rPr>
              <a:t> </a:t>
            </a:r>
            <a:br>
              <a:rPr kumimoji="0" lang="en-US" sz="1200" b="1" i="0" u="none" strike="noStrike" kern="0" cap="none" spc="0" normalizeH="0" baseline="0" noProof="0" dirty="0">
                <a:ln>
                  <a:noFill/>
                </a:ln>
                <a:solidFill>
                  <a:srgbClr val="083C77"/>
                </a:solidFill>
                <a:effectLst/>
                <a:uLnTx/>
                <a:uFillTx/>
                <a:latin typeface="Karla"/>
                <a:sym typeface="Karla"/>
              </a:rPr>
            </a:br>
            <a:br>
              <a:rPr kumimoji="0" lang="en-US" sz="1200" b="1" i="0" u="none" strike="noStrike" kern="0" cap="none" spc="0" normalizeH="0" baseline="0" noProof="0" dirty="0">
                <a:ln>
                  <a:noFill/>
                </a:ln>
                <a:solidFill>
                  <a:srgbClr val="083C77"/>
                </a:solidFill>
                <a:effectLst/>
                <a:uLnTx/>
                <a:uFillTx/>
                <a:latin typeface="Karla"/>
                <a:sym typeface="Karla"/>
              </a:rPr>
            </a:br>
            <a:endParaRPr dirty="0"/>
          </a:p>
        </p:txBody>
      </p:sp>
      <p:sp>
        <p:nvSpPr>
          <p:cNvPr id="233" name="Google Shape;233;p34"/>
          <p:cNvSpPr txBox="1">
            <a:spLocks noGrp="1"/>
          </p:cNvSpPr>
          <p:nvPr>
            <p:ph type="subTitle" idx="3"/>
          </p:nvPr>
        </p:nvSpPr>
        <p:spPr>
          <a:xfrm>
            <a:off x="228600" y="0"/>
            <a:ext cx="8686800" cy="3673525"/>
          </a:xfrm>
          <a:prstGeom prst="rect">
            <a:avLst/>
          </a:prstGeom>
        </p:spPr>
        <p:txBody>
          <a:bodyPr spcFirstLastPara="1" wrap="square" lIns="91425" tIns="91425" rIns="91425" bIns="91425" anchor="t" anchorCtr="0">
            <a:noAutofit/>
          </a:bodyPr>
          <a:lstStyle/>
          <a:p>
            <a:pPr marL="139700" indent="0"/>
            <a:endParaRPr lang="ro-RO" dirty="0"/>
          </a:p>
          <a:p>
            <a:pPr marL="139700" indent="0"/>
            <a:endParaRPr lang="ro-RO" dirty="0"/>
          </a:p>
          <a:p>
            <a:pPr marL="139700" indent="0"/>
            <a:endParaRPr lang="ro-RO" sz="1000" dirty="0">
              <a:latin typeface="+mj-lt"/>
            </a:endParaRPr>
          </a:p>
          <a:p>
            <a:pPr marL="139700" indent="0"/>
            <a:endParaRPr lang="ro-RO" sz="1000" dirty="0">
              <a:latin typeface="+mj-lt"/>
            </a:endParaRPr>
          </a:p>
          <a:p>
            <a:pPr marL="139700" indent="0" algn="just"/>
            <a:r>
              <a:rPr lang="en-US" sz="1000" dirty="0">
                <a:latin typeface="+mj-lt"/>
              </a:rPr>
              <a:t>	Romanian, though a </a:t>
            </a:r>
            <a:r>
              <a:rPr lang="en-US" sz="1000" b="1" dirty="0">
                <a:solidFill>
                  <a:srgbClr val="FF0000"/>
                </a:solidFill>
                <a:latin typeface="+mj-lt"/>
              </a:rPr>
              <a:t>Romance language </a:t>
            </a:r>
            <a:r>
              <a:rPr lang="en-US" sz="1000" dirty="0">
                <a:latin typeface="+mj-lt"/>
              </a:rPr>
              <a:t>by lineage, exhibits </a:t>
            </a:r>
            <a:r>
              <a:rPr lang="en-US" sz="1000" b="1" dirty="0">
                <a:solidFill>
                  <a:srgbClr val="FF0000"/>
                </a:solidFill>
                <a:latin typeface="+mj-lt"/>
              </a:rPr>
              <a:t>a strict negative concord system </a:t>
            </a:r>
            <a:r>
              <a:rPr lang="en-US" sz="1000" dirty="0">
                <a:latin typeface="+mj-lt"/>
              </a:rPr>
              <a:t>—</a:t>
            </a:r>
            <a:r>
              <a:rPr lang="en-US" sz="1000" b="1" dirty="0">
                <a:solidFill>
                  <a:srgbClr val="FF0000"/>
                </a:solidFill>
                <a:latin typeface="+mj-lt"/>
              </a:rPr>
              <a:t>a feature it shares </a:t>
            </a:r>
            <a:r>
              <a:rPr lang="en-US" sz="1000" dirty="0">
                <a:latin typeface="+mj-lt"/>
              </a:rPr>
              <a:t>not with its Romance relatives but </a:t>
            </a:r>
            <a:r>
              <a:rPr lang="en-US" sz="1000" b="1" dirty="0">
                <a:solidFill>
                  <a:srgbClr val="FF0000"/>
                </a:solidFill>
                <a:latin typeface="+mj-lt"/>
              </a:rPr>
              <a:t>with its Balkan </a:t>
            </a:r>
            <a:r>
              <a:rPr lang="en-US" sz="1000" b="1" dirty="0" err="1">
                <a:solidFill>
                  <a:srgbClr val="FF0000"/>
                </a:solidFill>
                <a:latin typeface="+mj-lt"/>
              </a:rPr>
              <a:t>neighbours</a:t>
            </a:r>
            <a:r>
              <a:rPr lang="en-US" sz="1000" dirty="0">
                <a:latin typeface="+mj-lt"/>
              </a:rPr>
              <a:t>. Connective negation always occurs with a NM, regardless of its position relative to the verb and regardless of whether it is clausal or phrasal negation. It is important to note that Classical Latin was a non-negative-concord language; therefore, negative concord in its various forms (strict or </a:t>
            </a:r>
            <a:r>
              <a:rPr lang="en-US" sz="1000" dirty="0" err="1">
                <a:latin typeface="+mj-lt"/>
              </a:rPr>
              <a:t>nonstrict</a:t>
            </a:r>
            <a:r>
              <a:rPr lang="en-US" sz="1000" dirty="0">
                <a:latin typeface="+mj-lt"/>
              </a:rPr>
              <a:t>) is an emergent property of the Romance languages. </a:t>
            </a:r>
            <a:endParaRPr lang="ro-RO" sz="1000" dirty="0">
              <a:latin typeface="+mj-lt"/>
            </a:endParaRPr>
          </a:p>
          <a:p>
            <a:pPr marL="139700" indent="0" algn="just"/>
            <a:r>
              <a:rPr lang="en-US" sz="1000" dirty="0">
                <a:latin typeface="+mj-lt"/>
              </a:rPr>
              <a:t>Negative concord (NC) varies significantly across languages, and one important parameter is the position of the indefinites relative to the verb.</a:t>
            </a:r>
            <a:endParaRPr lang="ro-RO" sz="1000" dirty="0">
              <a:latin typeface="+mj-lt"/>
            </a:endParaRPr>
          </a:p>
          <a:p>
            <a:pPr marL="139700" indent="0" algn="just"/>
            <a:r>
              <a:rPr lang="en-US" sz="1000" b="1" dirty="0">
                <a:highlight>
                  <a:srgbClr val="00FF00"/>
                </a:highlight>
                <a:latin typeface="+mj-lt"/>
              </a:rPr>
              <a:t>!</a:t>
            </a:r>
            <a:r>
              <a:rPr lang="en-US" sz="1000" dirty="0">
                <a:latin typeface="+mj-lt"/>
              </a:rPr>
              <a:t> In Spanish and Italian, for example, in sentences with only one indefinite negative element, NC appears only when the indefinite occurs </a:t>
            </a:r>
            <a:r>
              <a:rPr lang="en-US" sz="1000" dirty="0" err="1">
                <a:latin typeface="+mj-lt"/>
              </a:rPr>
              <a:t>postverbally</a:t>
            </a:r>
            <a:r>
              <a:rPr lang="en-US" sz="1000" dirty="0">
                <a:latin typeface="+mj-lt"/>
              </a:rPr>
              <a:t>; if the indefinite precedes the verb, NC becomes impossible. This type of NC is therefore considered non-strict negative concord.</a:t>
            </a:r>
          </a:p>
          <a:p>
            <a:pPr marL="139700" indent="0" algn="just"/>
            <a:endParaRPr lang="ro-RO" sz="1000" dirty="0">
              <a:latin typeface="+mj-lt"/>
            </a:endParaRPr>
          </a:p>
          <a:p>
            <a:pPr marL="139700" indent="0" algn="just"/>
            <a:r>
              <a:rPr lang="en-US" sz="1000" dirty="0">
                <a:latin typeface="+mj-lt"/>
              </a:rPr>
              <a:t>(13) Romanian</a:t>
            </a:r>
            <a:r>
              <a:rPr lang="ro-RO" sz="1000" dirty="0">
                <a:latin typeface="+mj-lt"/>
              </a:rPr>
              <a:t>: </a:t>
            </a:r>
            <a:r>
              <a:rPr lang="en-US" sz="1000" dirty="0" err="1">
                <a:latin typeface="+mj-lt"/>
              </a:rPr>
              <a:t>Nimeni</a:t>
            </a:r>
            <a:r>
              <a:rPr lang="en-US" sz="1000" dirty="0">
                <a:latin typeface="+mj-lt"/>
              </a:rPr>
              <a:t> nu a </a:t>
            </a:r>
            <a:r>
              <a:rPr lang="en-US" sz="1000" dirty="0" err="1">
                <a:latin typeface="+mj-lt"/>
              </a:rPr>
              <a:t>văzut</a:t>
            </a:r>
            <a:r>
              <a:rPr lang="en-US" sz="1000" dirty="0">
                <a:latin typeface="+mj-lt"/>
              </a:rPr>
              <a:t> </a:t>
            </a:r>
            <a:r>
              <a:rPr lang="en-US" sz="1000" dirty="0" err="1">
                <a:latin typeface="+mj-lt"/>
              </a:rPr>
              <a:t>nimic</a:t>
            </a:r>
            <a:r>
              <a:rPr lang="ro-RO" sz="1000" dirty="0">
                <a:latin typeface="+mj-lt"/>
              </a:rPr>
              <a:t>.</a:t>
            </a:r>
          </a:p>
          <a:p>
            <a:pPr marL="139700" indent="0" algn="just"/>
            <a:r>
              <a:rPr lang="ro-RO" sz="1000" dirty="0">
                <a:latin typeface="+mj-lt"/>
              </a:rPr>
              <a:t>                         </a:t>
            </a:r>
            <a:r>
              <a:rPr lang="en-US" sz="1000" dirty="0">
                <a:latin typeface="+mj-lt"/>
              </a:rPr>
              <a:t>no.one NEG has seen nothing</a:t>
            </a:r>
            <a:endParaRPr lang="ro-RO" sz="1000" dirty="0">
              <a:latin typeface="+mj-lt"/>
            </a:endParaRPr>
          </a:p>
          <a:p>
            <a:pPr marL="139700" indent="0" algn="just"/>
            <a:r>
              <a:rPr lang="ro-RO" sz="1000" dirty="0">
                <a:latin typeface="+mj-lt"/>
              </a:rPr>
              <a:t>                        </a:t>
            </a:r>
            <a:r>
              <a:rPr lang="en-US" sz="1000" dirty="0">
                <a:latin typeface="+mj-lt"/>
              </a:rPr>
              <a:t>‘No one saw anything.’</a:t>
            </a:r>
            <a:endParaRPr lang="ro-RO" sz="1000" dirty="0">
              <a:latin typeface="+mj-lt"/>
            </a:endParaRPr>
          </a:p>
          <a:p>
            <a:pPr marL="139700" indent="0" algn="just"/>
            <a:r>
              <a:rPr lang="en-US" sz="1000" dirty="0">
                <a:latin typeface="+mj-lt"/>
              </a:rPr>
              <a:t>(14) Spanish</a:t>
            </a:r>
            <a:r>
              <a:rPr lang="ro-RO" sz="1000" dirty="0">
                <a:latin typeface="+mj-lt"/>
              </a:rPr>
              <a:t>: </a:t>
            </a:r>
            <a:r>
              <a:rPr lang="en-US" sz="1000" dirty="0" err="1">
                <a:latin typeface="+mj-lt"/>
              </a:rPr>
              <a:t>Nadie</a:t>
            </a:r>
            <a:r>
              <a:rPr lang="en-US" sz="1000" dirty="0">
                <a:latin typeface="+mj-lt"/>
              </a:rPr>
              <a:t> </a:t>
            </a:r>
            <a:r>
              <a:rPr lang="en-US" sz="1000" dirty="0" err="1">
                <a:latin typeface="+mj-lt"/>
              </a:rPr>
              <a:t>comió</a:t>
            </a:r>
            <a:r>
              <a:rPr lang="en-US" sz="1000" dirty="0">
                <a:latin typeface="+mj-lt"/>
              </a:rPr>
              <a:t> nada.</a:t>
            </a:r>
            <a:endParaRPr lang="ro-RO" sz="1000" dirty="0">
              <a:latin typeface="+mj-lt"/>
            </a:endParaRPr>
          </a:p>
          <a:p>
            <a:pPr marL="139700" indent="0" algn="just"/>
            <a:r>
              <a:rPr lang="ro-RO" sz="1000" dirty="0">
                <a:latin typeface="+mj-lt"/>
              </a:rPr>
              <a:t>                       </a:t>
            </a:r>
            <a:r>
              <a:rPr lang="en-US" sz="1000" dirty="0">
                <a:latin typeface="+mj-lt"/>
              </a:rPr>
              <a:t>no.one ate nothing</a:t>
            </a:r>
          </a:p>
          <a:p>
            <a:pPr marL="139700" indent="0" algn="just"/>
            <a:r>
              <a:rPr lang="en-US" sz="1000" dirty="0">
                <a:latin typeface="+mj-lt"/>
              </a:rPr>
              <a:t>                       ‘No one ate anything.’</a:t>
            </a:r>
          </a:p>
          <a:p>
            <a:pPr marL="139700" indent="0" algn="just"/>
            <a:endParaRPr lang="ro-RO" sz="1000" dirty="0">
              <a:latin typeface="+mj-lt"/>
            </a:endParaRPr>
          </a:p>
          <a:p>
            <a:pPr marL="139700" indent="0" algn="just"/>
            <a:r>
              <a:rPr lang="ro-RO" sz="1000" dirty="0">
                <a:latin typeface="+mj-lt"/>
              </a:rPr>
              <a:t>                       </a:t>
            </a:r>
            <a:r>
              <a:rPr lang="en-US" sz="1000" dirty="0">
                <a:latin typeface="+mj-lt"/>
              </a:rPr>
              <a:t>The contrast between strict and non-strict NC does not always follow the same pattern illustrated by Romanian or Spanish (van der </a:t>
            </a:r>
            <a:r>
              <a:rPr lang="en-US" sz="1000" dirty="0" err="1">
                <a:latin typeface="+mj-lt"/>
              </a:rPr>
              <a:t>Auwera</a:t>
            </a:r>
            <a:r>
              <a:rPr lang="en-US" sz="1000" dirty="0">
                <a:latin typeface="+mj-lt"/>
              </a:rPr>
              <a:t> &amp; Van </a:t>
            </a:r>
            <a:r>
              <a:rPr lang="en-US" sz="1000" dirty="0" err="1">
                <a:latin typeface="+mj-lt"/>
              </a:rPr>
              <a:t>Alsenoy</a:t>
            </a:r>
            <a:r>
              <a:rPr lang="en-US" sz="1000" dirty="0">
                <a:latin typeface="+mj-lt"/>
              </a:rPr>
              <a:t> 2016, 2018 also discuss other NC types).</a:t>
            </a:r>
            <a:endParaRPr lang="ro-RO" sz="1000" dirty="0">
              <a:latin typeface="+mj-lt"/>
            </a:endParaRPr>
          </a:p>
          <a:p>
            <a:pPr marL="139700" indent="0" algn="just"/>
            <a:r>
              <a:rPr lang="en-US" sz="1000" dirty="0">
                <a:latin typeface="+mj-lt"/>
              </a:rPr>
              <a:t>The degree of strictness in NC may vary—some languages allow NC with two indefinite elements, others do not.</a:t>
            </a:r>
            <a:r>
              <a:rPr lang="ro-RO" sz="1000" dirty="0">
                <a:latin typeface="+mj-lt"/>
              </a:rPr>
              <a:t> </a:t>
            </a:r>
            <a:r>
              <a:rPr lang="en-US" sz="1000" dirty="0">
                <a:latin typeface="+mj-lt"/>
              </a:rPr>
              <a:t>Romanian, unlike Spanish, preserves the sentential negative marker (NM) even when multiple N-words occur in the structure.</a:t>
            </a:r>
            <a:endParaRPr lang="ro-RO" sz="1000" dirty="0">
              <a:latin typeface="+mj-lt"/>
            </a:endParaRPr>
          </a:p>
        </p:txBody>
      </p:sp>
      <p:cxnSp>
        <p:nvCxnSpPr>
          <p:cNvPr id="237" name="Google Shape;237;p34"/>
          <p:cNvCxnSpPr/>
          <p:nvPr/>
        </p:nvCxnSpPr>
        <p:spPr>
          <a:xfrm>
            <a:off x="57600" y="399400"/>
            <a:ext cx="9302100" cy="0"/>
          </a:xfrm>
          <a:prstGeom prst="straightConnector1">
            <a:avLst/>
          </a:prstGeom>
          <a:noFill/>
          <a:ln w="9525" cap="flat" cmpd="sng">
            <a:solidFill>
              <a:schemeClr val="dk2"/>
            </a:solidFill>
            <a:prstDash val="solid"/>
            <a:round/>
            <a:headEnd type="none" w="med" len="med"/>
            <a:tailEnd type="none" w="med" len="med"/>
          </a:ln>
        </p:spPr>
      </p:cxnSp>
    </p:spTree>
    <p:extLst>
      <p:ext uri="{BB962C8B-B14F-4D97-AF65-F5344CB8AC3E}">
        <p14:creationId xmlns:p14="http://schemas.microsoft.com/office/powerpoint/2010/main" val="24960992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34"/>
          <p:cNvSpPr txBox="1">
            <a:spLocks noGrp="1"/>
          </p:cNvSpPr>
          <p:nvPr>
            <p:ph type="title"/>
          </p:nvPr>
        </p:nvSpPr>
        <p:spPr>
          <a:xfrm>
            <a:off x="382425" y="202400"/>
            <a:ext cx="8686800" cy="822600"/>
          </a:xfrm>
          <a:prstGeom prst="rect">
            <a:avLst/>
          </a:prstGeom>
        </p:spPr>
        <p:txBody>
          <a:bodyPr spcFirstLastPara="1" wrap="square" lIns="91425" tIns="91425" rIns="91425" bIns="91425" anchor="b" anchorCtr="0">
            <a:noAutofit/>
          </a:bodyPr>
          <a:lstStyle/>
          <a:p>
            <a:pPr marL="457200" marR="0" lvl="0" indent="-317500" defTabSz="914400" rtl="0" eaLnBrk="1" fontAlgn="auto" latinLnBrk="0" hangingPunct="1">
              <a:lnSpc>
                <a:spcPct val="100000"/>
              </a:lnSpc>
              <a:spcBef>
                <a:spcPts val="0"/>
              </a:spcBef>
              <a:spcAft>
                <a:spcPts val="0"/>
              </a:spcAft>
              <a:tabLst/>
              <a:defRPr/>
            </a:pPr>
            <a:br>
              <a:rPr kumimoji="0" lang="ro-RO" sz="1200" b="1" i="0" u="none" strike="noStrike" kern="0" cap="none" spc="0" normalizeH="0" baseline="0" noProof="0" dirty="0">
                <a:ln>
                  <a:noFill/>
                </a:ln>
                <a:solidFill>
                  <a:srgbClr val="083C77"/>
                </a:solidFill>
                <a:effectLst/>
                <a:uLnTx/>
                <a:uFillTx/>
                <a:latin typeface="Karla"/>
                <a:sym typeface="Karla"/>
              </a:rPr>
            </a:br>
            <a:r>
              <a:rPr lang="ro-RO" sz="1200" b="1" dirty="0">
                <a:solidFill>
                  <a:srgbClr val="083C77"/>
                </a:solidFill>
                <a:latin typeface="Karla"/>
                <a:sym typeface="Karla"/>
              </a:rPr>
              <a:t> </a:t>
            </a:r>
            <a:br>
              <a:rPr kumimoji="0" lang="en-US" sz="1200" b="1" i="0" u="none" strike="noStrike" kern="0" cap="none" spc="0" normalizeH="0" baseline="0" noProof="0" dirty="0">
                <a:ln>
                  <a:noFill/>
                </a:ln>
                <a:solidFill>
                  <a:srgbClr val="083C77"/>
                </a:solidFill>
                <a:effectLst/>
                <a:uLnTx/>
                <a:uFillTx/>
                <a:latin typeface="Karla"/>
                <a:sym typeface="Karla"/>
              </a:rPr>
            </a:br>
            <a:br>
              <a:rPr kumimoji="0" lang="en-US" sz="1200" b="1" i="0" u="none" strike="noStrike" kern="0" cap="none" spc="0" normalizeH="0" baseline="0" noProof="0" dirty="0">
                <a:ln>
                  <a:noFill/>
                </a:ln>
                <a:solidFill>
                  <a:srgbClr val="083C77"/>
                </a:solidFill>
                <a:effectLst/>
                <a:uLnTx/>
                <a:uFillTx/>
                <a:latin typeface="Karla"/>
                <a:sym typeface="Karla"/>
              </a:rPr>
            </a:br>
            <a:endParaRPr dirty="0"/>
          </a:p>
        </p:txBody>
      </p:sp>
      <p:sp>
        <p:nvSpPr>
          <p:cNvPr id="233" name="Google Shape;233;p34"/>
          <p:cNvSpPr txBox="1">
            <a:spLocks noGrp="1"/>
          </p:cNvSpPr>
          <p:nvPr>
            <p:ph type="subTitle" idx="3"/>
          </p:nvPr>
        </p:nvSpPr>
        <p:spPr>
          <a:xfrm>
            <a:off x="228600" y="908304"/>
            <a:ext cx="8686800" cy="3673525"/>
          </a:xfrm>
          <a:prstGeom prst="rect">
            <a:avLst/>
          </a:prstGeom>
        </p:spPr>
        <p:txBody>
          <a:bodyPr spcFirstLastPara="1" wrap="square" lIns="91425" tIns="91425" rIns="91425" bIns="91425" anchor="t" anchorCtr="0">
            <a:noAutofit/>
          </a:bodyPr>
          <a:lstStyle/>
          <a:p>
            <a:pPr marL="139700" indent="0"/>
            <a:endParaRPr lang="ro-RO" dirty="0"/>
          </a:p>
          <a:p>
            <a:pPr marL="139700" indent="0"/>
            <a:endParaRPr lang="ro-RO" dirty="0"/>
          </a:p>
          <a:p>
            <a:pPr marL="0" marR="0" indent="457200" algn="just">
              <a:lnSpc>
                <a:spcPct val="107000"/>
              </a:lnSpc>
              <a:spcBef>
                <a:spcPts val="0"/>
              </a:spcBef>
              <a:spcAft>
                <a:spcPts val="0"/>
              </a:spcAft>
            </a:pPr>
            <a:r>
              <a:rPr lang="ro-RO" sz="1200" dirty="0">
                <a:effectLst/>
                <a:latin typeface="Times New Roman" panose="02020603050405020304" pitchFamily="18" charset="0"/>
                <a:ea typeface="Calibri" panose="020F0502020204030204" pitchFamily="34" charset="0"/>
                <a:cs typeface="Vrinda" panose="020B0502040204020203" pitchFamily="34" charset="0"/>
              </a:rPr>
              <a:t>The comparative analysis shows that Romanian diverges from its Romance relatives but converges structurally with its Balkan neighbours. In Spanish and Italian, for example, negative coordination displays non-strict negative concord. For example, in Sp. </a:t>
            </a:r>
            <a:r>
              <a:rPr lang="ro-RO" sz="1200" b="1" i="1" dirty="0">
                <a:solidFill>
                  <a:srgbClr val="FF0000"/>
                </a:solidFill>
                <a:effectLst/>
                <a:latin typeface="Times New Roman" panose="02020603050405020304" pitchFamily="18" charset="0"/>
                <a:ea typeface="Calibri" panose="020F0502020204030204" pitchFamily="34" charset="0"/>
                <a:cs typeface="Vrinda" panose="020B0502040204020203" pitchFamily="34" charset="0"/>
              </a:rPr>
              <a:t>Ni</a:t>
            </a:r>
            <a:r>
              <a:rPr lang="ro-RO" sz="1200" i="1" dirty="0">
                <a:effectLst/>
                <a:latin typeface="Times New Roman" panose="02020603050405020304" pitchFamily="18" charset="0"/>
                <a:ea typeface="Calibri" panose="020F0502020204030204" pitchFamily="34" charset="0"/>
                <a:cs typeface="Vrinda" panose="020B0502040204020203" pitchFamily="34" charset="0"/>
              </a:rPr>
              <a:t> puedo </a:t>
            </a:r>
            <a:r>
              <a:rPr lang="ro-RO" sz="1200" b="1" i="1" dirty="0">
                <a:solidFill>
                  <a:srgbClr val="FF0000"/>
                </a:solidFill>
                <a:effectLst/>
                <a:latin typeface="Times New Roman" panose="02020603050405020304" pitchFamily="18" charset="0"/>
                <a:ea typeface="Calibri" panose="020F0502020204030204" pitchFamily="34" charset="0"/>
                <a:cs typeface="Vrinda" panose="020B0502040204020203" pitchFamily="34" charset="0"/>
              </a:rPr>
              <a:t>ni</a:t>
            </a:r>
            <a:r>
              <a:rPr lang="ro-RO" sz="1200" i="1" dirty="0">
                <a:effectLst/>
                <a:latin typeface="Times New Roman" panose="02020603050405020304" pitchFamily="18" charset="0"/>
                <a:ea typeface="Calibri" panose="020F0502020204030204" pitchFamily="34" charset="0"/>
                <a:cs typeface="Vrinda" panose="020B0502040204020203" pitchFamily="34" charset="0"/>
              </a:rPr>
              <a:t> debo exponerla a ciertos riesgos</a:t>
            </a:r>
            <a:r>
              <a:rPr lang="ro-RO" sz="1200" dirty="0">
                <a:effectLst/>
                <a:latin typeface="Times New Roman" panose="02020603050405020304" pitchFamily="18" charset="0"/>
                <a:ea typeface="Calibri" panose="020F0502020204030204" pitchFamily="34" charset="0"/>
                <a:cs typeface="Vrinda" panose="020B0502040204020203" pitchFamily="34" charset="0"/>
              </a:rPr>
              <a:t> (‘I can neither expose her to certain risks nor should I’),  only one negator is allowed (Van der Auwera, Nomachi, and Krasnoukhova 2021, 48).</a:t>
            </a:r>
            <a:endParaRPr lang="en-US" sz="1100" dirty="0">
              <a:effectLst/>
              <a:latin typeface="Calibri" panose="020F0502020204030204" pitchFamily="34" charset="0"/>
              <a:ea typeface="Calibri" panose="020F0502020204030204" pitchFamily="34" charset="0"/>
              <a:cs typeface="Vrinda" panose="020B0502040204020203" pitchFamily="34" charset="0"/>
            </a:endParaRPr>
          </a:p>
          <a:p>
            <a:pPr marL="139700" indent="0"/>
            <a:r>
              <a:rPr lang="ro-RO" sz="1200" dirty="0">
                <a:effectLst/>
                <a:latin typeface="Times New Roman" panose="02020603050405020304" pitchFamily="18" charset="0"/>
                <a:ea typeface="Calibri" panose="020F0502020204030204" pitchFamily="34" charset="0"/>
              </a:rPr>
              <a:t>In the Balkan languages, connective negation consistently exhibits </a:t>
            </a:r>
            <a:r>
              <a:rPr lang="ro-RO" sz="1200" b="1" dirty="0">
                <a:solidFill>
                  <a:srgbClr val="FF0000"/>
                </a:solidFill>
                <a:effectLst/>
                <a:latin typeface="Times New Roman" panose="02020603050405020304" pitchFamily="18" charset="0"/>
                <a:ea typeface="Calibri" panose="020F0502020204030204" pitchFamily="34" charset="0"/>
              </a:rPr>
              <a:t>strict negative concord</a:t>
            </a:r>
            <a:r>
              <a:rPr lang="ro-RO" sz="1200" dirty="0">
                <a:effectLst/>
                <a:latin typeface="Times New Roman" panose="02020603050405020304" pitchFamily="18" charset="0"/>
                <a:ea typeface="Calibri" panose="020F0502020204030204" pitchFamily="34" charset="0"/>
              </a:rPr>
              <a:t>, closely paralleling the Romanian pattern. </a:t>
            </a:r>
            <a:endParaRPr lang="ro-RO" dirty="0"/>
          </a:p>
        </p:txBody>
      </p:sp>
      <p:cxnSp>
        <p:nvCxnSpPr>
          <p:cNvPr id="237" name="Google Shape;237;p34"/>
          <p:cNvCxnSpPr/>
          <p:nvPr/>
        </p:nvCxnSpPr>
        <p:spPr>
          <a:xfrm>
            <a:off x="57600" y="399400"/>
            <a:ext cx="9302100" cy="0"/>
          </a:xfrm>
          <a:prstGeom prst="straightConnector1">
            <a:avLst/>
          </a:prstGeom>
          <a:noFill/>
          <a:ln w="9525" cap="flat" cmpd="sng">
            <a:solidFill>
              <a:schemeClr val="dk2"/>
            </a:solidFill>
            <a:prstDash val="solid"/>
            <a:round/>
            <a:headEnd type="none" w="med" len="med"/>
            <a:tailEnd type="none" w="med" len="med"/>
          </a:ln>
        </p:spPr>
      </p:cxnSp>
    </p:spTree>
    <p:extLst>
      <p:ext uri="{BB962C8B-B14F-4D97-AF65-F5344CB8AC3E}">
        <p14:creationId xmlns:p14="http://schemas.microsoft.com/office/powerpoint/2010/main" val="38926979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34"/>
          <p:cNvSpPr txBox="1">
            <a:spLocks noGrp="1"/>
          </p:cNvSpPr>
          <p:nvPr>
            <p:ph type="title"/>
          </p:nvPr>
        </p:nvSpPr>
        <p:spPr>
          <a:xfrm>
            <a:off x="382425" y="202400"/>
            <a:ext cx="8686800" cy="822600"/>
          </a:xfrm>
          <a:prstGeom prst="rect">
            <a:avLst/>
          </a:prstGeom>
        </p:spPr>
        <p:txBody>
          <a:bodyPr spcFirstLastPara="1" wrap="square" lIns="91425" tIns="91425" rIns="91425" bIns="91425" anchor="b" anchorCtr="0">
            <a:noAutofit/>
          </a:bodyPr>
          <a:lstStyle/>
          <a:p>
            <a:pPr marL="457200" marR="0" lvl="0" indent="-317500" defTabSz="914400" rtl="0" eaLnBrk="1" fontAlgn="auto" latinLnBrk="0" hangingPunct="1">
              <a:lnSpc>
                <a:spcPct val="100000"/>
              </a:lnSpc>
              <a:spcBef>
                <a:spcPts val="0"/>
              </a:spcBef>
              <a:spcAft>
                <a:spcPts val="0"/>
              </a:spcAft>
              <a:tabLst/>
              <a:defRPr/>
            </a:pPr>
            <a:br>
              <a:rPr kumimoji="0" lang="ro-RO" sz="1200" b="1" i="0" u="none" strike="noStrike" kern="0" cap="none" spc="0" normalizeH="0" baseline="0" noProof="0" dirty="0">
                <a:ln>
                  <a:noFill/>
                </a:ln>
                <a:solidFill>
                  <a:srgbClr val="083C77"/>
                </a:solidFill>
                <a:effectLst/>
                <a:uLnTx/>
                <a:uFillTx/>
                <a:latin typeface="Karla"/>
                <a:sym typeface="Karla"/>
              </a:rPr>
            </a:br>
            <a:r>
              <a:rPr lang="ro-RO" sz="1200" b="1" dirty="0">
                <a:solidFill>
                  <a:srgbClr val="083C77"/>
                </a:solidFill>
                <a:latin typeface="Karla"/>
                <a:sym typeface="Karla"/>
              </a:rPr>
              <a:t> </a:t>
            </a:r>
            <a:br>
              <a:rPr kumimoji="0" lang="en-US" sz="1200" b="1" i="0" u="none" strike="noStrike" kern="0" cap="none" spc="0" normalizeH="0" baseline="0" noProof="0" dirty="0">
                <a:ln>
                  <a:noFill/>
                </a:ln>
                <a:solidFill>
                  <a:srgbClr val="083C77"/>
                </a:solidFill>
                <a:effectLst/>
                <a:uLnTx/>
                <a:uFillTx/>
                <a:latin typeface="Karla"/>
                <a:sym typeface="Karla"/>
              </a:rPr>
            </a:br>
            <a:br>
              <a:rPr kumimoji="0" lang="en-US" sz="1200" b="1" i="0" u="none" strike="noStrike" kern="0" cap="none" spc="0" normalizeH="0" baseline="0" noProof="0" dirty="0">
                <a:ln>
                  <a:noFill/>
                </a:ln>
                <a:solidFill>
                  <a:srgbClr val="083C77"/>
                </a:solidFill>
                <a:effectLst/>
                <a:uLnTx/>
                <a:uFillTx/>
                <a:latin typeface="Karla"/>
                <a:sym typeface="Karla"/>
              </a:rPr>
            </a:br>
            <a:endParaRPr dirty="0"/>
          </a:p>
        </p:txBody>
      </p:sp>
      <p:sp>
        <p:nvSpPr>
          <p:cNvPr id="233" name="Google Shape;233;p34"/>
          <p:cNvSpPr txBox="1">
            <a:spLocks noGrp="1"/>
          </p:cNvSpPr>
          <p:nvPr>
            <p:ph type="subTitle" idx="3"/>
          </p:nvPr>
        </p:nvSpPr>
        <p:spPr>
          <a:xfrm>
            <a:off x="228600" y="0"/>
            <a:ext cx="8686800" cy="4941098"/>
          </a:xfrm>
          <a:prstGeom prst="rect">
            <a:avLst/>
          </a:prstGeom>
        </p:spPr>
        <p:txBody>
          <a:bodyPr spcFirstLastPara="1" wrap="square" lIns="91425" tIns="91425" rIns="91425" bIns="91425" anchor="t" anchorCtr="0">
            <a:no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endParaRPr kumimoji="0" lang="ro-RO" altLang="en-US" sz="1100" b="1" i="0" u="none" strike="noStrike" kern="0" cap="none" spc="0" normalizeH="0" baseline="0" noProof="0" dirty="0">
              <a:ln>
                <a:noFill/>
              </a:ln>
              <a:solidFill>
                <a:srgbClr val="FF0000"/>
              </a:solidFill>
              <a:effectLst/>
              <a:uLnTx/>
              <a:uFillTx/>
              <a:latin typeface="Arial" panose="020B0604020202020204" pitchFamily="34" charset="0"/>
              <a:cs typeface="Arial"/>
              <a:sym typeface="Arial"/>
            </a:endParaRPr>
          </a:p>
          <a:p>
            <a:pPr marL="0" marR="0" lvl="0" indent="0" algn="r" defTabSz="914400" rtl="0" eaLnBrk="0" fontAlgn="base" latinLnBrk="0" hangingPunct="0">
              <a:lnSpc>
                <a:spcPct val="100000"/>
              </a:lnSpc>
              <a:spcBef>
                <a:spcPct val="0"/>
              </a:spcBef>
              <a:spcAft>
                <a:spcPct val="0"/>
              </a:spcAft>
              <a:buClrTx/>
              <a:buSzTx/>
              <a:buFontTx/>
              <a:buNone/>
              <a:tabLst/>
              <a:defRPr/>
            </a:pPr>
            <a:endParaRPr lang="ro-RO" altLang="en-US" sz="1100" b="1" dirty="0">
              <a:solidFill>
                <a:srgbClr val="FF0000"/>
              </a:solidFill>
              <a:latin typeface="Arial" panose="020B0604020202020204" pitchFamily="34" charset="0"/>
              <a:cs typeface="Arial"/>
              <a:sym typeface="Arial"/>
            </a:endParaRP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100" b="1" i="0" u="none" strike="noStrike" kern="0" cap="none" spc="0" normalizeH="0" baseline="0" noProof="0" dirty="0">
                <a:ln>
                  <a:noFill/>
                </a:ln>
                <a:solidFill>
                  <a:srgbClr val="FF0000"/>
                </a:solidFill>
                <a:effectLst/>
                <a:uLnTx/>
                <a:uFillTx/>
                <a:latin typeface="Arial" panose="020B0604020202020204" pitchFamily="34" charset="0"/>
                <a:cs typeface="Arial"/>
                <a:sym typeface="Arial"/>
              </a:rPr>
              <a:t>Connective Negation in Greek </a:t>
            </a:r>
            <a:r>
              <a:rPr kumimoji="0" lang="en-US" altLang="en-US" sz="1100" b="1" i="0" u="none" strike="noStrike" kern="0" cap="none" spc="0" normalizeH="0" baseline="0" noProof="0" dirty="0">
                <a:ln>
                  <a:noFill/>
                </a:ln>
                <a:solidFill>
                  <a:srgbClr val="083C77"/>
                </a:solidFill>
                <a:effectLst/>
                <a:uLnTx/>
                <a:uFillTx/>
                <a:latin typeface="Arial" panose="020B0604020202020204" pitchFamily="34" charset="0"/>
                <a:cs typeface="Arial"/>
                <a:sym typeface="Arial"/>
              </a:rPr>
              <a:t>(</a:t>
            </a:r>
            <a:r>
              <a:rPr kumimoji="0" lang="en-US" altLang="en-US" sz="1100" b="1" i="0" u="none" strike="noStrike" kern="0" cap="none" spc="0" normalizeH="0" baseline="0" noProof="0" dirty="0" err="1">
                <a:ln>
                  <a:noFill/>
                </a:ln>
                <a:solidFill>
                  <a:srgbClr val="083C77"/>
                </a:solidFill>
                <a:effectLst/>
                <a:uLnTx/>
                <a:uFillTx/>
                <a:latin typeface="Arial" panose="020B0604020202020204" pitchFamily="34" charset="0"/>
                <a:cs typeface="Arial"/>
                <a:sym typeface="Arial"/>
              </a:rPr>
              <a:t>οὔτε</a:t>
            </a:r>
            <a:r>
              <a:rPr kumimoji="0" lang="en-US" altLang="en-US" sz="1100" b="1" i="0" u="none" strike="noStrike" kern="0" cap="none" spc="0" normalizeH="0" baseline="0" noProof="0" dirty="0">
                <a:ln>
                  <a:noFill/>
                </a:ln>
                <a:solidFill>
                  <a:srgbClr val="083C77"/>
                </a:solidFill>
                <a:effectLst/>
                <a:uLnTx/>
                <a:uFillTx/>
                <a:latin typeface="Arial" panose="020B0604020202020204" pitchFamily="34" charset="0"/>
                <a:cs typeface="Arial"/>
                <a:sym typeface="Arial"/>
              </a:rPr>
              <a:t>…</a:t>
            </a:r>
            <a:r>
              <a:rPr kumimoji="0" lang="en-US" altLang="en-US" sz="1100" b="1" i="0" u="none" strike="noStrike" kern="0" cap="none" spc="0" normalizeH="0" baseline="0" noProof="0" dirty="0" err="1">
                <a:ln>
                  <a:noFill/>
                </a:ln>
                <a:solidFill>
                  <a:srgbClr val="083C77"/>
                </a:solidFill>
                <a:effectLst/>
                <a:uLnTx/>
                <a:uFillTx/>
                <a:latin typeface="Arial" panose="020B0604020202020204" pitchFamily="34" charset="0"/>
                <a:cs typeface="Arial"/>
                <a:sym typeface="Arial"/>
              </a:rPr>
              <a:t>οὔτε</a:t>
            </a:r>
            <a:r>
              <a:rPr kumimoji="0" lang="en-US" altLang="en-US" sz="1100" b="1" i="0" u="none" strike="noStrike" kern="0" cap="none" spc="0" normalizeH="0" baseline="0" noProof="0" dirty="0">
                <a:ln>
                  <a:noFill/>
                </a:ln>
                <a:solidFill>
                  <a:srgbClr val="083C77"/>
                </a:solidFill>
                <a:effectLst/>
                <a:uLnTx/>
                <a:uFillTx/>
                <a:latin typeface="Arial" panose="020B0604020202020204" pitchFamily="34" charset="0"/>
                <a:cs typeface="Arial"/>
                <a:sym typeface="Arial"/>
              </a:rPr>
              <a:t>)</a:t>
            </a: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000" b="0" i="0" u="none" strike="noStrike" kern="0" cap="none" spc="0" normalizeH="0" baseline="0" noProof="0" dirty="0" err="1">
                <a:ln>
                  <a:noFill/>
                </a:ln>
                <a:solidFill>
                  <a:srgbClr val="083C77"/>
                </a:solidFill>
                <a:effectLst/>
                <a:uLnTx/>
                <a:uFillTx/>
                <a:latin typeface="Arial" panose="020B0604020202020204" pitchFamily="34" charset="0"/>
                <a:cs typeface="Arial"/>
                <a:sym typeface="Arial"/>
              </a:rPr>
              <a:t>Giannakidou</a:t>
            </a:r>
            <a:r>
              <a:rPr kumimoji="0" lang="en-US" altLang="en-US" sz="1000" b="0" i="0" u="none" strike="noStrike" kern="0" cap="none" spc="0" normalizeH="0" baseline="0" noProof="0" dirty="0">
                <a:ln>
                  <a:noFill/>
                </a:ln>
                <a:solidFill>
                  <a:srgbClr val="083C77"/>
                </a:solidFill>
                <a:effectLst/>
                <a:uLnTx/>
                <a:uFillTx/>
                <a:latin typeface="Arial" panose="020B0604020202020204" pitchFamily="34" charset="0"/>
                <a:cs typeface="Arial"/>
                <a:sym typeface="Arial"/>
              </a:rPr>
              <a:t> (2007: 55–56)</a:t>
            </a:r>
          </a:p>
          <a:p>
            <a:pPr marL="139700" indent="0"/>
            <a:endParaRPr lang="ro-RO" dirty="0"/>
          </a:p>
          <a:p>
            <a:pPr marL="139700" indent="0"/>
            <a:endParaRPr lang="ro-RO" dirty="0"/>
          </a:p>
          <a:p>
            <a:pPr marL="139700" indent="0"/>
            <a:endParaRPr lang="ro-RO" dirty="0"/>
          </a:p>
          <a:p>
            <a:pPr marL="139700" indent="0"/>
            <a:endParaRPr lang="ro-RO" dirty="0"/>
          </a:p>
          <a:p>
            <a:pPr marL="139700" indent="0"/>
            <a:r>
              <a:rPr lang="ro-RO" dirty="0"/>
              <a:t>   </a:t>
            </a:r>
            <a:r>
              <a:rPr lang="en-US" dirty="0"/>
              <a:t>	</a:t>
            </a:r>
            <a:endParaRPr lang="ro-RO" dirty="0"/>
          </a:p>
        </p:txBody>
      </p:sp>
      <p:cxnSp>
        <p:nvCxnSpPr>
          <p:cNvPr id="237" name="Google Shape;237;p34"/>
          <p:cNvCxnSpPr/>
          <p:nvPr/>
        </p:nvCxnSpPr>
        <p:spPr>
          <a:xfrm>
            <a:off x="74775" y="759400"/>
            <a:ext cx="9302100" cy="0"/>
          </a:xfrm>
          <a:prstGeom prst="straightConnector1">
            <a:avLst/>
          </a:prstGeom>
          <a:noFill/>
          <a:ln w="9525" cap="flat" cmpd="sng">
            <a:solidFill>
              <a:schemeClr val="dk2"/>
            </a:solidFill>
            <a:prstDash val="solid"/>
            <a:round/>
            <a:headEnd type="none" w="med" len="med"/>
            <a:tailEnd type="none" w="med" len="med"/>
          </a:ln>
        </p:spPr>
      </p:cxnSp>
      <p:sp>
        <p:nvSpPr>
          <p:cNvPr id="2" name="Rectangle 1">
            <a:extLst>
              <a:ext uri="{FF2B5EF4-FFF2-40B4-BE49-F238E27FC236}">
                <a16:creationId xmlns:a16="http://schemas.microsoft.com/office/drawing/2014/main" id="{48A6F134-080E-4DE7-9F49-A2BB27C49885}"/>
              </a:ext>
            </a:extLst>
          </p:cNvPr>
          <p:cNvSpPr>
            <a:spLocks noChangeArrowheads="1"/>
          </p:cNvSpPr>
          <p:nvPr/>
        </p:nvSpPr>
        <p:spPr bwMode="auto">
          <a:xfrm>
            <a:off x="228600" y="801503"/>
            <a:ext cx="8474400" cy="42165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dirty="0">
                <a:ln>
                  <a:noFill/>
                </a:ln>
                <a:solidFill>
                  <a:schemeClr val="tx1"/>
                </a:solidFill>
                <a:effectLst/>
                <a:latin typeface="Arial" panose="020B0604020202020204" pitchFamily="34" charset="0"/>
              </a:rPr>
              <a:t>Overview:</a:t>
            </a:r>
            <a:endParaRPr kumimoji="0" lang="en-US" altLang="en-US" sz="10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000" b="1" i="0" u="none" strike="noStrike" cap="none" normalizeH="0" baseline="0" dirty="0" err="1">
                <a:ln>
                  <a:noFill/>
                </a:ln>
                <a:solidFill>
                  <a:schemeClr val="tx1"/>
                </a:solidFill>
                <a:effectLst/>
                <a:highlight>
                  <a:srgbClr val="00FF00"/>
                </a:highlight>
                <a:latin typeface="Arial" panose="020B0604020202020204" pitchFamily="34" charset="0"/>
              </a:rPr>
              <a:t>οὔτε</a:t>
            </a:r>
            <a:r>
              <a:rPr kumimoji="0" lang="en-US" altLang="en-US" sz="1000" b="1" i="0" u="none" strike="noStrike" cap="none" normalizeH="0" baseline="0" dirty="0">
                <a:ln>
                  <a:noFill/>
                </a:ln>
                <a:solidFill>
                  <a:schemeClr val="tx1"/>
                </a:solidFill>
                <a:effectLst/>
                <a:highlight>
                  <a:srgbClr val="00FF00"/>
                </a:highlight>
                <a:latin typeface="Arial" panose="020B0604020202020204" pitchFamily="34" charset="0"/>
              </a:rPr>
              <a:t>…</a:t>
            </a:r>
            <a:r>
              <a:rPr kumimoji="0" lang="en-US" altLang="en-US" sz="1000" b="1" i="0" u="none" strike="noStrike" cap="none" normalizeH="0" baseline="0" dirty="0" err="1">
                <a:ln>
                  <a:noFill/>
                </a:ln>
                <a:solidFill>
                  <a:schemeClr val="tx1"/>
                </a:solidFill>
                <a:effectLst/>
                <a:highlight>
                  <a:srgbClr val="00FF00"/>
                </a:highlight>
                <a:latin typeface="Arial" panose="020B0604020202020204" pitchFamily="34" charset="0"/>
              </a:rPr>
              <a:t>οὔτε</a:t>
            </a:r>
            <a:r>
              <a:rPr kumimoji="0" lang="en-US" altLang="en-US" sz="1000" b="1" i="0" u="none" strike="noStrike" cap="none" normalizeH="0" baseline="0" dirty="0">
                <a:ln>
                  <a:noFill/>
                </a:ln>
                <a:solidFill>
                  <a:schemeClr val="tx1"/>
                </a:solidFill>
                <a:effectLst/>
                <a:highlight>
                  <a:srgbClr val="00FF00"/>
                </a:highlight>
                <a:latin typeface="Arial" panose="020B0604020202020204" pitchFamily="34" charset="0"/>
              </a:rPr>
              <a:t> = </a:t>
            </a:r>
            <a:r>
              <a:rPr kumimoji="0" lang="en-US" altLang="en-US" sz="1000" b="1" i="1" u="none" strike="noStrike" cap="none" normalizeH="0" baseline="0" dirty="0">
                <a:ln>
                  <a:noFill/>
                </a:ln>
                <a:solidFill>
                  <a:schemeClr val="tx1"/>
                </a:solidFill>
                <a:effectLst/>
                <a:highlight>
                  <a:srgbClr val="00FF00"/>
                </a:highlight>
                <a:latin typeface="Arial" panose="020B0604020202020204" pitchFamily="34" charset="0"/>
              </a:rPr>
              <a:t>neither…nor</a:t>
            </a:r>
            <a:endParaRPr kumimoji="0" lang="en-US" altLang="en-US" sz="1000" b="1" i="0" u="none" strike="noStrike" cap="none" normalizeH="0" baseline="0" dirty="0">
              <a:ln>
                <a:noFill/>
              </a:ln>
              <a:solidFill>
                <a:schemeClr val="tx1"/>
              </a:solidFill>
              <a:effectLst/>
              <a:highlight>
                <a:srgbClr val="00FF00"/>
              </a:highligh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000" b="0" i="0" u="none" strike="noStrike" cap="none" normalizeH="0" baseline="0" dirty="0">
                <a:ln>
                  <a:noFill/>
                </a:ln>
                <a:solidFill>
                  <a:schemeClr val="tx1"/>
                </a:solidFill>
                <a:effectLst/>
                <a:latin typeface="Arial" panose="020B0604020202020204" pitchFamily="34" charset="0"/>
              </a:rPr>
              <a:t>Derived from </a:t>
            </a:r>
            <a:r>
              <a:rPr kumimoji="0" lang="en-US" altLang="en-US" sz="1000" b="1" i="0" u="none" strike="noStrike" cap="none" normalizeH="0" baseline="0" dirty="0" err="1">
                <a:ln>
                  <a:noFill/>
                </a:ln>
                <a:solidFill>
                  <a:schemeClr val="tx1"/>
                </a:solidFill>
                <a:effectLst/>
                <a:latin typeface="Arial" panose="020B0604020202020204" pitchFamily="34" charset="0"/>
              </a:rPr>
              <a:t>ou</a:t>
            </a:r>
            <a:r>
              <a:rPr kumimoji="0" lang="en-US" altLang="en-US" sz="1000" b="0" i="0" u="none" strike="noStrike" cap="none" normalizeH="0" baseline="0" dirty="0">
                <a:ln>
                  <a:noFill/>
                </a:ln>
                <a:solidFill>
                  <a:schemeClr val="tx1"/>
                </a:solidFill>
                <a:effectLst/>
                <a:latin typeface="Arial" panose="020B0604020202020204" pitchFamily="34" charset="0"/>
              </a:rPr>
              <a:t> ‘not’ + </a:t>
            </a:r>
            <a:r>
              <a:rPr kumimoji="0" lang="en-US" altLang="en-US" sz="1000" b="1" i="0" u="none" strike="noStrike" cap="none" normalizeH="0" baseline="0" dirty="0">
                <a:ln>
                  <a:noFill/>
                </a:ln>
                <a:solidFill>
                  <a:schemeClr val="tx1"/>
                </a:solidFill>
                <a:effectLst/>
                <a:latin typeface="Arial" panose="020B0604020202020204" pitchFamily="34" charset="0"/>
              </a:rPr>
              <a:t>-</a:t>
            </a:r>
            <a:r>
              <a:rPr kumimoji="0" lang="en-US" altLang="en-US" sz="1000" b="1" i="0" u="none" strike="noStrike" cap="none" normalizeH="0" baseline="0" dirty="0" err="1">
                <a:ln>
                  <a:noFill/>
                </a:ln>
                <a:solidFill>
                  <a:schemeClr val="tx1"/>
                </a:solidFill>
                <a:effectLst/>
                <a:latin typeface="Arial" panose="020B0604020202020204" pitchFamily="34" charset="0"/>
              </a:rPr>
              <a:t>te</a:t>
            </a:r>
            <a:r>
              <a:rPr kumimoji="0" lang="en-US" altLang="en-US" sz="1000" b="0" i="0" u="none" strike="noStrike" cap="none" normalizeH="0" baseline="0" dirty="0">
                <a:ln>
                  <a:noFill/>
                </a:ln>
                <a:solidFill>
                  <a:schemeClr val="tx1"/>
                </a:solidFill>
                <a:effectLst/>
                <a:latin typeface="Arial" panose="020B0604020202020204" pitchFamily="34" charset="0"/>
              </a:rPr>
              <a:t> ‘and’</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000" b="0" i="0" u="none" strike="noStrike" cap="none" normalizeH="0" baseline="0" dirty="0">
                <a:ln>
                  <a:noFill/>
                </a:ln>
                <a:solidFill>
                  <a:schemeClr val="tx1"/>
                </a:solidFill>
                <a:effectLst/>
                <a:latin typeface="Arial" panose="020B0604020202020204" pitchFamily="34" charset="0"/>
              </a:rPr>
              <a:t>Expresses </a:t>
            </a:r>
            <a:r>
              <a:rPr kumimoji="0" lang="en-US" altLang="en-US" sz="1000" b="1" i="0" u="none" strike="noStrike" cap="none" normalizeH="0" baseline="0" dirty="0">
                <a:ln>
                  <a:noFill/>
                </a:ln>
                <a:solidFill>
                  <a:schemeClr val="tx1"/>
                </a:solidFill>
                <a:effectLst/>
                <a:latin typeface="Arial" panose="020B0604020202020204" pitchFamily="34" charset="0"/>
              </a:rPr>
              <a:t>a single semantic negation</a:t>
            </a:r>
            <a:r>
              <a:rPr kumimoji="0" lang="en-US" altLang="en-US" sz="1000" b="0" i="0" u="none" strike="noStrike" cap="none" normalizeH="0" baseline="0" dirty="0">
                <a:ln>
                  <a:noFill/>
                </a:ln>
                <a:solidFill>
                  <a:schemeClr val="tx1"/>
                </a:solidFill>
                <a:effectLst/>
                <a:latin typeface="Arial" panose="020B0604020202020204" pitchFamily="34" charset="0"/>
              </a:rPr>
              <a:t> distributed across conjuncts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000" b="0" i="0" u="none" strike="noStrike" cap="none" normalizeH="0" baseline="0" dirty="0">
                <a:ln>
                  <a:noFill/>
                </a:ln>
                <a:solidFill>
                  <a:schemeClr val="tx1"/>
                </a:solidFill>
                <a:effectLst/>
                <a:latin typeface="Arial" panose="020B0604020202020204" pitchFamily="34" charset="0"/>
              </a:rPr>
              <a:t>Functions as a </a:t>
            </a:r>
            <a:r>
              <a:rPr kumimoji="0" lang="en-US" altLang="en-US" sz="1000" b="1" i="0" u="none" strike="noStrike" cap="none" normalizeH="0" baseline="0" dirty="0">
                <a:ln>
                  <a:noFill/>
                </a:ln>
                <a:solidFill>
                  <a:schemeClr val="tx1"/>
                </a:solidFill>
                <a:effectLst/>
                <a:latin typeface="Arial" panose="020B0604020202020204" pitchFamily="34" charset="0"/>
              </a:rPr>
              <a:t>binary coordinator</a:t>
            </a:r>
            <a:r>
              <a:rPr kumimoji="0" lang="en-US" altLang="en-US" sz="1000" b="0" i="0" u="none" strike="noStrike" cap="none" normalizeH="0" baseline="0" dirty="0">
                <a:ln>
                  <a:noFill/>
                </a:ln>
                <a:solidFill>
                  <a:schemeClr val="tx1"/>
                </a:solidFill>
                <a:effectLst/>
                <a:latin typeface="Arial" panose="020B0604020202020204" pitchFamily="34" charset="0"/>
              </a:rPr>
              <a:t> of VPs, DPs, or predicates</a:t>
            </a:r>
            <a:endParaRPr kumimoji="0" lang="ro-RO" altLang="en-US" sz="10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10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dirty="0">
                <a:ln>
                  <a:noFill/>
                </a:ln>
                <a:solidFill>
                  <a:schemeClr val="tx1"/>
                </a:solidFill>
                <a:effectLst/>
                <a:latin typeface="Arial" panose="020B0604020202020204" pitchFamily="34" charset="0"/>
              </a:rPr>
              <a:t>Syntactic Patterns:</a:t>
            </a:r>
            <a:endParaRPr kumimoji="0" lang="en-US" altLang="en-US" sz="10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000" b="1" i="0" u="none" strike="noStrike" cap="none" normalizeH="0" baseline="0" dirty="0">
                <a:ln>
                  <a:noFill/>
                </a:ln>
                <a:solidFill>
                  <a:schemeClr val="tx1"/>
                </a:solidFill>
                <a:effectLst/>
                <a:latin typeface="Arial" panose="020B0604020202020204" pitchFamily="34" charset="0"/>
              </a:rPr>
              <a:t>VP Coordination →</a:t>
            </a:r>
            <a:r>
              <a:rPr kumimoji="0" lang="en-US" altLang="en-US" sz="1000" b="0" i="0" u="none" strike="noStrike" cap="none" normalizeH="0" baseline="0" dirty="0">
                <a:ln>
                  <a:noFill/>
                </a:ln>
                <a:solidFill>
                  <a:schemeClr val="tx1"/>
                </a:solidFill>
                <a:effectLst/>
                <a:latin typeface="Arial" panose="020B0604020202020204" pitchFamily="34" charset="0"/>
              </a:rPr>
              <a:t> </a:t>
            </a:r>
            <a:r>
              <a:rPr kumimoji="0" lang="en-US" altLang="en-US" sz="1000" b="0" i="1" u="none" strike="noStrike" cap="none" normalizeH="0" baseline="0" dirty="0">
                <a:ln>
                  <a:noFill/>
                </a:ln>
                <a:solidFill>
                  <a:schemeClr val="tx1"/>
                </a:solidFill>
                <a:effectLst/>
                <a:latin typeface="Arial" panose="020B0604020202020204" pitchFamily="34" charset="0"/>
              </a:rPr>
              <a:t>No extra negator (</a:t>
            </a:r>
            <a:r>
              <a:rPr kumimoji="0" lang="en-US" altLang="en-US" sz="1000" b="0" i="1" u="none" strike="noStrike" cap="none" normalizeH="0" baseline="0" dirty="0" err="1">
                <a:ln>
                  <a:noFill/>
                </a:ln>
                <a:solidFill>
                  <a:schemeClr val="tx1"/>
                </a:solidFill>
                <a:effectLst/>
                <a:latin typeface="Arial" panose="020B0604020202020204" pitchFamily="34" charset="0"/>
              </a:rPr>
              <a:t>δεν</a:t>
            </a:r>
            <a:r>
              <a:rPr kumimoji="0" lang="en-US" altLang="en-US" sz="1000" b="0" i="1" u="none" strike="noStrike" cap="none" normalizeH="0" baseline="0" dirty="0">
                <a:ln>
                  <a:noFill/>
                </a:ln>
                <a:solidFill>
                  <a:schemeClr val="tx1"/>
                </a:solidFill>
                <a:effectLst/>
                <a:latin typeface="Arial" panose="020B0604020202020204" pitchFamily="34" charset="0"/>
              </a:rPr>
              <a:t>)</a:t>
            </a:r>
            <a:endParaRPr kumimoji="0" lang="en-US" altLang="en-US" sz="10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chemeClr val="tx1"/>
                </a:solidFill>
                <a:effectLst/>
                <a:latin typeface="Arial" panose="020B0604020202020204" pitchFamily="34" charset="0"/>
              </a:rPr>
              <a:t>(15) </a:t>
            </a:r>
            <a:r>
              <a:rPr kumimoji="0" lang="en-US" altLang="en-US" sz="1000" b="0" i="0" u="none" strike="noStrike" cap="none" normalizeH="0" baseline="0" dirty="0" err="1">
                <a:ln>
                  <a:noFill/>
                </a:ln>
                <a:solidFill>
                  <a:schemeClr val="tx1"/>
                </a:solidFill>
                <a:effectLst/>
                <a:latin typeface="Arial" panose="020B0604020202020204" pitchFamily="34" charset="0"/>
              </a:rPr>
              <a:t>Στο</a:t>
            </a:r>
            <a:r>
              <a:rPr kumimoji="0" lang="en-US" altLang="en-US" sz="1000" b="0" i="0" u="none" strike="noStrike" cap="none" normalizeH="0" baseline="0" dirty="0">
                <a:ln>
                  <a:noFill/>
                </a:ln>
                <a:solidFill>
                  <a:schemeClr val="tx1"/>
                </a:solidFill>
                <a:effectLst/>
                <a:latin typeface="Arial" panose="020B0604020202020204" pitchFamily="34" charset="0"/>
              </a:rPr>
              <a:t> π</a:t>
            </a:r>
            <a:r>
              <a:rPr kumimoji="0" lang="en-US" altLang="en-US" sz="1000" b="0" i="0" u="none" strike="noStrike" cap="none" normalizeH="0" baseline="0" dirty="0" err="1">
                <a:ln>
                  <a:noFill/>
                </a:ln>
                <a:solidFill>
                  <a:schemeClr val="tx1"/>
                </a:solidFill>
                <a:effectLst/>
                <a:latin typeface="Arial" panose="020B0604020202020204" pitchFamily="34" charset="0"/>
              </a:rPr>
              <a:t>άρτι</a:t>
            </a:r>
            <a:r>
              <a:rPr kumimoji="0" lang="en-US" altLang="en-US" sz="1000" b="0" i="0" u="none" strike="noStrike" cap="none" normalizeH="0" baseline="0" dirty="0">
                <a:ln>
                  <a:noFill/>
                </a:ln>
                <a:solidFill>
                  <a:schemeClr val="tx1"/>
                </a:solidFill>
                <a:effectLst/>
                <a:latin typeface="Arial" panose="020B0604020202020204" pitchFamily="34" charset="0"/>
              </a:rPr>
              <a:t> ο </a:t>
            </a:r>
            <a:r>
              <a:rPr kumimoji="0" lang="en-US" altLang="en-US" sz="1000" b="0" i="0" u="none" strike="noStrike" cap="none" normalizeH="0" baseline="0" dirty="0" err="1">
                <a:ln>
                  <a:noFill/>
                </a:ln>
                <a:solidFill>
                  <a:schemeClr val="tx1"/>
                </a:solidFill>
                <a:effectLst/>
                <a:latin typeface="Arial" panose="020B0604020202020204" pitchFamily="34" charset="0"/>
              </a:rPr>
              <a:t>Γιάννης</a:t>
            </a:r>
            <a:r>
              <a:rPr kumimoji="0" lang="en-US" altLang="en-US" sz="1000" b="0" i="0" u="none" strike="noStrike" cap="none" normalizeH="0" baseline="0" dirty="0">
                <a:ln>
                  <a:noFill/>
                </a:ln>
                <a:solidFill>
                  <a:schemeClr val="tx1"/>
                </a:solidFill>
                <a:effectLst/>
                <a:latin typeface="Arial" panose="020B0604020202020204" pitchFamily="34" charset="0"/>
              </a:rPr>
              <a:t> </a:t>
            </a:r>
            <a:r>
              <a:rPr kumimoji="0" lang="en-US" altLang="en-US" sz="1000" b="0" i="0" u="none" strike="noStrike" cap="none" normalizeH="0" baseline="0" dirty="0" err="1">
                <a:ln>
                  <a:noFill/>
                </a:ln>
                <a:solidFill>
                  <a:schemeClr val="tx1"/>
                </a:solidFill>
                <a:effectLst/>
                <a:latin typeface="Arial" panose="020B0604020202020204" pitchFamily="34" charset="0"/>
              </a:rPr>
              <a:t>οὔτε</a:t>
            </a:r>
            <a:r>
              <a:rPr kumimoji="0" lang="en-US" altLang="en-US" sz="1000" b="0" i="0" u="none" strike="noStrike" cap="none" normalizeH="0" baseline="0" dirty="0">
                <a:ln>
                  <a:noFill/>
                </a:ln>
                <a:solidFill>
                  <a:schemeClr val="tx1"/>
                </a:solidFill>
                <a:effectLst/>
                <a:latin typeface="Arial" panose="020B0604020202020204" pitchFamily="34" charset="0"/>
              </a:rPr>
              <a:t> </a:t>
            </a:r>
            <a:r>
              <a:rPr kumimoji="0" lang="en-US" altLang="en-US" sz="1000" b="0" i="0" u="none" strike="noStrike" cap="none" normalizeH="0" baseline="0" dirty="0" err="1">
                <a:ln>
                  <a:noFill/>
                </a:ln>
                <a:solidFill>
                  <a:schemeClr val="tx1"/>
                </a:solidFill>
                <a:effectLst/>
                <a:latin typeface="Arial" panose="020B0604020202020204" pitchFamily="34" charset="0"/>
              </a:rPr>
              <a:t>έφ</a:t>
            </a:r>
            <a:r>
              <a:rPr kumimoji="0" lang="en-US" altLang="en-US" sz="1000" b="0" i="0" u="none" strike="noStrike" cap="none" normalizeH="0" baseline="0" dirty="0">
                <a:ln>
                  <a:noFill/>
                </a:ln>
                <a:solidFill>
                  <a:schemeClr val="tx1"/>
                </a:solidFill>
                <a:effectLst/>
                <a:latin typeface="Arial" panose="020B0604020202020204" pitchFamily="34" charset="0"/>
              </a:rPr>
              <a:t>αγε οὔτε ήπιε.</a:t>
            </a:r>
            <a:br>
              <a:rPr kumimoji="0" lang="en-US" altLang="en-US" sz="1000" b="0" i="0" u="none" strike="noStrike" cap="none" normalizeH="0" baseline="0" dirty="0">
                <a:ln>
                  <a:noFill/>
                </a:ln>
                <a:solidFill>
                  <a:schemeClr val="tx1"/>
                </a:solidFill>
                <a:effectLst/>
                <a:latin typeface="Arial" panose="020B0604020202020204" pitchFamily="34" charset="0"/>
              </a:rPr>
            </a:br>
            <a:r>
              <a:rPr kumimoji="0" lang="ro-RO" altLang="en-US" sz="1000" b="0" i="0" u="none" strike="noStrike" cap="none" normalizeH="0" baseline="0" dirty="0">
                <a:ln>
                  <a:noFill/>
                </a:ln>
                <a:solidFill>
                  <a:schemeClr val="tx1"/>
                </a:solidFill>
                <a:effectLst/>
                <a:latin typeface="Arial" panose="020B0604020202020204" pitchFamily="34" charset="0"/>
              </a:rPr>
              <a:t>      </a:t>
            </a:r>
            <a:r>
              <a:rPr kumimoji="0" lang="en-US" altLang="en-US" sz="1000" b="0" i="1" u="none" strike="noStrike" cap="none" normalizeH="0" baseline="0" dirty="0" err="1">
                <a:ln>
                  <a:noFill/>
                </a:ln>
                <a:solidFill>
                  <a:schemeClr val="tx1"/>
                </a:solidFill>
                <a:effectLst/>
                <a:latin typeface="Arial" panose="020B0604020202020204" pitchFamily="34" charset="0"/>
              </a:rPr>
              <a:t>Sto</a:t>
            </a:r>
            <a:r>
              <a:rPr kumimoji="0" lang="en-US" altLang="en-US" sz="1000" b="0" i="1" u="none" strike="noStrike" cap="none" normalizeH="0" baseline="0" dirty="0">
                <a:ln>
                  <a:noFill/>
                </a:ln>
                <a:solidFill>
                  <a:schemeClr val="tx1"/>
                </a:solidFill>
                <a:effectLst/>
                <a:latin typeface="Arial" panose="020B0604020202020204" pitchFamily="34" charset="0"/>
              </a:rPr>
              <a:t> </a:t>
            </a:r>
            <a:r>
              <a:rPr kumimoji="0" lang="en-US" altLang="en-US" sz="1000" b="0" i="1" u="none" strike="noStrike" cap="none" normalizeH="0" baseline="0" dirty="0" err="1">
                <a:ln>
                  <a:noFill/>
                </a:ln>
                <a:solidFill>
                  <a:schemeClr val="tx1"/>
                </a:solidFill>
                <a:effectLst/>
                <a:latin typeface="Arial" panose="020B0604020202020204" pitchFamily="34" charset="0"/>
              </a:rPr>
              <a:t>párti</a:t>
            </a:r>
            <a:r>
              <a:rPr kumimoji="0" lang="en-US" altLang="en-US" sz="1000" b="0" i="1" u="none" strike="noStrike" cap="none" normalizeH="0" baseline="0" dirty="0">
                <a:ln>
                  <a:noFill/>
                </a:ln>
                <a:solidFill>
                  <a:schemeClr val="tx1"/>
                </a:solidFill>
                <a:effectLst/>
                <a:latin typeface="Arial" panose="020B0604020202020204" pitchFamily="34" charset="0"/>
              </a:rPr>
              <a:t> o </a:t>
            </a:r>
            <a:r>
              <a:rPr kumimoji="0" lang="en-US" altLang="en-US" sz="1000" b="0" i="1" u="none" strike="noStrike" cap="none" normalizeH="0" baseline="0" dirty="0" err="1">
                <a:ln>
                  <a:noFill/>
                </a:ln>
                <a:solidFill>
                  <a:schemeClr val="tx1"/>
                </a:solidFill>
                <a:effectLst/>
                <a:latin typeface="Arial" panose="020B0604020202020204" pitchFamily="34" charset="0"/>
              </a:rPr>
              <a:t>Giánnis</a:t>
            </a:r>
            <a:r>
              <a:rPr kumimoji="0" lang="en-US" altLang="en-US" sz="1000" b="0" i="1" u="none" strike="noStrike" cap="none" normalizeH="0" baseline="0" dirty="0">
                <a:ln>
                  <a:noFill/>
                </a:ln>
                <a:solidFill>
                  <a:schemeClr val="tx1"/>
                </a:solidFill>
                <a:effectLst/>
                <a:latin typeface="Arial" panose="020B0604020202020204" pitchFamily="34" charset="0"/>
              </a:rPr>
              <a:t> </a:t>
            </a:r>
            <a:r>
              <a:rPr kumimoji="0" lang="en-US" altLang="en-US" sz="1000" b="0" i="1" u="none" strike="noStrike" cap="none" normalizeH="0" baseline="0" dirty="0" err="1">
                <a:ln>
                  <a:noFill/>
                </a:ln>
                <a:solidFill>
                  <a:schemeClr val="tx1"/>
                </a:solidFill>
                <a:effectLst/>
                <a:latin typeface="Arial" panose="020B0604020202020204" pitchFamily="34" charset="0"/>
              </a:rPr>
              <a:t>oute</a:t>
            </a:r>
            <a:r>
              <a:rPr kumimoji="0" lang="en-US" altLang="en-US" sz="1000" b="0" i="1" u="none" strike="noStrike" cap="none" normalizeH="0" baseline="0" dirty="0">
                <a:ln>
                  <a:noFill/>
                </a:ln>
                <a:solidFill>
                  <a:schemeClr val="tx1"/>
                </a:solidFill>
                <a:effectLst/>
                <a:latin typeface="Arial" panose="020B0604020202020204" pitchFamily="34" charset="0"/>
              </a:rPr>
              <a:t> </a:t>
            </a:r>
            <a:r>
              <a:rPr kumimoji="0" lang="en-US" altLang="en-US" sz="1000" b="0" i="1" u="none" strike="noStrike" cap="none" normalizeH="0" baseline="0" dirty="0" err="1">
                <a:ln>
                  <a:noFill/>
                </a:ln>
                <a:solidFill>
                  <a:schemeClr val="tx1"/>
                </a:solidFill>
                <a:effectLst/>
                <a:latin typeface="Arial" panose="020B0604020202020204" pitchFamily="34" charset="0"/>
              </a:rPr>
              <a:t>éfage</a:t>
            </a:r>
            <a:r>
              <a:rPr kumimoji="0" lang="en-US" altLang="en-US" sz="1000" b="0" i="1" u="none" strike="noStrike" cap="none" normalizeH="0" baseline="0" dirty="0">
                <a:ln>
                  <a:noFill/>
                </a:ln>
                <a:solidFill>
                  <a:schemeClr val="tx1"/>
                </a:solidFill>
                <a:effectLst/>
                <a:latin typeface="Arial" panose="020B0604020202020204" pitchFamily="34" charset="0"/>
              </a:rPr>
              <a:t> </a:t>
            </a:r>
            <a:r>
              <a:rPr kumimoji="0" lang="en-US" altLang="en-US" sz="1000" b="0" i="1" u="none" strike="noStrike" cap="none" normalizeH="0" baseline="0" dirty="0" err="1">
                <a:ln>
                  <a:noFill/>
                </a:ln>
                <a:solidFill>
                  <a:schemeClr val="tx1"/>
                </a:solidFill>
                <a:effectLst/>
                <a:latin typeface="Arial" panose="020B0604020202020204" pitchFamily="34" charset="0"/>
              </a:rPr>
              <a:t>oute</a:t>
            </a:r>
            <a:r>
              <a:rPr kumimoji="0" lang="en-US" altLang="en-US" sz="1000" b="0" i="1" u="none" strike="noStrike" cap="none" normalizeH="0" baseline="0" dirty="0">
                <a:ln>
                  <a:noFill/>
                </a:ln>
                <a:solidFill>
                  <a:schemeClr val="tx1"/>
                </a:solidFill>
                <a:effectLst/>
                <a:latin typeface="Arial" panose="020B0604020202020204" pitchFamily="34" charset="0"/>
              </a:rPr>
              <a:t> </a:t>
            </a:r>
            <a:r>
              <a:rPr kumimoji="0" lang="en-US" altLang="en-US" sz="1000" b="0" i="1" u="none" strike="noStrike" cap="none" normalizeH="0" baseline="0" dirty="0" err="1">
                <a:ln>
                  <a:noFill/>
                </a:ln>
                <a:solidFill>
                  <a:schemeClr val="tx1"/>
                </a:solidFill>
                <a:effectLst/>
                <a:latin typeface="Arial" panose="020B0604020202020204" pitchFamily="34" charset="0"/>
              </a:rPr>
              <a:t>ípje</a:t>
            </a:r>
            <a:br>
              <a:rPr kumimoji="0" lang="en-US" altLang="en-US" sz="1000" b="0" i="0" u="none" strike="noStrike" cap="none" normalizeH="0" baseline="0" dirty="0">
                <a:ln>
                  <a:noFill/>
                </a:ln>
                <a:solidFill>
                  <a:schemeClr val="tx1"/>
                </a:solidFill>
                <a:effectLst/>
                <a:latin typeface="Arial" panose="020B0604020202020204" pitchFamily="34" charset="0"/>
              </a:rPr>
            </a:br>
            <a:r>
              <a:rPr kumimoji="0" lang="ro-RO" altLang="en-US" sz="1000" b="0" i="0" u="none" strike="noStrike" cap="none" normalizeH="0" baseline="0" dirty="0">
                <a:ln>
                  <a:noFill/>
                </a:ln>
                <a:solidFill>
                  <a:schemeClr val="tx1"/>
                </a:solidFill>
                <a:effectLst/>
                <a:latin typeface="Arial" panose="020B0604020202020204" pitchFamily="34" charset="0"/>
              </a:rPr>
              <a:t>       </a:t>
            </a:r>
            <a:r>
              <a:rPr kumimoji="0" lang="en-US" altLang="en-US" sz="1000" b="0" i="0" u="none" strike="noStrike" cap="none" normalizeH="0" baseline="0" dirty="0" err="1">
                <a:ln>
                  <a:noFill/>
                </a:ln>
                <a:solidFill>
                  <a:schemeClr val="tx1"/>
                </a:solidFill>
                <a:effectLst/>
                <a:latin typeface="Arial" panose="020B0604020202020204" pitchFamily="34" charset="0"/>
              </a:rPr>
              <a:t>at.the</a:t>
            </a:r>
            <a:r>
              <a:rPr kumimoji="0" lang="en-US" altLang="en-US" sz="1000" b="0" i="0" u="none" strike="noStrike" cap="none" normalizeH="0" baseline="0" dirty="0">
                <a:ln>
                  <a:noFill/>
                </a:ln>
                <a:solidFill>
                  <a:schemeClr val="tx1"/>
                </a:solidFill>
                <a:effectLst/>
                <a:latin typeface="Arial" panose="020B0604020202020204" pitchFamily="34" charset="0"/>
              </a:rPr>
              <a:t> party John </a:t>
            </a:r>
            <a:r>
              <a:rPr kumimoji="0" lang="ro-RO" altLang="en-US" sz="1000" b="0" i="0" u="none" strike="noStrike" cap="none" normalizeH="0" baseline="0" dirty="0">
                <a:ln>
                  <a:noFill/>
                </a:ln>
                <a:solidFill>
                  <a:schemeClr val="tx1"/>
                </a:solidFill>
                <a:effectLst/>
                <a:latin typeface="Arial" panose="020B0604020202020204" pitchFamily="34" charset="0"/>
              </a:rPr>
              <a:t>CoNeg</a:t>
            </a:r>
            <a:r>
              <a:rPr kumimoji="0" lang="en-US" altLang="en-US" sz="1000" b="0" i="0" u="none" strike="noStrike" cap="none" normalizeH="0" baseline="0" dirty="0">
                <a:ln>
                  <a:noFill/>
                </a:ln>
                <a:solidFill>
                  <a:schemeClr val="tx1"/>
                </a:solidFill>
                <a:effectLst/>
                <a:latin typeface="Arial" panose="020B0604020202020204" pitchFamily="34" charset="0"/>
              </a:rPr>
              <a:t> ate.3SG </a:t>
            </a:r>
            <a:r>
              <a:rPr kumimoji="0" lang="ro-RO" altLang="en-US" sz="1000" b="0" i="0" u="none" strike="noStrike" cap="none" normalizeH="0" baseline="0" dirty="0">
                <a:ln>
                  <a:noFill/>
                </a:ln>
                <a:solidFill>
                  <a:schemeClr val="tx1"/>
                </a:solidFill>
                <a:effectLst/>
                <a:latin typeface="Arial" panose="020B0604020202020204" pitchFamily="34" charset="0"/>
              </a:rPr>
              <a:t>CoNeg</a:t>
            </a:r>
            <a:r>
              <a:rPr kumimoji="0" lang="en-US" altLang="en-US" sz="1000" b="0" i="0" u="none" strike="noStrike" cap="none" normalizeH="0" baseline="0" dirty="0">
                <a:ln>
                  <a:noFill/>
                </a:ln>
                <a:solidFill>
                  <a:schemeClr val="tx1"/>
                </a:solidFill>
                <a:effectLst/>
                <a:latin typeface="Arial" panose="020B0604020202020204" pitchFamily="34" charset="0"/>
              </a:rPr>
              <a:t> drank.3SG</a:t>
            </a:r>
            <a:br>
              <a:rPr kumimoji="0" lang="en-US" altLang="en-US" sz="1000" b="0" i="0" u="none" strike="noStrike" cap="none" normalizeH="0" baseline="0" dirty="0">
                <a:ln>
                  <a:noFill/>
                </a:ln>
                <a:solidFill>
                  <a:schemeClr val="tx1"/>
                </a:solidFill>
                <a:effectLst/>
                <a:latin typeface="Arial" panose="020B0604020202020204" pitchFamily="34" charset="0"/>
              </a:rPr>
            </a:br>
            <a:r>
              <a:rPr kumimoji="0" lang="ro-RO" altLang="en-US" sz="1000" b="0" i="0" u="none" strike="noStrike" cap="none" normalizeH="0" baseline="0" dirty="0">
                <a:ln>
                  <a:noFill/>
                </a:ln>
                <a:solidFill>
                  <a:schemeClr val="tx1"/>
                </a:solidFill>
                <a:effectLst/>
                <a:latin typeface="Arial" panose="020B0604020202020204" pitchFamily="34" charset="0"/>
              </a:rPr>
              <a:t>      </a:t>
            </a:r>
            <a:r>
              <a:rPr kumimoji="0" lang="en-US" altLang="en-US" sz="1000" b="0" i="1" u="none" strike="noStrike" cap="none" normalizeH="0" baseline="0" dirty="0">
                <a:ln>
                  <a:noFill/>
                </a:ln>
                <a:solidFill>
                  <a:schemeClr val="tx1"/>
                </a:solidFill>
                <a:effectLst/>
                <a:latin typeface="Arial" panose="020B0604020202020204" pitchFamily="34" charset="0"/>
              </a:rPr>
              <a:t>‘At the party, John neither ate nor drank.’</a:t>
            </a:r>
            <a:endParaRPr kumimoji="0" lang="en-US" altLang="en-US" sz="10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000" b="1" i="0" u="none" strike="noStrike" cap="none" normalizeH="0" baseline="0" dirty="0">
                <a:ln>
                  <a:noFill/>
                </a:ln>
                <a:solidFill>
                  <a:schemeClr val="tx1"/>
                </a:solidFill>
                <a:effectLst/>
                <a:latin typeface="Arial" panose="020B0604020202020204" pitchFamily="34" charset="0"/>
              </a:rPr>
              <a:t>DP/Predicate Coordination →</a:t>
            </a:r>
            <a:r>
              <a:rPr kumimoji="0" lang="en-US" altLang="en-US" sz="1000" b="0" i="0" u="none" strike="noStrike" cap="none" normalizeH="0" baseline="0" dirty="0">
                <a:ln>
                  <a:noFill/>
                </a:ln>
                <a:solidFill>
                  <a:schemeClr val="tx1"/>
                </a:solidFill>
                <a:effectLst/>
                <a:latin typeface="Arial" panose="020B0604020202020204" pitchFamily="34" charset="0"/>
              </a:rPr>
              <a:t> </a:t>
            </a:r>
            <a:r>
              <a:rPr kumimoji="0" lang="en-US" altLang="en-US" sz="1000" b="0" i="1" u="none" strike="noStrike" cap="none" normalizeH="0" baseline="0" dirty="0">
                <a:ln>
                  <a:noFill/>
                </a:ln>
                <a:solidFill>
                  <a:schemeClr val="tx1"/>
                </a:solidFill>
                <a:effectLst/>
                <a:latin typeface="Arial" panose="020B0604020202020204" pitchFamily="34" charset="0"/>
              </a:rPr>
              <a:t>Negator (</a:t>
            </a:r>
            <a:r>
              <a:rPr kumimoji="0" lang="en-US" altLang="en-US" sz="1000" b="0" i="1" u="none" strike="noStrike" cap="none" normalizeH="0" baseline="0" dirty="0" err="1">
                <a:ln>
                  <a:noFill/>
                </a:ln>
                <a:solidFill>
                  <a:schemeClr val="tx1"/>
                </a:solidFill>
                <a:effectLst/>
                <a:latin typeface="Arial" panose="020B0604020202020204" pitchFamily="34" charset="0"/>
              </a:rPr>
              <a:t>δεν</a:t>
            </a:r>
            <a:r>
              <a:rPr kumimoji="0" lang="en-US" altLang="en-US" sz="1000" b="0" i="1" u="none" strike="noStrike" cap="none" normalizeH="0" baseline="0" dirty="0">
                <a:ln>
                  <a:noFill/>
                </a:ln>
                <a:solidFill>
                  <a:schemeClr val="tx1"/>
                </a:solidFill>
                <a:effectLst/>
                <a:latin typeface="Arial" panose="020B0604020202020204" pitchFamily="34" charset="0"/>
              </a:rPr>
              <a:t>) required</a:t>
            </a:r>
            <a:endParaRPr kumimoji="0" lang="en-US" altLang="en-US" sz="10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chemeClr val="tx1"/>
                </a:solidFill>
                <a:effectLst/>
                <a:latin typeface="Arial" panose="020B0604020202020204" pitchFamily="34" charset="0"/>
              </a:rPr>
              <a:t>(16)</a:t>
            </a:r>
            <a:r>
              <a:rPr kumimoji="0" lang="ro-RO" altLang="en-US" sz="1000" b="0" i="0" u="none" strike="noStrike" cap="none" normalizeH="0" baseline="0" dirty="0">
                <a:ln>
                  <a:noFill/>
                </a:ln>
                <a:solidFill>
                  <a:schemeClr val="tx1"/>
                </a:solidFill>
                <a:effectLst/>
                <a:latin typeface="Arial" panose="020B0604020202020204" pitchFamily="34" charset="0"/>
              </a:rPr>
              <a:t> </a:t>
            </a:r>
            <a:r>
              <a:rPr kumimoji="0" lang="en-US" altLang="en-US" sz="1000" b="0" i="0" u="none" strike="noStrike" cap="none" normalizeH="0" baseline="0" dirty="0">
                <a:ln>
                  <a:noFill/>
                </a:ln>
                <a:solidFill>
                  <a:schemeClr val="tx1"/>
                </a:solidFill>
                <a:effectLst/>
                <a:latin typeface="Arial" panose="020B0604020202020204" pitchFamily="34" charset="0"/>
              </a:rPr>
              <a:t> </a:t>
            </a:r>
            <a:r>
              <a:rPr kumimoji="0" lang="en-US" altLang="en-US" sz="1000" b="0" i="0" u="none" strike="noStrike" cap="none" normalizeH="0" baseline="0" dirty="0" err="1">
                <a:ln>
                  <a:noFill/>
                </a:ln>
                <a:solidFill>
                  <a:schemeClr val="tx1"/>
                </a:solidFill>
                <a:effectLst/>
                <a:latin typeface="Arial" panose="020B0604020202020204" pitchFamily="34" charset="0"/>
              </a:rPr>
              <a:t>Δεν</a:t>
            </a:r>
            <a:r>
              <a:rPr kumimoji="0" lang="en-US" altLang="en-US" sz="1000" b="0" i="0" u="none" strike="noStrike" cap="none" normalizeH="0" baseline="0" dirty="0">
                <a:ln>
                  <a:noFill/>
                </a:ln>
                <a:solidFill>
                  <a:schemeClr val="tx1"/>
                </a:solidFill>
                <a:effectLst/>
                <a:latin typeface="Arial" panose="020B0604020202020204" pitchFamily="34" charset="0"/>
              </a:rPr>
              <a:t> </a:t>
            </a:r>
            <a:r>
              <a:rPr kumimoji="0" lang="en-US" altLang="en-US" sz="1000" b="0" i="0" u="none" strike="noStrike" cap="none" normalizeH="0" baseline="0" dirty="0" err="1">
                <a:ln>
                  <a:noFill/>
                </a:ln>
                <a:solidFill>
                  <a:schemeClr val="tx1"/>
                </a:solidFill>
                <a:effectLst/>
                <a:latin typeface="Arial" panose="020B0604020202020204" pitchFamily="34" charset="0"/>
              </a:rPr>
              <a:t>μίλησ</a:t>
            </a:r>
            <a:r>
              <a:rPr kumimoji="0" lang="en-US" altLang="en-US" sz="1000" b="0" i="0" u="none" strike="noStrike" cap="none" normalizeH="0" baseline="0" dirty="0">
                <a:ln>
                  <a:noFill/>
                </a:ln>
                <a:solidFill>
                  <a:schemeClr val="tx1"/>
                </a:solidFill>
                <a:effectLst/>
                <a:latin typeface="Arial" panose="020B0604020202020204" pitchFamily="34" charset="0"/>
              </a:rPr>
              <a:t>α οὔτε με τον Γιάννη οὔτε με τη Μαρία.</a:t>
            </a:r>
            <a:br>
              <a:rPr kumimoji="0" lang="en-US" altLang="en-US" sz="1000" b="0" i="0" u="none" strike="noStrike" cap="none" normalizeH="0" baseline="0" dirty="0">
                <a:ln>
                  <a:noFill/>
                </a:ln>
                <a:solidFill>
                  <a:schemeClr val="tx1"/>
                </a:solidFill>
                <a:effectLst/>
                <a:latin typeface="Arial" panose="020B0604020202020204" pitchFamily="34" charset="0"/>
              </a:rPr>
            </a:br>
            <a:r>
              <a:rPr kumimoji="0" lang="ro-RO" altLang="en-US" sz="1000" b="0" i="0" u="none" strike="noStrike" cap="none" normalizeH="0" baseline="0" dirty="0">
                <a:ln>
                  <a:noFill/>
                </a:ln>
                <a:solidFill>
                  <a:schemeClr val="tx1"/>
                </a:solidFill>
                <a:effectLst/>
                <a:latin typeface="Arial" panose="020B0604020202020204" pitchFamily="34" charset="0"/>
              </a:rPr>
              <a:t>        </a:t>
            </a:r>
            <a:r>
              <a:rPr kumimoji="0" lang="en-US" altLang="en-US" sz="1000" b="0" i="0" u="none" strike="noStrike" cap="none" normalizeH="0" baseline="0" dirty="0">
                <a:ln>
                  <a:noFill/>
                </a:ln>
                <a:solidFill>
                  <a:schemeClr val="tx1"/>
                </a:solidFill>
                <a:effectLst/>
                <a:latin typeface="Arial" panose="020B0604020202020204" pitchFamily="34" charset="0"/>
              </a:rPr>
              <a:t>NEG spoke.1SG </a:t>
            </a:r>
            <a:r>
              <a:rPr kumimoji="0" lang="ro-RO" altLang="en-US" sz="1000" b="0" i="0" u="none" strike="noStrike" cap="none" normalizeH="0" baseline="0" dirty="0">
                <a:ln>
                  <a:noFill/>
                </a:ln>
                <a:solidFill>
                  <a:schemeClr val="tx1"/>
                </a:solidFill>
                <a:effectLst/>
                <a:latin typeface="Arial" panose="020B0604020202020204" pitchFamily="34" charset="0"/>
              </a:rPr>
              <a:t>CoNeg</a:t>
            </a:r>
            <a:r>
              <a:rPr kumimoji="0" lang="en-US" altLang="en-US" sz="1000" b="0" i="0" u="none" strike="noStrike" cap="none" normalizeH="0" baseline="0" dirty="0">
                <a:ln>
                  <a:noFill/>
                </a:ln>
                <a:solidFill>
                  <a:schemeClr val="tx1"/>
                </a:solidFill>
                <a:effectLst/>
                <a:latin typeface="Arial" panose="020B0604020202020204" pitchFamily="34" charset="0"/>
              </a:rPr>
              <a:t> with the John </a:t>
            </a:r>
            <a:r>
              <a:rPr kumimoji="0" lang="ro-RO" altLang="en-US" sz="1000" b="0" i="0" u="none" strike="noStrike" cap="none" normalizeH="0" baseline="0" dirty="0">
                <a:ln>
                  <a:noFill/>
                </a:ln>
                <a:solidFill>
                  <a:schemeClr val="tx1"/>
                </a:solidFill>
                <a:effectLst/>
                <a:latin typeface="Arial" panose="020B0604020202020204" pitchFamily="34" charset="0"/>
              </a:rPr>
              <a:t>CoNeg</a:t>
            </a:r>
            <a:r>
              <a:rPr kumimoji="0" lang="en-US" altLang="en-US" sz="1000" b="0" i="0" u="none" strike="noStrike" cap="none" normalizeH="0" baseline="0" dirty="0">
                <a:ln>
                  <a:noFill/>
                </a:ln>
                <a:solidFill>
                  <a:schemeClr val="tx1"/>
                </a:solidFill>
                <a:effectLst/>
                <a:latin typeface="Arial" panose="020B0604020202020204" pitchFamily="34" charset="0"/>
              </a:rPr>
              <a:t> with the Mary</a:t>
            </a:r>
            <a:br>
              <a:rPr kumimoji="0" lang="en-US" altLang="en-US" sz="1000" b="0" i="0" u="none" strike="noStrike" cap="none" normalizeH="0" baseline="0" dirty="0">
                <a:ln>
                  <a:noFill/>
                </a:ln>
                <a:solidFill>
                  <a:schemeClr val="tx1"/>
                </a:solidFill>
                <a:effectLst/>
                <a:latin typeface="Arial" panose="020B0604020202020204" pitchFamily="34" charset="0"/>
              </a:rPr>
            </a:br>
            <a:r>
              <a:rPr kumimoji="0" lang="ro-RO" altLang="en-US" sz="1000" b="0" i="0" u="none" strike="noStrike" cap="none" normalizeH="0" baseline="0" dirty="0">
                <a:ln>
                  <a:noFill/>
                </a:ln>
                <a:solidFill>
                  <a:schemeClr val="tx1"/>
                </a:solidFill>
                <a:effectLst/>
                <a:latin typeface="Arial" panose="020B0604020202020204" pitchFamily="34" charset="0"/>
              </a:rPr>
              <a:t>        </a:t>
            </a:r>
            <a:r>
              <a:rPr kumimoji="0" lang="en-US" altLang="en-US" sz="1000" b="0" i="1" u="none" strike="noStrike" cap="none" normalizeH="0" baseline="0" dirty="0">
                <a:ln>
                  <a:noFill/>
                </a:ln>
                <a:solidFill>
                  <a:schemeClr val="tx1"/>
                </a:solidFill>
                <a:effectLst/>
                <a:latin typeface="Arial" panose="020B0604020202020204" pitchFamily="34" charset="0"/>
              </a:rPr>
              <a:t>‘I talked to neither John nor Maria.’</a:t>
            </a:r>
            <a:endParaRPr kumimoji="0" lang="en-US" altLang="en-US" sz="10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chemeClr val="tx1"/>
                </a:solidFill>
                <a:effectLst/>
                <a:latin typeface="Arial" panose="020B0604020202020204" pitchFamily="34" charset="0"/>
              </a:rPr>
              <a:t>(17) </a:t>
            </a:r>
            <a:r>
              <a:rPr kumimoji="0" lang="en-US" altLang="en-US" sz="1000" b="0" i="0" u="none" strike="noStrike" cap="none" normalizeH="0" baseline="0" dirty="0" err="1">
                <a:ln>
                  <a:noFill/>
                </a:ln>
                <a:solidFill>
                  <a:schemeClr val="tx1"/>
                </a:solidFill>
                <a:effectLst/>
                <a:latin typeface="Arial" panose="020B0604020202020204" pitchFamily="34" charset="0"/>
              </a:rPr>
              <a:t>Δεν</a:t>
            </a:r>
            <a:r>
              <a:rPr kumimoji="0" lang="en-US" altLang="en-US" sz="1000" b="0" i="0" u="none" strike="noStrike" cap="none" normalizeH="0" baseline="0" dirty="0">
                <a:ln>
                  <a:noFill/>
                </a:ln>
                <a:solidFill>
                  <a:schemeClr val="tx1"/>
                </a:solidFill>
                <a:effectLst/>
                <a:latin typeface="Arial" panose="020B0604020202020204" pitchFamily="34" charset="0"/>
              </a:rPr>
              <a:t> </a:t>
            </a:r>
            <a:r>
              <a:rPr kumimoji="0" lang="en-US" altLang="en-US" sz="1000" b="0" i="0" u="none" strike="noStrike" cap="none" normalizeH="0" baseline="0" dirty="0" err="1">
                <a:ln>
                  <a:noFill/>
                </a:ln>
                <a:solidFill>
                  <a:schemeClr val="tx1"/>
                </a:solidFill>
                <a:effectLst/>
                <a:latin typeface="Arial" panose="020B0604020202020204" pitchFamily="34" charset="0"/>
              </a:rPr>
              <a:t>είν</a:t>
            </a:r>
            <a:r>
              <a:rPr kumimoji="0" lang="en-US" altLang="en-US" sz="1000" b="0" i="0" u="none" strike="noStrike" cap="none" normalizeH="0" baseline="0" dirty="0">
                <a:ln>
                  <a:noFill/>
                </a:ln>
                <a:solidFill>
                  <a:schemeClr val="tx1"/>
                </a:solidFill>
                <a:effectLst/>
                <a:latin typeface="Arial" panose="020B0604020202020204" pitchFamily="34" charset="0"/>
              </a:rPr>
              <a:t>αι οὔτε Ολλανδός οὔτε Γερμανός.</a:t>
            </a:r>
            <a:br>
              <a:rPr kumimoji="0" lang="en-US" altLang="en-US" sz="1000" b="0" i="0" u="none" strike="noStrike" cap="none" normalizeH="0" baseline="0" dirty="0">
                <a:ln>
                  <a:noFill/>
                </a:ln>
                <a:solidFill>
                  <a:schemeClr val="tx1"/>
                </a:solidFill>
                <a:effectLst/>
                <a:latin typeface="Arial" panose="020B0604020202020204" pitchFamily="34" charset="0"/>
              </a:rPr>
            </a:br>
            <a:r>
              <a:rPr kumimoji="0" lang="ro-RO" altLang="en-US" sz="1000" b="0" i="0" u="none" strike="noStrike" cap="none" normalizeH="0" baseline="0" dirty="0">
                <a:ln>
                  <a:noFill/>
                </a:ln>
                <a:solidFill>
                  <a:schemeClr val="tx1"/>
                </a:solidFill>
                <a:effectLst/>
                <a:latin typeface="Arial" panose="020B0604020202020204" pitchFamily="34" charset="0"/>
              </a:rPr>
              <a:t>       </a:t>
            </a:r>
            <a:r>
              <a:rPr kumimoji="0" lang="en-US" altLang="en-US" sz="1000" b="0" i="1" u="none" strike="noStrike" cap="none" normalizeH="0" baseline="0" dirty="0">
                <a:ln>
                  <a:noFill/>
                </a:ln>
                <a:solidFill>
                  <a:schemeClr val="tx1"/>
                </a:solidFill>
                <a:effectLst/>
                <a:latin typeface="Arial" panose="020B0604020202020204" pitchFamily="34" charset="0"/>
              </a:rPr>
              <a:t>‘He is neither Dutch nor German.’</a:t>
            </a:r>
            <a:endParaRPr kumimoji="0" lang="en-US" altLang="en-US" sz="10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000" b="1" i="0" u="none" strike="noStrike" cap="none" normalizeH="0" baseline="0" dirty="0">
                <a:ln>
                  <a:noFill/>
                </a:ln>
                <a:solidFill>
                  <a:schemeClr val="tx1"/>
                </a:solidFill>
                <a:effectLst/>
                <a:latin typeface="Arial" panose="020B0604020202020204" pitchFamily="34" charset="0"/>
              </a:rPr>
              <a:t>Preverbal </a:t>
            </a:r>
            <a:r>
              <a:rPr kumimoji="0" lang="en-US" altLang="en-US" sz="1000" b="1" i="0" u="none" strike="noStrike" cap="none" normalizeH="0" baseline="0" dirty="0" err="1">
                <a:ln>
                  <a:noFill/>
                </a:ln>
                <a:solidFill>
                  <a:schemeClr val="tx1"/>
                </a:solidFill>
                <a:effectLst/>
                <a:latin typeface="Arial" panose="020B0604020202020204" pitchFamily="34" charset="0"/>
              </a:rPr>
              <a:t>οὔτε</a:t>
            </a:r>
            <a:r>
              <a:rPr kumimoji="0" lang="en-US" altLang="en-US" sz="1000" b="1" i="0" u="none" strike="noStrike" cap="none" normalizeH="0" baseline="0" dirty="0">
                <a:ln>
                  <a:noFill/>
                </a:ln>
                <a:solidFill>
                  <a:schemeClr val="tx1"/>
                </a:solidFill>
                <a:effectLst/>
                <a:latin typeface="Arial" panose="020B0604020202020204" pitchFamily="34" charset="0"/>
              </a:rPr>
              <a:t> →</a:t>
            </a:r>
            <a:r>
              <a:rPr kumimoji="0" lang="en-US" altLang="en-US" sz="1000" b="0" i="0" u="none" strike="noStrike" cap="none" normalizeH="0" baseline="0" dirty="0">
                <a:ln>
                  <a:noFill/>
                </a:ln>
                <a:solidFill>
                  <a:schemeClr val="tx1"/>
                </a:solidFill>
                <a:effectLst/>
                <a:latin typeface="Arial" panose="020B0604020202020204" pitchFamily="34" charset="0"/>
              </a:rPr>
              <a:t> </a:t>
            </a:r>
            <a:r>
              <a:rPr kumimoji="0" lang="en-US" altLang="en-US" sz="1000" b="0" i="1" u="none" strike="noStrike" cap="none" normalizeH="0" baseline="0" dirty="0" err="1">
                <a:ln>
                  <a:noFill/>
                </a:ln>
                <a:solidFill>
                  <a:schemeClr val="tx1"/>
                </a:solidFill>
                <a:effectLst/>
                <a:latin typeface="Arial" panose="020B0604020202020204" pitchFamily="34" charset="0"/>
              </a:rPr>
              <a:t>δεν</a:t>
            </a:r>
            <a:r>
              <a:rPr kumimoji="0" lang="en-US" altLang="en-US" sz="1000" b="0" i="1" u="none" strike="noStrike" cap="none" normalizeH="0" baseline="0" dirty="0">
                <a:ln>
                  <a:noFill/>
                </a:ln>
                <a:solidFill>
                  <a:schemeClr val="tx1"/>
                </a:solidFill>
                <a:effectLst/>
                <a:latin typeface="Arial" panose="020B0604020202020204" pitchFamily="34" charset="0"/>
              </a:rPr>
              <a:t> may be omitted; the addition of καν (</a:t>
            </a:r>
            <a:r>
              <a:rPr kumimoji="0" lang="en-US" altLang="en-US" sz="1000" b="0" i="1" u="none" strike="noStrike" cap="none" normalizeH="0" baseline="0" dirty="0" err="1">
                <a:ln>
                  <a:noFill/>
                </a:ln>
                <a:solidFill>
                  <a:schemeClr val="tx1"/>
                </a:solidFill>
                <a:effectLst/>
                <a:latin typeface="Arial" panose="020B0604020202020204" pitchFamily="34" charset="0"/>
              </a:rPr>
              <a:t>kan</a:t>
            </a:r>
            <a:r>
              <a:rPr kumimoji="0" lang="en-US" altLang="en-US" sz="1000" b="0" i="1" u="none" strike="noStrike" cap="none" normalizeH="0" baseline="0" dirty="0">
                <a:ln>
                  <a:noFill/>
                </a:ln>
                <a:solidFill>
                  <a:schemeClr val="tx1"/>
                </a:solidFill>
                <a:effectLst/>
                <a:latin typeface="Arial" panose="020B0604020202020204" pitchFamily="34" charset="0"/>
              </a:rPr>
              <a:t>) introduces </a:t>
            </a:r>
            <a:r>
              <a:rPr kumimoji="0" lang="en-US" altLang="en-US" sz="1000" b="0" i="1" u="none" strike="noStrike" cap="none" normalizeH="0" baseline="0" dirty="0" err="1">
                <a:ln>
                  <a:noFill/>
                </a:ln>
                <a:solidFill>
                  <a:schemeClr val="tx1"/>
                </a:solidFill>
                <a:effectLst/>
                <a:latin typeface="Arial" panose="020B0604020202020204" pitchFamily="34" charset="0"/>
              </a:rPr>
              <a:t>scalarity</a:t>
            </a:r>
            <a:r>
              <a:rPr kumimoji="0" lang="en-US" altLang="en-US" sz="1000" b="0" i="1" u="none" strike="noStrike" cap="none" normalizeH="0" baseline="0" dirty="0">
                <a:ln>
                  <a:noFill/>
                </a:ln>
                <a:solidFill>
                  <a:schemeClr val="tx1"/>
                </a:solidFill>
                <a:effectLst/>
                <a:latin typeface="Arial" panose="020B0604020202020204" pitchFamily="34" charset="0"/>
              </a:rPr>
              <a:t>, yielding the interpretation ‘not even’.</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chemeClr val="tx1"/>
                </a:solidFill>
                <a:effectLst/>
                <a:latin typeface="Arial" panose="020B0604020202020204" pitchFamily="34" charset="0"/>
              </a:rPr>
              <a:t>(18) </a:t>
            </a:r>
            <a:r>
              <a:rPr kumimoji="0" lang="en-US" altLang="en-US" sz="1000" b="0" i="0" u="none" strike="noStrike" cap="none" normalizeH="0" baseline="0" dirty="0" err="1">
                <a:ln>
                  <a:noFill/>
                </a:ln>
                <a:solidFill>
                  <a:schemeClr val="tx1"/>
                </a:solidFill>
                <a:effectLst/>
                <a:latin typeface="Arial" panose="020B0604020202020204" pitchFamily="34" charset="0"/>
              </a:rPr>
              <a:t>Οὔτε</a:t>
            </a:r>
            <a:r>
              <a:rPr kumimoji="0" lang="en-US" altLang="en-US" sz="1000" b="0" i="0" u="none" strike="noStrike" cap="none" normalizeH="0" baseline="0" dirty="0">
                <a:ln>
                  <a:noFill/>
                </a:ln>
                <a:solidFill>
                  <a:schemeClr val="tx1"/>
                </a:solidFill>
                <a:effectLst/>
                <a:latin typeface="Arial" panose="020B0604020202020204" pitchFamily="34" charset="0"/>
              </a:rPr>
              <a:t> η Μα</a:t>
            </a:r>
            <a:r>
              <a:rPr kumimoji="0" lang="en-US" altLang="en-US" sz="1000" b="0" i="0" u="none" strike="noStrike" cap="none" normalizeH="0" baseline="0" dirty="0" err="1">
                <a:ln>
                  <a:noFill/>
                </a:ln>
                <a:solidFill>
                  <a:schemeClr val="tx1"/>
                </a:solidFill>
                <a:effectLst/>
                <a:latin typeface="Arial" panose="020B0604020202020204" pitchFamily="34" charset="0"/>
              </a:rPr>
              <a:t>ρί</a:t>
            </a:r>
            <a:r>
              <a:rPr kumimoji="0" lang="en-US" altLang="en-US" sz="1000" b="0" i="0" u="none" strike="noStrike" cap="none" normalizeH="0" baseline="0" dirty="0">
                <a:ln>
                  <a:noFill/>
                </a:ln>
                <a:solidFill>
                  <a:schemeClr val="tx1"/>
                </a:solidFill>
                <a:effectLst/>
                <a:latin typeface="Arial" panose="020B0604020202020204" pitchFamily="34" charset="0"/>
              </a:rPr>
              <a:t>α ήρθε.</a:t>
            </a:r>
            <a:br>
              <a:rPr kumimoji="0" lang="en-US" altLang="en-US" sz="1000" b="0" i="0" u="none" strike="noStrike" cap="none" normalizeH="0" baseline="0" dirty="0">
                <a:ln>
                  <a:noFill/>
                </a:ln>
                <a:solidFill>
                  <a:schemeClr val="tx1"/>
                </a:solidFill>
                <a:effectLst/>
                <a:latin typeface="Arial" panose="020B0604020202020204" pitchFamily="34" charset="0"/>
              </a:rPr>
            </a:br>
            <a:r>
              <a:rPr kumimoji="0" lang="ro-RO" altLang="en-US" sz="1000" b="0" i="0" u="none" strike="noStrike" cap="none" normalizeH="0" baseline="0" dirty="0">
                <a:ln>
                  <a:noFill/>
                </a:ln>
                <a:solidFill>
                  <a:schemeClr val="tx1"/>
                </a:solidFill>
                <a:effectLst/>
                <a:latin typeface="Arial" panose="020B0604020202020204" pitchFamily="34" charset="0"/>
              </a:rPr>
              <a:t>       </a:t>
            </a:r>
            <a:r>
              <a:rPr kumimoji="0" lang="en-US" altLang="en-US" sz="1000" b="0" i="1" u="none" strike="noStrike" cap="none" normalizeH="0" baseline="0" dirty="0">
                <a:ln>
                  <a:noFill/>
                </a:ln>
                <a:solidFill>
                  <a:schemeClr val="tx1"/>
                </a:solidFill>
                <a:effectLst/>
                <a:latin typeface="Arial" panose="020B0604020202020204" pitchFamily="34" charset="0"/>
              </a:rPr>
              <a:t>‘Mary didn’t come either.’</a:t>
            </a:r>
          </a:p>
          <a:p>
            <a:pPr marL="0" marR="0" lvl="0" indent="0" algn="l" defTabSz="914400" rtl="0" eaLnBrk="0" fontAlgn="base" latinLnBrk="0" hangingPunct="0">
              <a:lnSpc>
                <a:spcPct val="100000"/>
              </a:lnSpc>
              <a:spcBef>
                <a:spcPct val="0"/>
              </a:spcBef>
              <a:spcAft>
                <a:spcPct val="0"/>
              </a:spcAft>
              <a:buClrTx/>
              <a:buSzTx/>
              <a:buFontTx/>
              <a:buNone/>
              <a:tabLst/>
            </a:pPr>
            <a:r>
              <a:rPr kumimoji="0" lang="ro-RO" altLang="en-US" sz="1000" b="0" i="0" u="none" strike="noStrike" cap="none" normalizeH="0" baseline="0" dirty="0">
                <a:ln>
                  <a:noFill/>
                </a:ln>
                <a:solidFill>
                  <a:schemeClr val="tx1"/>
                </a:solidFill>
                <a:effectLst/>
                <a:latin typeface="Arial" panose="020B0604020202020204" pitchFamily="34" charset="0"/>
              </a:rPr>
              <a:t>       </a:t>
            </a:r>
            <a:r>
              <a:rPr kumimoji="0" lang="en-US" altLang="en-US" sz="1000" b="0" i="0" u="none" strike="noStrike" cap="none" normalizeH="0" baseline="0" dirty="0" err="1">
                <a:ln>
                  <a:noFill/>
                </a:ln>
                <a:solidFill>
                  <a:schemeClr val="tx1"/>
                </a:solidFill>
                <a:effectLst/>
                <a:latin typeface="Arial" panose="020B0604020202020204" pitchFamily="34" charset="0"/>
              </a:rPr>
              <a:t>Oute</a:t>
            </a:r>
            <a:r>
              <a:rPr kumimoji="0" lang="en-US" altLang="en-US" sz="1000" b="0" i="0" u="none" strike="noStrike" cap="none" normalizeH="0" baseline="0" dirty="0">
                <a:ln>
                  <a:noFill/>
                </a:ln>
                <a:solidFill>
                  <a:schemeClr val="tx1"/>
                </a:solidFill>
                <a:effectLst/>
                <a:latin typeface="Arial" panose="020B0604020202020204" pitchFamily="34" charset="0"/>
              </a:rPr>
              <a:t> </a:t>
            </a:r>
            <a:r>
              <a:rPr kumimoji="0" lang="en-US" altLang="en-US" sz="1000" b="0" i="0" u="none" strike="noStrike" cap="none" normalizeH="0" baseline="0" dirty="0" err="1">
                <a:ln>
                  <a:noFill/>
                </a:ln>
                <a:solidFill>
                  <a:schemeClr val="tx1"/>
                </a:solidFill>
                <a:effectLst/>
                <a:latin typeface="Arial" panose="020B0604020202020204" pitchFamily="34" charset="0"/>
              </a:rPr>
              <a:t>kan</a:t>
            </a:r>
            <a:r>
              <a:rPr kumimoji="0" lang="en-US" altLang="en-US" sz="1000" b="0" i="0" u="none" strike="noStrike" cap="none" normalizeH="0" baseline="0" dirty="0">
                <a:ln>
                  <a:noFill/>
                </a:ln>
                <a:solidFill>
                  <a:schemeClr val="tx1"/>
                </a:solidFill>
                <a:effectLst/>
                <a:latin typeface="Arial" panose="020B0604020202020204" pitchFamily="34" charset="0"/>
              </a:rPr>
              <a:t> I Maria </a:t>
            </a:r>
            <a:r>
              <a:rPr kumimoji="0" lang="en-US" altLang="en-US" sz="1000" b="0" i="0" u="none" strike="noStrike" cap="none" normalizeH="0" baseline="0" dirty="0" err="1">
                <a:ln>
                  <a:noFill/>
                </a:ln>
                <a:solidFill>
                  <a:schemeClr val="tx1"/>
                </a:solidFill>
                <a:effectLst/>
                <a:latin typeface="Arial" panose="020B0604020202020204" pitchFamily="34" charset="0"/>
              </a:rPr>
              <a:t>irthe</a:t>
            </a:r>
            <a:r>
              <a:rPr kumimoji="0" lang="en-US" altLang="en-US" sz="1000" b="0" i="0" u="none" strike="noStrike" cap="none" normalizeH="0" baseline="0" dirty="0">
                <a:ln>
                  <a:noFill/>
                </a:ln>
                <a:solidFill>
                  <a:schemeClr val="tx1"/>
                </a:solidFill>
                <a:effectLs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None/>
              <a:tabLst/>
            </a:pPr>
            <a:r>
              <a:rPr lang="ro-RO" altLang="en-US" sz="1000" dirty="0">
                <a:solidFill>
                  <a:schemeClr val="tx1"/>
                </a:solidFill>
                <a:latin typeface="Arial" panose="020B0604020202020204" pitchFamily="34" charset="0"/>
              </a:rPr>
              <a:t>        </a:t>
            </a:r>
            <a:r>
              <a:rPr lang="en-US" altLang="en-US" sz="1000" dirty="0">
                <a:solidFill>
                  <a:schemeClr val="tx1"/>
                </a:solidFill>
                <a:latin typeface="Arial" panose="020B0604020202020204" pitchFamily="34" charset="0"/>
              </a:rPr>
              <a:t>Even the </a:t>
            </a:r>
            <a:r>
              <a:rPr kumimoji="0" lang="en-US" altLang="en-US" sz="1000" b="0" i="0" u="none" strike="noStrike" cap="none" normalizeH="0" baseline="0" dirty="0">
                <a:ln>
                  <a:noFill/>
                </a:ln>
                <a:solidFill>
                  <a:schemeClr val="tx1"/>
                </a:solidFill>
                <a:effectLst/>
                <a:latin typeface="Arial" panose="020B0604020202020204" pitchFamily="34" charset="0"/>
              </a:rPr>
              <a:t>Mary came.3sg</a:t>
            </a:r>
          </a:p>
          <a:p>
            <a:pPr marL="0" marR="0" lvl="0" indent="0" algn="l" defTabSz="914400" rtl="0" eaLnBrk="0" fontAlgn="base" latinLnBrk="0" hangingPunct="0">
              <a:lnSpc>
                <a:spcPct val="100000"/>
              </a:lnSpc>
              <a:spcBef>
                <a:spcPct val="0"/>
              </a:spcBef>
              <a:spcAft>
                <a:spcPct val="0"/>
              </a:spcAft>
              <a:buClrTx/>
              <a:buSzTx/>
              <a:buFontTx/>
              <a:buNone/>
              <a:tabLst/>
            </a:pPr>
            <a:r>
              <a:rPr lang="ro-RO" altLang="en-US" sz="1000" dirty="0">
                <a:solidFill>
                  <a:schemeClr val="tx1"/>
                </a:solidFill>
                <a:latin typeface="Arial" panose="020B0604020202020204" pitchFamily="34" charset="0"/>
              </a:rPr>
              <a:t>        </a:t>
            </a:r>
            <a:r>
              <a:rPr lang="en-US" altLang="en-US" sz="1000" dirty="0">
                <a:solidFill>
                  <a:schemeClr val="tx1"/>
                </a:solidFill>
                <a:latin typeface="Arial" panose="020B0604020202020204" pitchFamily="34" charset="0"/>
              </a:rPr>
              <a:t>‘</a:t>
            </a:r>
            <a:r>
              <a:rPr kumimoji="0" lang="en-US" altLang="en-US" sz="1000" b="0" i="0" u="none" strike="noStrike" cap="none" normalizeH="0" baseline="0" dirty="0">
                <a:ln>
                  <a:noFill/>
                </a:ln>
                <a:solidFill>
                  <a:schemeClr val="tx1"/>
                </a:solidFill>
                <a:effectLst/>
                <a:latin typeface="Arial" panose="020B0604020202020204" pitchFamily="34" charset="0"/>
              </a:rPr>
              <a:t>Even Mary didn’t come’.</a:t>
            </a:r>
            <a:br>
              <a:rPr kumimoji="0" lang="en-US" altLang="en-US" sz="1000" b="0" i="0" u="none" strike="noStrike" cap="none" normalizeH="0" baseline="0" dirty="0">
                <a:ln>
                  <a:noFill/>
                </a:ln>
                <a:solidFill>
                  <a:schemeClr val="tx1"/>
                </a:solidFill>
                <a:effectLst/>
                <a:latin typeface="Arial" panose="020B0604020202020204" pitchFamily="34" charset="0"/>
              </a:rPr>
            </a:br>
            <a:r>
              <a:rPr kumimoji="0" lang="ro-RO" altLang="en-US" sz="1000" b="0" i="0" u="none" strike="noStrike" cap="none" normalizeH="0" baseline="0" dirty="0">
                <a:ln>
                  <a:noFill/>
                </a:ln>
                <a:solidFill>
                  <a:schemeClr val="tx1"/>
                </a:solidFill>
                <a:effectLst/>
                <a:latin typeface="Arial" panose="020B0604020202020204" pitchFamily="34" charset="0"/>
              </a:rPr>
              <a:t>       </a:t>
            </a:r>
            <a:r>
              <a:rPr kumimoji="0" lang="en-US" altLang="en-US" sz="1000" b="0" i="1" u="none" strike="noStrike" cap="none" normalizeH="0" baseline="0" dirty="0">
                <a:ln>
                  <a:noFill/>
                </a:ln>
                <a:solidFill>
                  <a:schemeClr val="tx1"/>
                </a:solidFill>
                <a:effectLst/>
                <a:latin typeface="Arial" panose="020B0604020202020204" pitchFamily="34" charset="0"/>
              </a:rPr>
              <a:t>(presupposes others didn’t come — cf. </a:t>
            </a:r>
            <a:r>
              <a:rPr kumimoji="0" lang="en-US" altLang="en-US" sz="1000" b="0" i="1" u="none" strike="noStrike" cap="none" normalizeH="0" baseline="0" dirty="0" err="1">
                <a:ln>
                  <a:noFill/>
                </a:ln>
                <a:solidFill>
                  <a:schemeClr val="tx1"/>
                </a:solidFill>
                <a:effectLst/>
                <a:latin typeface="Arial" panose="020B0604020202020204" pitchFamily="34" charset="0"/>
              </a:rPr>
              <a:t>Rullmann</a:t>
            </a:r>
            <a:r>
              <a:rPr kumimoji="0" lang="en-US" altLang="en-US" sz="1000" b="0" i="1" u="none" strike="noStrike" cap="none" normalizeH="0" baseline="0" dirty="0">
                <a:ln>
                  <a:noFill/>
                </a:ln>
                <a:solidFill>
                  <a:schemeClr val="tx1"/>
                </a:solidFill>
                <a:effectLst/>
                <a:latin typeface="Arial" panose="020B0604020202020204" pitchFamily="34" charset="0"/>
              </a:rPr>
              <a:t> 2003</a:t>
            </a:r>
            <a:endParaRPr kumimoji="0" lang="en-US" altLang="en-US" sz="10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4917242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34"/>
          <p:cNvSpPr txBox="1">
            <a:spLocks noGrp="1"/>
          </p:cNvSpPr>
          <p:nvPr>
            <p:ph type="title"/>
          </p:nvPr>
        </p:nvSpPr>
        <p:spPr>
          <a:xfrm>
            <a:off x="382425" y="202400"/>
            <a:ext cx="8686800" cy="822600"/>
          </a:xfrm>
          <a:prstGeom prst="rect">
            <a:avLst/>
          </a:prstGeom>
        </p:spPr>
        <p:txBody>
          <a:bodyPr spcFirstLastPara="1" wrap="square" lIns="91425" tIns="91425" rIns="91425" bIns="91425" anchor="b" anchorCtr="0">
            <a:noAutofit/>
          </a:bodyPr>
          <a:lstStyle/>
          <a:p>
            <a:pPr marL="457200" marR="0" lvl="0" indent="-317500" defTabSz="914400" rtl="0" eaLnBrk="1" fontAlgn="auto" latinLnBrk="0" hangingPunct="1">
              <a:lnSpc>
                <a:spcPct val="100000"/>
              </a:lnSpc>
              <a:spcBef>
                <a:spcPts val="0"/>
              </a:spcBef>
              <a:spcAft>
                <a:spcPts val="0"/>
              </a:spcAft>
              <a:tabLst/>
              <a:defRPr/>
            </a:pPr>
            <a:br>
              <a:rPr kumimoji="0" lang="ro-RO" sz="1200" b="1" i="0" u="none" strike="noStrike" kern="0" cap="none" spc="0" normalizeH="0" baseline="0" noProof="0" dirty="0">
                <a:ln>
                  <a:noFill/>
                </a:ln>
                <a:solidFill>
                  <a:srgbClr val="083C77"/>
                </a:solidFill>
                <a:effectLst/>
                <a:uLnTx/>
                <a:uFillTx/>
                <a:latin typeface="Karla"/>
                <a:sym typeface="Karla"/>
              </a:rPr>
            </a:br>
            <a:r>
              <a:rPr lang="ro-RO" sz="1200" b="1" dirty="0">
                <a:solidFill>
                  <a:srgbClr val="083C77"/>
                </a:solidFill>
                <a:latin typeface="Karla"/>
                <a:sym typeface="Karla"/>
              </a:rPr>
              <a:t> </a:t>
            </a:r>
            <a:br>
              <a:rPr kumimoji="0" lang="en-US" sz="1200" b="1" i="0" u="none" strike="noStrike" kern="0" cap="none" spc="0" normalizeH="0" baseline="0" noProof="0" dirty="0">
                <a:ln>
                  <a:noFill/>
                </a:ln>
                <a:solidFill>
                  <a:srgbClr val="083C77"/>
                </a:solidFill>
                <a:effectLst/>
                <a:uLnTx/>
                <a:uFillTx/>
                <a:latin typeface="Karla"/>
                <a:sym typeface="Karla"/>
              </a:rPr>
            </a:br>
            <a:br>
              <a:rPr kumimoji="0" lang="en-US" sz="1200" b="1" i="0" u="none" strike="noStrike" kern="0" cap="none" spc="0" normalizeH="0" baseline="0" noProof="0" dirty="0">
                <a:ln>
                  <a:noFill/>
                </a:ln>
                <a:solidFill>
                  <a:srgbClr val="083C77"/>
                </a:solidFill>
                <a:effectLst/>
                <a:uLnTx/>
                <a:uFillTx/>
                <a:latin typeface="Karla"/>
                <a:sym typeface="Karla"/>
              </a:rPr>
            </a:br>
            <a:endParaRPr dirty="0"/>
          </a:p>
        </p:txBody>
      </p:sp>
      <p:sp>
        <p:nvSpPr>
          <p:cNvPr id="233" name="Google Shape;233;p34"/>
          <p:cNvSpPr txBox="1">
            <a:spLocks noGrp="1"/>
          </p:cNvSpPr>
          <p:nvPr>
            <p:ph type="subTitle" idx="3"/>
          </p:nvPr>
        </p:nvSpPr>
        <p:spPr>
          <a:xfrm>
            <a:off x="228600" y="0"/>
            <a:ext cx="8686800" cy="4941098"/>
          </a:xfrm>
          <a:prstGeom prst="rect">
            <a:avLst/>
          </a:prstGeom>
        </p:spPr>
        <p:txBody>
          <a:bodyPr spcFirstLastPara="1" wrap="square" lIns="91425" tIns="91425" rIns="91425" bIns="91425" anchor="t" anchorCtr="0">
            <a:noAutofit/>
          </a:bodyPr>
          <a:lstStyle/>
          <a:p>
            <a:pPr marL="139700" indent="0"/>
            <a:endParaRPr lang="ro-RO" dirty="0"/>
          </a:p>
          <a:p>
            <a:pPr marL="139700" indent="0"/>
            <a:endParaRPr lang="ro-RO" dirty="0"/>
          </a:p>
          <a:p>
            <a:pPr marL="139700" indent="0"/>
            <a:endParaRPr lang="ro-RO" dirty="0"/>
          </a:p>
          <a:p>
            <a:pPr marL="139700" indent="0"/>
            <a:endParaRPr lang="ro-RO" dirty="0"/>
          </a:p>
          <a:p>
            <a:pPr marL="139700" indent="0"/>
            <a:r>
              <a:rPr lang="en-US" dirty="0"/>
              <a:t>	</a:t>
            </a:r>
            <a:endParaRPr lang="ro-RO" dirty="0"/>
          </a:p>
        </p:txBody>
      </p:sp>
      <p:cxnSp>
        <p:nvCxnSpPr>
          <p:cNvPr id="237" name="Google Shape;237;p34"/>
          <p:cNvCxnSpPr/>
          <p:nvPr/>
        </p:nvCxnSpPr>
        <p:spPr>
          <a:xfrm>
            <a:off x="57600" y="399400"/>
            <a:ext cx="9302100" cy="0"/>
          </a:xfrm>
          <a:prstGeom prst="straightConnector1">
            <a:avLst/>
          </a:prstGeom>
          <a:noFill/>
          <a:ln w="9525" cap="flat" cmpd="sng">
            <a:solidFill>
              <a:schemeClr val="dk2"/>
            </a:solidFill>
            <a:prstDash val="solid"/>
            <a:round/>
            <a:headEnd type="none" w="med" len="med"/>
            <a:tailEnd type="none" w="med" len="med"/>
          </a:ln>
        </p:spPr>
      </p:cxnSp>
      <p:sp>
        <p:nvSpPr>
          <p:cNvPr id="3" name="Rectangle 1">
            <a:extLst>
              <a:ext uri="{FF2B5EF4-FFF2-40B4-BE49-F238E27FC236}">
                <a16:creationId xmlns:a16="http://schemas.microsoft.com/office/drawing/2014/main" id="{C44ABC5C-CDAC-42D2-B2D9-19E105557FB6}"/>
              </a:ext>
            </a:extLst>
          </p:cNvPr>
          <p:cNvSpPr>
            <a:spLocks noChangeArrowheads="1"/>
          </p:cNvSpPr>
          <p:nvPr/>
        </p:nvSpPr>
        <p:spPr bwMode="auto">
          <a:xfrm>
            <a:off x="228600" y="1622109"/>
            <a:ext cx="5092200" cy="21236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dirty="0">
                <a:ln>
                  <a:noFill/>
                </a:ln>
                <a:solidFill>
                  <a:schemeClr val="tx1"/>
                </a:solidFill>
                <a:effectLst/>
                <a:latin typeface="Arial" panose="020B0604020202020204" pitchFamily="34" charset="0"/>
              </a:rPr>
              <a:t>Connective vs. Scalar Negation</a:t>
            </a:r>
            <a:endParaRPr kumimoji="0" lang="en-US" altLang="en-US" sz="10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000" b="1" i="0" u="none" strike="noStrike" cap="none" normalizeH="0" baseline="0" dirty="0" err="1">
                <a:ln>
                  <a:noFill/>
                </a:ln>
                <a:solidFill>
                  <a:schemeClr val="tx1"/>
                </a:solidFill>
                <a:effectLst/>
                <a:latin typeface="Arial" panose="020B0604020202020204" pitchFamily="34" charset="0"/>
              </a:rPr>
              <a:t>οὔτε</a:t>
            </a:r>
            <a:r>
              <a:rPr kumimoji="0" lang="en-US" altLang="en-US" sz="1000" b="1" i="0" u="none" strike="noStrike" cap="none" normalizeH="0" baseline="0" dirty="0">
                <a:ln>
                  <a:noFill/>
                </a:ln>
                <a:solidFill>
                  <a:schemeClr val="tx1"/>
                </a:solidFill>
                <a:effectLst/>
                <a:latin typeface="Arial" panose="020B0604020202020204" pitchFamily="34" charset="0"/>
              </a:rPr>
              <a:t>…</a:t>
            </a:r>
            <a:r>
              <a:rPr kumimoji="0" lang="en-US" altLang="en-US" sz="1000" b="1" i="0" u="none" strike="noStrike" cap="none" normalizeH="0" baseline="0" dirty="0" err="1">
                <a:ln>
                  <a:noFill/>
                </a:ln>
                <a:solidFill>
                  <a:schemeClr val="tx1"/>
                </a:solidFill>
                <a:effectLst/>
                <a:latin typeface="Arial" panose="020B0604020202020204" pitchFamily="34" charset="0"/>
              </a:rPr>
              <a:t>οὔτε</a:t>
            </a:r>
            <a:r>
              <a:rPr kumimoji="0" lang="en-US" altLang="en-US" sz="1000" b="0" i="0" u="none" strike="noStrike" cap="none" normalizeH="0" baseline="0" dirty="0">
                <a:ln>
                  <a:noFill/>
                </a:ln>
                <a:solidFill>
                  <a:schemeClr val="tx1"/>
                </a:solidFill>
                <a:effectLst/>
                <a:latin typeface="Arial" panose="020B0604020202020204" pitchFamily="34" charset="0"/>
              </a:rPr>
              <a:t> → connective negation</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000" b="1" i="0" u="none" strike="noStrike" cap="none" normalizeH="0" baseline="0" dirty="0" err="1">
                <a:ln>
                  <a:noFill/>
                </a:ln>
                <a:solidFill>
                  <a:schemeClr val="tx1"/>
                </a:solidFill>
                <a:effectLst/>
                <a:latin typeface="Arial" panose="020B0604020202020204" pitchFamily="34" charset="0"/>
              </a:rPr>
              <a:t>ούτε</a:t>
            </a:r>
            <a:r>
              <a:rPr kumimoji="0" lang="en-US" altLang="en-US" sz="1000" b="1" i="0" u="none" strike="noStrike" cap="none" normalizeH="0" baseline="0" dirty="0">
                <a:ln>
                  <a:noFill/>
                </a:ln>
                <a:solidFill>
                  <a:schemeClr val="tx1"/>
                </a:solidFill>
                <a:effectLst/>
                <a:latin typeface="Arial" panose="020B0604020202020204" pitchFamily="34" charset="0"/>
              </a:rPr>
              <a:t> καν (</a:t>
            </a:r>
            <a:r>
              <a:rPr kumimoji="0" lang="en-US" altLang="en-US" sz="1000" b="1" i="0" u="none" strike="noStrike" cap="none" normalizeH="0" baseline="0" dirty="0" err="1">
                <a:ln>
                  <a:noFill/>
                </a:ln>
                <a:solidFill>
                  <a:schemeClr val="tx1"/>
                </a:solidFill>
                <a:effectLst/>
                <a:latin typeface="Arial" panose="020B0604020202020204" pitchFamily="34" charset="0"/>
              </a:rPr>
              <a:t>oute</a:t>
            </a:r>
            <a:r>
              <a:rPr kumimoji="0" lang="en-US" altLang="en-US" sz="1000" b="1" i="0" u="none" strike="noStrike" cap="none" normalizeH="0" baseline="0" dirty="0">
                <a:ln>
                  <a:noFill/>
                </a:ln>
                <a:solidFill>
                  <a:schemeClr val="tx1"/>
                </a:solidFill>
                <a:effectLst/>
                <a:latin typeface="Arial" panose="020B0604020202020204" pitchFamily="34" charset="0"/>
              </a:rPr>
              <a:t> </a:t>
            </a:r>
            <a:r>
              <a:rPr kumimoji="0" lang="en-US" altLang="en-US" sz="1000" b="1" i="0" u="none" strike="noStrike" cap="none" normalizeH="0" baseline="0" dirty="0" err="1">
                <a:ln>
                  <a:noFill/>
                </a:ln>
                <a:solidFill>
                  <a:schemeClr val="tx1"/>
                </a:solidFill>
                <a:effectLst/>
                <a:latin typeface="Arial" panose="020B0604020202020204" pitchFamily="34" charset="0"/>
              </a:rPr>
              <a:t>kan</a:t>
            </a:r>
            <a:r>
              <a:rPr kumimoji="0" lang="en-US" altLang="en-US" sz="1000" b="1" i="0" u="none" strike="noStrike" cap="none" normalizeH="0" baseline="0" dirty="0">
                <a:ln>
                  <a:noFill/>
                </a:ln>
                <a:solidFill>
                  <a:schemeClr val="tx1"/>
                </a:solidFill>
                <a:effectLst/>
                <a:latin typeface="Arial" panose="020B0604020202020204" pitchFamily="34" charset="0"/>
              </a:rPr>
              <a:t>)</a:t>
            </a:r>
            <a:r>
              <a:rPr kumimoji="0" lang="en-US" altLang="en-US" sz="1000" b="0" i="0" u="none" strike="noStrike" cap="none" normalizeH="0" baseline="0" dirty="0">
                <a:ln>
                  <a:noFill/>
                </a:ln>
                <a:solidFill>
                  <a:schemeClr val="tx1"/>
                </a:solidFill>
                <a:effectLst/>
                <a:latin typeface="Arial" panose="020B0604020202020204" pitchFamily="34" charset="0"/>
              </a:rPr>
              <a:t> → </a:t>
            </a:r>
            <a:r>
              <a:rPr kumimoji="0" lang="en-US" altLang="en-US" sz="1000" b="0" i="1" u="none" strike="noStrike" cap="none" normalizeH="0" baseline="0" dirty="0">
                <a:ln>
                  <a:noFill/>
                </a:ln>
                <a:solidFill>
                  <a:schemeClr val="tx1"/>
                </a:solidFill>
                <a:effectLst/>
                <a:latin typeface="Arial" panose="020B0604020202020204" pitchFamily="34" charset="0"/>
              </a:rPr>
              <a:t>not even</a:t>
            </a:r>
            <a:r>
              <a:rPr kumimoji="0" lang="en-US" altLang="en-US" sz="1000" b="0" i="0" u="none" strike="noStrike" cap="none" normalizeH="0" baseline="0" dirty="0">
                <a:ln>
                  <a:noFill/>
                </a:ln>
                <a:solidFill>
                  <a:schemeClr val="tx1"/>
                </a:solidFill>
                <a:effectLst/>
                <a:latin typeface="Arial" panose="020B0604020202020204" pitchFamily="34" charset="0"/>
              </a:rPr>
              <a:t> → scalar, unary focus modifier</a:t>
            </a:r>
            <a:endParaRPr kumimoji="0" lang="ro-RO" altLang="en-US" sz="10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10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chemeClr val="tx1"/>
                </a:solidFill>
                <a:effectLst/>
                <a:latin typeface="Arial" panose="020B0604020202020204" pitchFamily="34" charset="0"/>
              </a:rPr>
              <a:t>(19) </a:t>
            </a:r>
            <a:r>
              <a:rPr kumimoji="0" lang="en-US" altLang="en-US" sz="1000" b="0" i="0" u="none" strike="noStrike" cap="none" normalizeH="0" baseline="0" dirty="0" err="1">
                <a:ln>
                  <a:noFill/>
                </a:ln>
                <a:solidFill>
                  <a:schemeClr val="tx1"/>
                </a:solidFill>
                <a:effectLst/>
                <a:latin typeface="Arial" panose="020B0604020202020204" pitchFamily="34" charset="0"/>
              </a:rPr>
              <a:t>Στο</a:t>
            </a:r>
            <a:r>
              <a:rPr kumimoji="0" lang="en-US" altLang="en-US" sz="1000" b="0" i="0" u="none" strike="noStrike" cap="none" normalizeH="0" baseline="0" dirty="0">
                <a:ln>
                  <a:noFill/>
                </a:ln>
                <a:solidFill>
                  <a:schemeClr val="tx1"/>
                </a:solidFill>
                <a:effectLst/>
                <a:latin typeface="Arial" panose="020B0604020202020204" pitchFamily="34" charset="0"/>
              </a:rPr>
              <a:t> π</a:t>
            </a:r>
            <a:r>
              <a:rPr kumimoji="0" lang="en-US" altLang="en-US" sz="1000" b="0" i="0" u="none" strike="noStrike" cap="none" normalizeH="0" baseline="0" dirty="0" err="1">
                <a:ln>
                  <a:noFill/>
                </a:ln>
                <a:solidFill>
                  <a:schemeClr val="tx1"/>
                </a:solidFill>
                <a:effectLst/>
                <a:latin typeface="Arial" panose="020B0604020202020204" pitchFamily="34" charset="0"/>
              </a:rPr>
              <a:t>άρτι</a:t>
            </a:r>
            <a:r>
              <a:rPr kumimoji="0" lang="en-US" altLang="en-US" sz="1000" b="0" i="0" u="none" strike="noStrike" cap="none" normalizeH="0" baseline="0" dirty="0">
                <a:ln>
                  <a:noFill/>
                </a:ln>
                <a:solidFill>
                  <a:schemeClr val="tx1"/>
                </a:solidFill>
                <a:effectLst/>
                <a:latin typeface="Arial" panose="020B0604020202020204" pitchFamily="34" charset="0"/>
              </a:rPr>
              <a:t> ο </a:t>
            </a:r>
            <a:r>
              <a:rPr kumimoji="0" lang="en-US" altLang="en-US" sz="1000" b="0" i="0" u="none" strike="noStrike" cap="none" normalizeH="0" baseline="0" dirty="0" err="1">
                <a:ln>
                  <a:noFill/>
                </a:ln>
                <a:solidFill>
                  <a:schemeClr val="tx1"/>
                </a:solidFill>
                <a:effectLst/>
                <a:latin typeface="Arial" panose="020B0604020202020204" pitchFamily="34" charset="0"/>
              </a:rPr>
              <a:t>Γιάννης</a:t>
            </a:r>
            <a:r>
              <a:rPr kumimoji="0" lang="en-US" altLang="en-US" sz="1000" b="0" i="0" u="none" strike="noStrike" cap="none" normalizeH="0" baseline="0" dirty="0">
                <a:ln>
                  <a:noFill/>
                </a:ln>
                <a:solidFill>
                  <a:schemeClr val="tx1"/>
                </a:solidFill>
                <a:effectLst/>
                <a:latin typeface="Arial" panose="020B0604020202020204" pitchFamily="34" charset="0"/>
              </a:rPr>
              <a:t> </a:t>
            </a:r>
            <a:r>
              <a:rPr kumimoji="0" lang="en-US" altLang="en-US" sz="1000" b="0" i="0" u="none" strike="noStrike" cap="none" normalizeH="0" baseline="0" dirty="0" err="1">
                <a:ln>
                  <a:noFill/>
                </a:ln>
                <a:solidFill>
                  <a:schemeClr val="tx1"/>
                </a:solidFill>
                <a:effectLst/>
                <a:latin typeface="Arial" panose="020B0604020202020204" pitchFamily="34" charset="0"/>
              </a:rPr>
              <a:t>οὔτε</a:t>
            </a:r>
            <a:r>
              <a:rPr kumimoji="0" lang="en-US" altLang="en-US" sz="1000" b="0" i="0" u="none" strike="noStrike" cap="none" normalizeH="0" baseline="0" dirty="0">
                <a:ln>
                  <a:noFill/>
                </a:ln>
                <a:solidFill>
                  <a:schemeClr val="tx1"/>
                </a:solidFill>
                <a:effectLst/>
                <a:latin typeface="Arial" panose="020B0604020202020204" pitchFamily="34" charset="0"/>
              </a:rPr>
              <a:t> </a:t>
            </a:r>
            <a:r>
              <a:rPr kumimoji="0" lang="en-US" altLang="en-US" sz="1000" b="0" i="0" u="none" strike="noStrike" cap="none" normalizeH="0" baseline="0" dirty="0" err="1">
                <a:ln>
                  <a:noFill/>
                </a:ln>
                <a:solidFill>
                  <a:schemeClr val="tx1"/>
                </a:solidFill>
                <a:effectLst/>
                <a:latin typeface="Arial" panose="020B0604020202020204" pitchFamily="34" charset="0"/>
              </a:rPr>
              <a:t>έφ</a:t>
            </a:r>
            <a:r>
              <a:rPr kumimoji="0" lang="en-US" altLang="en-US" sz="1000" b="0" i="0" u="none" strike="noStrike" cap="none" normalizeH="0" baseline="0" dirty="0">
                <a:ln>
                  <a:noFill/>
                </a:ln>
                <a:solidFill>
                  <a:schemeClr val="tx1"/>
                </a:solidFill>
                <a:effectLst/>
                <a:latin typeface="Arial" panose="020B0604020202020204" pitchFamily="34" charset="0"/>
              </a:rPr>
              <a:t>αγε οὔτε καν ήπιε.</a:t>
            </a:r>
            <a:br>
              <a:rPr kumimoji="0" lang="en-US" altLang="en-US" sz="1000" b="0" i="0" u="none" strike="noStrike" cap="none" normalizeH="0" baseline="0" dirty="0">
                <a:ln>
                  <a:noFill/>
                </a:ln>
                <a:solidFill>
                  <a:schemeClr val="tx1"/>
                </a:solidFill>
                <a:effectLst/>
                <a:latin typeface="Arial" panose="020B0604020202020204" pitchFamily="34" charset="0"/>
              </a:rPr>
            </a:br>
            <a:r>
              <a:rPr kumimoji="0" lang="en-US" altLang="en-US" sz="1000" b="0" i="1" u="none" strike="noStrike" cap="none" normalizeH="0" baseline="0" dirty="0" err="1">
                <a:ln>
                  <a:noFill/>
                </a:ln>
                <a:solidFill>
                  <a:schemeClr val="tx1"/>
                </a:solidFill>
                <a:effectLst/>
                <a:latin typeface="Arial" panose="020B0604020202020204" pitchFamily="34" charset="0"/>
              </a:rPr>
              <a:t>Sto</a:t>
            </a:r>
            <a:r>
              <a:rPr kumimoji="0" lang="en-US" altLang="en-US" sz="1000" b="0" i="1" u="none" strike="noStrike" cap="none" normalizeH="0" baseline="0" dirty="0">
                <a:ln>
                  <a:noFill/>
                </a:ln>
                <a:solidFill>
                  <a:schemeClr val="tx1"/>
                </a:solidFill>
                <a:effectLst/>
                <a:latin typeface="Arial" panose="020B0604020202020204" pitchFamily="34" charset="0"/>
              </a:rPr>
              <a:t> </a:t>
            </a:r>
            <a:r>
              <a:rPr kumimoji="0" lang="en-US" altLang="en-US" sz="1000" b="0" i="1" u="none" strike="noStrike" cap="none" normalizeH="0" baseline="0" dirty="0" err="1">
                <a:ln>
                  <a:noFill/>
                </a:ln>
                <a:solidFill>
                  <a:schemeClr val="tx1"/>
                </a:solidFill>
                <a:effectLst/>
                <a:latin typeface="Arial" panose="020B0604020202020204" pitchFamily="34" charset="0"/>
              </a:rPr>
              <a:t>párti</a:t>
            </a:r>
            <a:r>
              <a:rPr kumimoji="0" lang="en-US" altLang="en-US" sz="1000" b="0" i="1" u="none" strike="noStrike" cap="none" normalizeH="0" baseline="0" dirty="0">
                <a:ln>
                  <a:noFill/>
                </a:ln>
                <a:solidFill>
                  <a:schemeClr val="tx1"/>
                </a:solidFill>
                <a:effectLst/>
                <a:latin typeface="Arial" panose="020B0604020202020204" pitchFamily="34" charset="0"/>
              </a:rPr>
              <a:t> o </a:t>
            </a:r>
            <a:r>
              <a:rPr kumimoji="0" lang="en-US" altLang="en-US" sz="1000" b="0" i="1" u="none" strike="noStrike" cap="none" normalizeH="0" baseline="0" dirty="0" err="1">
                <a:ln>
                  <a:noFill/>
                </a:ln>
                <a:solidFill>
                  <a:schemeClr val="tx1"/>
                </a:solidFill>
                <a:effectLst/>
                <a:latin typeface="Arial" panose="020B0604020202020204" pitchFamily="34" charset="0"/>
              </a:rPr>
              <a:t>Giánnis</a:t>
            </a:r>
            <a:r>
              <a:rPr kumimoji="0" lang="en-US" altLang="en-US" sz="1000" b="0" i="1" u="none" strike="noStrike" cap="none" normalizeH="0" baseline="0" dirty="0">
                <a:ln>
                  <a:noFill/>
                </a:ln>
                <a:solidFill>
                  <a:schemeClr val="tx1"/>
                </a:solidFill>
                <a:effectLst/>
                <a:latin typeface="Arial" panose="020B0604020202020204" pitchFamily="34" charset="0"/>
              </a:rPr>
              <a:t> </a:t>
            </a:r>
            <a:r>
              <a:rPr kumimoji="0" lang="en-US" altLang="en-US" sz="1000" b="0" i="1" u="none" strike="noStrike" cap="none" normalizeH="0" baseline="0" dirty="0" err="1">
                <a:ln>
                  <a:noFill/>
                </a:ln>
                <a:solidFill>
                  <a:schemeClr val="tx1"/>
                </a:solidFill>
                <a:effectLst/>
                <a:latin typeface="Arial" panose="020B0604020202020204" pitchFamily="34" charset="0"/>
              </a:rPr>
              <a:t>oute</a:t>
            </a:r>
            <a:r>
              <a:rPr kumimoji="0" lang="en-US" altLang="en-US" sz="1000" b="0" i="1" u="none" strike="noStrike" cap="none" normalizeH="0" baseline="0" dirty="0">
                <a:ln>
                  <a:noFill/>
                </a:ln>
                <a:solidFill>
                  <a:schemeClr val="tx1"/>
                </a:solidFill>
                <a:effectLst/>
                <a:latin typeface="Arial" panose="020B0604020202020204" pitchFamily="34" charset="0"/>
              </a:rPr>
              <a:t> </a:t>
            </a:r>
            <a:r>
              <a:rPr kumimoji="0" lang="en-US" altLang="en-US" sz="1000" b="0" i="1" u="none" strike="noStrike" cap="none" normalizeH="0" baseline="0" dirty="0" err="1">
                <a:ln>
                  <a:noFill/>
                </a:ln>
                <a:solidFill>
                  <a:schemeClr val="tx1"/>
                </a:solidFill>
                <a:effectLst/>
                <a:latin typeface="Arial" panose="020B0604020202020204" pitchFamily="34" charset="0"/>
              </a:rPr>
              <a:t>éfage</a:t>
            </a:r>
            <a:r>
              <a:rPr kumimoji="0" lang="en-US" altLang="en-US" sz="1000" b="0" i="1" u="none" strike="noStrike" cap="none" normalizeH="0" baseline="0" dirty="0">
                <a:ln>
                  <a:noFill/>
                </a:ln>
                <a:solidFill>
                  <a:schemeClr val="tx1"/>
                </a:solidFill>
                <a:effectLst/>
                <a:latin typeface="Arial" panose="020B0604020202020204" pitchFamily="34" charset="0"/>
              </a:rPr>
              <a:t> </a:t>
            </a:r>
            <a:r>
              <a:rPr kumimoji="0" lang="en-US" altLang="en-US" sz="1000" b="0" i="1" u="none" strike="noStrike" cap="none" normalizeH="0" baseline="0" dirty="0" err="1">
                <a:ln>
                  <a:noFill/>
                </a:ln>
                <a:solidFill>
                  <a:schemeClr val="tx1"/>
                </a:solidFill>
                <a:effectLst/>
                <a:latin typeface="Arial" panose="020B0604020202020204" pitchFamily="34" charset="0"/>
              </a:rPr>
              <a:t>oute</a:t>
            </a:r>
            <a:r>
              <a:rPr kumimoji="0" lang="en-US" altLang="en-US" sz="1000" b="0" i="1" u="none" strike="noStrike" cap="none" normalizeH="0" baseline="0" dirty="0">
                <a:ln>
                  <a:noFill/>
                </a:ln>
                <a:solidFill>
                  <a:schemeClr val="tx1"/>
                </a:solidFill>
                <a:effectLst/>
                <a:latin typeface="Arial" panose="020B0604020202020204" pitchFamily="34" charset="0"/>
              </a:rPr>
              <a:t> </a:t>
            </a:r>
            <a:r>
              <a:rPr kumimoji="0" lang="en-US" altLang="en-US" sz="1000" b="0" i="1" u="none" strike="noStrike" cap="none" normalizeH="0" baseline="0" dirty="0" err="1">
                <a:ln>
                  <a:noFill/>
                </a:ln>
                <a:solidFill>
                  <a:schemeClr val="tx1"/>
                </a:solidFill>
                <a:effectLst/>
                <a:latin typeface="Arial" panose="020B0604020202020204" pitchFamily="34" charset="0"/>
              </a:rPr>
              <a:t>kan</a:t>
            </a:r>
            <a:r>
              <a:rPr kumimoji="0" lang="en-US" altLang="en-US" sz="1000" b="0" i="1" u="none" strike="noStrike" cap="none" normalizeH="0" baseline="0" dirty="0">
                <a:ln>
                  <a:noFill/>
                </a:ln>
                <a:solidFill>
                  <a:schemeClr val="tx1"/>
                </a:solidFill>
                <a:effectLst/>
                <a:latin typeface="Arial" panose="020B0604020202020204" pitchFamily="34" charset="0"/>
              </a:rPr>
              <a:t> </a:t>
            </a:r>
            <a:r>
              <a:rPr kumimoji="0" lang="en-US" altLang="en-US" sz="1000" b="0" i="1" u="none" strike="noStrike" cap="none" normalizeH="0" baseline="0" dirty="0" err="1">
                <a:ln>
                  <a:noFill/>
                </a:ln>
                <a:solidFill>
                  <a:schemeClr val="tx1"/>
                </a:solidFill>
                <a:effectLst/>
                <a:latin typeface="Arial" panose="020B0604020202020204" pitchFamily="34" charset="0"/>
              </a:rPr>
              <a:t>ípje</a:t>
            </a:r>
            <a:br>
              <a:rPr kumimoji="0" lang="en-US" altLang="en-US" sz="1000" b="0" i="0" u="none" strike="noStrike" cap="none" normalizeH="0" baseline="0" dirty="0">
                <a:ln>
                  <a:noFill/>
                </a:ln>
                <a:solidFill>
                  <a:schemeClr val="tx1"/>
                </a:solidFill>
                <a:effectLst/>
                <a:latin typeface="Arial" panose="020B0604020202020204" pitchFamily="34" charset="0"/>
              </a:rPr>
            </a:br>
            <a:r>
              <a:rPr kumimoji="0" lang="en-US" altLang="en-US" sz="1000" b="0" i="1" u="none" strike="noStrike" cap="none" normalizeH="0" baseline="0" dirty="0">
                <a:ln>
                  <a:noFill/>
                </a:ln>
                <a:solidFill>
                  <a:schemeClr val="tx1"/>
                </a:solidFill>
                <a:effectLst/>
                <a:latin typeface="Arial" panose="020B0604020202020204" pitchFamily="34" charset="0"/>
              </a:rPr>
              <a:t>‘At the party, John didn’t eat; he didn’t even drink.’</a:t>
            </a:r>
            <a:endParaRPr kumimoji="0" lang="en-US" altLang="en-US" sz="10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chemeClr val="tx1"/>
                </a:solidFill>
                <a:effectLst/>
                <a:latin typeface="Arial" panose="020B0604020202020204" pitchFamily="34" charset="0"/>
              </a:rPr>
              <a:t>(20) </a:t>
            </a:r>
            <a:r>
              <a:rPr kumimoji="0" lang="en-US" altLang="en-US" sz="1000" b="0" i="0" u="none" strike="noStrike" cap="none" normalizeH="0" baseline="0" dirty="0" err="1">
                <a:ln>
                  <a:noFill/>
                </a:ln>
                <a:solidFill>
                  <a:schemeClr val="tx1"/>
                </a:solidFill>
                <a:effectLst/>
                <a:latin typeface="Arial" panose="020B0604020202020204" pitchFamily="34" charset="0"/>
              </a:rPr>
              <a:t>Οὔτε</a:t>
            </a:r>
            <a:r>
              <a:rPr kumimoji="0" lang="en-US" altLang="en-US" sz="1000" b="0" i="0" u="none" strike="noStrike" cap="none" normalizeH="0" baseline="0" dirty="0">
                <a:ln>
                  <a:noFill/>
                </a:ln>
                <a:solidFill>
                  <a:schemeClr val="tx1"/>
                </a:solidFill>
                <a:effectLst/>
                <a:latin typeface="Arial" panose="020B0604020202020204" pitchFamily="34" charset="0"/>
              </a:rPr>
              <a:t> καν η Μα</a:t>
            </a:r>
            <a:r>
              <a:rPr kumimoji="0" lang="en-US" altLang="en-US" sz="1000" b="0" i="0" u="none" strike="noStrike" cap="none" normalizeH="0" baseline="0" dirty="0" err="1">
                <a:ln>
                  <a:noFill/>
                </a:ln>
                <a:solidFill>
                  <a:schemeClr val="tx1"/>
                </a:solidFill>
                <a:effectLst/>
                <a:latin typeface="Arial" panose="020B0604020202020204" pitchFamily="34" charset="0"/>
              </a:rPr>
              <a:t>ρί</a:t>
            </a:r>
            <a:r>
              <a:rPr kumimoji="0" lang="en-US" altLang="en-US" sz="1000" b="0" i="0" u="none" strike="noStrike" cap="none" normalizeH="0" baseline="0" dirty="0">
                <a:ln>
                  <a:noFill/>
                </a:ln>
                <a:solidFill>
                  <a:schemeClr val="tx1"/>
                </a:solidFill>
                <a:effectLst/>
                <a:latin typeface="Arial" panose="020B0604020202020204" pitchFamily="34" charset="0"/>
              </a:rPr>
              <a:t>α ήρθε.</a:t>
            </a:r>
            <a:br>
              <a:rPr kumimoji="0" lang="en-US" altLang="en-US" sz="1000" b="0" i="0" u="none" strike="noStrike" cap="none" normalizeH="0" baseline="0" dirty="0">
                <a:ln>
                  <a:noFill/>
                </a:ln>
                <a:solidFill>
                  <a:schemeClr val="tx1"/>
                </a:solidFill>
                <a:effectLst/>
                <a:latin typeface="Arial" panose="020B0604020202020204" pitchFamily="34" charset="0"/>
              </a:rPr>
            </a:br>
            <a:r>
              <a:rPr kumimoji="0" lang="en-US" altLang="en-US" sz="1000" b="0" i="1" u="none" strike="noStrike" cap="none" normalizeH="0" baseline="0" dirty="0">
                <a:ln>
                  <a:noFill/>
                </a:ln>
                <a:solidFill>
                  <a:schemeClr val="tx1"/>
                </a:solidFill>
                <a:effectLst/>
                <a:latin typeface="Arial" panose="020B0604020202020204" pitchFamily="34" charset="0"/>
              </a:rPr>
              <a:t>‘Even Mary didn’t come.’</a:t>
            </a:r>
            <a:endParaRPr lang="en-US" altLang="en-US" sz="1000" dirty="0">
              <a:solidFill>
                <a:schemeClr val="tx1"/>
              </a:solidFill>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0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000" dirty="0">
              <a:solidFill>
                <a:schemeClr val="tx1"/>
              </a:solidFill>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0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tabLst/>
            </a:pPr>
            <a:endParaRPr kumimoji="0" lang="en-US" altLang="en-US" sz="12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2320284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34"/>
          <p:cNvSpPr txBox="1">
            <a:spLocks noGrp="1"/>
          </p:cNvSpPr>
          <p:nvPr>
            <p:ph type="title"/>
          </p:nvPr>
        </p:nvSpPr>
        <p:spPr>
          <a:xfrm>
            <a:off x="457200" y="622693"/>
            <a:ext cx="8686800" cy="822600"/>
          </a:xfrm>
          <a:prstGeom prst="rect">
            <a:avLst/>
          </a:prstGeom>
        </p:spPr>
        <p:txBody>
          <a:bodyPr spcFirstLastPara="1" wrap="square" lIns="91425" tIns="91425" rIns="91425" bIns="91425" anchor="b" anchorCtr="0">
            <a:noAutofit/>
          </a:bodyPr>
          <a:lstStyle/>
          <a:p>
            <a:pPr marL="0" marR="0" lvl="0" indent="0" defTabSz="914400" rtl="0" eaLnBrk="0" fontAlgn="base" latinLnBrk="0" hangingPunct="0">
              <a:lnSpc>
                <a:spcPct val="100000"/>
              </a:lnSpc>
              <a:spcBef>
                <a:spcPct val="0"/>
              </a:spcBef>
              <a:spcAft>
                <a:spcPct val="0"/>
              </a:spcAft>
              <a:buClrTx/>
              <a:buSzTx/>
              <a:buFontTx/>
              <a:buNone/>
              <a:tabLst/>
              <a:defRPr/>
            </a:pPr>
            <a:br>
              <a:rPr kumimoji="0" lang="ro-RO" sz="1200" b="1" i="0" u="none" strike="noStrike" kern="0" cap="none" spc="0" normalizeH="0" baseline="0" noProof="0" dirty="0">
                <a:ln>
                  <a:noFill/>
                </a:ln>
                <a:solidFill>
                  <a:srgbClr val="083C77"/>
                </a:solidFill>
                <a:effectLst/>
                <a:uLnTx/>
                <a:uFillTx/>
                <a:latin typeface="Karla"/>
                <a:sym typeface="Karla"/>
              </a:rPr>
            </a:br>
            <a:r>
              <a:rPr kumimoji="0" lang="en-US" altLang="en-US" sz="1000" b="1" i="0" u="none" strike="noStrike" kern="0" cap="none" spc="0" normalizeH="0" baseline="0" noProof="0" dirty="0">
                <a:ln>
                  <a:noFill/>
                </a:ln>
                <a:solidFill>
                  <a:srgbClr val="FF0000"/>
                </a:solidFill>
                <a:effectLst/>
                <a:uLnTx/>
                <a:uFillTx/>
                <a:latin typeface="Arial" panose="020B0604020202020204" pitchFamily="34" charset="0"/>
                <a:cs typeface="Arial"/>
                <a:sym typeface="Arial"/>
              </a:rPr>
              <a:t>Connective Negation in Bulgarian </a:t>
            </a:r>
            <a:r>
              <a:rPr kumimoji="0" lang="en-US" altLang="en-US" sz="1000" b="1" i="0" u="none" strike="noStrike" kern="0" cap="none" spc="0" normalizeH="0" baseline="0" noProof="0" dirty="0">
                <a:ln>
                  <a:noFill/>
                </a:ln>
                <a:solidFill>
                  <a:srgbClr val="083C77"/>
                </a:solidFill>
                <a:effectLst/>
                <a:uLnTx/>
                <a:uFillTx/>
                <a:latin typeface="Arial" panose="020B0604020202020204" pitchFamily="34" charset="0"/>
                <a:cs typeface="Arial"/>
                <a:sym typeface="Arial"/>
              </a:rPr>
              <a:t>(</a:t>
            </a:r>
            <a:r>
              <a:rPr kumimoji="0" lang="en-US" altLang="en-US" sz="1000" b="1" i="0" u="none" strike="noStrike" kern="0" cap="none" spc="0" normalizeH="0" baseline="0" noProof="0" dirty="0" err="1">
                <a:ln>
                  <a:noFill/>
                </a:ln>
                <a:solidFill>
                  <a:srgbClr val="083C77"/>
                </a:solidFill>
                <a:effectLst/>
                <a:uLnTx/>
                <a:uFillTx/>
                <a:latin typeface="Arial" panose="020B0604020202020204" pitchFamily="34" charset="0"/>
                <a:cs typeface="Arial"/>
                <a:sym typeface="Arial"/>
              </a:rPr>
              <a:t>нито</a:t>
            </a:r>
            <a:r>
              <a:rPr kumimoji="0" lang="en-US" altLang="en-US" sz="1000" b="1" i="0" u="none" strike="noStrike" kern="0" cap="none" spc="0" normalizeH="0" baseline="0" noProof="0" dirty="0">
                <a:ln>
                  <a:noFill/>
                </a:ln>
                <a:solidFill>
                  <a:srgbClr val="083C77"/>
                </a:solidFill>
                <a:effectLst/>
                <a:uLnTx/>
                <a:uFillTx/>
                <a:latin typeface="Arial" panose="020B0604020202020204" pitchFamily="34" charset="0"/>
                <a:cs typeface="Arial"/>
                <a:sym typeface="Arial"/>
              </a:rPr>
              <a:t>…</a:t>
            </a:r>
            <a:r>
              <a:rPr kumimoji="0" lang="en-US" altLang="en-US" sz="1000" b="1" i="0" u="none" strike="noStrike" kern="0" cap="none" spc="0" normalizeH="0" baseline="0" noProof="0" dirty="0" err="1">
                <a:ln>
                  <a:noFill/>
                </a:ln>
                <a:solidFill>
                  <a:srgbClr val="083C77"/>
                </a:solidFill>
                <a:effectLst/>
                <a:uLnTx/>
                <a:uFillTx/>
                <a:latin typeface="Arial" panose="020B0604020202020204" pitchFamily="34" charset="0"/>
                <a:cs typeface="Arial"/>
                <a:sym typeface="Arial"/>
              </a:rPr>
              <a:t>нито</a:t>
            </a:r>
            <a:r>
              <a:rPr kumimoji="0" lang="en-US" altLang="en-US" sz="1000" b="1" i="0" u="none" strike="noStrike" kern="0" cap="none" spc="0" normalizeH="0" baseline="0" noProof="0" dirty="0">
                <a:ln>
                  <a:noFill/>
                </a:ln>
                <a:solidFill>
                  <a:srgbClr val="083C77"/>
                </a:solidFill>
                <a:effectLst/>
                <a:uLnTx/>
                <a:uFillTx/>
                <a:latin typeface="Arial" panose="020B0604020202020204" pitchFamily="34" charset="0"/>
                <a:cs typeface="Arial"/>
                <a:sym typeface="Arial"/>
              </a:rPr>
              <a:t>)</a:t>
            </a:r>
            <a:br>
              <a:rPr kumimoji="0" lang="en-US" altLang="en-US" sz="1000" b="0" i="0" u="none" strike="noStrike" kern="0" cap="none" spc="0" normalizeH="0" baseline="0" noProof="0" dirty="0">
                <a:ln>
                  <a:noFill/>
                </a:ln>
                <a:solidFill>
                  <a:srgbClr val="083C77"/>
                </a:solidFill>
                <a:effectLst/>
                <a:uLnTx/>
                <a:uFillTx/>
                <a:latin typeface="Arial" panose="020B0604020202020204" pitchFamily="34" charset="0"/>
                <a:cs typeface="Arial"/>
                <a:sym typeface="Arial"/>
              </a:rPr>
            </a:br>
            <a:r>
              <a:rPr kumimoji="0" lang="en-US" altLang="en-US" sz="1000" b="0" i="1" u="none" strike="noStrike" kern="0" cap="none" spc="0" normalizeH="0" baseline="0" noProof="0" dirty="0">
                <a:ln>
                  <a:noFill/>
                </a:ln>
                <a:solidFill>
                  <a:srgbClr val="083C77"/>
                </a:solidFill>
                <a:effectLst/>
                <a:uLnTx/>
                <a:uFillTx/>
                <a:latin typeface="Arial" panose="020B0604020202020204" pitchFamily="34" charset="0"/>
                <a:cs typeface="Arial"/>
                <a:sym typeface="Arial"/>
              </a:rPr>
              <a:t>(van der </a:t>
            </a:r>
            <a:r>
              <a:rPr kumimoji="0" lang="en-US" altLang="en-US" sz="1000" b="0" i="1" u="none" strike="noStrike" kern="0" cap="none" spc="0" normalizeH="0" baseline="0" noProof="0" dirty="0" err="1">
                <a:ln>
                  <a:noFill/>
                </a:ln>
                <a:solidFill>
                  <a:srgbClr val="083C77"/>
                </a:solidFill>
                <a:effectLst/>
                <a:uLnTx/>
                <a:uFillTx/>
                <a:latin typeface="Arial" panose="020B0604020202020204" pitchFamily="34" charset="0"/>
                <a:cs typeface="Arial"/>
                <a:sym typeface="Arial"/>
              </a:rPr>
              <a:t>Auwera</a:t>
            </a:r>
            <a:r>
              <a:rPr kumimoji="0" lang="en-US" altLang="en-US" sz="1000" b="0" i="1" u="none" strike="noStrike" kern="0" cap="none" spc="0" normalizeH="0" baseline="0" noProof="0" dirty="0">
                <a:ln>
                  <a:noFill/>
                </a:ln>
                <a:solidFill>
                  <a:srgbClr val="083C77"/>
                </a:solidFill>
                <a:effectLst/>
                <a:uLnTx/>
                <a:uFillTx/>
                <a:latin typeface="Arial" panose="020B0604020202020204" pitchFamily="34" charset="0"/>
                <a:cs typeface="Arial"/>
                <a:sym typeface="Arial"/>
              </a:rPr>
              <a:t>, </a:t>
            </a:r>
            <a:r>
              <a:rPr kumimoji="0" lang="en-US" altLang="en-US" sz="1000" b="0" i="1" u="none" strike="noStrike" kern="0" cap="none" spc="0" normalizeH="0" baseline="0" noProof="0" dirty="0" err="1">
                <a:ln>
                  <a:noFill/>
                </a:ln>
                <a:solidFill>
                  <a:srgbClr val="083C77"/>
                </a:solidFill>
                <a:effectLst/>
                <a:uLnTx/>
                <a:uFillTx/>
                <a:latin typeface="Arial" panose="020B0604020202020204" pitchFamily="34" charset="0"/>
                <a:cs typeface="Arial"/>
                <a:sym typeface="Arial"/>
              </a:rPr>
              <a:t>Nomachi</a:t>
            </a:r>
            <a:r>
              <a:rPr kumimoji="0" lang="en-US" altLang="en-US" sz="1000" b="0" i="1" u="none" strike="noStrike" kern="0" cap="none" spc="0" normalizeH="0" baseline="0" noProof="0" dirty="0">
                <a:ln>
                  <a:noFill/>
                </a:ln>
                <a:solidFill>
                  <a:srgbClr val="083C77"/>
                </a:solidFill>
                <a:effectLst/>
                <a:uLnTx/>
                <a:uFillTx/>
                <a:latin typeface="Arial" panose="020B0604020202020204" pitchFamily="34" charset="0"/>
                <a:cs typeface="Arial"/>
                <a:sym typeface="Arial"/>
              </a:rPr>
              <a:t> &amp; </a:t>
            </a:r>
            <a:r>
              <a:rPr kumimoji="0" lang="en-US" altLang="en-US" sz="1000" b="0" i="1" u="none" strike="noStrike" kern="0" cap="none" spc="0" normalizeH="0" baseline="0" noProof="0" dirty="0" err="1">
                <a:ln>
                  <a:noFill/>
                </a:ln>
                <a:solidFill>
                  <a:srgbClr val="083C77"/>
                </a:solidFill>
                <a:effectLst/>
                <a:uLnTx/>
                <a:uFillTx/>
                <a:latin typeface="Arial" panose="020B0604020202020204" pitchFamily="34" charset="0"/>
                <a:cs typeface="Arial"/>
                <a:sym typeface="Arial"/>
              </a:rPr>
              <a:t>Krasnoukhova</a:t>
            </a:r>
            <a:r>
              <a:rPr kumimoji="0" lang="en-US" altLang="en-US" sz="1000" b="0" i="1" u="none" strike="noStrike" kern="0" cap="none" spc="0" normalizeH="0" baseline="0" noProof="0" dirty="0">
                <a:ln>
                  <a:noFill/>
                </a:ln>
                <a:solidFill>
                  <a:srgbClr val="083C77"/>
                </a:solidFill>
                <a:effectLst/>
                <a:uLnTx/>
                <a:uFillTx/>
                <a:latin typeface="Arial" panose="020B0604020202020204" pitchFamily="34" charset="0"/>
                <a:cs typeface="Arial"/>
                <a:sym typeface="Arial"/>
              </a:rPr>
              <a:t> 2021: 45–66)</a:t>
            </a:r>
            <a:br>
              <a:rPr kumimoji="0" lang="en-US" altLang="en-US" sz="1000" b="0" i="0" u="none" strike="noStrike" kern="0" cap="none" spc="0" normalizeH="0" baseline="0" noProof="0" dirty="0">
                <a:ln>
                  <a:noFill/>
                </a:ln>
                <a:solidFill>
                  <a:srgbClr val="083C77"/>
                </a:solidFill>
                <a:effectLst/>
                <a:uLnTx/>
                <a:uFillTx/>
                <a:latin typeface="Arial" panose="020B0604020202020204" pitchFamily="34" charset="0"/>
                <a:cs typeface="Arial"/>
                <a:sym typeface="Arial"/>
              </a:rPr>
            </a:br>
            <a:r>
              <a:rPr lang="ro-RO" sz="1200" b="1" dirty="0">
                <a:solidFill>
                  <a:srgbClr val="083C77"/>
                </a:solidFill>
                <a:latin typeface="Karla"/>
                <a:sym typeface="Karla"/>
              </a:rPr>
              <a:t> </a:t>
            </a:r>
            <a:br>
              <a:rPr kumimoji="0" lang="en-US" sz="1200" b="1" i="0" u="none" strike="noStrike" kern="0" cap="none" spc="0" normalizeH="0" baseline="0" noProof="0" dirty="0">
                <a:ln>
                  <a:noFill/>
                </a:ln>
                <a:solidFill>
                  <a:srgbClr val="083C77"/>
                </a:solidFill>
                <a:effectLst/>
                <a:uLnTx/>
                <a:uFillTx/>
                <a:latin typeface="Karla"/>
                <a:sym typeface="Karla"/>
              </a:rPr>
            </a:br>
            <a:br>
              <a:rPr kumimoji="0" lang="en-US" sz="1200" b="1" i="0" u="none" strike="noStrike" kern="0" cap="none" spc="0" normalizeH="0" baseline="0" noProof="0" dirty="0">
                <a:ln>
                  <a:noFill/>
                </a:ln>
                <a:solidFill>
                  <a:srgbClr val="083C77"/>
                </a:solidFill>
                <a:effectLst/>
                <a:uLnTx/>
                <a:uFillTx/>
                <a:latin typeface="Karla"/>
                <a:sym typeface="Karla"/>
              </a:rPr>
            </a:br>
            <a:endParaRPr dirty="0"/>
          </a:p>
        </p:txBody>
      </p:sp>
      <p:sp>
        <p:nvSpPr>
          <p:cNvPr id="233" name="Google Shape;233;p34"/>
          <p:cNvSpPr txBox="1">
            <a:spLocks noGrp="1"/>
          </p:cNvSpPr>
          <p:nvPr>
            <p:ph type="subTitle" idx="3"/>
          </p:nvPr>
        </p:nvSpPr>
        <p:spPr>
          <a:xfrm>
            <a:off x="228600" y="1222000"/>
            <a:ext cx="7904356" cy="3719098"/>
          </a:xfrm>
          <a:prstGeom prst="rect">
            <a:avLst/>
          </a:prstGeom>
        </p:spPr>
        <p:txBody>
          <a:bodyPr spcFirstLastPara="1" wrap="square" lIns="91425" tIns="91425" rIns="91425" bIns="91425" anchor="t" anchorCtr="0">
            <a:noAutofit/>
          </a:bodyPr>
          <a:lstStyle/>
          <a:p>
            <a:pPr marL="139700" indent="0"/>
            <a:endParaRPr lang="ro-RO" dirty="0"/>
          </a:p>
          <a:p>
            <a:pPr marL="139700" indent="0"/>
            <a:endParaRPr lang="ro-RO" dirty="0"/>
          </a:p>
          <a:p>
            <a:pPr marL="139700" indent="0"/>
            <a:endParaRPr lang="ro-RO" dirty="0"/>
          </a:p>
          <a:p>
            <a:pPr marL="139700" indent="0"/>
            <a:endParaRPr lang="ro-RO" dirty="0"/>
          </a:p>
          <a:p>
            <a:pPr marL="139700" indent="0"/>
            <a:r>
              <a:rPr lang="en-US" dirty="0"/>
              <a:t>	</a:t>
            </a:r>
          </a:p>
          <a:p>
            <a:pPr marL="139700" indent="0"/>
            <a:endParaRPr lang="ro-RO" dirty="0"/>
          </a:p>
        </p:txBody>
      </p:sp>
      <p:sp>
        <p:nvSpPr>
          <p:cNvPr id="2" name="Rectangle 1">
            <a:extLst>
              <a:ext uri="{FF2B5EF4-FFF2-40B4-BE49-F238E27FC236}">
                <a16:creationId xmlns:a16="http://schemas.microsoft.com/office/drawing/2014/main" id="{531C7EA8-16DE-416A-9B92-1C5E55CE7B46}"/>
              </a:ext>
            </a:extLst>
          </p:cNvPr>
          <p:cNvSpPr>
            <a:spLocks noChangeArrowheads="1"/>
          </p:cNvSpPr>
          <p:nvPr/>
        </p:nvSpPr>
        <p:spPr bwMode="auto">
          <a:xfrm>
            <a:off x="74775" y="969981"/>
            <a:ext cx="6619120" cy="9848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dirty="0">
                <a:ln>
                  <a:noFill/>
                </a:ln>
                <a:solidFill>
                  <a:schemeClr val="tx1"/>
                </a:solidFill>
                <a:effectLst/>
                <a:latin typeface="Arial" panose="020B0604020202020204" pitchFamily="34" charset="0"/>
              </a:rPr>
              <a:t>General features:</a:t>
            </a:r>
            <a:endParaRPr kumimoji="0" lang="en-US" altLang="en-US" sz="10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000" b="0" i="0" u="none" strike="noStrike" cap="none" normalizeH="0" baseline="0" dirty="0">
                <a:ln>
                  <a:noFill/>
                </a:ln>
                <a:solidFill>
                  <a:schemeClr val="tx1"/>
                </a:solidFill>
                <a:effectLst/>
                <a:latin typeface="Arial" panose="020B0604020202020204" pitchFamily="34" charset="0"/>
              </a:rPr>
              <a:t>Expressed through the correlative particle </a:t>
            </a:r>
            <a:r>
              <a:rPr kumimoji="0" lang="en-US" altLang="en-US" sz="1000" b="1" i="0" u="none" strike="noStrike" cap="none" normalizeH="0" baseline="0" dirty="0" err="1">
                <a:ln>
                  <a:noFill/>
                </a:ln>
                <a:solidFill>
                  <a:schemeClr val="tx1"/>
                </a:solidFill>
                <a:effectLst/>
                <a:highlight>
                  <a:srgbClr val="00FF00"/>
                </a:highlight>
                <a:latin typeface="Arial" panose="020B0604020202020204" pitchFamily="34" charset="0"/>
              </a:rPr>
              <a:t>нито</a:t>
            </a:r>
            <a:r>
              <a:rPr kumimoji="0" lang="en-US" altLang="en-US" sz="1000" b="1" i="0" u="none" strike="noStrike" cap="none" normalizeH="0" baseline="0" dirty="0">
                <a:ln>
                  <a:noFill/>
                </a:ln>
                <a:solidFill>
                  <a:schemeClr val="tx1"/>
                </a:solidFill>
                <a:effectLst/>
                <a:highlight>
                  <a:srgbClr val="00FF00"/>
                </a:highlight>
                <a:latin typeface="Arial" panose="020B0604020202020204" pitchFamily="34" charset="0"/>
              </a:rPr>
              <a:t>…</a:t>
            </a:r>
            <a:r>
              <a:rPr kumimoji="0" lang="en-US" altLang="en-US" sz="1000" b="1" i="0" u="none" strike="noStrike" cap="none" normalizeH="0" baseline="0" dirty="0" err="1">
                <a:ln>
                  <a:noFill/>
                </a:ln>
                <a:solidFill>
                  <a:schemeClr val="tx1"/>
                </a:solidFill>
                <a:effectLst/>
                <a:highlight>
                  <a:srgbClr val="00FF00"/>
                </a:highlight>
                <a:latin typeface="Arial" panose="020B0604020202020204" pitchFamily="34" charset="0"/>
              </a:rPr>
              <a:t>нито</a:t>
            </a:r>
            <a:r>
              <a:rPr kumimoji="0" lang="en-US" altLang="en-US" sz="1000" b="1" i="0" u="none" strike="noStrike" cap="none" normalizeH="0" baseline="0" dirty="0">
                <a:ln>
                  <a:noFill/>
                </a:ln>
                <a:solidFill>
                  <a:schemeClr val="tx1"/>
                </a:solidFill>
                <a:effectLst/>
                <a:highlight>
                  <a:srgbClr val="00FF00"/>
                </a:highlight>
                <a:latin typeface="Arial" panose="020B0604020202020204" pitchFamily="34" charset="0"/>
              </a:rPr>
              <a:t> (</a:t>
            </a:r>
            <a:r>
              <a:rPr kumimoji="0" lang="en-US" altLang="en-US" sz="1000" b="1" i="1" u="none" strike="noStrike" cap="none" normalizeH="0" baseline="0" dirty="0" err="1">
                <a:ln>
                  <a:noFill/>
                </a:ln>
                <a:solidFill>
                  <a:schemeClr val="tx1"/>
                </a:solidFill>
                <a:effectLst/>
                <a:highlight>
                  <a:srgbClr val="00FF00"/>
                </a:highlight>
                <a:latin typeface="Arial" panose="020B0604020202020204" pitchFamily="34" charset="0"/>
              </a:rPr>
              <a:t>nito</a:t>
            </a:r>
            <a:r>
              <a:rPr kumimoji="0" lang="en-US" altLang="en-US" sz="1000" b="1" i="1" u="none" strike="noStrike" cap="none" normalizeH="0" baseline="0" dirty="0">
                <a:ln>
                  <a:noFill/>
                </a:ln>
                <a:solidFill>
                  <a:schemeClr val="tx1"/>
                </a:solidFill>
                <a:effectLst/>
                <a:highlight>
                  <a:srgbClr val="00FF00"/>
                </a:highlight>
                <a:latin typeface="Arial" panose="020B0604020202020204" pitchFamily="34" charset="0"/>
              </a:rPr>
              <a:t>…</a:t>
            </a:r>
            <a:r>
              <a:rPr kumimoji="0" lang="en-US" altLang="en-US" sz="1000" b="1" i="1" u="none" strike="noStrike" cap="none" normalizeH="0" baseline="0" dirty="0" err="1">
                <a:ln>
                  <a:noFill/>
                </a:ln>
                <a:solidFill>
                  <a:schemeClr val="tx1"/>
                </a:solidFill>
                <a:effectLst/>
                <a:highlight>
                  <a:srgbClr val="00FF00"/>
                </a:highlight>
                <a:latin typeface="Arial" panose="020B0604020202020204" pitchFamily="34" charset="0"/>
              </a:rPr>
              <a:t>nito</a:t>
            </a:r>
            <a:r>
              <a:rPr kumimoji="0" lang="en-US" altLang="en-US" sz="1000" b="1" i="0" u="none" strike="noStrike" cap="none" normalizeH="0" baseline="0" dirty="0">
                <a:ln>
                  <a:noFill/>
                </a:ln>
                <a:solidFill>
                  <a:schemeClr val="tx1"/>
                </a:solidFill>
                <a:effectLst/>
                <a:highlight>
                  <a:srgbClr val="00FF00"/>
                </a:highlight>
                <a:latin typeface="Arial" panose="020B0604020202020204" pitchFamily="34" charset="0"/>
              </a:rPr>
              <a:t>, ‘neither…nor’).</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000" b="0" i="0" u="none" strike="noStrike" cap="none" normalizeH="0" baseline="0" dirty="0">
                <a:ln>
                  <a:noFill/>
                </a:ln>
                <a:solidFill>
                  <a:schemeClr val="tx1"/>
                </a:solidFill>
                <a:effectLst/>
                <a:latin typeface="Arial" panose="020B0604020202020204" pitchFamily="34" charset="0"/>
              </a:rPr>
              <a:t>Coordinates syntactically parallel elements (DPs, VPs, clauses) under </a:t>
            </a:r>
            <a:r>
              <a:rPr kumimoji="0" lang="en-US" altLang="en-US" sz="1000" b="1" i="0" u="none" strike="noStrike" cap="none" normalizeH="0" baseline="0" dirty="0">
                <a:ln>
                  <a:noFill/>
                </a:ln>
                <a:solidFill>
                  <a:schemeClr val="tx1"/>
                </a:solidFill>
                <a:effectLst/>
                <a:latin typeface="Arial" panose="020B0604020202020204" pitchFamily="34" charset="0"/>
              </a:rPr>
              <a:t>one semantic negation</a:t>
            </a:r>
            <a:r>
              <a:rPr kumimoji="0" lang="en-US" altLang="en-US" sz="1000" b="0" i="0" u="none" strike="noStrike" cap="none" normalizeH="0" baseline="0" dirty="0">
                <a:ln>
                  <a:noFill/>
                </a:ln>
                <a:solidFill>
                  <a:schemeClr val="tx1"/>
                </a:solidFill>
                <a:effectLs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000" b="0" i="0" u="none" strike="noStrike" cap="none" normalizeH="0" baseline="0" dirty="0">
                <a:ln>
                  <a:noFill/>
                </a:ln>
                <a:solidFill>
                  <a:schemeClr val="tx1"/>
                </a:solidFill>
                <a:effectLst/>
                <a:latin typeface="Arial" panose="020B0604020202020204" pitchFamily="34" charset="0"/>
              </a:rPr>
              <a:t>Shows </a:t>
            </a:r>
            <a:r>
              <a:rPr kumimoji="0" lang="en-US" altLang="en-US" sz="1000" b="1" i="0" u="none" strike="noStrike" cap="none" normalizeH="0" baseline="0" dirty="0">
                <a:ln>
                  <a:noFill/>
                </a:ln>
                <a:solidFill>
                  <a:schemeClr val="tx1"/>
                </a:solidFill>
                <a:effectLst/>
                <a:latin typeface="Arial" panose="020B0604020202020204" pitchFamily="34" charset="0"/>
              </a:rPr>
              <a:t>positional asymmetry</a:t>
            </a:r>
            <a:r>
              <a:rPr kumimoji="0" lang="en-US" altLang="en-US" sz="1000" b="0" i="0" u="none" strike="noStrike" cap="none" normalizeH="0" baseline="0" dirty="0">
                <a:ln>
                  <a:noFill/>
                </a:ln>
                <a:solidFill>
                  <a:schemeClr val="tx1"/>
                </a:solidFill>
                <a:effectLst/>
                <a:latin typeface="Arial" panose="020B0604020202020204" pitchFamily="34" charset="0"/>
              </a:rPr>
              <a:t>: interaction with the negator </a:t>
            </a:r>
            <a:r>
              <a:rPr kumimoji="0" lang="en-US" altLang="en-US" sz="1000" b="1" i="0" u="none" strike="noStrike" cap="none" normalizeH="0" baseline="0" dirty="0" err="1">
                <a:ln>
                  <a:noFill/>
                </a:ln>
                <a:solidFill>
                  <a:schemeClr val="tx1"/>
                </a:solidFill>
                <a:effectLst/>
                <a:latin typeface="Arial" panose="020B0604020202020204" pitchFamily="34" charset="0"/>
              </a:rPr>
              <a:t>не</a:t>
            </a:r>
            <a:r>
              <a:rPr kumimoji="0" lang="en-US" altLang="en-US" sz="1000" b="1" i="0" u="none" strike="noStrike" cap="none" normalizeH="0" baseline="0" dirty="0">
                <a:ln>
                  <a:noFill/>
                </a:ln>
                <a:solidFill>
                  <a:schemeClr val="tx1"/>
                </a:solidFill>
                <a:effectLst/>
                <a:latin typeface="Arial" panose="020B0604020202020204" pitchFamily="34" charset="0"/>
              </a:rPr>
              <a:t> (ne)</a:t>
            </a:r>
            <a:r>
              <a:rPr kumimoji="0" lang="en-US" altLang="en-US" sz="1000" b="0" i="0" u="none" strike="noStrike" cap="none" normalizeH="0" baseline="0" dirty="0">
                <a:ln>
                  <a:noFill/>
                </a:ln>
                <a:solidFill>
                  <a:schemeClr val="tx1"/>
                </a:solidFill>
                <a:effectLst/>
                <a:latin typeface="Arial" panose="020B0604020202020204" pitchFamily="34" charset="0"/>
              </a:rPr>
              <a:t> depends on its placement relative to the verb.</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5" name="Rectangle 3">
            <a:extLst>
              <a:ext uri="{FF2B5EF4-FFF2-40B4-BE49-F238E27FC236}">
                <a16:creationId xmlns:a16="http://schemas.microsoft.com/office/drawing/2014/main" id="{271368B1-013A-47AF-AD72-DDAA11F26D2A}"/>
              </a:ext>
            </a:extLst>
          </p:cNvPr>
          <p:cNvSpPr>
            <a:spLocks noChangeArrowheads="1"/>
          </p:cNvSpPr>
          <p:nvPr/>
        </p:nvSpPr>
        <p:spPr bwMode="auto">
          <a:xfrm>
            <a:off x="74775" y="1679664"/>
            <a:ext cx="6575839"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dirty="0">
                <a:ln>
                  <a:noFill/>
                </a:ln>
                <a:solidFill>
                  <a:schemeClr val="tx1"/>
                </a:solidFill>
                <a:effectLst/>
                <a:latin typeface="Arial" panose="020B0604020202020204" pitchFamily="34" charset="0"/>
              </a:rPr>
              <a:t>Syntactic behavior</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000" b="1" i="0" u="none" strike="noStrike" cap="none" normalizeH="0" baseline="0" dirty="0">
                <a:ln>
                  <a:noFill/>
                </a:ln>
                <a:solidFill>
                  <a:schemeClr val="tx1"/>
                </a:solidFill>
                <a:effectLst/>
                <a:latin typeface="Arial" panose="020B0604020202020204" pitchFamily="34" charset="0"/>
              </a:rPr>
              <a:t>Preverbal </a:t>
            </a:r>
            <a:r>
              <a:rPr kumimoji="0" lang="en-US" altLang="en-US" sz="1000" b="1" i="0" u="none" strike="noStrike" cap="none" normalizeH="0" baseline="0" dirty="0" err="1">
                <a:ln>
                  <a:noFill/>
                </a:ln>
                <a:solidFill>
                  <a:schemeClr val="tx1"/>
                </a:solidFill>
                <a:effectLst/>
                <a:latin typeface="Arial" panose="020B0604020202020204" pitchFamily="34" charset="0"/>
              </a:rPr>
              <a:t>CoNeg</a:t>
            </a:r>
            <a:r>
              <a:rPr kumimoji="0" lang="en-US" altLang="en-US" sz="1000" b="1" i="0" u="none" strike="noStrike" cap="none" normalizeH="0" baseline="0" dirty="0">
                <a:ln>
                  <a:noFill/>
                </a:ln>
                <a:solidFill>
                  <a:schemeClr val="tx1"/>
                </a:solidFill>
                <a:effectLst/>
                <a:latin typeface="Arial" panose="020B0604020202020204" pitchFamily="34" charset="0"/>
              </a:rPr>
              <a:t> →</a:t>
            </a:r>
            <a:r>
              <a:rPr kumimoji="0" lang="en-US" altLang="en-US" sz="1000" b="0" i="0" u="none" strike="noStrike" cap="none" normalizeH="0" baseline="0" dirty="0">
                <a:ln>
                  <a:noFill/>
                </a:ln>
                <a:solidFill>
                  <a:schemeClr val="tx1"/>
                </a:solidFill>
                <a:effectLst/>
                <a:latin typeface="Arial" panose="020B0604020202020204" pitchFamily="34" charset="0"/>
              </a:rPr>
              <a:t> verb </a:t>
            </a:r>
            <a:r>
              <a:rPr kumimoji="0" lang="en-US" altLang="en-US" sz="1000" b="0" i="1" u="none" strike="noStrike" cap="none" normalizeH="0" baseline="0" dirty="0">
                <a:ln>
                  <a:noFill/>
                </a:ln>
                <a:solidFill>
                  <a:schemeClr val="tx1"/>
                </a:solidFill>
                <a:effectLst/>
                <a:latin typeface="Arial" panose="020B0604020202020204" pitchFamily="34" charset="0"/>
              </a:rPr>
              <a:t>cannot</a:t>
            </a:r>
            <a:r>
              <a:rPr kumimoji="0" lang="en-US" altLang="en-US" sz="1000" b="0" i="0" u="none" strike="noStrike" cap="none" normalizeH="0" baseline="0" dirty="0">
                <a:ln>
                  <a:noFill/>
                </a:ln>
                <a:solidFill>
                  <a:schemeClr val="tx1"/>
                </a:solidFill>
                <a:effectLst/>
                <a:latin typeface="Arial" panose="020B0604020202020204" pitchFamily="34" charset="0"/>
              </a:rPr>
              <a:t> be negative.</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000" b="1" i="0" u="none" strike="noStrike" cap="none" normalizeH="0" baseline="0" dirty="0">
                <a:ln>
                  <a:noFill/>
                </a:ln>
                <a:solidFill>
                  <a:schemeClr val="tx1"/>
                </a:solidFill>
                <a:effectLst/>
                <a:latin typeface="Arial" panose="020B0604020202020204" pitchFamily="34" charset="0"/>
              </a:rPr>
              <a:t>Postverbal </a:t>
            </a:r>
            <a:r>
              <a:rPr kumimoji="0" lang="en-US" altLang="en-US" sz="1000" b="1" i="0" u="none" strike="noStrike" cap="none" normalizeH="0" baseline="0" dirty="0" err="1">
                <a:ln>
                  <a:noFill/>
                </a:ln>
                <a:solidFill>
                  <a:schemeClr val="tx1"/>
                </a:solidFill>
                <a:effectLst/>
                <a:latin typeface="Arial" panose="020B0604020202020204" pitchFamily="34" charset="0"/>
              </a:rPr>
              <a:t>CoNeg</a:t>
            </a:r>
            <a:r>
              <a:rPr kumimoji="0" lang="en-US" altLang="en-US" sz="1000" b="1" i="0" u="none" strike="noStrike" cap="none" normalizeH="0" baseline="0" dirty="0">
                <a:ln>
                  <a:noFill/>
                </a:ln>
                <a:solidFill>
                  <a:schemeClr val="tx1"/>
                </a:solidFill>
                <a:effectLst/>
                <a:latin typeface="Arial" panose="020B0604020202020204" pitchFamily="34" charset="0"/>
              </a:rPr>
              <a:t> →</a:t>
            </a:r>
            <a:r>
              <a:rPr kumimoji="0" lang="en-US" altLang="en-US" sz="1000" b="0" i="0" u="none" strike="noStrike" cap="none" normalizeH="0" baseline="0" dirty="0">
                <a:ln>
                  <a:noFill/>
                </a:ln>
                <a:solidFill>
                  <a:schemeClr val="tx1"/>
                </a:solidFill>
                <a:effectLst/>
                <a:latin typeface="Arial" panose="020B0604020202020204" pitchFamily="34" charset="0"/>
              </a:rPr>
              <a:t> verb </a:t>
            </a:r>
            <a:r>
              <a:rPr kumimoji="0" lang="en-US" altLang="en-US" sz="1000" b="0" i="1" u="none" strike="noStrike" cap="none" normalizeH="0" baseline="0" dirty="0">
                <a:ln>
                  <a:noFill/>
                </a:ln>
                <a:solidFill>
                  <a:schemeClr val="tx1"/>
                </a:solidFill>
                <a:effectLst/>
                <a:latin typeface="Arial" panose="020B0604020202020204" pitchFamily="34" charset="0"/>
              </a:rPr>
              <a:t>must</a:t>
            </a:r>
            <a:r>
              <a:rPr kumimoji="0" lang="en-US" altLang="en-US" sz="1000" b="0" i="0" u="none" strike="noStrike" cap="none" normalizeH="0" baseline="0" dirty="0">
                <a:ln>
                  <a:noFill/>
                </a:ln>
                <a:solidFill>
                  <a:schemeClr val="tx1"/>
                </a:solidFill>
                <a:effectLst/>
                <a:latin typeface="Arial" panose="020B0604020202020204" pitchFamily="34" charset="0"/>
              </a:rPr>
              <a:t> be negative.</a:t>
            </a:r>
            <a:br>
              <a:rPr kumimoji="0" lang="en-US" altLang="en-US" sz="1000" b="0" i="0" u="none" strike="noStrike" cap="none" normalizeH="0" baseline="0" dirty="0">
                <a:ln>
                  <a:noFill/>
                </a:ln>
                <a:solidFill>
                  <a:schemeClr val="tx1"/>
                </a:solidFill>
                <a:effectLst/>
                <a:latin typeface="Arial" panose="020B0604020202020204" pitchFamily="34" charset="0"/>
              </a:rPr>
            </a:br>
            <a:r>
              <a:rPr kumimoji="0" lang="en-US" altLang="en-US" sz="1000" b="0" i="0" u="none" strike="noStrike" cap="none" normalizeH="0" baseline="0" dirty="0">
                <a:ln>
                  <a:noFill/>
                </a:ln>
                <a:solidFill>
                  <a:schemeClr val="tx1"/>
                </a:solidFill>
                <a:effectLst/>
                <a:latin typeface="Arial" panose="020B0604020202020204" pitchFamily="34" charset="0"/>
              </a:rPr>
              <a:t>This produces a </a:t>
            </a:r>
            <a:r>
              <a:rPr kumimoji="0" lang="en-US" altLang="en-US" sz="1000" b="1" i="0" u="none" strike="noStrike" cap="none" normalizeH="0" baseline="0" dirty="0">
                <a:ln>
                  <a:noFill/>
                </a:ln>
                <a:solidFill>
                  <a:schemeClr val="tx1"/>
                </a:solidFill>
                <a:effectLst/>
                <a:latin typeface="Arial" panose="020B0604020202020204" pitchFamily="34" charset="0"/>
              </a:rPr>
              <a:t>near-classical non-strict Negative Concord</a:t>
            </a:r>
            <a:r>
              <a:rPr kumimoji="0" lang="en-US" altLang="en-US" sz="1000" b="0" i="0" u="none" strike="noStrike" cap="none" normalizeH="0" baseline="0" dirty="0">
                <a:ln>
                  <a:noFill/>
                </a:ln>
                <a:solidFill>
                  <a:schemeClr val="tx1"/>
                </a:solidFill>
                <a:effectLst/>
                <a:latin typeface="Arial" panose="020B0604020202020204" pitchFamily="34" charset="0"/>
              </a:rPr>
              <a:t> pattern (vs. strict NC in Macedonian).</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dirty="0">
                <a:ln>
                  <a:noFill/>
                </a:ln>
                <a:solidFill>
                  <a:schemeClr val="tx1"/>
                </a:solidFill>
                <a:effectLst/>
                <a:latin typeface="Arial" panose="020B0604020202020204" pitchFamily="34" charset="0"/>
              </a:rPr>
              <a:t>(21a)</a:t>
            </a:r>
            <a:r>
              <a:rPr kumimoji="0" lang="en-US" altLang="en-US" sz="1000" b="0" i="0" u="none" strike="noStrike" cap="none" normalizeH="0" baseline="0" dirty="0">
                <a:ln>
                  <a:noFill/>
                </a:ln>
                <a:solidFill>
                  <a:schemeClr val="tx1"/>
                </a:solidFill>
                <a:effectLst/>
                <a:latin typeface="Arial" panose="020B0604020202020204" pitchFamily="34" charset="0"/>
              </a:rPr>
              <a:t> </a:t>
            </a:r>
            <a:r>
              <a:rPr kumimoji="0" lang="en-US" altLang="en-US" sz="1000" b="0" i="0" u="none" strike="noStrike" cap="none" normalizeH="0" baseline="0" dirty="0" err="1">
                <a:ln>
                  <a:noFill/>
                </a:ln>
                <a:solidFill>
                  <a:schemeClr val="tx1"/>
                </a:solidFill>
                <a:effectLst/>
                <a:latin typeface="Arial" panose="020B0604020202020204" pitchFamily="34" charset="0"/>
              </a:rPr>
              <a:t>Нито</a:t>
            </a:r>
            <a:r>
              <a:rPr kumimoji="0" lang="en-US" altLang="en-US" sz="1000" b="0" i="0" u="none" strike="noStrike" cap="none" normalizeH="0" baseline="0" dirty="0">
                <a:ln>
                  <a:noFill/>
                </a:ln>
                <a:solidFill>
                  <a:schemeClr val="tx1"/>
                </a:solidFill>
                <a:effectLst/>
                <a:latin typeface="Arial" panose="020B0604020202020204" pitchFamily="34" charset="0"/>
              </a:rPr>
              <a:t> </a:t>
            </a:r>
            <a:r>
              <a:rPr kumimoji="0" lang="en-US" altLang="en-US" sz="1000" b="0" i="0" u="none" strike="noStrike" cap="none" normalizeH="0" baseline="0" dirty="0" err="1">
                <a:ln>
                  <a:noFill/>
                </a:ln>
                <a:solidFill>
                  <a:schemeClr val="tx1"/>
                </a:solidFill>
                <a:effectLst/>
                <a:latin typeface="Arial" panose="020B0604020202020204" pitchFamily="34" charset="0"/>
              </a:rPr>
              <a:t>елегантната</a:t>
            </a:r>
            <a:r>
              <a:rPr kumimoji="0" lang="en-US" altLang="en-US" sz="1000" b="0" i="0" u="none" strike="noStrike" cap="none" normalizeH="0" baseline="0" dirty="0">
                <a:ln>
                  <a:noFill/>
                </a:ln>
                <a:solidFill>
                  <a:schemeClr val="tx1"/>
                </a:solidFill>
                <a:effectLst/>
                <a:latin typeface="Arial" panose="020B0604020202020204" pitchFamily="34" charset="0"/>
              </a:rPr>
              <a:t> </a:t>
            </a:r>
            <a:r>
              <a:rPr kumimoji="0" lang="en-US" altLang="en-US" sz="1000" b="0" i="0" u="none" strike="noStrike" cap="none" normalizeH="0" baseline="0" dirty="0" err="1">
                <a:ln>
                  <a:noFill/>
                </a:ln>
                <a:solidFill>
                  <a:schemeClr val="tx1"/>
                </a:solidFill>
                <a:effectLst/>
                <a:latin typeface="Arial" panose="020B0604020202020204" pitchFamily="34" charset="0"/>
              </a:rPr>
              <a:t>униформа</a:t>
            </a:r>
            <a:r>
              <a:rPr kumimoji="0" lang="en-US" altLang="en-US" sz="1000" b="0" i="0" u="none" strike="noStrike" cap="none" normalizeH="0" baseline="0" dirty="0">
                <a:ln>
                  <a:noFill/>
                </a:ln>
                <a:solidFill>
                  <a:schemeClr val="tx1"/>
                </a:solidFill>
                <a:effectLst/>
                <a:latin typeface="Arial" panose="020B0604020202020204" pitchFamily="34" charset="0"/>
              </a:rPr>
              <a:t>, </a:t>
            </a:r>
            <a:r>
              <a:rPr kumimoji="0" lang="en-US" altLang="en-US" sz="1000" b="0" i="0" u="none" strike="noStrike" cap="none" normalizeH="0" baseline="0" dirty="0" err="1">
                <a:ln>
                  <a:noFill/>
                </a:ln>
                <a:solidFill>
                  <a:schemeClr val="tx1"/>
                </a:solidFill>
                <a:effectLst/>
                <a:latin typeface="Arial" panose="020B0604020202020204" pitchFamily="34" charset="0"/>
              </a:rPr>
              <a:t>нито</a:t>
            </a:r>
            <a:r>
              <a:rPr kumimoji="0" lang="en-US" altLang="en-US" sz="1000" b="0" i="0" u="none" strike="noStrike" cap="none" normalizeH="0" baseline="0" dirty="0">
                <a:ln>
                  <a:noFill/>
                </a:ln>
                <a:solidFill>
                  <a:schemeClr val="tx1"/>
                </a:solidFill>
                <a:effectLst/>
                <a:latin typeface="Arial" panose="020B0604020202020204" pitchFamily="34" charset="0"/>
              </a:rPr>
              <a:t> </a:t>
            </a:r>
            <a:r>
              <a:rPr kumimoji="0" lang="en-US" altLang="en-US" sz="1000" b="0" i="0" u="none" strike="noStrike" cap="none" normalizeH="0" baseline="0" dirty="0" err="1">
                <a:ln>
                  <a:noFill/>
                </a:ln>
                <a:solidFill>
                  <a:schemeClr val="tx1"/>
                </a:solidFill>
                <a:effectLst/>
                <a:latin typeface="Arial" panose="020B0604020202020204" pitchFamily="34" charset="0"/>
              </a:rPr>
              <a:t>лакираните</a:t>
            </a:r>
            <a:r>
              <a:rPr kumimoji="0" lang="en-US" altLang="en-US" sz="1000" b="0" i="0" u="none" strike="noStrike" cap="none" normalizeH="0" baseline="0" dirty="0">
                <a:ln>
                  <a:noFill/>
                </a:ln>
                <a:solidFill>
                  <a:schemeClr val="tx1"/>
                </a:solidFill>
                <a:effectLst/>
                <a:latin typeface="Arial" panose="020B0604020202020204" pitchFamily="34" charset="0"/>
              </a:rPr>
              <a:t> </a:t>
            </a:r>
            <a:r>
              <a:rPr kumimoji="0" lang="en-US" altLang="en-US" sz="1000" b="0" i="0" u="none" strike="noStrike" cap="none" normalizeH="0" baseline="0" dirty="0" err="1">
                <a:ln>
                  <a:noFill/>
                </a:ln>
                <a:solidFill>
                  <a:schemeClr val="tx1"/>
                </a:solidFill>
                <a:effectLst/>
                <a:latin typeface="Arial" panose="020B0604020202020204" pitchFamily="34" charset="0"/>
              </a:rPr>
              <a:t>ботуши</a:t>
            </a:r>
            <a:r>
              <a:rPr kumimoji="0" lang="en-US" altLang="en-US" sz="1000" b="0" i="0" u="none" strike="noStrike" cap="none" normalizeH="0" baseline="0" dirty="0">
                <a:ln>
                  <a:noFill/>
                </a:ln>
                <a:solidFill>
                  <a:schemeClr val="tx1"/>
                </a:solidFill>
                <a:effectLst/>
                <a:latin typeface="Arial" panose="020B0604020202020204" pitchFamily="34" charset="0"/>
              </a:rPr>
              <a:t> Ø /*</a:t>
            </a:r>
            <a:r>
              <a:rPr kumimoji="0" lang="en-US" altLang="en-US" sz="1000" b="0" i="0" u="none" strike="noStrike" cap="none" normalizeH="0" baseline="0" dirty="0" err="1">
                <a:ln>
                  <a:noFill/>
                </a:ln>
                <a:solidFill>
                  <a:schemeClr val="tx1"/>
                </a:solidFill>
                <a:effectLst/>
                <a:latin typeface="Arial" panose="020B0604020202020204" pitchFamily="34" charset="0"/>
              </a:rPr>
              <a:t>не</a:t>
            </a:r>
            <a:r>
              <a:rPr kumimoji="0" lang="en-US" altLang="en-US" sz="1000" b="0" i="0" u="none" strike="noStrike" cap="none" normalizeH="0" baseline="0" dirty="0">
                <a:ln>
                  <a:noFill/>
                </a:ln>
                <a:solidFill>
                  <a:schemeClr val="tx1"/>
                </a:solidFill>
                <a:effectLst/>
                <a:latin typeface="Arial" panose="020B0604020202020204" pitchFamily="34" charset="0"/>
              </a:rPr>
              <a:t> </a:t>
            </a:r>
            <a:r>
              <a:rPr kumimoji="0" lang="en-US" altLang="en-US" sz="1000" b="0" i="0" u="none" strike="noStrike" cap="none" normalizeH="0" baseline="0" dirty="0" err="1">
                <a:ln>
                  <a:noFill/>
                </a:ln>
                <a:solidFill>
                  <a:schemeClr val="tx1"/>
                </a:solidFill>
                <a:effectLst/>
                <a:latin typeface="Arial" panose="020B0604020202020204" pitchFamily="34" charset="0"/>
              </a:rPr>
              <a:t>можеха</a:t>
            </a:r>
            <a:r>
              <a:rPr kumimoji="0" lang="en-US" altLang="en-US" sz="1000" b="0" i="0" u="none" strike="noStrike" cap="none" normalizeH="0" baseline="0" dirty="0">
                <a:ln>
                  <a:noFill/>
                </a:ln>
                <a:solidFill>
                  <a:schemeClr val="tx1"/>
                </a:solidFill>
                <a:effectLst/>
                <a:latin typeface="Arial" panose="020B0604020202020204" pitchFamily="34" charset="0"/>
              </a:rPr>
              <a:t> </a:t>
            </a:r>
            <a:r>
              <a:rPr kumimoji="0" lang="en-US" altLang="en-US" sz="1000" b="0" i="0" u="none" strike="noStrike" cap="none" normalizeH="0" baseline="0" dirty="0" err="1">
                <a:ln>
                  <a:noFill/>
                </a:ln>
                <a:solidFill>
                  <a:schemeClr val="tx1"/>
                </a:solidFill>
                <a:effectLst/>
                <a:latin typeface="Arial" panose="020B0604020202020204" pitchFamily="34" charset="0"/>
              </a:rPr>
              <a:t>да</a:t>
            </a:r>
            <a:r>
              <a:rPr kumimoji="0" lang="en-US" altLang="en-US" sz="1000" b="0" i="0" u="none" strike="noStrike" cap="none" normalizeH="0" baseline="0" dirty="0">
                <a:ln>
                  <a:noFill/>
                </a:ln>
                <a:solidFill>
                  <a:schemeClr val="tx1"/>
                </a:solidFill>
                <a:effectLst/>
                <a:latin typeface="Arial" panose="020B0604020202020204" pitchFamily="34" charset="0"/>
              </a:rPr>
              <a:t> </a:t>
            </a:r>
            <a:r>
              <a:rPr kumimoji="0" lang="en-US" altLang="en-US" sz="1000" b="0" i="0" u="none" strike="noStrike" cap="none" normalizeH="0" baseline="0" dirty="0" err="1">
                <a:ln>
                  <a:noFill/>
                </a:ln>
                <a:solidFill>
                  <a:schemeClr val="tx1"/>
                </a:solidFill>
                <a:effectLst/>
                <a:latin typeface="Arial" panose="020B0604020202020204" pitchFamily="34" charset="0"/>
              </a:rPr>
              <a:t>скрият</a:t>
            </a:r>
            <a:r>
              <a:rPr kumimoji="0" lang="en-US" altLang="en-US" sz="1000" b="0" i="0" u="none" strike="noStrike" cap="none" normalizeH="0" baseline="0" dirty="0">
                <a:ln>
                  <a:noFill/>
                </a:ln>
                <a:solidFill>
                  <a:schemeClr val="tx1"/>
                </a:solidFill>
                <a:effectLst/>
                <a:latin typeface="Arial" panose="020B0604020202020204" pitchFamily="34" charset="0"/>
              </a:rPr>
              <a:t> </a:t>
            </a:r>
            <a:r>
              <a:rPr kumimoji="0" lang="en-US" altLang="en-US" sz="1000" b="0" i="0" u="none" strike="noStrike" cap="none" normalizeH="0" baseline="0" dirty="0" err="1">
                <a:ln>
                  <a:noFill/>
                </a:ln>
                <a:solidFill>
                  <a:schemeClr val="tx1"/>
                </a:solidFill>
                <a:effectLst/>
                <a:latin typeface="Arial" panose="020B0604020202020204" pitchFamily="34" charset="0"/>
              </a:rPr>
              <a:t>печата</a:t>
            </a:r>
            <a:r>
              <a:rPr kumimoji="0" lang="en-US" altLang="en-US" sz="1000" b="0" i="0" u="none" strike="noStrike" cap="none" normalizeH="0" baseline="0" dirty="0">
                <a:ln>
                  <a:noFill/>
                </a:ln>
                <a:solidFill>
                  <a:schemeClr val="tx1"/>
                </a:solidFill>
                <a:effectLst/>
                <a:latin typeface="Arial" panose="020B0604020202020204" pitchFamily="34" charset="0"/>
              </a:rPr>
              <a:t> </a:t>
            </a:r>
            <a:r>
              <a:rPr kumimoji="0" lang="en-US" altLang="en-US" sz="1000" b="0" i="0" u="none" strike="noStrike" cap="none" normalizeH="0" baseline="0" dirty="0" err="1">
                <a:ln>
                  <a:noFill/>
                </a:ln>
                <a:solidFill>
                  <a:schemeClr val="tx1"/>
                </a:solidFill>
                <a:effectLst/>
                <a:latin typeface="Arial" panose="020B0604020202020204" pitchFamily="34" charset="0"/>
              </a:rPr>
              <a:t>на</a:t>
            </a:r>
            <a:r>
              <a:rPr kumimoji="0" lang="en-US" altLang="en-US" sz="1000" b="0" i="0" u="none" strike="noStrike" cap="none" normalizeH="0" baseline="0" dirty="0">
                <a:ln>
                  <a:noFill/>
                </a:ln>
                <a:solidFill>
                  <a:schemeClr val="tx1"/>
                </a:solidFill>
                <a:effectLst/>
                <a:latin typeface="Arial" panose="020B0604020202020204" pitchFamily="34" charset="0"/>
              </a:rPr>
              <a:t> </a:t>
            </a:r>
            <a:r>
              <a:rPr kumimoji="0" lang="en-US" altLang="en-US" sz="1000" b="0" i="0" u="none" strike="noStrike" cap="none" normalizeH="0" baseline="0" dirty="0" err="1">
                <a:ln>
                  <a:noFill/>
                </a:ln>
                <a:solidFill>
                  <a:schemeClr val="tx1"/>
                </a:solidFill>
                <a:effectLst/>
                <a:latin typeface="Arial" panose="020B0604020202020204" pitchFamily="34" charset="0"/>
              </a:rPr>
              <a:t>старостта</a:t>
            </a:r>
            <a:r>
              <a:rPr kumimoji="0" lang="en-US" altLang="en-US" sz="1000" b="0" i="0" u="none" strike="noStrike" cap="none" normalizeH="0" baseline="0" dirty="0">
                <a:ln>
                  <a:noFill/>
                </a:ln>
                <a:solidFill>
                  <a:schemeClr val="tx1"/>
                </a:solidFill>
                <a:effectLst/>
                <a:latin typeface="Arial" panose="020B0604020202020204" pitchFamily="34" charset="0"/>
              </a:rPr>
              <a:t>.</a:t>
            </a:r>
            <a:br>
              <a:rPr kumimoji="0" lang="en-US" altLang="en-US" sz="1000" b="0" i="0" u="none" strike="noStrike" cap="none" normalizeH="0" baseline="0" dirty="0">
                <a:ln>
                  <a:noFill/>
                </a:ln>
                <a:solidFill>
                  <a:schemeClr val="tx1"/>
                </a:solidFill>
                <a:effectLst/>
                <a:latin typeface="Arial" panose="020B0604020202020204" pitchFamily="34" charset="0"/>
              </a:rPr>
            </a:br>
            <a:r>
              <a:rPr kumimoji="0" lang="en-US" altLang="en-US" sz="1000" b="0" i="0" u="none" strike="noStrike" cap="none" normalizeH="0" baseline="0" dirty="0">
                <a:ln>
                  <a:noFill/>
                </a:ln>
                <a:solidFill>
                  <a:schemeClr val="tx1"/>
                </a:solidFill>
                <a:effectLst/>
                <a:latin typeface="Arial" panose="020B0604020202020204" pitchFamily="34" charset="0"/>
              </a:rPr>
              <a:t>         </a:t>
            </a:r>
            <a:r>
              <a:rPr kumimoji="0" lang="en-US" altLang="en-US" sz="1000" b="0" i="0" u="none" strike="noStrike" cap="none" normalizeH="0" baseline="0" dirty="0" err="1">
                <a:ln>
                  <a:noFill/>
                </a:ln>
                <a:solidFill>
                  <a:schemeClr val="tx1"/>
                </a:solidFill>
                <a:effectLst/>
                <a:latin typeface="Arial" panose="020B0604020202020204" pitchFamily="34" charset="0"/>
              </a:rPr>
              <a:t>Nito</a:t>
            </a:r>
            <a:r>
              <a:rPr kumimoji="0" lang="en-US" altLang="en-US" sz="1000" b="0" i="0" u="none" strike="noStrike" cap="none" normalizeH="0" baseline="0" dirty="0">
                <a:ln>
                  <a:noFill/>
                </a:ln>
                <a:solidFill>
                  <a:schemeClr val="tx1"/>
                </a:solidFill>
                <a:effectLst/>
                <a:latin typeface="Arial" panose="020B0604020202020204" pitchFamily="34" charset="0"/>
              </a:rPr>
              <a:t> </a:t>
            </a:r>
            <a:r>
              <a:rPr kumimoji="0" lang="en-US" altLang="en-US" sz="1000" b="0" i="0" u="none" strike="noStrike" cap="none" normalizeH="0" baseline="0" dirty="0" err="1">
                <a:ln>
                  <a:noFill/>
                </a:ln>
                <a:solidFill>
                  <a:schemeClr val="tx1"/>
                </a:solidFill>
                <a:effectLst/>
                <a:latin typeface="Arial" panose="020B0604020202020204" pitchFamily="34" charset="0"/>
              </a:rPr>
              <a:t>elegantnata</a:t>
            </a:r>
            <a:r>
              <a:rPr kumimoji="0" lang="en-US" altLang="en-US" sz="1000" b="0" i="0" u="none" strike="noStrike" cap="none" normalizeH="0" baseline="0" dirty="0">
                <a:ln>
                  <a:noFill/>
                </a:ln>
                <a:solidFill>
                  <a:schemeClr val="tx1"/>
                </a:solidFill>
                <a:effectLst/>
                <a:latin typeface="Arial" panose="020B0604020202020204" pitchFamily="34" charset="0"/>
              </a:rPr>
              <a:t> </a:t>
            </a:r>
            <a:r>
              <a:rPr kumimoji="0" lang="en-US" altLang="en-US" sz="1000" b="0" i="0" u="none" strike="noStrike" cap="none" normalizeH="0" baseline="0" dirty="0" err="1">
                <a:ln>
                  <a:noFill/>
                </a:ln>
                <a:solidFill>
                  <a:schemeClr val="tx1"/>
                </a:solidFill>
                <a:effectLst/>
                <a:latin typeface="Arial" panose="020B0604020202020204" pitchFamily="34" charset="0"/>
              </a:rPr>
              <a:t>uniforma</a:t>
            </a:r>
            <a:r>
              <a:rPr kumimoji="0" lang="en-US" altLang="en-US" sz="1000" b="0" i="0" u="none" strike="noStrike" cap="none" normalizeH="0" baseline="0" dirty="0">
                <a:ln>
                  <a:noFill/>
                </a:ln>
                <a:solidFill>
                  <a:schemeClr val="tx1"/>
                </a:solidFill>
                <a:effectLst/>
                <a:latin typeface="Arial" panose="020B0604020202020204" pitchFamily="34" charset="0"/>
              </a:rPr>
              <a:t>, </a:t>
            </a:r>
            <a:r>
              <a:rPr kumimoji="0" lang="en-US" altLang="en-US" sz="1000" b="0" i="0" u="none" strike="noStrike" cap="none" normalizeH="0" baseline="0" dirty="0" err="1">
                <a:ln>
                  <a:noFill/>
                </a:ln>
                <a:solidFill>
                  <a:schemeClr val="tx1"/>
                </a:solidFill>
                <a:effectLst/>
                <a:latin typeface="Arial" panose="020B0604020202020204" pitchFamily="34" charset="0"/>
              </a:rPr>
              <a:t>nito</a:t>
            </a:r>
            <a:r>
              <a:rPr kumimoji="0" lang="en-US" altLang="en-US" sz="1000" b="0" i="0" u="none" strike="noStrike" cap="none" normalizeH="0" baseline="0" dirty="0">
                <a:ln>
                  <a:noFill/>
                </a:ln>
                <a:solidFill>
                  <a:schemeClr val="tx1"/>
                </a:solidFill>
                <a:effectLst/>
                <a:latin typeface="Arial" panose="020B0604020202020204" pitchFamily="34" charset="0"/>
              </a:rPr>
              <a:t> </a:t>
            </a:r>
            <a:r>
              <a:rPr kumimoji="0" lang="en-US" altLang="en-US" sz="1000" b="0" i="0" u="none" strike="noStrike" cap="none" normalizeH="0" baseline="0" dirty="0" err="1">
                <a:ln>
                  <a:noFill/>
                </a:ln>
                <a:solidFill>
                  <a:schemeClr val="tx1"/>
                </a:solidFill>
                <a:effectLst/>
                <a:latin typeface="Arial" panose="020B0604020202020204" pitchFamily="34" charset="0"/>
              </a:rPr>
              <a:t>lačenite</a:t>
            </a:r>
            <a:r>
              <a:rPr kumimoji="0" lang="en-US" altLang="en-US" sz="1000" b="0" i="0" u="none" strike="noStrike" cap="none" normalizeH="0" baseline="0" dirty="0">
                <a:ln>
                  <a:noFill/>
                </a:ln>
                <a:solidFill>
                  <a:schemeClr val="tx1"/>
                </a:solidFill>
                <a:effectLst/>
                <a:latin typeface="Arial" panose="020B0604020202020204" pitchFamily="34" charset="0"/>
              </a:rPr>
              <a:t> </a:t>
            </a:r>
            <a:r>
              <a:rPr kumimoji="0" lang="en-US" altLang="en-US" sz="1000" b="0" i="0" u="none" strike="noStrike" cap="none" normalizeH="0" baseline="0" dirty="0" err="1">
                <a:ln>
                  <a:noFill/>
                </a:ln>
                <a:solidFill>
                  <a:schemeClr val="tx1"/>
                </a:solidFill>
                <a:effectLst/>
                <a:latin typeface="Arial" panose="020B0604020202020204" pitchFamily="34" charset="0"/>
              </a:rPr>
              <a:t>botuši</a:t>
            </a:r>
            <a:r>
              <a:rPr kumimoji="0" lang="en-US" altLang="en-US" sz="1000" b="0" i="0" u="none" strike="noStrike" cap="none" normalizeH="0" baseline="0" dirty="0">
                <a:ln>
                  <a:noFill/>
                </a:ln>
                <a:solidFill>
                  <a:schemeClr val="tx1"/>
                </a:solidFill>
                <a:effectLst/>
                <a:latin typeface="Arial" panose="020B0604020202020204" pitchFamily="34" charset="0"/>
              </a:rPr>
              <a:t> Ø/*</a:t>
            </a:r>
            <a:r>
              <a:rPr kumimoji="0" lang="en-US" altLang="en-US" sz="1000" b="0" i="1" u="none" strike="noStrike" cap="none" normalizeH="0" baseline="0" dirty="0">
                <a:ln>
                  <a:noFill/>
                </a:ln>
                <a:solidFill>
                  <a:schemeClr val="tx1"/>
                </a:solidFill>
                <a:effectLst/>
                <a:latin typeface="Arial" panose="020B0604020202020204" pitchFamily="34" charset="0"/>
              </a:rPr>
              <a:t>ne </a:t>
            </a:r>
            <a:r>
              <a:rPr kumimoji="0" lang="en-US" altLang="en-US" sz="1000" b="0" i="1" u="none" strike="noStrike" cap="none" normalizeH="0" baseline="0" dirty="0" err="1">
                <a:ln>
                  <a:noFill/>
                </a:ln>
                <a:solidFill>
                  <a:schemeClr val="tx1"/>
                </a:solidFill>
                <a:effectLst/>
                <a:latin typeface="Arial" panose="020B0604020202020204" pitchFamily="34" charset="0"/>
              </a:rPr>
              <a:t>možexa</a:t>
            </a:r>
            <a:r>
              <a:rPr kumimoji="0" lang="en-US" altLang="en-US" sz="1000" b="0" i="1" u="none" strike="noStrike" cap="none" normalizeH="0" baseline="0" dirty="0">
                <a:ln>
                  <a:noFill/>
                </a:ln>
                <a:solidFill>
                  <a:schemeClr val="tx1"/>
                </a:solidFill>
                <a:effectLst/>
                <a:latin typeface="Arial" panose="020B0604020202020204" pitchFamily="34" charset="0"/>
              </a:rPr>
              <a:t> da </a:t>
            </a:r>
            <a:r>
              <a:rPr kumimoji="0" lang="en-US" altLang="en-US" sz="1000" b="0" i="1" u="none" strike="noStrike" cap="none" normalizeH="0" baseline="0" dirty="0" err="1">
                <a:ln>
                  <a:noFill/>
                </a:ln>
                <a:solidFill>
                  <a:schemeClr val="tx1"/>
                </a:solidFill>
                <a:effectLst/>
                <a:latin typeface="Arial" panose="020B0604020202020204" pitchFamily="34" charset="0"/>
              </a:rPr>
              <a:t>skrijat</a:t>
            </a:r>
            <a:r>
              <a:rPr kumimoji="0" lang="en-US" altLang="en-US" sz="1000" b="0" i="1" u="none" strike="noStrike" cap="none" normalizeH="0" baseline="0" dirty="0">
                <a:ln>
                  <a:noFill/>
                </a:ln>
                <a:solidFill>
                  <a:schemeClr val="tx1"/>
                </a:solidFill>
                <a:effectLst/>
                <a:latin typeface="Arial" panose="020B0604020202020204" pitchFamily="34" charset="0"/>
              </a:rPr>
              <a:t> </a:t>
            </a:r>
            <a:r>
              <a:rPr kumimoji="0" lang="en-US" altLang="en-US" sz="1000" b="0" i="1" u="none" strike="noStrike" cap="none" normalizeH="0" baseline="0" dirty="0" err="1">
                <a:ln>
                  <a:noFill/>
                </a:ln>
                <a:solidFill>
                  <a:schemeClr val="tx1"/>
                </a:solidFill>
                <a:effectLst/>
                <a:latin typeface="Arial" panose="020B0604020202020204" pitchFamily="34" charset="0"/>
              </a:rPr>
              <a:t>pečata</a:t>
            </a:r>
            <a:r>
              <a:rPr kumimoji="0" lang="en-US" altLang="en-US" sz="1000" b="0" i="1" u="none" strike="noStrike" cap="none" normalizeH="0" baseline="0" dirty="0">
                <a:ln>
                  <a:noFill/>
                </a:ln>
                <a:solidFill>
                  <a:schemeClr val="tx1"/>
                </a:solidFill>
                <a:effectLst/>
                <a:latin typeface="Arial" panose="020B0604020202020204" pitchFamily="34" charset="0"/>
              </a:rPr>
              <a:t> </a:t>
            </a:r>
            <a:r>
              <a:rPr kumimoji="0" lang="en-US" altLang="en-US" sz="1000" b="0" i="1" u="none" strike="noStrike" cap="none" normalizeH="0" baseline="0" dirty="0" err="1">
                <a:ln>
                  <a:noFill/>
                </a:ln>
                <a:solidFill>
                  <a:schemeClr val="tx1"/>
                </a:solidFill>
                <a:effectLst/>
                <a:latin typeface="Arial" panose="020B0604020202020204" pitchFamily="34" charset="0"/>
              </a:rPr>
              <a:t>na</a:t>
            </a:r>
            <a:r>
              <a:rPr kumimoji="0" lang="en-US" altLang="en-US" sz="1000" b="0" i="1" u="none" strike="noStrike" cap="none" normalizeH="0" baseline="0" dirty="0">
                <a:ln>
                  <a:noFill/>
                </a:ln>
                <a:solidFill>
                  <a:schemeClr val="tx1"/>
                </a:solidFill>
                <a:effectLst/>
                <a:latin typeface="Arial" panose="020B0604020202020204" pitchFamily="34" charset="0"/>
              </a:rPr>
              <a:t> </a:t>
            </a:r>
            <a:r>
              <a:rPr kumimoji="0" lang="en-US" altLang="en-US" sz="1000" b="0" i="1" u="none" strike="noStrike" cap="none" normalizeH="0" baseline="0" dirty="0" err="1">
                <a:ln>
                  <a:noFill/>
                </a:ln>
                <a:solidFill>
                  <a:schemeClr val="tx1"/>
                </a:solidFill>
                <a:effectLst/>
                <a:latin typeface="Arial" panose="020B0604020202020204" pitchFamily="34" charset="0"/>
              </a:rPr>
              <a:t>starostta</a:t>
            </a:r>
            <a:br>
              <a:rPr kumimoji="0" lang="en-US" altLang="en-US" sz="1000" b="0" i="0" u="none" strike="noStrike" cap="none" normalizeH="0" baseline="0" dirty="0">
                <a:ln>
                  <a:noFill/>
                </a:ln>
                <a:solidFill>
                  <a:schemeClr val="tx1"/>
                </a:solidFill>
                <a:effectLst/>
                <a:latin typeface="Arial" panose="020B0604020202020204" pitchFamily="34" charset="0"/>
              </a:rPr>
            </a:br>
            <a:r>
              <a:rPr kumimoji="0" lang="en-US" altLang="en-US" sz="1000" b="0" i="0" u="none" strike="noStrike" cap="none" normalizeH="0" baseline="0" dirty="0">
                <a:ln>
                  <a:noFill/>
                </a:ln>
                <a:solidFill>
                  <a:schemeClr val="tx1"/>
                </a:solidFill>
                <a:effectLst/>
                <a:latin typeface="Arial" panose="020B0604020202020204" pitchFamily="34" charset="0"/>
              </a:rPr>
              <a:t>         neither elegant.DEF uniform nor patent.DEF boots NEG can.AOR.3PL hide impression.DEF of old.age.DEF</a:t>
            </a:r>
            <a:br>
              <a:rPr kumimoji="0" lang="en-US" altLang="en-US" sz="1000" b="0" i="0" u="none" strike="noStrike" cap="none" normalizeH="0" baseline="0" dirty="0">
                <a:ln>
                  <a:noFill/>
                </a:ln>
                <a:solidFill>
                  <a:schemeClr val="tx1"/>
                </a:solidFill>
                <a:effectLst/>
                <a:latin typeface="Arial" panose="020B0604020202020204" pitchFamily="34" charset="0"/>
              </a:rPr>
            </a:br>
            <a:r>
              <a:rPr kumimoji="0" lang="en-US" altLang="en-US" sz="1000" b="0" i="0" u="none" strike="noStrike" cap="none" normalizeH="0" baseline="0" dirty="0">
                <a:ln>
                  <a:noFill/>
                </a:ln>
                <a:solidFill>
                  <a:schemeClr val="tx1"/>
                </a:solidFill>
                <a:effectLst/>
                <a:latin typeface="Arial" panose="020B0604020202020204" pitchFamily="34" charset="0"/>
              </a:rPr>
              <a:t>        </a:t>
            </a:r>
            <a:r>
              <a:rPr kumimoji="0" lang="en-US" altLang="en-US" sz="1000" b="1" i="0" u="none" strike="noStrike" cap="none" normalizeH="0" baseline="0" dirty="0">
                <a:ln>
                  <a:noFill/>
                </a:ln>
                <a:solidFill>
                  <a:schemeClr val="tx1"/>
                </a:solidFill>
                <a:effectLst/>
                <a:latin typeface="Arial" panose="020B0604020202020204" pitchFamily="34" charset="0"/>
              </a:rPr>
              <a:t>‘Neither the elegant uniform nor the patent leather boots could hide the impression of his old age.’</a:t>
            </a:r>
            <a:endParaRPr kumimoji="0" lang="en-US" altLang="en-US" sz="10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dirty="0">
                <a:ln>
                  <a:noFill/>
                </a:ln>
                <a:solidFill>
                  <a:schemeClr val="tx1"/>
                </a:solidFill>
                <a:effectLst/>
                <a:latin typeface="Arial" panose="020B0604020202020204" pitchFamily="34" charset="0"/>
              </a:rPr>
              <a:t>(21b)</a:t>
            </a:r>
            <a:r>
              <a:rPr kumimoji="0" lang="en-US" altLang="en-US" sz="1000" b="0" i="0" u="none" strike="noStrike" cap="none" normalizeH="0" baseline="0" dirty="0">
                <a:ln>
                  <a:noFill/>
                </a:ln>
                <a:solidFill>
                  <a:schemeClr val="tx1"/>
                </a:solidFill>
                <a:effectLst/>
                <a:latin typeface="Arial" panose="020B0604020202020204" pitchFamily="34" charset="0"/>
              </a:rPr>
              <a:t> *Ø / </a:t>
            </a:r>
            <a:r>
              <a:rPr kumimoji="0" lang="en-US" altLang="en-US" sz="1000" b="0" i="0" u="none" strike="noStrike" cap="none" normalizeH="0" baseline="0" dirty="0" err="1">
                <a:ln>
                  <a:noFill/>
                </a:ln>
                <a:solidFill>
                  <a:schemeClr val="tx1"/>
                </a:solidFill>
                <a:effectLst/>
                <a:latin typeface="Arial" panose="020B0604020202020204" pitchFamily="34" charset="0"/>
              </a:rPr>
              <a:t>Не</a:t>
            </a:r>
            <a:r>
              <a:rPr kumimoji="0" lang="en-US" altLang="en-US" sz="1000" b="0" i="0" u="none" strike="noStrike" cap="none" normalizeH="0" baseline="0" dirty="0">
                <a:ln>
                  <a:noFill/>
                </a:ln>
                <a:solidFill>
                  <a:schemeClr val="tx1"/>
                </a:solidFill>
                <a:effectLst/>
                <a:latin typeface="Arial" panose="020B0604020202020204" pitchFamily="34" charset="0"/>
              </a:rPr>
              <a:t> </a:t>
            </a:r>
            <a:r>
              <a:rPr kumimoji="0" lang="en-US" altLang="en-US" sz="1000" b="0" i="0" u="none" strike="noStrike" cap="none" normalizeH="0" baseline="0" dirty="0" err="1">
                <a:ln>
                  <a:noFill/>
                </a:ln>
                <a:solidFill>
                  <a:schemeClr val="tx1"/>
                </a:solidFill>
                <a:effectLst/>
                <a:latin typeface="Arial" panose="020B0604020202020204" pitchFamily="34" charset="0"/>
              </a:rPr>
              <a:t>бях</a:t>
            </a:r>
            <a:r>
              <a:rPr kumimoji="0" lang="en-US" altLang="en-US" sz="1000" b="0" i="0" u="none" strike="noStrike" cap="none" normalizeH="0" baseline="0" dirty="0">
                <a:ln>
                  <a:noFill/>
                </a:ln>
                <a:solidFill>
                  <a:schemeClr val="tx1"/>
                </a:solidFill>
                <a:effectLst/>
                <a:latin typeface="Arial" panose="020B0604020202020204" pitchFamily="34" charset="0"/>
              </a:rPr>
              <a:t> </a:t>
            </a:r>
            <a:r>
              <a:rPr kumimoji="0" lang="en-US" altLang="en-US" sz="1000" b="0" i="0" u="none" strike="noStrike" cap="none" normalizeH="0" baseline="0" dirty="0" err="1">
                <a:ln>
                  <a:noFill/>
                </a:ln>
                <a:solidFill>
                  <a:schemeClr val="tx1"/>
                </a:solidFill>
                <a:effectLst/>
                <a:latin typeface="Arial" panose="020B0604020202020204" pitchFamily="34" charset="0"/>
              </a:rPr>
              <a:t>нито</a:t>
            </a:r>
            <a:r>
              <a:rPr kumimoji="0" lang="en-US" altLang="en-US" sz="1000" b="0" i="0" u="none" strike="noStrike" cap="none" normalizeH="0" baseline="0" dirty="0">
                <a:ln>
                  <a:noFill/>
                </a:ln>
                <a:solidFill>
                  <a:schemeClr val="tx1"/>
                </a:solidFill>
                <a:effectLst/>
                <a:latin typeface="Arial" panose="020B0604020202020204" pitchFamily="34" charset="0"/>
              </a:rPr>
              <a:t> </a:t>
            </a:r>
            <a:r>
              <a:rPr kumimoji="0" lang="en-US" altLang="en-US" sz="1000" b="0" i="0" u="none" strike="noStrike" cap="none" normalizeH="0" baseline="0" dirty="0" err="1">
                <a:ln>
                  <a:noFill/>
                </a:ln>
                <a:solidFill>
                  <a:schemeClr val="tx1"/>
                </a:solidFill>
                <a:effectLst/>
                <a:latin typeface="Arial" panose="020B0604020202020204" pitchFamily="34" charset="0"/>
              </a:rPr>
              <a:t>стреснат</a:t>
            </a:r>
            <a:r>
              <a:rPr kumimoji="0" lang="en-US" altLang="en-US" sz="1000" b="0" i="0" u="none" strike="noStrike" cap="none" normalizeH="0" baseline="0" dirty="0">
                <a:ln>
                  <a:noFill/>
                </a:ln>
                <a:solidFill>
                  <a:schemeClr val="tx1"/>
                </a:solidFill>
                <a:effectLst/>
                <a:latin typeface="Arial" panose="020B0604020202020204" pitchFamily="34" charset="0"/>
              </a:rPr>
              <a:t>, </a:t>
            </a:r>
            <a:r>
              <a:rPr kumimoji="0" lang="en-US" altLang="en-US" sz="1000" b="0" i="0" u="none" strike="noStrike" cap="none" normalizeH="0" baseline="0" dirty="0" err="1">
                <a:ln>
                  <a:noFill/>
                </a:ln>
                <a:solidFill>
                  <a:schemeClr val="tx1"/>
                </a:solidFill>
                <a:effectLst/>
                <a:latin typeface="Arial" panose="020B0604020202020204" pitchFamily="34" charset="0"/>
              </a:rPr>
              <a:t>нито</a:t>
            </a:r>
            <a:r>
              <a:rPr kumimoji="0" lang="en-US" altLang="en-US" sz="1000" b="0" i="0" u="none" strike="noStrike" cap="none" normalizeH="0" baseline="0" dirty="0">
                <a:ln>
                  <a:noFill/>
                </a:ln>
                <a:solidFill>
                  <a:schemeClr val="tx1"/>
                </a:solidFill>
                <a:effectLst/>
                <a:latin typeface="Arial" panose="020B0604020202020204" pitchFamily="34" charset="0"/>
              </a:rPr>
              <a:t> </a:t>
            </a:r>
            <a:r>
              <a:rPr kumimoji="0" lang="en-US" altLang="en-US" sz="1000" b="0" i="0" u="none" strike="noStrike" cap="none" normalizeH="0" baseline="0" dirty="0" err="1">
                <a:ln>
                  <a:noFill/>
                </a:ln>
                <a:solidFill>
                  <a:schemeClr val="tx1"/>
                </a:solidFill>
                <a:effectLst/>
                <a:latin typeface="Arial" panose="020B0604020202020204" pitchFamily="34" charset="0"/>
              </a:rPr>
              <a:t>ядосан</a:t>
            </a:r>
            <a:r>
              <a:rPr kumimoji="0" lang="en-US" altLang="en-US" sz="1000" b="0" i="0" u="none" strike="noStrike" cap="none" normalizeH="0" baseline="0" dirty="0">
                <a:ln>
                  <a:noFill/>
                </a:ln>
                <a:solidFill>
                  <a:schemeClr val="tx1"/>
                </a:solidFill>
                <a:effectLst/>
                <a:latin typeface="Arial" panose="020B0604020202020204" pitchFamily="34" charset="0"/>
              </a:rPr>
              <a:t>, </a:t>
            </a:r>
            <a:r>
              <a:rPr kumimoji="0" lang="en-US" altLang="en-US" sz="1000" b="0" i="0" u="none" strike="noStrike" cap="none" normalizeH="0" baseline="0" dirty="0" err="1">
                <a:ln>
                  <a:noFill/>
                </a:ln>
                <a:solidFill>
                  <a:schemeClr val="tx1"/>
                </a:solidFill>
                <a:effectLst/>
                <a:latin typeface="Arial" panose="020B0604020202020204" pitchFamily="34" charset="0"/>
              </a:rPr>
              <a:t>нито</a:t>
            </a:r>
            <a:r>
              <a:rPr kumimoji="0" lang="en-US" altLang="en-US" sz="1000" b="0" i="0" u="none" strike="noStrike" cap="none" normalizeH="0" baseline="0" dirty="0">
                <a:ln>
                  <a:noFill/>
                </a:ln>
                <a:solidFill>
                  <a:schemeClr val="tx1"/>
                </a:solidFill>
                <a:effectLst/>
                <a:latin typeface="Arial" panose="020B0604020202020204" pitchFamily="34" charset="0"/>
              </a:rPr>
              <a:t> </a:t>
            </a:r>
            <a:r>
              <a:rPr kumimoji="0" lang="en-US" altLang="en-US" sz="1000" b="0" i="0" u="none" strike="noStrike" cap="none" normalizeH="0" baseline="0" dirty="0" err="1">
                <a:ln>
                  <a:noFill/>
                </a:ln>
                <a:solidFill>
                  <a:schemeClr val="tx1"/>
                </a:solidFill>
                <a:effectLst/>
                <a:latin typeface="Arial" panose="020B0604020202020204" pitchFamily="34" charset="0"/>
              </a:rPr>
              <a:t>изненадан</a:t>
            </a:r>
            <a:r>
              <a:rPr kumimoji="0" lang="en-US" altLang="en-US" sz="1000" b="0" i="0" u="none" strike="noStrike" cap="none" normalizeH="0" baseline="0" dirty="0">
                <a:ln>
                  <a:noFill/>
                </a:ln>
                <a:solidFill>
                  <a:schemeClr val="tx1"/>
                </a:solidFill>
                <a:effectLst/>
                <a:latin typeface="Arial" panose="020B0604020202020204" pitchFamily="34" charset="0"/>
              </a:rPr>
              <a:t> </a:t>
            </a:r>
            <a:r>
              <a:rPr kumimoji="0" lang="en-US" altLang="en-US" sz="1000" b="0" i="0" u="none" strike="noStrike" cap="none" normalizeH="0" baseline="0" dirty="0" err="1">
                <a:ln>
                  <a:noFill/>
                </a:ln>
                <a:solidFill>
                  <a:schemeClr val="tx1"/>
                </a:solidFill>
                <a:effectLst/>
                <a:latin typeface="Arial" panose="020B0604020202020204" pitchFamily="34" charset="0"/>
              </a:rPr>
              <a:t>дори</a:t>
            </a:r>
            <a:r>
              <a:rPr kumimoji="0" lang="en-US" altLang="en-US" sz="1000" b="0" i="0" u="none" strike="noStrike" cap="none" normalizeH="0" baseline="0" dirty="0">
                <a:ln>
                  <a:noFill/>
                </a:ln>
                <a:solidFill>
                  <a:schemeClr val="tx1"/>
                </a:solidFill>
                <a:effectLst/>
                <a:latin typeface="Arial" panose="020B0604020202020204" pitchFamily="34" charset="0"/>
              </a:rPr>
              <a:t>.</a:t>
            </a:r>
            <a:br>
              <a:rPr kumimoji="0" lang="en-US" altLang="en-US" sz="1000" b="0" i="0" u="none" strike="noStrike" cap="none" normalizeH="0" baseline="0" dirty="0">
                <a:ln>
                  <a:noFill/>
                </a:ln>
                <a:solidFill>
                  <a:schemeClr val="tx1"/>
                </a:solidFill>
                <a:effectLst/>
                <a:latin typeface="Arial" panose="020B0604020202020204" pitchFamily="34" charset="0"/>
              </a:rPr>
            </a:br>
            <a:r>
              <a:rPr kumimoji="0" lang="en-US" altLang="en-US" sz="1000" b="0" i="0" u="none" strike="noStrike" cap="none" normalizeH="0" baseline="0" dirty="0">
                <a:ln>
                  <a:noFill/>
                </a:ln>
                <a:solidFill>
                  <a:schemeClr val="tx1"/>
                </a:solidFill>
                <a:effectLst/>
                <a:latin typeface="Arial" panose="020B0604020202020204" pitchFamily="34" charset="0"/>
              </a:rPr>
              <a:t>          *</a:t>
            </a:r>
            <a:r>
              <a:rPr kumimoji="0" lang="en-US" altLang="en-US" sz="1000" b="0" i="1" u="none" strike="noStrike" cap="none" normalizeH="0" baseline="0" dirty="0">
                <a:ln>
                  <a:noFill/>
                </a:ln>
                <a:solidFill>
                  <a:schemeClr val="tx1"/>
                </a:solidFill>
                <a:effectLst/>
                <a:latin typeface="Arial" panose="020B0604020202020204" pitchFamily="34" charset="0"/>
              </a:rPr>
              <a:t>Ø/ Ne </a:t>
            </a:r>
            <a:r>
              <a:rPr kumimoji="0" lang="en-US" altLang="en-US" sz="1000" b="0" i="1" u="none" strike="noStrike" cap="none" normalizeH="0" baseline="0" dirty="0" err="1">
                <a:ln>
                  <a:noFill/>
                </a:ln>
                <a:solidFill>
                  <a:schemeClr val="tx1"/>
                </a:solidFill>
                <a:effectLst/>
                <a:latin typeface="Arial" panose="020B0604020202020204" pitchFamily="34" charset="0"/>
              </a:rPr>
              <a:t>bjax</a:t>
            </a:r>
            <a:r>
              <a:rPr kumimoji="0" lang="en-US" altLang="en-US" sz="1000" b="0" i="1" u="none" strike="noStrike" cap="none" normalizeH="0" baseline="0" dirty="0">
                <a:ln>
                  <a:noFill/>
                </a:ln>
                <a:solidFill>
                  <a:schemeClr val="tx1"/>
                </a:solidFill>
                <a:effectLst/>
                <a:latin typeface="Arial" panose="020B0604020202020204" pitchFamily="34" charset="0"/>
              </a:rPr>
              <a:t> </a:t>
            </a:r>
            <a:r>
              <a:rPr kumimoji="0" lang="en-US" altLang="en-US" sz="1000" b="0" i="1" u="none" strike="noStrike" cap="none" normalizeH="0" baseline="0" dirty="0" err="1">
                <a:ln>
                  <a:noFill/>
                </a:ln>
                <a:solidFill>
                  <a:schemeClr val="tx1"/>
                </a:solidFill>
                <a:effectLst/>
                <a:latin typeface="Arial" panose="020B0604020202020204" pitchFamily="34" charset="0"/>
              </a:rPr>
              <a:t>nito</a:t>
            </a:r>
            <a:r>
              <a:rPr kumimoji="0" lang="en-US" altLang="en-US" sz="1000" b="0" i="1" u="none" strike="noStrike" cap="none" normalizeH="0" baseline="0" dirty="0">
                <a:ln>
                  <a:noFill/>
                </a:ln>
                <a:solidFill>
                  <a:schemeClr val="tx1"/>
                </a:solidFill>
                <a:effectLst/>
                <a:latin typeface="Arial" panose="020B0604020202020204" pitchFamily="34" charset="0"/>
              </a:rPr>
              <a:t> </a:t>
            </a:r>
            <a:r>
              <a:rPr kumimoji="0" lang="en-US" altLang="en-US" sz="1000" b="0" i="1" u="none" strike="noStrike" cap="none" normalizeH="0" baseline="0" dirty="0" err="1">
                <a:ln>
                  <a:noFill/>
                </a:ln>
                <a:solidFill>
                  <a:schemeClr val="tx1"/>
                </a:solidFill>
                <a:effectLst/>
                <a:latin typeface="Arial" panose="020B0604020202020204" pitchFamily="34" charset="0"/>
              </a:rPr>
              <a:t>stresnat</a:t>
            </a:r>
            <a:r>
              <a:rPr kumimoji="0" lang="en-US" altLang="en-US" sz="1000" b="0" i="1" u="none" strike="noStrike" cap="none" normalizeH="0" baseline="0" dirty="0">
                <a:ln>
                  <a:noFill/>
                </a:ln>
                <a:solidFill>
                  <a:schemeClr val="tx1"/>
                </a:solidFill>
                <a:effectLst/>
                <a:latin typeface="Arial" panose="020B0604020202020204" pitchFamily="34" charset="0"/>
              </a:rPr>
              <a:t>, </a:t>
            </a:r>
            <a:r>
              <a:rPr kumimoji="0" lang="en-US" altLang="en-US" sz="1000" b="0" i="1" u="none" strike="noStrike" cap="none" normalizeH="0" baseline="0" dirty="0" err="1">
                <a:ln>
                  <a:noFill/>
                </a:ln>
                <a:solidFill>
                  <a:schemeClr val="tx1"/>
                </a:solidFill>
                <a:effectLst/>
                <a:latin typeface="Arial" panose="020B0604020202020204" pitchFamily="34" charset="0"/>
              </a:rPr>
              <a:t>nito</a:t>
            </a:r>
            <a:r>
              <a:rPr kumimoji="0" lang="en-US" altLang="en-US" sz="1000" b="0" i="1" u="none" strike="noStrike" cap="none" normalizeH="0" baseline="0" dirty="0">
                <a:ln>
                  <a:noFill/>
                </a:ln>
                <a:solidFill>
                  <a:schemeClr val="tx1"/>
                </a:solidFill>
                <a:effectLst/>
                <a:latin typeface="Arial" panose="020B0604020202020204" pitchFamily="34" charset="0"/>
              </a:rPr>
              <a:t> </a:t>
            </a:r>
            <a:r>
              <a:rPr kumimoji="0" lang="en-US" altLang="en-US" sz="1000" b="0" i="1" u="none" strike="noStrike" cap="none" normalizeH="0" baseline="0" dirty="0" err="1">
                <a:ln>
                  <a:noFill/>
                </a:ln>
                <a:solidFill>
                  <a:schemeClr val="tx1"/>
                </a:solidFill>
                <a:effectLst/>
                <a:latin typeface="Arial" panose="020B0604020202020204" pitchFamily="34" charset="0"/>
              </a:rPr>
              <a:t>jadosan</a:t>
            </a:r>
            <a:r>
              <a:rPr kumimoji="0" lang="en-US" altLang="en-US" sz="1000" b="0" i="1" u="none" strike="noStrike" cap="none" normalizeH="0" baseline="0" dirty="0">
                <a:ln>
                  <a:noFill/>
                </a:ln>
                <a:solidFill>
                  <a:schemeClr val="tx1"/>
                </a:solidFill>
                <a:effectLst/>
                <a:latin typeface="Arial" panose="020B0604020202020204" pitchFamily="34" charset="0"/>
              </a:rPr>
              <a:t>, </a:t>
            </a:r>
            <a:r>
              <a:rPr kumimoji="0" lang="en-US" altLang="en-US" sz="1000" b="0" i="1" u="none" strike="noStrike" cap="none" normalizeH="0" baseline="0" dirty="0" err="1">
                <a:ln>
                  <a:noFill/>
                </a:ln>
                <a:solidFill>
                  <a:schemeClr val="tx1"/>
                </a:solidFill>
                <a:effectLst/>
                <a:latin typeface="Arial" panose="020B0604020202020204" pitchFamily="34" charset="0"/>
              </a:rPr>
              <a:t>nito</a:t>
            </a:r>
            <a:r>
              <a:rPr kumimoji="0" lang="en-US" altLang="en-US" sz="1000" b="0" i="1" u="none" strike="noStrike" cap="none" normalizeH="0" baseline="0" dirty="0">
                <a:ln>
                  <a:noFill/>
                </a:ln>
                <a:solidFill>
                  <a:schemeClr val="tx1"/>
                </a:solidFill>
                <a:effectLst/>
                <a:latin typeface="Arial" panose="020B0604020202020204" pitchFamily="34" charset="0"/>
              </a:rPr>
              <a:t> </a:t>
            </a:r>
            <a:r>
              <a:rPr kumimoji="0" lang="en-US" altLang="en-US" sz="1000" b="0" i="1" u="none" strike="noStrike" cap="none" normalizeH="0" baseline="0" dirty="0" err="1">
                <a:ln>
                  <a:noFill/>
                </a:ln>
                <a:solidFill>
                  <a:schemeClr val="tx1"/>
                </a:solidFill>
                <a:effectLst/>
                <a:latin typeface="Arial" panose="020B0604020202020204" pitchFamily="34" charset="0"/>
              </a:rPr>
              <a:t>iznenadan</a:t>
            </a:r>
            <a:r>
              <a:rPr kumimoji="0" lang="en-US" altLang="en-US" sz="1000" b="0" i="1" u="none" strike="noStrike" cap="none" normalizeH="0" baseline="0" dirty="0">
                <a:ln>
                  <a:noFill/>
                </a:ln>
                <a:solidFill>
                  <a:schemeClr val="tx1"/>
                </a:solidFill>
                <a:effectLst/>
                <a:latin typeface="Arial" panose="020B0604020202020204" pitchFamily="34" charset="0"/>
              </a:rPr>
              <a:t> </a:t>
            </a:r>
            <a:r>
              <a:rPr kumimoji="0" lang="en-US" altLang="en-US" sz="1000" b="0" i="1" u="none" strike="noStrike" cap="none" normalizeH="0" baseline="0" dirty="0" err="1">
                <a:ln>
                  <a:noFill/>
                </a:ln>
                <a:solidFill>
                  <a:schemeClr val="tx1"/>
                </a:solidFill>
                <a:effectLst/>
                <a:latin typeface="Arial" panose="020B0604020202020204" pitchFamily="34" charset="0"/>
              </a:rPr>
              <a:t>dori</a:t>
            </a:r>
            <a:br>
              <a:rPr kumimoji="0" lang="en-US" altLang="en-US" sz="1000" b="0" i="0" u="none" strike="noStrike" cap="none" normalizeH="0" baseline="0" dirty="0">
                <a:ln>
                  <a:noFill/>
                </a:ln>
                <a:solidFill>
                  <a:schemeClr val="tx1"/>
                </a:solidFill>
                <a:effectLst/>
                <a:latin typeface="Arial" panose="020B0604020202020204" pitchFamily="34" charset="0"/>
              </a:rPr>
            </a:br>
            <a:r>
              <a:rPr kumimoji="0" lang="en-US" altLang="en-US" sz="1000" b="0" i="0" u="none" strike="noStrike" cap="none" normalizeH="0" baseline="0" dirty="0">
                <a:ln>
                  <a:noFill/>
                </a:ln>
                <a:solidFill>
                  <a:schemeClr val="tx1"/>
                </a:solidFill>
                <a:effectLst/>
                <a:latin typeface="Arial" panose="020B0604020202020204" pitchFamily="34" charset="0"/>
              </a:rPr>
              <a:t>           NEG be.AOR.1SG neither excited nor angry nor surprised even</a:t>
            </a:r>
            <a:br>
              <a:rPr kumimoji="0" lang="en-US" altLang="en-US" sz="1000" b="0" i="0" u="none" strike="noStrike" cap="none" normalizeH="0" baseline="0" dirty="0">
                <a:ln>
                  <a:noFill/>
                </a:ln>
                <a:solidFill>
                  <a:schemeClr val="tx1"/>
                </a:solidFill>
                <a:effectLst/>
                <a:latin typeface="Arial" panose="020B0604020202020204" pitchFamily="34" charset="0"/>
              </a:rPr>
            </a:br>
            <a:r>
              <a:rPr kumimoji="0" lang="en-US" altLang="en-US" sz="1000" b="0" i="0" u="none" strike="noStrike" cap="none" normalizeH="0" baseline="0" dirty="0">
                <a:ln>
                  <a:noFill/>
                </a:ln>
                <a:solidFill>
                  <a:schemeClr val="tx1"/>
                </a:solidFill>
                <a:effectLst/>
                <a:latin typeface="Arial" panose="020B0604020202020204" pitchFamily="34" charset="0"/>
              </a:rPr>
              <a:t>           </a:t>
            </a:r>
            <a:r>
              <a:rPr kumimoji="0" lang="en-US" altLang="en-US" sz="1000" b="1" i="0" u="none" strike="noStrike" cap="none" normalizeH="0" baseline="0" dirty="0">
                <a:ln>
                  <a:noFill/>
                </a:ln>
                <a:solidFill>
                  <a:schemeClr val="tx1"/>
                </a:solidFill>
                <a:effectLst/>
                <a:latin typeface="Arial" panose="020B0604020202020204" pitchFamily="34" charset="0"/>
              </a:rPr>
              <a:t>‘I was neither excited nor indignant nor even surprised.’</a:t>
            </a:r>
            <a:endParaRPr kumimoji="0" lang="en-US" altLang="en-US" sz="1000" b="0" i="0" u="none" strike="noStrike" cap="none" normalizeH="0" baseline="0" dirty="0">
              <a:ln>
                <a:noFill/>
              </a:ln>
              <a:solidFill>
                <a:schemeClr val="tx1"/>
              </a:solidFill>
              <a:effectLst/>
              <a:latin typeface="Arial" panose="020B0604020202020204" pitchFamily="34" charset="0"/>
            </a:endParaRPr>
          </a:p>
        </p:txBody>
      </p:sp>
      <p:sp>
        <p:nvSpPr>
          <p:cNvPr id="6" name="Rectangle 4">
            <a:extLst>
              <a:ext uri="{FF2B5EF4-FFF2-40B4-BE49-F238E27FC236}">
                <a16:creationId xmlns:a16="http://schemas.microsoft.com/office/drawing/2014/main" id="{7EA458A0-EA86-4AC6-AC09-D9097DE46618}"/>
              </a:ext>
            </a:extLst>
          </p:cNvPr>
          <p:cNvSpPr>
            <a:spLocks noChangeArrowheads="1"/>
          </p:cNvSpPr>
          <p:nvPr/>
        </p:nvSpPr>
        <p:spPr bwMode="auto">
          <a:xfrm>
            <a:off x="0" y="751013"/>
            <a:ext cx="9144000" cy="15875"/>
          </a:xfrm>
          <a:prstGeom prst="rect">
            <a:avLst/>
          </a:prstGeom>
          <a:solidFill>
            <a:srgbClr val="000000"/>
          </a:solidFill>
          <a:ln w="9525">
            <a:solidFill>
              <a:schemeClr val="tx1"/>
            </a:solidFill>
            <a:prstDash val="solid"/>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Rectangle 5">
            <a:extLst>
              <a:ext uri="{FF2B5EF4-FFF2-40B4-BE49-F238E27FC236}">
                <a16:creationId xmlns:a16="http://schemas.microsoft.com/office/drawing/2014/main" id="{A3DEF8A7-75BB-420B-A95C-7C6E55465638}"/>
              </a:ext>
            </a:extLst>
          </p:cNvPr>
          <p:cNvSpPr>
            <a:spLocks noChangeArrowheads="1"/>
          </p:cNvSpPr>
          <p:nvPr/>
        </p:nvSpPr>
        <p:spPr bwMode="auto">
          <a:xfrm>
            <a:off x="0" y="3469771"/>
            <a:ext cx="8973015" cy="8156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7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dirty="0">
                <a:ln>
                  <a:noFill/>
                </a:ln>
                <a:solidFill>
                  <a:schemeClr val="tx1"/>
                </a:solidFill>
                <a:effectLst/>
                <a:latin typeface="Arial" panose="020B0604020202020204" pitchFamily="34" charset="0"/>
              </a:rPr>
              <a:t>Typological notes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000" b="0" i="0" u="none" strike="noStrike" cap="none" normalizeH="0" baseline="0" dirty="0">
                <a:ln>
                  <a:noFill/>
                </a:ln>
                <a:solidFill>
                  <a:schemeClr val="tx1"/>
                </a:solidFill>
                <a:effectLst/>
                <a:latin typeface="Arial" panose="020B0604020202020204" pitchFamily="34" charset="0"/>
              </a:rPr>
              <a:t>Bulgarian patterns with </a:t>
            </a:r>
            <a:r>
              <a:rPr kumimoji="0" lang="en-US" altLang="en-US" sz="1000" b="1" i="0" u="none" strike="noStrike" cap="none" normalizeH="0" baseline="0" dirty="0">
                <a:ln>
                  <a:noFill/>
                </a:ln>
                <a:solidFill>
                  <a:schemeClr val="tx1"/>
                </a:solidFill>
                <a:effectLst/>
                <a:latin typeface="Arial" panose="020B0604020202020204" pitchFamily="34" charset="0"/>
              </a:rPr>
              <a:t>Lithuanian </a:t>
            </a:r>
            <a:r>
              <a:rPr kumimoji="0" lang="en-US" altLang="en-US" sz="1000" b="1" i="0" u="none" strike="noStrike" cap="none" normalizeH="0" baseline="0" dirty="0" err="1">
                <a:ln>
                  <a:noFill/>
                </a:ln>
                <a:solidFill>
                  <a:schemeClr val="tx1"/>
                </a:solidFill>
                <a:effectLst/>
                <a:latin typeface="Arial" panose="020B0604020202020204" pitchFamily="34" charset="0"/>
              </a:rPr>
              <a:t>nei</a:t>
            </a:r>
            <a:r>
              <a:rPr kumimoji="0" lang="en-US" altLang="en-US" sz="1000" b="0" i="0" u="none" strike="noStrike" cap="none" normalizeH="0" baseline="0" dirty="0">
                <a:ln>
                  <a:noFill/>
                </a:ln>
                <a:solidFill>
                  <a:schemeClr val="tx1"/>
                </a:solidFill>
                <a:effectLst/>
                <a:latin typeface="Arial" panose="020B0604020202020204" pitchFamily="34" charset="0"/>
              </a:rPr>
              <a:t> and </a:t>
            </a:r>
            <a:r>
              <a:rPr kumimoji="0" lang="en-US" altLang="en-US" sz="1000" b="1" i="0" u="none" strike="noStrike" cap="none" normalizeH="0" baseline="0" dirty="0">
                <a:ln>
                  <a:noFill/>
                </a:ln>
                <a:solidFill>
                  <a:schemeClr val="tx1"/>
                </a:solidFill>
                <a:effectLst/>
                <a:latin typeface="Arial" panose="020B0604020202020204" pitchFamily="34" charset="0"/>
              </a:rPr>
              <a:t>Croatian/Serbian </a:t>
            </a:r>
            <a:r>
              <a:rPr kumimoji="0" lang="en-US" altLang="en-US" sz="1000" b="1" i="0" u="none" strike="noStrike" cap="none" normalizeH="0" baseline="0" dirty="0" err="1">
                <a:ln>
                  <a:noFill/>
                </a:ln>
                <a:solidFill>
                  <a:schemeClr val="tx1"/>
                </a:solidFill>
                <a:effectLst/>
                <a:latin typeface="Arial" panose="020B0604020202020204" pitchFamily="34" charset="0"/>
              </a:rPr>
              <a:t>ni</a:t>
            </a:r>
            <a:r>
              <a:rPr kumimoji="0" lang="en-US" altLang="en-US" sz="1000" b="0" i="0" u="none" strike="noStrike" cap="none" normalizeH="0" baseline="0" dirty="0">
                <a:ln>
                  <a:noFill/>
                </a:ln>
                <a:solidFill>
                  <a:schemeClr val="tx1"/>
                </a:solidFill>
                <a:effectLst/>
                <a:latin typeface="Arial" panose="020B0604020202020204" pitchFamily="34" charset="0"/>
              </a:rPr>
              <a:t>: the </a:t>
            </a:r>
            <a:r>
              <a:rPr kumimoji="0" lang="en-US" altLang="en-US" sz="1000" b="1" i="0" u="none" strike="noStrike" cap="none" normalizeH="0" baseline="0" dirty="0">
                <a:ln>
                  <a:noFill/>
                </a:ln>
                <a:solidFill>
                  <a:schemeClr val="tx1"/>
                </a:solidFill>
                <a:effectLst/>
                <a:latin typeface="Arial" panose="020B0604020202020204" pitchFamily="34" charset="0"/>
              </a:rPr>
              <a:t>first </a:t>
            </a:r>
            <a:r>
              <a:rPr kumimoji="0" lang="en-US" altLang="en-US" sz="1000" b="1" i="0" u="none" strike="noStrike" cap="none" normalizeH="0" baseline="0" dirty="0" err="1">
                <a:ln>
                  <a:noFill/>
                </a:ln>
                <a:solidFill>
                  <a:schemeClr val="tx1"/>
                </a:solidFill>
                <a:effectLst/>
                <a:latin typeface="Arial" panose="020B0604020202020204" pitchFamily="34" charset="0"/>
              </a:rPr>
              <a:t>CoNeg</a:t>
            </a:r>
            <a:r>
              <a:rPr kumimoji="0" lang="en-US" altLang="en-US" sz="1000" b="0" i="0" u="none" strike="noStrike" cap="none" normalizeH="0" baseline="0" dirty="0">
                <a:ln>
                  <a:noFill/>
                </a:ln>
                <a:solidFill>
                  <a:schemeClr val="tx1"/>
                </a:solidFill>
                <a:effectLst/>
                <a:latin typeface="Arial" panose="020B0604020202020204" pitchFamily="34" charset="0"/>
              </a:rPr>
              <a:t> may be omitted </a:t>
            </a:r>
            <a:r>
              <a:rPr kumimoji="0" lang="en-US" altLang="en-US" sz="1000" b="1" i="0" u="none" strike="noStrike" cap="none" normalizeH="0" baseline="0" dirty="0">
                <a:ln>
                  <a:noFill/>
                </a:ln>
                <a:solidFill>
                  <a:schemeClr val="tx1"/>
                </a:solidFill>
                <a:effectLst/>
                <a:latin typeface="Arial" panose="020B0604020202020204" pitchFamily="34" charset="0"/>
              </a:rPr>
              <a:t>only when following the finite verb</a:t>
            </a:r>
            <a:r>
              <a:rPr kumimoji="0" lang="en-US" altLang="en-US" sz="1000" b="0" i="0" u="none" strike="noStrike" cap="none" normalizeH="0" baseline="0" dirty="0">
                <a:ln>
                  <a:noFill/>
                </a:ln>
                <a:solidFill>
                  <a:schemeClr val="tx1"/>
                </a:solidFill>
                <a:effectLs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000" b="0" i="0" u="none" strike="noStrike" cap="none" normalizeH="0" baseline="0" dirty="0">
                <a:ln>
                  <a:noFill/>
                </a:ln>
                <a:solidFill>
                  <a:schemeClr val="tx1"/>
                </a:solidFill>
                <a:effectLst/>
                <a:latin typeface="Arial" panose="020B0604020202020204" pitchFamily="34" charset="0"/>
              </a:rPr>
              <a:t>In </a:t>
            </a:r>
            <a:r>
              <a:rPr kumimoji="0" lang="en-US" altLang="en-US" sz="1000" b="1" i="0" u="none" strike="noStrike" cap="none" normalizeH="0" baseline="0" dirty="0">
                <a:ln>
                  <a:noFill/>
                </a:ln>
                <a:solidFill>
                  <a:schemeClr val="tx1"/>
                </a:solidFill>
                <a:effectLst/>
                <a:latin typeface="Arial" panose="020B0604020202020204" pitchFamily="34" charset="0"/>
              </a:rPr>
              <a:t>clausal </a:t>
            </a:r>
            <a:r>
              <a:rPr kumimoji="0" lang="en-US" altLang="en-US" sz="1000" b="1" i="0" u="none" strike="noStrike" cap="none" normalizeH="0" baseline="0" dirty="0" err="1">
                <a:ln>
                  <a:noFill/>
                </a:ln>
                <a:solidFill>
                  <a:schemeClr val="tx1"/>
                </a:solidFill>
                <a:effectLst/>
                <a:latin typeface="Arial" panose="020B0604020202020204" pitchFamily="34" charset="0"/>
              </a:rPr>
              <a:t>CoNeg</a:t>
            </a:r>
            <a:r>
              <a:rPr kumimoji="0" lang="en-US" altLang="en-US" sz="1000" b="0" i="0" u="none" strike="noStrike" cap="none" normalizeH="0" baseline="0" dirty="0">
                <a:ln>
                  <a:noFill/>
                </a:ln>
                <a:solidFill>
                  <a:schemeClr val="tx1"/>
                </a:solidFill>
                <a:effectLst/>
                <a:latin typeface="Arial" panose="020B0604020202020204" pitchFamily="34" charset="0"/>
              </a:rPr>
              <a:t> structures: neither verb nor indefinite is obligatorily negative</a:t>
            </a:r>
          </a:p>
          <a:p>
            <a:pPr marL="0" marR="0" lvl="0" indent="0" algn="l" defTabSz="914400" rtl="0" eaLnBrk="0" fontAlgn="base" latinLnBrk="0" hangingPunct="0">
              <a:lnSpc>
                <a:spcPct val="100000"/>
              </a:lnSpc>
              <a:spcBef>
                <a:spcPct val="0"/>
              </a:spcBef>
              <a:spcAft>
                <a:spcPct val="0"/>
              </a:spcAft>
              <a:buClrTx/>
              <a:buSzTx/>
              <a:tabLst/>
            </a:pPr>
            <a:endParaRPr kumimoji="0" lang="en-US" altLang="en-US" sz="10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0476493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34"/>
          <p:cNvSpPr txBox="1">
            <a:spLocks noGrp="1"/>
          </p:cNvSpPr>
          <p:nvPr>
            <p:ph type="title"/>
          </p:nvPr>
        </p:nvSpPr>
        <p:spPr>
          <a:xfrm>
            <a:off x="382425" y="202400"/>
            <a:ext cx="8686800" cy="822600"/>
          </a:xfrm>
          <a:prstGeom prst="rect">
            <a:avLst/>
          </a:prstGeom>
        </p:spPr>
        <p:txBody>
          <a:bodyPr spcFirstLastPara="1" wrap="square" lIns="91425" tIns="91425" rIns="91425" bIns="91425" anchor="b" anchorCtr="0">
            <a:noAutofit/>
          </a:bodyPr>
          <a:lstStyle/>
          <a:p>
            <a:pPr marL="457200" marR="0" lvl="0" indent="-317500" defTabSz="914400" rtl="0" eaLnBrk="1" fontAlgn="auto" latinLnBrk="0" hangingPunct="1">
              <a:lnSpc>
                <a:spcPct val="100000"/>
              </a:lnSpc>
              <a:spcBef>
                <a:spcPts val="0"/>
              </a:spcBef>
              <a:spcAft>
                <a:spcPts val="0"/>
              </a:spcAft>
              <a:tabLst/>
              <a:defRPr/>
            </a:pPr>
            <a:br>
              <a:rPr kumimoji="0" lang="ro-RO" sz="1200" b="1" i="0" u="none" strike="noStrike" kern="0" cap="none" spc="0" normalizeH="0" baseline="0" noProof="0" dirty="0">
                <a:ln>
                  <a:noFill/>
                </a:ln>
                <a:solidFill>
                  <a:srgbClr val="083C77"/>
                </a:solidFill>
                <a:effectLst/>
                <a:uLnTx/>
                <a:uFillTx/>
                <a:latin typeface="Karla"/>
                <a:sym typeface="Karla"/>
              </a:rPr>
            </a:br>
            <a:r>
              <a:rPr lang="ro-RO" sz="1200" b="1" dirty="0">
                <a:solidFill>
                  <a:srgbClr val="083C77"/>
                </a:solidFill>
                <a:latin typeface="Karla"/>
                <a:sym typeface="Karla"/>
              </a:rPr>
              <a:t> </a:t>
            </a:r>
            <a:br>
              <a:rPr kumimoji="0" lang="en-US" sz="1200" b="1" i="0" u="none" strike="noStrike" kern="0" cap="none" spc="0" normalizeH="0" baseline="0" noProof="0" dirty="0">
                <a:ln>
                  <a:noFill/>
                </a:ln>
                <a:solidFill>
                  <a:srgbClr val="083C77"/>
                </a:solidFill>
                <a:effectLst/>
                <a:uLnTx/>
                <a:uFillTx/>
                <a:latin typeface="Karla"/>
                <a:sym typeface="Karla"/>
              </a:rPr>
            </a:br>
            <a:br>
              <a:rPr kumimoji="0" lang="en-US" sz="1200" b="1" i="0" u="none" strike="noStrike" kern="0" cap="none" spc="0" normalizeH="0" baseline="0" noProof="0" dirty="0">
                <a:ln>
                  <a:noFill/>
                </a:ln>
                <a:solidFill>
                  <a:srgbClr val="083C77"/>
                </a:solidFill>
                <a:effectLst/>
                <a:uLnTx/>
                <a:uFillTx/>
                <a:latin typeface="Karla"/>
                <a:sym typeface="Karla"/>
              </a:rPr>
            </a:br>
            <a:endParaRPr dirty="0"/>
          </a:p>
        </p:txBody>
      </p:sp>
      <p:sp>
        <p:nvSpPr>
          <p:cNvPr id="233" name="Google Shape;233;p34"/>
          <p:cNvSpPr txBox="1">
            <a:spLocks noGrp="1"/>
          </p:cNvSpPr>
          <p:nvPr>
            <p:ph type="subTitle" idx="3"/>
          </p:nvPr>
        </p:nvSpPr>
        <p:spPr>
          <a:xfrm>
            <a:off x="228600" y="1222000"/>
            <a:ext cx="7904356" cy="3719098"/>
          </a:xfrm>
          <a:prstGeom prst="rect">
            <a:avLst/>
          </a:prstGeom>
        </p:spPr>
        <p:txBody>
          <a:bodyPr spcFirstLastPara="1" wrap="square" lIns="91425" tIns="91425" rIns="91425" bIns="91425" anchor="t" anchorCtr="0">
            <a:noAutofit/>
          </a:bodyPr>
          <a:lstStyle/>
          <a:p>
            <a:pPr marL="139700" indent="0"/>
            <a:endParaRPr lang="ro-RO" dirty="0"/>
          </a:p>
          <a:p>
            <a:pPr marL="139700" indent="0"/>
            <a:endParaRPr lang="ro-RO" dirty="0"/>
          </a:p>
          <a:p>
            <a:pPr marL="139700" indent="0"/>
            <a:endParaRPr lang="ro-RO" dirty="0"/>
          </a:p>
          <a:p>
            <a:pPr marL="139700" indent="0"/>
            <a:endParaRPr lang="ro-RO" dirty="0"/>
          </a:p>
          <a:p>
            <a:pPr marL="139700" indent="0"/>
            <a:r>
              <a:rPr lang="en-US" dirty="0"/>
              <a:t>	</a:t>
            </a:r>
          </a:p>
          <a:p>
            <a:pPr marL="139700" indent="0"/>
            <a:endParaRPr lang="ro-RO" dirty="0"/>
          </a:p>
        </p:txBody>
      </p:sp>
      <p:sp>
        <p:nvSpPr>
          <p:cNvPr id="3" name="Rectangle 1">
            <a:extLst>
              <a:ext uri="{FF2B5EF4-FFF2-40B4-BE49-F238E27FC236}">
                <a16:creationId xmlns:a16="http://schemas.microsoft.com/office/drawing/2014/main" id="{8F9018B7-4415-49AF-A375-669AFF4507B4}"/>
              </a:ext>
            </a:extLst>
          </p:cNvPr>
          <p:cNvSpPr>
            <a:spLocks noChangeArrowheads="1"/>
          </p:cNvSpPr>
          <p:nvPr/>
        </p:nvSpPr>
        <p:spPr bwMode="auto">
          <a:xfrm>
            <a:off x="74775" y="357726"/>
            <a:ext cx="8994450" cy="1908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dirty="0">
                <a:ln>
                  <a:noFill/>
                </a:ln>
                <a:solidFill>
                  <a:schemeClr val="tx1"/>
                </a:solidFill>
                <a:effectLst/>
                <a:latin typeface="Arial" panose="020B0604020202020204" pitchFamily="34" charset="0"/>
              </a:rPr>
              <a:t> </a:t>
            </a:r>
            <a:r>
              <a:rPr kumimoji="0" lang="en-US" altLang="en-US" sz="1000" b="1" i="0" u="none" strike="noStrike" cap="none" normalizeH="0" baseline="0" dirty="0">
                <a:ln>
                  <a:noFill/>
                </a:ln>
                <a:solidFill>
                  <a:srgbClr val="FF0000"/>
                </a:solidFill>
                <a:effectLst/>
                <a:latin typeface="Arial" panose="020B0604020202020204" pitchFamily="34" charset="0"/>
              </a:rPr>
              <a:t>Connective Negation in Macedonian </a:t>
            </a:r>
            <a:r>
              <a:rPr kumimoji="0" lang="en-US" altLang="en-US" sz="1000" b="1" i="0" u="none" strike="noStrike" cap="none" normalizeH="0" baseline="0" dirty="0">
                <a:ln>
                  <a:noFill/>
                </a:ln>
                <a:solidFill>
                  <a:schemeClr val="tx1"/>
                </a:solidFill>
                <a:effectLst/>
                <a:latin typeface="Arial" panose="020B0604020202020204" pitchFamily="34" charset="0"/>
              </a:rPr>
              <a:t>(</a:t>
            </a:r>
            <a:r>
              <a:rPr kumimoji="0" lang="en-US" altLang="en-US" sz="1000" b="1" i="0" u="none" strike="noStrike" cap="none" normalizeH="0" baseline="0" dirty="0" err="1">
                <a:ln>
                  <a:noFill/>
                </a:ln>
                <a:solidFill>
                  <a:schemeClr val="tx1"/>
                </a:solidFill>
                <a:effectLst/>
                <a:latin typeface="Arial" panose="020B0604020202020204" pitchFamily="34" charset="0"/>
              </a:rPr>
              <a:t>ниту</a:t>
            </a:r>
            <a:r>
              <a:rPr kumimoji="0" lang="en-US" altLang="en-US" sz="1000" b="1" i="0" u="none" strike="noStrike" cap="none" normalizeH="0" baseline="0" dirty="0">
                <a:ln>
                  <a:noFill/>
                </a:ln>
                <a:solidFill>
                  <a:schemeClr val="tx1"/>
                </a:solidFill>
                <a:effectLst/>
                <a:latin typeface="Arial" panose="020B0604020202020204" pitchFamily="34" charset="0"/>
              </a:rPr>
              <a:t>…</a:t>
            </a:r>
            <a:r>
              <a:rPr kumimoji="0" lang="en-US" altLang="en-US" sz="1000" b="1" i="0" u="none" strike="noStrike" cap="none" normalizeH="0" baseline="0" dirty="0" err="1">
                <a:ln>
                  <a:noFill/>
                </a:ln>
                <a:solidFill>
                  <a:schemeClr val="tx1"/>
                </a:solidFill>
                <a:effectLst/>
                <a:latin typeface="Arial" panose="020B0604020202020204" pitchFamily="34" charset="0"/>
              </a:rPr>
              <a:t>ниту</a:t>
            </a:r>
            <a:r>
              <a:rPr kumimoji="0" lang="en-US" altLang="en-US" sz="1000" b="1" i="0" u="none" strike="noStrike" cap="none" normalizeH="0" baseline="0" dirty="0">
                <a:ln>
                  <a:noFill/>
                </a:ln>
                <a:solidFill>
                  <a:schemeClr val="tx1"/>
                </a:solidFill>
                <a:effectLst/>
                <a:latin typeface="Arial" panose="020B0604020202020204" pitchFamily="34" charset="0"/>
              </a:rPr>
              <a:t>)</a:t>
            </a:r>
            <a:br>
              <a:rPr kumimoji="0" lang="en-US" altLang="en-US" sz="1000" b="0" i="0" u="none" strike="noStrike" cap="none" normalizeH="0" baseline="0" dirty="0">
                <a:ln>
                  <a:noFill/>
                </a:ln>
                <a:solidFill>
                  <a:schemeClr val="tx1"/>
                </a:solidFill>
                <a:effectLst/>
                <a:latin typeface="Arial" panose="020B0604020202020204" pitchFamily="34" charset="0"/>
              </a:rPr>
            </a:br>
            <a:r>
              <a:rPr kumimoji="0" lang="en-US" altLang="en-US" sz="1000" b="0" i="1" u="none" strike="noStrike" cap="none" normalizeH="0" baseline="0" dirty="0">
                <a:ln>
                  <a:noFill/>
                </a:ln>
                <a:solidFill>
                  <a:schemeClr val="tx1"/>
                </a:solidFill>
                <a:effectLst/>
                <a:latin typeface="Arial" panose="020B0604020202020204" pitchFamily="34" charset="0"/>
              </a:rPr>
              <a:t>(van der </a:t>
            </a:r>
            <a:r>
              <a:rPr kumimoji="0" lang="en-US" altLang="en-US" sz="1000" b="0" i="1" u="none" strike="noStrike" cap="none" normalizeH="0" baseline="0" dirty="0" err="1">
                <a:ln>
                  <a:noFill/>
                </a:ln>
                <a:solidFill>
                  <a:schemeClr val="tx1"/>
                </a:solidFill>
                <a:effectLst/>
                <a:latin typeface="Arial" panose="020B0604020202020204" pitchFamily="34" charset="0"/>
              </a:rPr>
              <a:t>Auwera</a:t>
            </a:r>
            <a:r>
              <a:rPr kumimoji="0" lang="en-US" altLang="en-US" sz="1000" b="0" i="1" u="none" strike="noStrike" cap="none" normalizeH="0" baseline="0" dirty="0">
                <a:ln>
                  <a:noFill/>
                </a:ln>
                <a:solidFill>
                  <a:schemeClr val="tx1"/>
                </a:solidFill>
                <a:effectLst/>
                <a:latin typeface="Arial" panose="020B0604020202020204" pitchFamily="34" charset="0"/>
              </a:rPr>
              <a:t>, </a:t>
            </a:r>
            <a:r>
              <a:rPr kumimoji="0" lang="en-US" altLang="en-US" sz="1000" b="0" i="1" u="none" strike="noStrike" cap="none" normalizeH="0" baseline="0" dirty="0" err="1">
                <a:ln>
                  <a:noFill/>
                </a:ln>
                <a:solidFill>
                  <a:schemeClr val="tx1"/>
                </a:solidFill>
                <a:effectLst/>
                <a:latin typeface="Arial" panose="020B0604020202020204" pitchFamily="34" charset="0"/>
              </a:rPr>
              <a:t>Nomachi</a:t>
            </a:r>
            <a:r>
              <a:rPr kumimoji="0" lang="en-US" altLang="en-US" sz="1000" b="0" i="1" u="none" strike="noStrike" cap="none" normalizeH="0" baseline="0" dirty="0">
                <a:ln>
                  <a:noFill/>
                </a:ln>
                <a:solidFill>
                  <a:schemeClr val="tx1"/>
                </a:solidFill>
                <a:effectLst/>
                <a:latin typeface="Arial" panose="020B0604020202020204" pitchFamily="34" charset="0"/>
              </a:rPr>
              <a:t> &amp; </a:t>
            </a:r>
            <a:r>
              <a:rPr kumimoji="0" lang="en-US" altLang="en-US" sz="1000" b="0" i="1" u="none" strike="noStrike" cap="none" normalizeH="0" baseline="0" dirty="0" err="1">
                <a:ln>
                  <a:noFill/>
                </a:ln>
                <a:solidFill>
                  <a:schemeClr val="tx1"/>
                </a:solidFill>
                <a:effectLst/>
                <a:latin typeface="Arial" panose="020B0604020202020204" pitchFamily="34" charset="0"/>
              </a:rPr>
              <a:t>Krasnoukhova</a:t>
            </a:r>
            <a:r>
              <a:rPr kumimoji="0" lang="en-US" altLang="en-US" sz="1000" b="0" i="1" u="none" strike="noStrike" cap="none" normalizeH="0" baseline="0" dirty="0">
                <a:ln>
                  <a:noFill/>
                </a:ln>
                <a:solidFill>
                  <a:schemeClr val="tx1"/>
                </a:solidFill>
                <a:effectLst/>
                <a:latin typeface="Arial" panose="020B0604020202020204" pitchFamily="34" charset="0"/>
              </a:rPr>
              <a:t> 2021: 45–66)</a:t>
            </a:r>
            <a:endParaRPr kumimoji="0" lang="en-US" altLang="en-US" sz="10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0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000" b="1" dirty="0">
              <a:solidFill>
                <a:schemeClr val="tx1"/>
              </a:solidFill>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0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000" b="1" dirty="0">
              <a:solidFill>
                <a:schemeClr val="tx1"/>
              </a:solidFill>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dirty="0">
                <a:ln>
                  <a:noFill/>
                </a:ln>
                <a:solidFill>
                  <a:schemeClr val="tx1"/>
                </a:solidFill>
                <a:effectLst/>
                <a:latin typeface="Arial" panose="020B0604020202020204" pitchFamily="34" charset="0"/>
              </a:rPr>
              <a:t>General features:</a:t>
            </a:r>
            <a:endParaRPr kumimoji="0" lang="en-US" altLang="en-US" sz="10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000" b="0" i="0" u="none" strike="noStrike" cap="none" normalizeH="0" baseline="0" dirty="0">
                <a:ln>
                  <a:noFill/>
                </a:ln>
                <a:solidFill>
                  <a:schemeClr val="tx1"/>
                </a:solidFill>
                <a:effectLst/>
                <a:latin typeface="Arial" panose="020B0604020202020204" pitchFamily="34" charset="0"/>
              </a:rPr>
              <a:t>Connective negation is expressed by </a:t>
            </a:r>
            <a:r>
              <a:rPr kumimoji="0" lang="en-US" altLang="en-US" sz="1000" b="1" i="0" u="none" strike="noStrike" cap="none" normalizeH="0" baseline="0" dirty="0" err="1">
                <a:ln>
                  <a:noFill/>
                </a:ln>
                <a:solidFill>
                  <a:schemeClr val="tx1"/>
                </a:solidFill>
                <a:effectLst/>
                <a:highlight>
                  <a:srgbClr val="00FF00"/>
                </a:highlight>
                <a:latin typeface="Arial" panose="020B0604020202020204" pitchFamily="34" charset="0"/>
              </a:rPr>
              <a:t>ниту</a:t>
            </a:r>
            <a:r>
              <a:rPr kumimoji="0" lang="en-US" altLang="en-US" sz="1000" b="1" i="0" u="none" strike="noStrike" cap="none" normalizeH="0" baseline="0" dirty="0">
                <a:ln>
                  <a:noFill/>
                </a:ln>
                <a:solidFill>
                  <a:schemeClr val="tx1"/>
                </a:solidFill>
                <a:effectLst/>
                <a:highlight>
                  <a:srgbClr val="00FF00"/>
                </a:highlight>
                <a:latin typeface="Arial" panose="020B0604020202020204" pitchFamily="34" charset="0"/>
              </a:rPr>
              <a:t>…</a:t>
            </a:r>
            <a:r>
              <a:rPr kumimoji="0" lang="en-US" altLang="en-US" sz="1000" b="1" i="0" u="none" strike="noStrike" cap="none" normalizeH="0" baseline="0" dirty="0" err="1">
                <a:ln>
                  <a:noFill/>
                </a:ln>
                <a:solidFill>
                  <a:schemeClr val="tx1"/>
                </a:solidFill>
                <a:effectLst/>
                <a:highlight>
                  <a:srgbClr val="00FF00"/>
                </a:highlight>
                <a:latin typeface="Arial" panose="020B0604020202020204" pitchFamily="34" charset="0"/>
              </a:rPr>
              <a:t>ниту</a:t>
            </a:r>
            <a:r>
              <a:rPr kumimoji="0" lang="en-US" altLang="en-US" sz="1000" b="1" i="0" u="none" strike="noStrike" cap="none" normalizeH="0" baseline="0" dirty="0">
                <a:ln>
                  <a:noFill/>
                </a:ln>
                <a:solidFill>
                  <a:schemeClr val="tx1"/>
                </a:solidFill>
                <a:effectLst/>
                <a:highlight>
                  <a:srgbClr val="00FF00"/>
                </a:highlight>
                <a:latin typeface="Arial" panose="020B0604020202020204" pitchFamily="34" charset="0"/>
              </a:rPr>
              <a:t> (</a:t>
            </a:r>
            <a:r>
              <a:rPr kumimoji="0" lang="en-US" altLang="en-US" sz="1000" b="1" i="1" u="none" strike="noStrike" cap="none" normalizeH="0" baseline="0" dirty="0" err="1">
                <a:ln>
                  <a:noFill/>
                </a:ln>
                <a:solidFill>
                  <a:schemeClr val="tx1"/>
                </a:solidFill>
                <a:effectLst/>
                <a:highlight>
                  <a:srgbClr val="00FF00"/>
                </a:highlight>
                <a:latin typeface="Arial" panose="020B0604020202020204" pitchFamily="34" charset="0"/>
              </a:rPr>
              <a:t>nitu</a:t>
            </a:r>
            <a:r>
              <a:rPr kumimoji="0" lang="en-US" altLang="en-US" sz="1000" b="1" i="1" u="none" strike="noStrike" cap="none" normalizeH="0" baseline="0" dirty="0">
                <a:ln>
                  <a:noFill/>
                </a:ln>
                <a:solidFill>
                  <a:schemeClr val="tx1"/>
                </a:solidFill>
                <a:effectLst/>
                <a:highlight>
                  <a:srgbClr val="00FF00"/>
                </a:highlight>
                <a:latin typeface="Arial" panose="020B0604020202020204" pitchFamily="34" charset="0"/>
              </a:rPr>
              <a:t>…</a:t>
            </a:r>
            <a:r>
              <a:rPr kumimoji="0" lang="en-US" altLang="en-US" sz="1000" b="1" i="1" u="none" strike="noStrike" cap="none" normalizeH="0" baseline="0" dirty="0" err="1">
                <a:ln>
                  <a:noFill/>
                </a:ln>
                <a:solidFill>
                  <a:schemeClr val="tx1"/>
                </a:solidFill>
                <a:effectLst/>
                <a:highlight>
                  <a:srgbClr val="00FF00"/>
                </a:highlight>
                <a:latin typeface="Arial" panose="020B0604020202020204" pitchFamily="34" charset="0"/>
              </a:rPr>
              <a:t>nitu</a:t>
            </a:r>
            <a:r>
              <a:rPr kumimoji="0" lang="en-US" altLang="en-US" sz="1000" b="1" i="0" u="none" strike="noStrike" cap="none" normalizeH="0" baseline="0" dirty="0">
                <a:ln>
                  <a:noFill/>
                </a:ln>
                <a:solidFill>
                  <a:schemeClr val="tx1"/>
                </a:solidFill>
                <a:effectLst/>
                <a:highlight>
                  <a:srgbClr val="00FF00"/>
                </a:highlight>
                <a:latin typeface="Arial" panose="020B0604020202020204" pitchFamily="34" charset="0"/>
              </a:rPr>
              <a:t>, ‘neither…nor’).</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000" b="0" i="0" u="none" strike="noStrike" cap="none" normalizeH="0" baseline="0" dirty="0">
                <a:ln>
                  <a:noFill/>
                </a:ln>
                <a:solidFill>
                  <a:schemeClr val="tx1"/>
                </a:solidFill>
                <a:effectLst/>
                <a:latin typeface="Arial" panose="020B0604020202020204" pitchFamily="34" charset="0"/>
              </a:rPr>
              <a:t>Functions as a </a:t>
            </a:r>
            <a:r>
              <a:rPr kumimoji="0" lang="en-US" altLang="en-US" sz="1000" b="1" i="0" u="none" strike="noStrike" cap="none" normalizeH="0" baseline="0" dirty="0">
                <a:ln>
                  <a:noFill/>
                </a:ln>
                <a:solidFill>
                  <a:schemeClr val="tx1"/>
                </a:solidFill>
                <a:effectLst/>
                <a:latin typeface="Arial" panose="020B0604020202020204" pitchFamily="34" charset="0"/>
              </a:rPr>
              <a:t>coordinating negative particle (</a:t>
            </a:r>
            <a:r>
              <a:rPr kumimoji="0" lang="en-US" altLang="en-US" sz="1000" b="1" i="0" u="none" strike="noStrike" cap="none" normalizeH="0" baseline="0" dirty="0" err="1">
                <a:ln>
                  <a:noFill/>
                </a:ln>
                <a:solidFill>
                  <a:schemeClr val="tx1"/>
                </a:solidFill>
                <a:effectLst/>
                <a:latin typeface="Arial" panose="020B0604020202020204" pitchFamily="34" charset="0"/>
              </a:rPr>
              <a:t>CoNeg</a:t>
            </a:r>
            <a:r>
              <a:rPr kumimoji="0" lang="en-US" altLang="en-US" sz="1000" b="1" i="0" u="none" strike="noStrike" cap="none" normalizeH="0" baseline="0" dirty="0">
                <a:ln>
                  <a:noFill/>
                </a:ln>
                <a:solidFill>
                  <a:schemeClr val="tx1"/>
                </a:solidFill>
                <a:effectLst/>
                <a:latin typeface="Arial" panose="020B0604020202020204" pitchFamily="34" charset="0"/>
              </a:rPr>
              <a:t>)</a:t>
            </a:r>
            <a:r>
              <a:rPr kumimoji="0" lang="en-US" altLang="en-US" sz="1000" b="0" i="0" u="none" strike="noStrike" cap="none" normalizeH="0" baseline="0" dirty="0">
                <a:ln>
                  <a:noFill/>
                </a:ln>
                <a:solidFill>
                  <a:schemeClr val="tx1"/>
                </a:solidFill>
                <a:effectLst/>
                <a:latin typeface="Arial" panose="020B0604020202020204" pitchFamily="34" charset="0"/>
              </a:rPr>
              <a:t> linking parallel constituents under one semantic negation.</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000" b="0" i="0" u="none" strike="noStrike" cap="none" normalizeH="0" baseline="0" dirty="0">
                <a:ln>
                  <a:noFill/>
                </a:ln>
                <a:solidFill>
                  <a:schemeClr val="tx1"/>
                </a:solidFill>
                <a:effectLst/>
                <a:latin typeface="Arial" panose="020B0604020202020204" pitchFamily="34" charset="0"/>
              </a:rPr>
              <a:t>Macedonian behaves more </a:t>
            </a:r>
            <a:r>
              <a:rPr kumimoji="0" lang="en-US" altLang="en-US" sz="1000" b="1" i="0" u="none" strike="noStrike" cap="none" normalizeH="0" baseline="0" dirty="0">
                <a:ln>
                  <a:noFill/>
                </a:ln>
                <a:solidFill>
                  <a:schemeClr val="tx1"/>
                </a:solidFill>
                <a:effectLst/>
                <a:latin typeface="Arial" panose="020B0604020202020204" pitchFamily="34" charset="0"/>
              </a:rPr>
              <a:t>strictly</a:t>
            </a:r>
            <a:r>
              <a:rPr kumimoji="0" lang="en-US" altLang="en-US" sz="1000" b="0" i="0" u="none" strike="noStrike" cap="none" normalizeH="0" baseline="0" dirty="0">
                <a:ln>
                  <a:noFill/>
                </a:ln>
                <a:solidFill>
                  <a:schemeClr val="tx1"/>
                </a:solidFill>
                <a:effectLst/>
                <a:latin typeface="Arial" panose="020B0604020202020204" pitchFamily="34" charset="0"/>
              </a:rPr>
              <a:t> than Bulgarian with respect to the presence of verbal negation.</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8" name="Rectangle 3">
            <a:extLst>
              <a:ext uri="{FF2B5EF4-FFF2-40B4-BE49-F238E27FC236}">
                <a16:creationId xmlns:a16="http://schemas.microsoft.com/office/drawing/2014/main" id="{F8081A21-6A26-4D3C-825F-070A0C945E68}"/>
              </a:ext>
            </a:extLst>
          </p:cNvPr>
          <p:cNvSpPr>
            <a:spLocks noChangeArrowheads="1"/>
          </p:cNvSpPr>
          <p:nvPr/>
        </p:nvSpPr>
        <p:spPr bwMode="auto">
          <a:xfrm>
            <a:off x="74775" y="2265941"/>
            <a:ext cx="7306808" cy="1631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dirty="0">
                <a:ln>
                  <a:noFill/>
                </a:ln>
                <a:solidFill>
                  <a:schemeClr val="tx1"/>
                </a:solidFill>
                <a:effectLst/>
                <a:latin typeface="Arial" panose="020B0604020202020204" pitchFamily="34" charset="0"/>
              </a:rPr>
              <a:t>Syntactic properties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000" b="0" i="0" u="none" strike="noStrike" cap="none" normalizeH="0" baseline="0" dirty="0">
                <a:ln>
                  <a:noFill/>
                </a:ln>
                <a:solidFill>
                  <a:schemeClr val="tx1"/>
                </a:solidFill>
                <a:effectLst/>
                <a:latin typeface="Arial" panose="020B0604020202020204" pitchFamily="34" charset="0"/>
              </a:rPr>
              <a:t>The </a:t>
            </a:r>
            <a:r>
              <a:rPr kumimoji="0" lang="en-US" altLang="en-US" sz="1000" b="1" i="0" u="none" strike="noStrike" cap="none" normalizeH="0" baseline="0" dirty="0">
                <a:ln>
                  <a:noFill/>
                </a:ln>
                <a:solidFill>
                  <a:schemeClr val="tx1"/>
                </a:solidFill>
                <a:effectLst/>
                <a:latin typeface="Arial" panose="020B0604020202020204" pitchFamily="34" charset="0"/>
              </a:rPr>
              <a:t>negative marker </a:t>
            </a:r>
            <a:r>
              <a:rPr kumimoji="0" lang="en-US" altLang="en-US" sz="1000" b="1" i="0" u="none" strike="noStrike" cap="none" normalizeH="0" baseline="0" dirty="0" err="1">
                <a:ln>
                  <a:noFill/>
                </a:ln>
                <a:solidFill>
                  <a:schemeClr val="tx1"/>
                </a:solidFill>
                <a:effectLst/>
                <a:latin typeface="Arial" panose="020B0604020202020204" pitchFamily="34" charset="0"/>
              </a:rPr>
              <a:t>не</a:t>
            </a:r>
            <a:r>
              <a:rPr kumimoji="0" lang="en-US" altLang="en-US" sz="1000" b="1" i="0" u="none" strike="noStrike" cap="none" normalizeH="0" baseline="0" dirty="0">
                <a:ln>
                  <a:noFill/>
                </a:ln>
                <a:solidFill>
                  <a:schemeClr val="tx1"/>
                </a:solidFill>
                <a:effectLst/>
                <a:latin typeface="Arial" panose="020B0604020202020204" pitchFamily="34" charset="0"/>
              </a:rPr>
              <a:t> (ne)</a:t>
            </a:r>
            <a:r>
              <a:rPr kumimoji="0" lang="en-US" altLang="en-US" sz="1000" b="0" i="0" u="none" strike="noStrike" cap="none" normalizeH="0" baseline="0" dirty="0">
                <a:ln>
                  <a:noFill/>
                </a:ln>
                <a:solidFill>
                  <a:schemeClr val="tx1"/>
                </a:solidFill>
                <a:effectLst/>
                <a:latin typeface="Arial" panose="020B0604020202020204" pitchFamily="34" charset="0"/>
              </a:rPr>
              <a:t> is </a:t>
            </a:r>
            <a:r>
              <a:rPr kumimoji="0" lang="en-US" altLang="en-US" sz="1000" b="1" i="0" u="none" strike="noStrike" cap="none" normalizeH="0" baseline="0" dirty="0">
                <a:ln>
                  <a:noFill/>
                </a:ln>
                <a:solidFill>
                  <a:schemeClr val="tx1"/>
                </a:solidFill>
                <a:effectLst/>
                <a:latin typeface="Arial" panose="020B0604020202020204" pitchFamily="34" charset="0"/>
              </a:rPr>
              <a:t>obligatory</a:t>
            </a:r>
            <a:r>
              <a:rPr kumimoji="0" lang="en-US" altLang="en-US" sz="1000" b="0" i="0" u="none" strike="noStrike" cap="none" normalizeH="0" baseline="0" dirty="0">
                <a:ln>
                  <a:noFill/>
                </a:ln>
                <a:solidFill>
                  <a:schemeClr val="tx1"/>
                </a:solidFill>
                <a:effectLst/>
                <a:latin typeface="Arial" panose="020B0604020202020204" pitchFamily="34" charset="0"/>
              </a:rPr>
              <a:t> in all </a:t>
            </a:r>
            <a:r>
              <a:rPr kumimoji="0" lang="en-US" altLang="en-US" sz="1000" b="1" i="0" u="none" strike="noStrike" cap="none" normalizeH="0" baseline="0" dirty="0" err="1">
                <a:ln>
                  <a:noFill/>
                </a:ln>
                <a:solidFill>
                  <a:schemeClr val="tx1"/>
                </a:solidFill>
                <a:effectLst/>
                <a:latin typeface="Arial" panose="020B0604020202020204" pitchFamily="34" charset="0"/>
              </a:rPr>
              <a:t>ниту</a:t>
            </a:r>
            <a:r>
              <a:rPr kumimoji="0" lang="en-US" altLang="en-US" sz="1000" b="1" i="0" u="none" strike="noStrike" cap="none" normalizeH="0" baseline="0" dirty="0">
                <a:ln>
                  <a:noFill/>
                </a:ln>
                <a:solidFill>
                  <a:schemeClr val="tx1"/>
                </a:solidFill>
                <a:effectLst/>
                <a:latin typeface="Arial" panose="020B0604020202020204" pitchFamily="34" charset="0"/>
              </a:rPr>
              <a:t>…</a:t>
            </a:r>
            <a:r>
              <a:rPr kumimoji="0" lang="en-US" altLang="en-US" sz="1000" b="1" i="0" u="none" strike="noStrike" cap="none" normalizeH="0" baseline="0" dirty="0" err="1">
                <a:ln>
                  <a:noFill/>
                </a:ln>
                <a:solidFill>
                  <a:schemeClr val="tx1"/>
                </a:solidFill>
                <a:effectLst/>
                <a:latin typeface="Arial" panose="020B0604020202020204" pitchFamily="34" charset="0"/>
              </a:rPr>
              <a:t>ниту</a:t>
            </a:r>
            <a:r>
              <a:rPr kumimoji="0" lang="en-US" altLang="en-US" sz="1000" b="0" i="0" u="none" strike="noStrike" cap="none" normalizeH="0" baseline="0" dirty="0">
                <a:ln>
                  <a:noFill/>
                </a:ln>
                <a:solidFill>
                  <a:schemeClr val="tx1"/>
                </a:solidFill>
                <a:effectLst/>
                <a:latin typeface="Arial" panose="020B0604020202020204" pitchFamily="34" charset="0"/>
              </a:rPr>
              <a:t> constructions.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000" b="0" i="0" u="none" strike="noStrike" cap="none" normalizeH="0" baseline="0" dirty="0">
                <a:ln>
                  <a:noFill/>
                </a:ln>
                <a:solidFill>
                  <a:schemeClr val="tx1"/>
                </a:solidFill>
                <a:effectLst/>
                <a:latin typeface="Arial" panose="020B0604020202020204" pitchFamily="34" charset="0"/>
              </a:rPr>
              <a:t>Both preverbal and postverbal </a:t>
            </a:r>
            <a:r>
              <a:rPr kumimoji="0" lang="en-US" altLang="en-US" sz="1000" b="0" i="0" u="none" strike="noStrike" cap="none" normalizeH="0" baseline="0" dirty="0" err="1">
                <a:ln>
                  <a:noFill/>
                </a:ln>
                <a:solidFill>
                  <a:schemeClr val="tx1"/>
                </a:solidFill>
                <a:effectLst/>
                <a:latin typeface="Arial" panose="020B0604020202020204" pitchFamily="34" charset="0"/>
              </a:rPr>
              <a:t>CoNegs</a:t>
            </a:r>
            <a:r>
              <a:rPr kumimoji="0" lang="en-US" altLang="en-US" sz="1000" b="0" i="0" u="none" strike="noStrike" cap="none" normalizeH="0" baseline="0" dirty="0">
                <a:ln>
                  <a:noFill/>
                </a:ln>
                <a:solidFill>
                  <a:schemeClr val="tx1"/>
                </a:solidFill>
                <a:effectLst/>
                <a:latin typeface="Arial" panose="020B0604020202020204" pitchFamily="34" charset="0"/>
              </a:rPr>
              <a:t> co-occur with an overt </a:t>
            </a:r>
            <a:r>
              <a:rPr kumimoji="0" lang="en-US" altLang="en-US" sz="1000" b="1" i="0" u="none" strike="noStrike" cap="none" normalizeH="0" baseline="0" dirty="0" err="1">
                <a:ln>
                  <a:noFill/>
                </a:ln>
                <a:solidFill>
                  <a:schemeClr val="tx1"/>
                </a:solidFill>
                <a:effectLst/>
                <a:latin typeface="Arial" panose="020B0604020202020204" pitchFamily="34" charset="0"/>
              </a:rPr>
              <a:t>не</a:t>
            </a:r>
            <a:r>
              <a:rPr kumimoji="0" lang="en-US" altLang="en-US" sz="1000" b="0" i="0" u="none" strike="noStrike" cap="none" normalizeH="0" baseline="0" dirty="0">
                <a:ln>
                  <a:noFill/>
                </a:ln>
                <a:solidFill>
                  <a:schemeClr val="tx1"/>
                </a:solidFill>
                <a:effectLst/>
                <a:latin typeface="Arial" panose="020B0604020202020204" pitchFamily="34" charset="0"/>
              </a:rPr>
              <a:t>, unlike Bulgarian where preverbal </a:t>
            </a:r>
            <a:r>
              <a:rPr kumimoji="0" lang="en-US" altLang="en-US" sz="1000" b="0" i="1" u="none" strike="noStrike" cap="none" normalizeH="0" baseline="0" dirty="0" err="1">
                <a:ln>
                  <a:noFill/>
                </a:ln>
                <a:solidFill>
                  <a:schemeClr val="tx1"/>
                </a:solidFill>
                <a:effectLst/>
                <a:latin typeface="Arial" panose="020B0604020202020204" pitchFamily="34" charset="0"/>
              </a:rPr>
              <a:t>nito</a:t>
            </a:r>
            <a:r>
              <a:rPr kumimoji="0" lang="en-US" altLang="en-US" sz="1000" b="0" i="0" u="none" strike="noStrike" cap="none" normalizeH="0" baseline="0" dirty="0">
                <a:ln>
                  <a:noFill/>
                </a:ln>
                <a:solidFill>
                  <a:schemeClr val="tx1"/>
                </a:solidFill>
                <a:effectLst/>
                <a:latin typeface="Arial" panose="020B0604020202020204" pitchFamily="34" charset="0"/>
              </a:rPr>
              <a:t> can appear without it.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000" b="0" i="0" u="none" strike="noStrike" cap="none" normalizeH="0" baseline="0" dirty="0">
                <a:ln>
                  <a:noFill/>
                </a:ln>
                <a:solidFill>
                  <a:schemeClr val="tx1"/>
                </a:solidFill>
                <a:effectLst/>
                <a:latin typeface="Arial" panose="020B0604020202020204" pitchFamily="34" charset="0"/>
              </a:rPr>
              <a:t>Macedonian thus shows </a:t>
            </a:r>
            <a:r>
              <a:rPr kumimoji="0" lang="en-US" altLang="en-US" sz="1000" b="1" i="0" u="none" strike="noStrike" cap="none" normalizeH="0" baseline="0" dirty="0">
                <a:ln>
                  <a:noFill/>
                </a:ln>
                <a:solidFill>
                  <a:schemeClr val="tx1"/>
                </a:solidFill>
                <a:effectLst/>
                <a:latin typeface="Arial" panose="020B0604020202020204" pitchFamily="34" charset="0"/>
              </a:rPr>
              <a:t>strict Negative Concord (NC)</a:t>
            </a:r>
            <a:r>
              <a:rPr kumimoji="0" lang="en-US" altLang="en-US" sz="1000" b="0" i="0" u="none" strike="noStrike" cap="none" normalizeH="0" baseline="0" dirty="0">
                <a:ln>
                  <a:noFill/>
                </a:ln>
                <a:solidFill>
                  <a:schemeClr val="tx1"/>
                </a:solidFill>
                <a:effectLst/>
                <a:latin typeface="Arial" panose="020B0604020202020204" pitchFamily="34" charset="0"/>
              </a:rPr>
              <a:t> between the </a:t>
            </a:r>
            <a:r>
              <a:rPr kumimoji="0" lang="en-US" altLang="en-US" sz="1000" b="0" i="0" u="none" strike="noStrike" cap="none" normalizeH="0" baseline="0" dirty="0" err="1">
                <a:ln>
                  <a:noFill/>
                </a:ln>
                <a:solidFill>
                  <a:schemeClr val="tx1"/>
                </a:solidFill>
                <a:effectLst/>
                <a:latin typeface="Arial" panose="020B0604020202020204" pitchFamily="34" charset="0"/>
              </a:rPr>
              <a:t>CoNegs</a:t>
            </a:r>
            <a:r>
              <a:rPr kumimoji="0" lang="en-US" altLang="en-US" sz="1000" b="0" i="0" u="none" strike="noStrike" cap="none" normalizeH="0" baseline="0" dirty="0">
                <a:ln>
                  <a:noFill/>
                </a:ln>
                <a:solidFill>
                  <a:schemeClr val="tx1"/>
                </a:solidFill>
                <a:effectLst/>
                <a:latin typeface="Arial" panose="020B0604020202020204" pitchFamily="34" charset="0"/>
              </a:rPr>
              <a:t> and the verbal negator.</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dirty="0">
                <a:ln>
                  <a:noFill/>
                </a:ln>
                <a:solidFill>
                  <a:schemeClr val="tx1"/>
                </a:solidFill>
                <a:effectLst/>
                <a:latin typeface="Arial" panose="020B0604020202020204" pitchFamily="34" charset="0"/>
              </a:rPr>
              <a:t>Example:</a:t>
            </a:r>
            <a:br>
              <a:rPr kumimoji="0" lang="en-US" altLang="en-US" sz="1000" b="0" i="0" u="none" strike="noStrike" cap="none" normalizeH="0" baseline="0" dirty="0">
                <a:ln>
                  <a:noFill/>
                </a:ln>
                <a:solidFill>
                  <a:schemeClr val="tx1"/>
                </a:solidFill>
                <a:effectLst/>
                <a:latin typeface="Arial" panose="020B0604020202020204" pitchFamily="34" charset="0"/>
              </a:rPr>
            </a:br>
            <a:r>
              <a:rPr kumimoji="0" lang="en-US" altLang="en-US" sz="1000" b="0" i="0" u="none" strike="noStrike" cap="none" normalizeH="0" baseline="0" dirty="0">
                <a:ln>
                  <a:noFill/>
                </a:ln>
                <a:solidFill>
                  <a:schemeClr val="tx1"/>
                </a:solidFill>
                <a:effectLst/>
                <a:latin typeface="Arial" panose="020B0604020202020204" pitchFamily="34" charset="0"/>
              </a:rPr>
              <a:t>(22) </a:t>
            </a:r>
            <a:r>
              <a:rPr kumimoji="0" lang="en-US" altLang="en-US" sz="1000" b="1" i="0" u="none" strike="noStrike" cap="none" normalizeH="0" baseline="0" dirty="0" err="1">
                <a:ln>
                  <a:noFill/>
                </a:ln>
                <a:solidFill>
                  <a:schemeClr val="tx1"/>
                </a:solidFill>
                <a:effectLst/>
                <a:latin typeface="Arial" panose="020B0604020202020204" pitchFamily="34" charset="0"/>
              </a:rPr>
              <a:t>Ниту</a:t>
            </a:r>
            <a:r>
              <a:rPr kumimoji="0" lang="en-US" altLang="en-US" sz="1000" b="1" i="0" u="none" strike="noStrike" cap="none" normalizeH="0" baseline="0" dirty="0">
                <a:ln>
                  <a:noFill/>
                </a:ln>
                <a:solidFill>
                  <a:schemeClr val="tx1"/>
                </a:solidFill>
                <a:effectLst/>
                <a:latin typeface="Arial" panose="020B0604020202020204" pitchFamily="34" charset="0"/>
              </a:rPr>
              <a:t> </a:t>
            </a:r>
            <a:r>
              <a:rPr kumimoji="0" lang="en-US" altLang="en-US" sz="1000" b="1" i="0" u="none" strike="noStrike" cap="none" normalizeH="0" baseline="0" dirty="0" err="1">
                <a:ln>
                  <a:noFill/>
                </a:ln>
                <a:solidFill>
                  <a:schemeClr val="tx1"/>
                </a:solidFill>
                <a:effectLst/>
                <a:latin typeface="Arial" panose="020B0604020202020204" pitchFamily="34" charset="0"/>
              </a:rPr>
              <a:t>Мария</a:t>
            </a:r>
            <a:r>
              <a:rPr kumimoji="0" lang="en-US" altLang="en-US" sz="1000" b="1" i="0" u="none" strike="noStrike" cap="none" normalizeH="0" baseline="0" dirty="0">
                <a:ln>
                  <a:noFill/>
                </a:ln>
                <a:solidFill>
                  <a:schemeClr val="tx1"/>
                </a:solidFill>
                <a:effectLst/>
                <a:latin typeface="Arial" panose="020B0604020202020204" pitchFamily="34" charset="0"/>
              </a:rPr>
              <a:t>, </a:t>
            </a:r>
            <a:r>
              <a:rPr kumimoji="0" lang="en-US" altLang="en-US" sz="1000" b="1" i="0" u="none" strike="noStrike" cap="none" normalizeH="0" baseline="0" dirty="0" err="1">
                <a:ln>
                  <a:noFill/>
                </a:ln>
                <a:solidFill>
                  <a:schemeClr val="tx1"/>
                </a:solidFill>
                <a:effectLst/>
                <a:latin typeface="Arial" panose="020B0604020202020204" pitchFamily="34" charset="0"/>
              </a:rPr>
              <a:t>ниту</a:t>
            </a:r>
            <a:r>
              <a:rPr kumimoji="0" lang="en-US" altLang="en-US" sz="1000" b="1" i="0" u="none" strike="noStrike" cap="none" normalizeH="0" baseline="0" dirty="0">
                <a:ln>
                  <a:noFill/>
                </a:ln>
                <a:solidFill>
                  <a:schemeClr val="tx1"/>
                </a:solidFill>
                <a:effectLst/>
                <a:latin typeface="Arial" panose="020B0604020202020204" pitchFamily="34" charset="0"/>
              </a:rPr>
              <a:t> </a:t>
            </a:r>
            <a:r>
              <a:rPr kumimoji="0" lang="en-US" altLang="en-US" sz="1000" b="1" i="0" u="none" strike="noStrike" cap="none" normalizeH="0" baseline="0" dirty="0" err="1">
                <a:ln>
                  <a:noFill/>
                </a:ln>
                <a:solidFill>
                  <a:schemeClr val="tx1"/>
                </a:solidFill>
                <a:effectLst/>
                <a:latin typeface="Arial" panose="020B0604020202020204" pitchFamily="34" charset="0"/>
              </a:rPr>
              <a:t>Јован</a:t>
            </a:r>
            <a:r>
              <a:rPr kumimoji="0" lang="en-US" altLang="en-US" sz="1000" b="1" i="0" u="none" strike="noStrike" cap="none" normalizeH="0" baseline="0" dirty="0">
                <a:ln>
                  <a:noFill/>
                </a:ln>
                <a:solidFill>
                  <a:schemeClr val="tx1"/>
                </a:solidFill>
                <a:effectLst/>
                <a:latin typeface="Arial" panose="020B0604020202020204" pitchFamily="34" charset="0"/>
              </a:rPr>
              <a:t> </a:t>
            </a:r>
            <a:r>
              <a:rPr kumimoji="0" lang="en-US" altLang="en-US" sz="1000" b="1" i="0" u="none" strike="noStrike" cap="none" normalizeH="0" baseline="0" dirty="0" err="1">
                <a:ln>
                  <a:noFill/>
                </a:ln>
                <a:solidFill>
                  <a:schemeClr val="tx1"/>
                </a:solidFill>
                <a:effectLst/>
                <a:latin typeface="Arial" panose="020B0604020202020204" pitchFamily="34" charset="0"/>
              </a:rPr>
              <a:t>не</a:t>
            </a:r>
            <a:r>
              <a:rPr kumimoji="0" lang="en-US" altLang="en-US" sz="1000" b="1" i="0" u="none" strike="noStrike" cap="none" normalizeH="0" baseline="0" dirty="0">
                <a:ln>
                  <a:noFill/>
                </a:ln>
                <a:solidFill>
                  <a:schemeClr val="tx1"/>
                </a:solidFill>
                <a:effectLst/>
                <a:latin typeface="Arial" panose="020B0604020202020204" pitchFamily="34" charset="0"/>
              </a:rPr>
              <a:t> </a:t>
            </a:r>
            <a:r>
              <a:rPr kumimoji="0" lang="en-US" altLang="en-US" sz="1000" b="1" i="0" u="none" strike="noStrike" cap="none" normalizeH="0" baseline="0" dirty="0" err="1">
                <a:ln>
                  <a:noFill/>
                </a:ln>
                <a:solidFill>
                  <a:schemeClr val="tx1"/>
                </a:solidFill>
                <a:effectLst/>
                <a:latin typeface="Arial" panose="020B0604020202020204" pitchFamily="34" charset="0"/>
              </a:rPr>
              <a:t>дојдоа</a:t>
            </a:r>
            <a:r>
              <a:rPr kumimoji="0" lang="en-US" altLang="en-US" sz="1000" b="1" i="0" u="none" strike="noStrike" cap="none" normalizeH="0" baseline="0" dirty="0">
                <a:ln>
                  <a:noFill/>
                </a:ln>
                <a:solidFill>
                  <a:schemeClr val="tx1"/>
                </a:solidFill>
                <a:effectLst/>
                <a:latin typeface="Arial" panose="020B0604020202020204" pitchFamily="34" charset="0"/>
              </a:rPr>
              <a:t>.</a:t>
            </a:r>
            <a:br>
              <a:rPr kumimoji="0" lang="en-US" altLang="en-US" sz="1000" b="0" i="0" u="none" strike="noStrike" cap="none" normalizeH="0" baseline="0" dirty="0">
                <a:ln>
                  <a:noFill/>
                </a:ln>
                <a:solidFill>
                  <a:schemeClr val="tx1"/>
                </a:solidFill>
                <a:effectLst/>
                <a:latin typeface="Arial" panose="020B0604020202020204" pitchFamily="34" charset="0"/>
              </a:rPr>
            </a:br>
            <a:r>
              <a:rPr kumimoji="0" lang="en-US" altLang="en-US" sz="1000" b="0" i="0" u="none" strike="noStrike" cap="none" normalizeH="0" baseline="0" dirty="0">
                <a:ln>
                  <a:noFill/>
                </a:ln>
                <a:solidFill>
                  <a:schemeClr val="tx1"/>
                </a:solidFill>
                <a:effectLst/>
                <a:latin typeface="Arial" panose="020B0604020202020204" pitchFamily="34" charset="0"/>
              </a:rPr>
              <a:t>       </a:t>
            </a:r>
            <a:r>
              <a:rPr kumimoji="0" lang="en-US" altLang="en-US" sz="1000" b="0" i="1" u="none" strike="noStrike" cap="none" normalizeH="0" baseline="0" dirty="0" err="1">
                <a:ln>
                  <a:noFill/>
                </a:ln>
                <a:solidFill>
                  <a:schemeClr val="tx1"/>
                </a:solidFill>
                <a:effectLst/>
                <a:latin typeface="Arial" panose="020B0604020202020204" pitchFamily="34" charset="0"/>
              </a:rPr>
              <a:t>Nitu</a:t>
            </a:r>
            <a:r>
              <a:rPr kumimoji="0" lang="en-US" altLang="en-US" sz="1000" b="0" i="1" u="none" strike="noStrike" cap="none" normalizeH="0" baseline="0" dirty="0">
                <a:ln>
                  <a:noFill/>
                </a:ln>
                <a:solidFill>
                  <a:schemeClr val="tx1"/>
                </a:solidFill>
                <a:effectLst/>
                <a:latin typeface="Arial" panose="020B0604020202020204" pitchFamily="34" charset="0"/>
              </a:rPr>
              <a:t> </a:t>
            </a:r>
            <a:r>
              <a:rPr kumimoji="0" lang="en-US" altLang="en-US" sz="1000" b="0" i="1" u="none" strike="noStrike" cap="none" normalizeH="0" baseline="0" dirty="0" err="1">
                <a:ln>
                  <a:noFill/>
                </a:ln>
                <a:solidFill>
                  <a:schemeClr val="tx1"/>
                </a:solidFill>
                <a:effectLst/>
                <a:latin typeface="Arial" panose="020B0604020202020204" pitchFamily="34" charset="0"/>
              </a:rPr>
              <a:t>Marija</a:t>
            </a:r>
            <a:r>
              <a:rPr kumimoji="0" lang="en-US" altLang="en-US" sz="1000" b="0" i="1" u="none" strike="noStrike" cap="none" normalizeH="0" baseline="0" dirty="0">
                <a:ln>
                  <a:noFill/>
                </a:ln>
                <a:solidFill>
                  <a:schemeClr val="tx1"/>
                </a:solidFill>
                <a:effectLst/>
                <a:latin typeface="Arial" panose="020B0604020202020204" pitchFamily="34" charset="0"/>
              </a:rPr>
              <a:t>, </a:t>
            </a:r>
            <a:r>
              <a:rPr kumimoji="0" lang="en-US" altLang="en-US" sz="1000" b="0" i="1" u="none" strike="noStrike" cap="none" normalizeH="0" baseline="0" dirty="0" err="1">
                <a:ln>
                  <a:noFill/>
                </a:ln>
                <a:solidFill>
                  <a:schemeClr val="tx1"/>
                </a:solidFill>
                <a:effectLst/>
                <a:latin typeface="Arial" panose="020B0604020202020204" pitchFamily="34" charset="0"/>
              </a:rPr>
              <a:t>nitu</a:t>
            </a:r>
            <a:r>
              <a:rPr kumimoji="0" lang="en-US" altLang="en-US" sz="1000" b="0" i="1" u="none" strike="noStrike" cap="none" normalizeH="0" baseline="0" dirty="0">
                <a:ln>
                  <a:noFill/>
                </a:ln>
                <a:solidFill>
                  <a:schemeClr val="tx1"/>
                </a:solidFill>
                <a:effectLst/>
                <a:latin typeface="Arial" panose="020B0604020202020204" pitchFamily="34" charset="0"/>
              </a:rPr>
              <a:t> Jovan ne </a:t>
            </a:r>
            <a:r>
              <a:rPr kumimoji="0" lang="en-US" altLang="en-US" sz="1000" b="0" i="1" u="none" strike="noStrike" cap="none" normalizeH="0" baseline="0" dirty="0" err="1">
                <a:ln>
                  <a:noFill/>
                </a:ln>
                <a:solidFill>
                  <a:schemeClr val="tx1"/>
                </a:solidFill>
                <a:effectLst/>
                <a:latin typeface="Arial" panose="020B0604020202020204" pitchFamily="34" charset="0"/>
              </a:rPr>
              <a:t>dojdoa</a:t>
            </a:r>
            <a:br>
              <a:rPr kumimoji="0" lang="en-US" altLang="en-US" sz="1000" b="0" i="0" u="none" strike="noStrike" cap="none" normalizeH="0" baseline="0" dirty="0">
                <a:ln>
                  <a:noFill/>
                </a:ln>
                <a:solidFill>
                  <a:schemeClr val="tx1"/>
                </a:solidFill>
                <a:effectLst/>
                <a:latin typeface="Arial" panose="020B0604020202020204" pitchFamily="34" charset="0"/>
              </a:rPr>
            </a:br>
            <a:r>
              <a:rPr kumimoji="0" lang="en-US" altLang="en-US" sz="1000" b="0" i="0" u="none" strike="noStrike" cap="none" normalizeH="0" baseline="0" dirty="0">
                <a:ln>
                  <a:noFill/>
                </a:ln>
                <a:solidFill>
                  <a:schemeClr val="tx1"/>
                </a:solidFill>
                <a:effectLst/>
                <a:latin typeface="Arial" panose="020B0604020202020204" pitchFamily="34" charset="0"/>
              </a:rPr>
              <a:t>       neither Maria nor John NEG came.3PL</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000" dirty="0">
                <a:solidFill>
                  <a:schemeClr val="tx1"/>
                </a:solidFill>
                <a:latin typeface="Arial" panose="020B0604020202020204" pitchFamily="34" charset="0"/>
              </a:rPr>
              <a:t>       ‘Neither Maria nor John came.’</a:t>
            </a:r>
            <a:br>
              <a:rPr kumimoji="0" lang="en-US" altLang="en-US" sz="1000" b="0" i="0" u="none" strike="noStrike" cap="none" normalizeH="0" baseline="0" dirty="0">
                <a:ln>
                  <a:noFill/>
                </a:ln>
                <a:solidFill>
                  <a:schemeClr val="tx1"/>
                </a:solidFill>
                <a:effectLst/>
                <a:latin typeface="Arial" panose="020B0604020202020204" pitchFamily="34" charset="0"/>
              </a:rPr>
            </a:br>
            <a:endParaRPr kumimoji="0" lang="en-US" altLang="en-US" sz="1000" b="0" i="0" u="none" strike="noStrike" cap="none" normalizeH="0" baseline="0" dirty="0">
              <a:ln>
                <a:noFill/>
              </a:ln>
              <a:solidFill>
                <a:schemeClr val="tx1"/>
              </a:solidFill>
              <a:effectLst/>
              <a:latin typeface="Arial" panose="020B0604020202020204" pitchFamily="34" charset="0"/>
            </a:endParaRPr>
          </a:p>
        </p:txBody>
      </p:sp>
      <p:sp>
        <p:nvSpPr>
          <p:cNvPr id="10" name="Rectangle 5">
            <a:extLst>
              <a:ext uri="{FF2B5EF4-FFF2-40B4-BE49-F238E27FC236}">
                <a16:creationId xmlns:a16="http://schemas.microsoft.com/office/drawing/2014/main" id="{BCC8F1B7-6434-4B8D-9841-2A12A06EDABD}"/>
              </a:ext>
            </a:extLst>
          </p:cNvPr>
          <p:cNvSpPr>
            <a:spLocks noChangeArrowheads="1"/>
          </p:cNvSpPr>
          <p:nvPr/>
        </p:nvSpPr>
        <p:spPr bwMode="auto">
          <a:xfrm>
            <a:off x="74775" y="3462436"/>
            <a:ext cx="816559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0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5" name="Rectangle 4">
            <a:extLst>
              <a:ext uri="{FF2B5EF4-FFF2-40B4-BE49-F238E27FC236}">
                <a16:creationId xmlns:a16="http://schemas.microsoft.com/office/drawing/2014/main" id="{14C18941-0797-4899-A9FA-46F5268A6D44}"/>
              </a:ext>
            </a:extLst>
          </p:cNvPr>
          <p:cNvSpPr>
            <a:spLocks noChangeArrowheads="1"/>
          </p:cNvSpPr>
          <p:nvPr/>
        </p:nvSpPr>
        <p:spPr bwMode="auto">
          <a:xfrm>
            <a:off x="0" y="751013"/>
            <a:ext cx="9144000" cy="15875"/>
          </a:xfrm>
          <a:prstGeom prst="rect">
            <a:avLst/>
          </a:prstGeom>
          <a:solidFill>
            <a:srgbClr val="000000"/>
          </a:solidFill>
          <a:ln w="9525">
            <a:solidFill>
              <a:schemeClr val="tx1"/>
            </a:solidFill>
            <a:prstDash val="solid"/>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24808564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34"/>
          <p:cNvSpPr txBox="1">
            <a:spLocks noGrp="1"/>
          </p:cNvSpPr>
          <p:nvPr>
            <p:ph type="title"/>
          </p:nvPr>
        </p:nvSpPr>
        <p:spPr>
          <a:xfrm>
            <a:off x="382425" y="202400"/>
            <a:ext cx="8686800" cy="822600"/>
          </a:xfrm>
          <a:prstGeom prst="rect">
            <a:avLst/>
          </a:prstGeom>
        </p:spPr>
        <p:txBody>
          <a:bodyPr spcFirstLastPara="1" wrap="square" lIns="91425" tIns="91425" rIns="91425" bIns="91425" anchor="b" anchorCtr="0">
            <a:noAutofit/>
          </a:bodyPr>
          <a:lstStyle/>
          <a:p>
            <a:pPr marL="457200" marR="0" lvl="0" indent="-317500" defTabSz="914400" rtl="0" eaLnBrk="1" fontAlgn="auto" latinLnBrk="0" hangingPunct="1">
              <a:lnSpc>
                <a:spcPct val="100000"/>
              </a:lnSpc>
              <a:spcBef>
                <a:spcPts val="0"/>
              </a:spcBef>
              <a:spcAft>
                <a:spcPts val="0"/>
              </a:spcAft>
              <a:tabLst/>
              <a:defRPr/>
            </a:pPr>
            <a:br>
              <a:rPr kumimoji="0" lang="ro-RO" sz="1200" b="1" i="0" u="none" strike="noStrike" kern="0" cap="none" spc="0" normalizeH="0" baseline="0" noProof="0" dirty="0">
                <a:ln>
                  <a:noFill/>
                </a:ln>
                <a:solidFill>
                  <a:srgbClr val="083C77"/>
                </a:solidFill>
                <a:effectLst/>
                <a:uLnTx/>
                <a:uFillTx/>
                <a:latin typeface="Karla"/>
                <a:sym typeface="Karla"/>
              </a:rPr>
            </a:br>
            <a:r>
              <a:rPr lang="ro-RO" sz="1200" b="1" dirty="0">
                <a:solidFill>
                  <a:srgbClr val="083C77"/>
                </a:solidFill>
                <a:latin typeface="Karla"/>
                <a:sym typeface="Karla"/>
              </a:rPr>
              <a:t> </a:t>
            </a:r>
            <a:br>
              <a:rPr kumimoji="0" lang="en-US" sz="1200" b="1" i="0" u="none" strike="noStrike" kern="0" cap="none" spc="0" normalizeH="0" baseline="0" noProof="0" dirty="0">
                <a:ln>
                  <a:noFill/>
                </a:ln>
                <a:solidFill>
                  <a:srgbClr val="083C77"/>
                </a:solidFill>
                <a:effectLst/>
                <a:uLnTx/>
                <a:uFillTx/>
                <a:latin typeface="Karla"/>
                <a:sym typeface="Karla"/>
              </a:rPr>
            </a:br>
            <a:br>
              <a:rPr kumimoji="0" lang="en-US" sz="1200" b="1" i="0" u="none" strike="noStrike" kern="0" cap="none" spc="0" normalizeH="0" baseline="0" noProof="0" dirty="0">
                <a:ln>
                  <a:noFill/>
                </a:ln>
                <a:solidFill>
                  <a:srgbClr val="083C77"/>
                </a:solidFill>
                <a:effectLst/>
                <a:uLnTx/>
                <a:uFillTx/>
                <a:latin typeface="Karla"/>
                <a:sym typeface="Karla"/>
              </a:rPr>
            </a:br>
            <a:endParaRPr dirty="0"/>
          </a:p>
        </p:txBody>
      </p:sp>
      <p:sp>
        <p:nvSpPr>
          <p:cNvPr id="233" name="Google Shape;233;p34"/>
          <p:cNvSpPr txBox="1">
            <a:spLocks noGrp="1"/>
          </p:cNvSpPr>
          <p:nvPr>
            <p:ph type="subTitle" idx="3"/>
          </p:nvPr>
        </p:nvSpPr>
        <p:spPr>
          <a:xfrm>
            <a:off x="228600" y="1222000"/>
            <a:ext cx="7904356" cy="3719098"/>
          </a:xfrm>
          <a:prstGeom prst="rect">
            <a:avLst/>
          </a:prstGeom>
        </p:spPr>
        <p:txBody>
          <a:bodyPr spcFirstLastPara="1" wrap="square" lIns="91425" tIns="91425" rIns="91425" bIns="91425" anchor="t" anchorCtr="0">
            <a:noAutofit/>
          </a:bodyPr>
          <a:lstStyle/>
          <a:p>
            <a:pPr marL="139700" indent="0"/>
            <a:endParaRPr lang="ro-RO" dirty="0"/>
          </a:p>
          <a:p>
            <a:pPr marL="139700" indent="0"/>
            <a:endParaRPr lang="ro-RO" dirty="0"/>
          </a:p>
          <a:p>
            <a:pPr marL="139700" indent="0"/>
            <a:endParaRPr lang="ro-RO" dirty="0"/>
          </a:p>
          <a:p>
            <a:pPr marL="139700" indent="0"/>
            <a:endParaRPr lang="ro-RO" dirty="0"/>
          </a:p>
          <a:p>
            <a:pPr marL="139700" indent="0"/>
            <a:r>
              <a:rPr lang="en-US" dirty="0"/>
              <a:t>	</a:t>
            </a:r>
          </a:p>
          <a:p>
            <a:pPr marL="139700" indent="0"/>
            <a:r>
              <a:rPr lang="ro-RO" dirty="0"/>
              <a:t> </a:t>
            </a:r>
          </a:p>
        </p:txBody>
      </p:sp>
      <p:sp>
        <p:nvSpPr>
          <p:cNvPr id="8" name="Rectangle 3">
            <a:extLst>
              <a:ext uri="{FF2B5EF4-FFF2-40B4-BE49-F238E27FC236}">
                <a16:creationId xmlns:a16="http://schemas.microsoft.com/office/drawing/2014/main" id="{F8081A21-6A26-4D3C-825F-070A0C945E68}"/>
              </a:ext>
            </a:extLst>
          </p:cNvPr>
          <p:cNvSpPr>
            <a:spLocks noChangeArrowheads="1"/>
          </p:cNvSpPr>
          <p:nvPr/>
        </p:nvSpPr>
        <p:spPr bwMode="auto">
          <a:xfrm>
            <a:off x="74775" y="2881494"/>
            <a:ext cx="18473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000" b="0" i="0" u="none" strike="noStrike" cap="none" normalizeH="0" baseline="0" dirty="0">
                <a:ln>
                  <a:noFill/>
                </a:ln>
                <a:solidFill>
                  <a:schemeClr val="tx1"/>
                </a:solidFill>
                <a:effectLst/>
                <a:latin typeface="Arial" panose="020B0604020202020204" pitchFamily="34" charset="0"/>
              </a:rPr>
            </a:br>
            <a:endParaRPr kumimoji="0" lang="en-US" altLang="en-US" sz="1000" b="0" i="0" u="none" strike="noStrike" cap="none" normalizeH="0" baseline="0" dirty="0">
              <a:ln>
                <a:noFill/>
              </a:ln>
              <a:solidFill>
                <a:schemeClr val="tx1"/>
              </a:solidFill>
              <a:effectLst/>
              <a:latin typeface="Arial" panose="020B0604020202020204" pitchFamily="34" charset="0"/>
            </a:endParaRPr>
          </a:p>
        </p:txBody>
      </p:sp>
      <p:sp>
        <p:nvSpPr>
          <p:cNvPr id="10" name="Rectangle 5">
            <a:extLst>
              <a:ext uri="{FF2B5EF4-FFF2-40B4-BE49-F238E27FC236}">
                <a16:creationId xmlns:a16="http://schemas.microsoft.com/office/drawing/2014/main" id="{BCC8F1B7-6434-4B8D-9841-2A12A06EDABD}"/>
              </a:ext>
            </a:extLst>
          </p:cNvPr>
          <p:cNvSpPr>
            <a:spLocks noChangeArrowheads="1"/>
          </p:cNvSpPr>
          <p:nvPr/>
        </p:nvSpPr>
        <p:spPr bwMode="auto">
          <a:xfrm>
            <a:off x="74775" y="3462436"/>
            <a:ext cx="816559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0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2" name="Rectangle 1">
            <a:extLst>
              <a:ext uri="{FF2B5EF4-FFF2-40B4-BE49-F238E27FC236}">
                <a16:creationId xmlns:a16="http://schemas.microsoft.com/office/drawing/2014/main" id="{4B2BB601-2ED0-4E0E-BEA0-9C94238F3AB4}"/>
              </a:ext>
            </a:extLst>
          </p:cNvPr>
          <p:cNvSpPr>
            <a:spLocks noChangeArrowheads="1"/>
          </p:cNvSpPr>
          <p:nvPr/>
        </p:nvSpPr>
        <p:spPr bwMode="auto">
          <a:xfrm>
            <a:off x="115093" y="-408084"/>
            <a:ext cx="8333232" cy="1631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r" defTabSz="914400" rtl="0" eaLnBrk="0" fontAlgn="base" latinLnBrk="0" hangingPunct="0">
              <a:lnSpc>
                <a:spcPct val="100000"/>
              </a:lnSpc>
              <a:spcBef>
                <a:spcPct val="0"/>
              </a:spcBef>
              <a:spcAft>
                <a:spcPct val="0"/>
              </a:spcAft>
              <a:buClrTx/>
              <a:buSzTx/>
              <a:buFontTx/>
              <a:buNone/>
              <a:tabLst/>
            </a:pPr>
            <a:endParaRPr kumimoji="0" lang="en-US" altLang="en-US" sz="1000" b="1" i="0" u="none" strike="noStrike" cap="none" normalizeH="0" baseline="0" dirty="0">
              <a:ln>
                <a:noFill/>
              </a:ln>
              <a:solidFill>
                <a:srgbClr val="FF0000"/>
              </a:solidFill>
              <a:effectLst/>
              <a:latin typeface="Arial" panose="020B0604020202020204"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endParaRPr lang="en-US" altLang="en-US" sz="1000" b="1" dirty="0">
              <a:solidFill>
                <a:srgbClr val="FF0000"/>
              </a:solidFill>
              <a:latin typeface="Arial" panose="020B0604020202020204"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endParaRPr kumimoji="0" lang="en-US" altLang="en-US" sz="1000" b="1" i="0" u="none" strike="noStrike" cap="none" normalizeH="0" baseline="0" dirty="0">
              <a:ln>
                <a:noFill/>
              </a:ln>
              <a:solidFill>
                <a:srgbClr val="FF0000"/>
              </a:solidFill>
              <a:effectLst/>
              <a:latin typeface="Arial" panose="020B0604020202020204"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endParaRPr lang="en-US" altLang="en-US" sz="1000" b="1" dirty="0">
              <a:solidFill>
                <a:srgbClr val="FF0000"/>
              </a:solidFill>
              <a:latin typeface="Arial" panose="020B0604020202020204"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dirty="0">
                <a:ln>
                  <a:noFill/>
                </a:ln>
                <a:solidFill>
                  <a:srgbClr val="FF0000"/>
                </a:solidFill>
                <a:effectLst/>
                <a:latin typeface="Arial" panose="020B0604020202020204" pitchFamily="34" charset="0"/>
              </a:rPr>
              <a:t>Connective Negation in Albanian </a:t>
            </a:r>
            <a:r>
              <a:rPr kumimoji="0" lang="en-US" altLang="en-US" sz="1000" b="1" i="0" u="none" strike="noStrike" cap="none" normalizeH="0" baseline="0" dirty="0">
                <a:ln>
                  <a:noFill/>
                </a:ln>
                <a:solidFill>
                  <a:schemeClr val="tx1"/>
                </a:solidFill>
                <a:effectLst/>
                <a:latin typeface="Arial" panose="020B0604020202020204" pitchFamily="34" charset="0"/>
              </a:rPr>
              <a:t>(</a:t>
            </a:r>
            <a:r>
              <a:rPr kumimoji="0" lang="en-US" altLang="en-US" sz="1000" b="1" i="1" u="none" strike="noStrike" cap="none" normalizeH="0" baseline="0" dirty="0">
                <a:ln>
                  <a:noFill/>
                </a:ln>
                <a:solidFill>
                  <a:schemeClr val="tx1"/>
                </a:solidFill>
                <a:effectLst/>
                <a:latin typeface="Arial" panose="020B0604020202020204" pitchFamily="34" charset="0"/>
              </a:rPr>
              <a:t>as / as…as</a:t>
            </a:r>
            <a:r>
              <a:rPr kumimoji="0" lang="en-US" altLang="en-US" sz="1000" b="1" i="0" u="none" strike="noStrike" cap="none" normalizeH="0" baseline="0" dirty="0">
                <a:ln>
                  <a:noFill/>
                </a:ln>
                <a:solidFill>
                  <a:schemeClr val="tx1"/>
                </a:solidFill>
                <a:effectLst/>
                <a:latin typeface="Arial" panose="020B0604020202020204" pitchFamily="34" charset="0"/>
              </a:rPr>
              <a:t>)</a:t>
            </a:r>
            <a:br>
              <a:rPr kumimoji="0" lang="en-US" altLang="en-US" sz="1000" b="0" i="0" u="none" strike="noStrike" cap="none" normalizeH="0" baseline="0" dirty="0">
                <a:ln>
                  <a:noFill/>
                </a:ln>
                <a:solidFill>
                  <a:schemeClr val="tx1"/>
                </a:solidFill>
                <a:effectLst/>
                <a:latin typeface="Arial" panose="020B0604020202020204" pitchFamily="34" charset="0"/>
              </a:rPr>
            </a:br>
            <a:r>
              <a:rPr kumimoji="0" lang="en-US" altLang="en-US" sz="1000" b="0" i="1" u="none" strike="noStrike" cap="none" normalizeH="0" baseline="0" dirty="0">
                <a:ln>
                  <a:noFill/>
                </a:ln>
                <a:solidFill>
                  <a:schemeClr val="tx1"/>
                </a:solidFill>
                <a:effectLst/>
                <a:latin typeface="Arial" panose="020B0604020202020204" pitchFamily="34" charset="0"/>
              </a:rPr>
              <a:t>(</a:t>
            </a:r>
            <a:r>
              <a:rPr kumimoji="0" lang="en-US" altLang="en-US" sz="1000" b="0" i="1" u="none" strike="noStrike" cap="none" normalizeH="0" baseline="0" dirty="0" err="1">
                <a:ln>
                  <a:noFill/>
                </a:ln>
                <a:solidFill>
                  <a:schemeClr val="tx1"/>
                </a:solidFill>
                <a:effectLst/>
                <a:latin typeface="Arial" panose="020B0604020202020204" pitchFamily="34" charset="0"/>
              </a:rPr>
              <a:t>Bukelz</a:t>
            </a:r>
            <a:r>
              <a:rPr kumimoji="0" lang="en-US" altLang="en-US" sz="1000" b="0" i="1" u="none" strike="noStrike" cap="none" normalizeH="0" baseline="0" dirty="0">
                <a:ln>
                  <a:noFill/>
                </a:ln>
                <a:solidFill>
                  <a:schemeClr val="tx1"/>
                </a:solidFill>
                <a:effectLst/>
                <a:latin typeface="Arial" panose="020B0604020202020204" pitchFamily="34" charset="0"/>
              </a:rPr>
              <a:t> &amp; Fiedler 1987: 503–505)</a:t>
            </a:r>
          </a:p>
          <a:p>
            <a:pPr marL="0" marR="0" lvl="0" indent="0" algn="r" defTabSz="914400" rtl="0" eaLnBrk="0" fontAlgn="base" latinLnBrk="0" hangingPunct="0">
              <a:lnSpc>
                <a:spcPct val="100000"/>
              </a:lnSpc>
              <a:spcBef>
                <a:spcPct val="0"/>
              </a:spcBef>
              <a:spcAft>
                <a:spcPct val="0"/>
              </a:spcAft>
              <a:buClrTx/>
              <a:buSzTx/>
              <a:buFontTx/>
              <a:buNone/>
              <a:tabLst/>
            </a:pPr>
            <a:endParaRPr lang="en-US" altLang="en-US" sz="1000" i="1" dirty="0">
              <a:solidFill>
                <a:schemeClr val="tx1"/>
              </a:solidFill>
              <a:latin typeface="Arial" panose="020B0604020202020204"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endParaRPr kumimoji="0" lang="en-US" altLang="en-US" sz="10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chemeClr val="tx1"/>
                </a:solidFill>
                <a:effectLst/>
                <a:latin typeface="Arial" panose="020B0604020202020204" pitchFamily="34" charset="0"/>
              </a:rPr>
              <a:t>Albanian uses the particle </a:t>
            </a:r>
            <a:r>
              <a:rPr kumimoji="0" lang="en-US" altLang="en-US" sz="1000" b="1" i="1" u="none" strike="noStrike" cap="none" normalizeH="0" baseline="0" dirty="0">
                <a:ln>
                  <a:noFill/>
                </a:ln>
                <a:solidFill>
                  <a:schemeClr val="tx1"/>
                </a:solidFill>
                <a:effectLst/>
                <a:highlight>
                  <a:srgbClr val="00FF00"/>
                </a:highlight>
                <a:latin typeface="Arial" panose="020B0604020202020204" pitchFamily="34" charset="0"/>
              </a:rPr>
              <a:t>as</a:t>
            </a:r>
            <a:r>
              <a:rPr kumimoji="0" lang="en-US" altLang="en-US" sz="1000" b="0" i="0" u="none" strike="noStrike" cap="none" normalizeH="0" baseline="0" dirty="0">
                <a:ln>
                  <a:noFill/>
                </a:ln>
                <a:solidFill>
                  <a:schemeClr val="tx1"/>
                </a:solidFill>
                <a:effectLst/>
                <a:latin typeface="Arial" panose="020B0604020202020204" pitchFamily="34" charset="0"/>
              </a:rPr>
              <a:t> to express both </a:t>
            </a:r>
            <a:r>
              <a:rPr kumimoji="0" lang="en-US" altLang="en-US" sz="1000" b="1" i="0" u="none" strike="noStrike" cap="none" normalizeH="0" baseline="0" dirty="0">
                <a:ln>
                  <a:noFill/>
                </a:ln>
                <a:solidFill>
                  <a:schemeClr val="tx1"/>
                </a:solidFill>
                <a:effectLst/>
                <a:latin typeface="Arial" panose="020B0604020202020204" pitchFamily="34" charset="0"/>
              </a:rPr>
              <a:t>connective negation</a:t>
            </a:r>
            <a:r>
              <a:rPr kumimoji="0" lang="en-US" altLang="en-US" sz="1000" b="0" i="0" u="none" strike="noStrike" cap="none" normalizeH="0" baseline="0" dirty="0">
                <a:ln>
                  <a:noFill/>
                </a:ln>
                <a:solidFill>
                  <a:schemeClr val="tx1"/>
                </a:solidFill>
                <a:effectLst/>
                <a:latin typeface="Arial" panose="020B0604020202020204" pitchFamily="34" charset="0"/>
              </a:rPr>
              <a:t> (‘neither…nor’) and </a:t>
            </a:r>
            <a:r>
              <a:rPr kumimoji="0" lang="en-US" altLang="en-US" sz="1000" b="1" i="0" u="none" strike="noStrike" cap="none" normalizeH="0" baseline="0" dirty="0">
                <a:ln>
                  <a:noFill/>
                </a:ln>
                <a:solidFill>
                  <a:schemeClr val="tx1"/>
                </a:solidFill>
                <a:effectLst/>
                <a:latin typeface="Arial" panose="020B0604020202020204" pitchFamily="34" charset="0"/>
              </a:rPr>
              <a:t>scalar negation</a:t>
            </a:r>
            <a:r>
              <a:rPr kumimoji="0" lang="en-US" altLang="en-US" sz="1000" b="0" i="0" u="none" strike="noStrike" cap="none" normalizeH="0" baseline="0" dirty="0">
                <a:ln>
                  <a:noFill/>
                </a:ln>
                <a:solidFill>
                  <a:schemeClr val="tx1"/>
                </a:solidFill>
                <a:effectLst/>
                <a:latin typeface="Arial" panose="020B0604020202020204" pitchFamily="34" charset="0"/>
              </a:rPr>
              <a:t> (‘not even’). Its distribution depends on whether it co-occurs with the clausal negator </a:t>
            </a:r>
            <a:r>
              <a:rPr kumimoji="0" lang="en-US" altLang="en-US" sz="1000" b="1" i="1" u="none" strike="noStrike" cap="none" normalizeH="0" baseline="0" dirty="0" err="1">
                <a:ln>
                  <a:noFill/>
                </a:ln>
                <a:solidFill>
                  <a:schemeClr val="tx1"/>
                </a:solidFill>
                <a:effectLst/>
                <a:latin typeface="Arial" panose="020B0604020202020204" pitchFamily="34" charset="0"/>
              </a:rPr>
              <a:t>nuk</a:t>
            </a:r>
            <a:r>
              <a:rPr kumimoji="0" lang="en-US" altLang="en-US" sz="1000" b="0" i="0" u="none" strike="noStrike" cap="none" normalizeH="0" baseline="0" dirty="0">
                <a:ln>
                  <a:noFill/>
                </a:ln>
                <a:solidFill>
                  <a:schemeClr val="tx1"/>
                </a:solidFill>
                <a:effectLst/>
                <a:latin typeface="Arial" panose="020B0604020202020204" pitchFamily="34" charset="0"/>
              </a:rPr>
              <a:t> or appears alone.</a:t>
            </a:r>
          </a:p>
        </p:txBody>
      </p:sp>
      <p:sp>
        <p:nvSpPr>
          <p:cNvPr id="5" name="Rectangle 3">
            <a:extLst>
              <a:ext uri="{FF2B5EF4-FFF2-40B4-BE49-F238E27FC236}">
                <a16:creationId xmlns:a16="http://schemas.microsoft.com/office/drawing/2014/main" id="{22B8D5CA-2AC3-45CF-8A44-F2BDD5750042}"/>
              </a:ext>
            </a:extLst>
          </p:cNvPr>
          <p:cNvSpPr>
            <a:spLocks noChangeArrowheads="1"/>
          </p:cNvSpPr>
          <p:nvPr/>
        </p:nvSpPr>
        <p:spPr bwMode="auto">
          <a:xfrm>
            <a:off x="115093" y="811596"/>
            <a:ext cx="5210081" cy="2246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0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o-RO" altLang="en-US" sz="10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ro-RO" altLang="en-US" sz="1000" b="1" dirty="0">
              <a:solidFill>
                <a:schemeClr val="tx1"/>
              </a:solidFill>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o-RO" altLang="en-US" sz="1000" b="1" i="0" u="none" strike="noStrike" cap="none" normalizeH="0" baseline="0" dirty="0">
                <a:ln>
                  <a:noFill/>
                </a:ln>
                <a:solidFill>
                  <a:schemeClr val="tx1"/>
                </a:solidFill>
                <a:effectLst/>
                <a:latin typeface="Arial" panose="020B0604020202020204" pitchFamily="34" charset="0"/>
              </a:rPr>
              <a:t>1. </a:t>
            </a:r>
            <a:r>
              <a:rPr kumimoji="0" lang="en-US" altLang="en-US" sz="1000" b="1" i="0" u="none" strike="noStrike" cap="none" normalizeH="0" baseline="0" dirty="0">
                <a:ln>
                  <a:noFill/>
                </a:ln>
                <a:solidFill>
                  <a:schemeClr val="tx1"/>
                </a:solidFill>
                <a:effectLst/>
                <a:latin typeface="Arial" panose="020B0604020202020204" pitchFamily="34" charset="0"/>
              </a:rPr>
              <a:t>With </a:t>
            </a:r>
            <a:r>
              <a:rPr kumimoji="0" lang="en-US" altLang="en-US" sz="1000" b="1" i="1" u="none" strike="noStrike" cap="none" normalizeH="0" baseline="0" dirty="0" err="1">
                <a:ln>
                  <a:noFill/>
                </a:ln>
                <a:solidFill>
                  <a:schemeClr val="tx1"/>
                </a:solidFill>
                <a:effectLst/>
                <a:latin typeface="Arial" panose="020B0604020202020204" pitchFamily="34" charset="0"/>
              </a:rPr>
              <a:t>nuk</a:t>
            </a:r>
            <a:r>
              <a:rPr kumimoji="0" lang="en-US" altLang="en-US" sz="1000" b="1" i="0" u="none" strike="noStrike" cap="none" normalizeH="0" baseline="0" dirty="0">
                <a:ln>
                  <a:noFill/>
                </a:ln>
                <a:solidFill>
                  <a:schemeClr val="tx1"/>
                </a:solidFill>
                <a:effectLst/>
                <a:latin typeface="Arial" panose="020B0604020202020204" pitchFamily="34" charset="0"/>
              </a:rPr>
              <a:t> → Clause-level negation</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1" i="1" u="none" strike="noStrike" cap="none" normalizeH="0" baseline="0" dirty="0">
                <a:ln>
                  <a:noFill/>
                </a:ln>
                <a:solidFill>
                  <a:schemeClr val="tx1"/>
                </a:solidFill>
                <a:effectLst/>
                <a:latin typeface="Arial" panose="020B0604020202020204" pitchFamily="34" charset="0"/>
              </a:rPr>
              <a:t>as</a:t>
            </a:r>
            <a:r>
              <a:rPr kumimoji="0" lang="en-US" altLang="en-US" sz="1000" b="0" i="0" u="none" strike="noStrike" cap="none" normalizeH="0" baseline="0" dirty="0">
                <a:ln>
                  <a:noFill/>
                </a:ln>
                <a:solidFill>
                  <a:schemeClr val="tx1"/>
                </a:solidFill>
                <a:effectLst/>
                <a:latin typeface="Arial" panose="020B0604020202020204" pitchFamily="34" charset="0"/>
              </a:rPr>
              <a:t> links coordinated constituents under one sentential negation:</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chemeClr val="tx1"/>
                </a:solidFill>
                <a:effectLst/>
                <a:latin typeface="Arial" panose="020B0604020202020204" pitchFamily="34" charset="0"/>
              </a:rPr>
              <a:t>(23) </a:t>
            </a:r>
            <a:r>
              <a:rPr kumimoji="0" lang="en-US" altLang="en-US" sz="1000" b="0" i="1" u="none" strike="noStrike" cap="none" normalizeH="0" baseline="0" dirty="0" err="1">
                <a:ln>
                  <a:noFill/>
                </a:ln>
                <a:solidFill>
                  <a:schemeClr val="tx1"/>
                </a:solidFill>
                <a:effectLst/>
                <a:latin typeface="Arial" panose="020B0604020202020204" pitchFamily="34" charset="0"/>
              </a:rPr>
              <a:t>Poeti</a:t>
            </a:r>
            <a:r>
              <a:rPr kumimoji="0" lang="en-US" altLang="en-US" sz="1000" b="0" i="1" u="none" strike="noStrike" cap="none" normalizeH="0" baseline="0" dirty="0">
                <a:ln>
                  <a:noFill/>
                </a:ln>
                <a:solidFill>
                  <a:schemeClr val="tx1"/>
                </a:solidFill>
                <a:effectLst/>
                <a:latin typeface="Arial" panose="020B0604020202020204" pitchFamily="34" charset="0"/>
              </a:rPr>
              <a:t> </a:t>
            </a:r>
            <a:r>
              <a:rPr kumimoji="0" lang="en-US" altLang="en-US" sz="1000" b="0" i="1" u="none" strike="noStrike" cap="none" normalizeH="0" baseline="0" dirty="0" err="1">
                <a:ln>
                  <a:noFill/>
                </a:ln>
                <a:solidFill>
                  <a:schemeClr val="tx1"/>
                </a:solidFill>
                <a:effectLst/>
                <a:latin typeface="Arial" panose="020B0604020202020204" pitchFamily="34" charset="0"/>
              </a:rPr>
              <a:t>nuk</a:t>
            </a:r>
            <a:r>
              <a:rPr kumimoji="0" lang="en-US" altLang="en-US" sz="1000" b="0" i="1" u="none" strike="noStrike" cap="none" normalizeH="0" baseline="0" dirty="0">
                <a:ln>
                  <a:noFill/>
                </a:ln>
                <a:solidFill>
                  <a:schemeClr val="tx1"/>
                </a:solidFill>
                <a:effectLst/>
                <a:latin typeface="Arial" panose="020B0604020202020204" pitchFamily="34" charset="0"/>
              </a:rPr>
              <a:t> </a:t>
            </a:r>
            <a:r>
              <a:rPr kumimoji="0" lang="en-US" altLang="en-US" sz="1000" b="0" i="1" u="none" strike="noStrike" cap="none" normalizeH="0" baseline="0" dirty="0" err="1">
                <a:ln>
                  <a:noFill/>
                </a:ln>
                <a:solidFill>
                  <a:schemeClr val="tx1"/>
                </a:solidFill>
                <a:effectLst/>
                <a:latin typeface="Arial" panose="020B0604020202020204" pitchFamily="34" charset="0"/>
              </a:rPr>
              <a:t>bërtiti</a:t>
            </a:r>
            <a:r>
              <a:rPr kumimoji="0" lang="en-US" altLang="en-US" sz="1000" b="0" i="1" u="none" strike="noStrike" cap="none" normalizeH="0" baseline="0" dirty="0">
                <a:ln>
                  <a:noFill/>
                </a:ln>
                <a:solidFill>
                  <a:schemeClr val="tx1"/>
                </a:solidFill>
                <a:effectLst/>
                <a:latin typeface="Arial" panose="020B0604020202020204" pitchFamily="34" charset="0"/>
              </a:rPr>
              <a:t>, as </a:t>
            </a:r>
            <a:r>
              <a:rPr kumimoji="0" lang="en-US" altLang="en-US" sz="1000" b="0" i="1" u="none" strike="noStrike" cap="none" normalizeH="0" baseline="0" dirty="0" err="1">
                <a:ln>
                  <a:noFill/>
                </a:ln>
                <a:solidFill>
                  <a:schemeClr val="tx1"/>
                </a:solidFill>
                <a:effectLst/>
                <a:latin typeface="Arial" panose="020B0604020202020204" pitchFamily="34" charset="0"/>
              </a:rPr>
              <a:t>rënkoi</a:t>
            </a:r>
            <a:r>
              <a:rPr kumimoji="0" lang="en-US" altLang="en-US" sz="1000" b="0" i="1" u="none" strike="noStrike" cap="none" normalizeH="0" baseline="0" dirty="0">
                <a:ln>
                  <a:noFill/>
                </a:ln>
                <a:solidFill>
                  <a:schemeClr val="tx1"/>
                </a:solidFill>
                <a:effectLst/>
                <a:latin typeface="Arial" panose="020B0604020202020204" pitchFamily="34" charset="0"/>
              </a:rPr>
              <a:t>.</a:t>
            </a:r>
            <a:br>
              <a:rPr kumimoji="0" lang="en-US" altLang="en-US" sz="1000" b="0" i="0" u="none" strike="noStrike" cap="none" normalizeH="0" baseline="0" dirty="0">
                <a:ln>
                  <a:noFill/>
                </a:ln>
                <a:solidFill>
                  <a:schemeClr val="tx1"/>
                </a:solidFill>
                <a:effectLst/>
                <a:latin typeface="Arial" panose="020B0604020202020204" pitchFamily="34" charset="0"/>
              </a:rPr>
            </a:br>
            <a:r>
              <a:rPr kumimoji="0" lang="ro-RO" altLang="en-US" sz="1000" b="0" i="0" u="none" strike="noStrike" cap="none" normalizeH="0" baseline="0" dirty="0">
                <a:ln>
                  <a:noFill/>
                </a:ln>
                <a:solidFill>
                  <a:schemeClr val="tx1"/>
                </a:solidFill>
                <a:effectLst/>
                <a:latin typeface="Arial" panose="020B0604020202020204" pitchFamily="34" charset="0"/>
              </a:rPr>
              <a:t>       </a:t>
            </a:r>
            <a:r>
              <a:rPr kumimoji="0" lang="en-US" altLang="en-US" sz="1000" b="0" i="0" u="none" strike="noStrike" cap="none" normalizeH="0" baseline="0" dirty="0">
                <a:ln>
                  <a:noFill/>
                </a:ln>
                <a:solidFill>
                  <a:schemeClr val="tx1"/>
                </a:solidFill>
                <a:effectLst/>
                <a:latin typeface="Arial" panose="020B0604020202020204" pitchFamily="34" charset="0"/>
              </a:rPr>
              <a:t>poet.DEF NEG shouted nor groaned</a:t>
            </a:r>
            <a:br>
              <a:rPr kumimoji="0" lang="en-US" altLang="en-US" sz="1000" b="0" i="0" u="none" strike="noStrike" cap="none" normalizeH="0" baseline="0" dirty="0">
                <a:ln>
                  <a:noFill/>
                </a:ln>
                <a:solidFill>
                  <a:schemeClr val="tx1"/>
                </a:solidFill>
                <a:effectLst/>
                <a:latin typeface="Arial" panose="020B0604020202020204" pitchFamily="34" charset="0"/>
              </a:rPr>
            </a:br>
            <a:r>
              <a:rPr kumimoji="0" lang="ro-RO" altLang="en-US" sz="1000" b="0" i="0" u="none" strike="noStrike" cap="none" normalizeH="0" baseline="0" dirty="0">
                <a:ln>
                  <a:noFill/>
                </a:ln>
                <a:solidFill>
                  <a:schemeClr val="tx1"/>
                </a:solidFill>
                <a:effectLst/>
                <a:latin typeface="Arial" panose="020B0604020202020204" pitchFamily="34" charset="0"/>
              </a:rPr>
              <a:t>      </a:t>
            </a:r>
            <a:r>
              <a:rPr kumimoji="0" lang="en-US" altLang="en-US" sz="1000" b="0" i="0" u="none" strike="noStrike" cap="none" normalizeH="0" baseline="0" dirty="0">
                <a:ln>
                  <a:noFill/>
                </a:ln>
                <a:solidFill>
                  <a:schemeClr val="tx1"/>
                </a:solidFill>
                <a:effectLst/>
                <a:latin typeface="Arial" panose="020B0604020202020204" pitchFamily="34" charset="0"/>
              </a:rPr>
              <a:t>“The poet neither shouted nor groaned.”</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chemeClr val="tx1"/>
                </a:solidFill>
                <a:effectLst/>
                <a:latin typeface="Arial" panose="020B0604020202020204" pitchFamily="34" charset="0"/>
              </a:rPr>
              <a:t>(24) </a:t>
            </a:r>
            <a:r>
              <a:rPr kumimoji="0" lang="en-US" altLang="en-US" sz="1000" b="0" i="1" u="none" strike="noStrike" cap="none" normalizeH="0" baseline="0" dirty="0" err="1">
                <a:ln>
                  <a:noFill/>
                </a:ln>
                <a:solidFill>
                  <a:schemeClr val="tx1"/>
                </a:solidFill>
                <a:effectLst/>
                <a:latin typeface="Arial" panose="020B0604020202020204" pitchFamily="34" charset="0"/>
              </a:rPr>
              <a:t>Rinia</a:t>
            </a:r>
            <a:r>
              <a:rPr kumimoji="0" lang="en-US" altLang="en-US" sz="1000" b="0" i="1" u="none" strike="noStrike" cap="none" normalizeH="0" baseline="0" dirty="0">
                <a:ln>
                  <a:noFill/>
                </a:ln>
                <a:solidFill>
                  <a:schemeClr val="tx1"/>
                </a:solidFill>
                <a:effectLst/>
                <a:latin typeface="Arial" panose="020B0604020202020204" pitchFamily="34" charset="0"/>
              </a:rPr>
              <a:t> </a:t>
            </a:r>
            <a:r>
              <a:rPr kumimoji="0" lang="en-US" altLang="en-US" sz="1000" b="0" i="1" u="none" strike="noStrike" cap="none" normalizeH="0" baseline="0" dirty="0" err="1">
                <a:ln>
                  <a:noFill/>
                </a:ln>
                <a:solidFill>
                  <a:schemeClr val="tx1"/>
                </a:solidFill>
                <a:effectLst/>
                <a:latin typeface="Arial" panose="020B0604020202020204" pitchFamily="34" charset="0"/>
              </a:rPr>
              <a:t>nuk</a:t>
            </a:r>
            <a:r>
              <a:rPr kumimoji="0" lang="en-US" altLang="en-US" sz="1000" b="0" i="1" u="none" strike="noStrike" cap="none" normalizeH="0" baseline="0" dirty="0">
                <a:ln>
                  <a:noFill/>
                </a:ln>
                <a:solidFill>
                  <a:schemeClr val="tx1"/>
                </a:solidFill>
                <a:effectLst/>
                <a:latin typeface="Arial" panose="020B0604020202020204" pitchFamily="34" charset="0"/>
              </a:rPr>
              <a:t> </a:t>
            </a:r>
            <a:r>
              <a:rPr kumimoji="0" lang="en-US" altLang="en-US" sz="1000" b="0" i="1" u="none" strike="noStrike" cap="none" normalizeH="0" baseline="0" dirty="0" err="1">
                <a:ln>
                  <a:noFill/>
                </a:ln>
                <a:solidFill>
                  <a:schemeClr val="tx1"/>
                </a:solidFill>
                <a:effectLst/>
                <a:latin typeface="Arial" panose="020B0604020202020204" pitchFamily="34" charset="0"/>
              </a:rPr>
              <a:t>mund</a:t>
            </a:r>
            <a:r>
              <a:rPr kumimoji="0" lang="en-US" altLang="en-US" sz="1000" b="0" i="1" u="none" strike="noStrike" cap="none" normalizeH="0" baseline="0" dirty="0">
                <a:ln>
                  <a:noFill/>
                </a:ln>
                <a:solidFill>
                  <a:schemeClr val="tx1"/>
                </a:solidFill>
                <a:effectLst/>
                <a:latin typeface="Arial" panose="020B0604020202020204" pitchFamily="34" charset="0"/>
              </a:rPr>
              <a:t> as </a:t>
            </a:r>
            <a:r>
              <a:rPr kumimoji="0" lang="en-US" altLang="en-US" sz="1000" b="0" i="1" u="none" strike="noStrike" cap="none" normalizeH="0" baseline="0" dirty="0" err="1">
                <a:ln>
                  <a:noFill/>
                </a:ln>
                <a:solidFill>
                  <a:schemeClr val="tx1"/>
                </a:solidFill>
                <a:effectLst/>
                <a:latin typeface="Arial" panose="020B0604020202020204" pitchFamily="34" charset="0"/>
              </a:rPr>
              <a:t>të</a:t>
            </a:r>
            <a:r>
              <a:rPr kumimoji="0" lang="en-US" altLang="en-US" sz="1000" b="0" i="1" u="none" strike="noStrike" cap="none" normalizeH="0" baseline="0" dirty="0">
                <a:ln>
                  <a:noFill/>
                </a:ln>
                <a:solidFill>
                  <a:schemeClr val="tx1"/>
                </a:solidFill>
                <a:effectLst/>
                <a:latin typeface="Arial" panose="020B0604020202020204" pitchFamily="34" charset="0"/>
              </a:rPr>
              <a:t> </a:t>
            </a:r>
            <a:r>
              <a:rPr kumimoji="0" lang="en-US" altLang="en-US" sz="1000" b="0" i="1" u="none" strike="noStrike" cap="none" normalizeH="0" baseline="0" dirty="0" err="1">
                <a:ln>
                  <a:noFill/>
                </a:ln>
                <a:solidFill>
                  <a:schemeClr val="tx1"/>
                </a:solidFill>
                <a:effectLst/>
                <a:latin typeface="Arial" panose="020B0604020202020204" pitchFamily="34" charset="0"/>
              </a:rPr>
              <a:t>edukojë</a:t>
            </a:r>
            <a:r>
              <a:rPr kumimoji="0" lang="en-US" altLang="en-US" sz="1000" b="0" i="1" u="none" strike="noStrike" cap="none" normalizeH="0" baseline="0" dirty="0">
                <a:ln>
                  <a:noFill/>
                </a:ln>
                <a:solidFill>
                  <a:schemeClr val="tx1"/>
                </a:solidFill>
                <a:effectLst/>
                <a:latin typeface="Arial" panose="020B0604020202020204" pitchFamily="34" charset="0"/>
              </a:rPr>
              <a:t> </a:t>
            </a:r>
            <a:r>
              <a:rPr kumimoji="0" lang="en-US" altLang="en-US" sz="1000" b="0" i="1" u="none" strike="noStrike" cap="none" normalizeH="0" baseline="0" dirty="0" err="1">
                <a:ln>
                  <a:noFill/>
                </a:ln>
                <a:solidFill>
                  <a:schemeClr val="tx1"/>
                </a:solidFill>
                <a:effectLst/>
                <a:latin typeface="Arial" panose="020B0604020202020204" pitchFamily="34" charset="0"/>
              </a:rPr>
              <a:t>socialistët</a:t>
            </a:r>
            <a:r>
              <a:rPr kumimoji="0" lang="en-US" altLang="en-US" sz="1000" b="0" i="1" u="none" strike="noStrike" cap="none" normalizeH="0" baseline="0" dirty="0">
                <a:ln>
                  <a:noFill/>
                </a:ln>
                <a:solidFill>
                  <a:schemeClr val="tx1"/>
                </a:solidFill>
                <a:effectLst/>
                <a:latin typeface="Arial" panose="020B0604020202020204" pitchFamily="34" charset="0"/>
              </a:rPr>
              <a:t>, as </a:t>
            </a:r>
            <a:r>
              <a:rPr kumimoji="0" lang="en-US" altLang="en-US" sz="1000" b="0" i="1" u="none" strike="noStrike" cap="none" normalizeH="0" baseline="0" dirty="0" err="1">
                <a:ln>
                  <a:noFill/>
                </a:ln>
                <a:solidFill>
                  <a:schemeClr val="tx1"/>
                </a:solidFill>
                <a:effectLst/>
                <a:latin typeface="Arial" panose="020B0604020202020204" pitchFamily="34" charset="0"/>
              </a:rPr>
              <a:t>të</a:t>
            </a:r>
            <a:r>
              <a:rPr kumimoji="0" lang="en-US" altLang="en-US" sz="1000" b="0" i="1" u="none" strike="noStrike" cap="none" normalizeH="0" baseline="0" dirty="0">
                <a:ln>
                  <a:noFill/>
                </a:ln>
                <a:solidFill>
                  <a:schemeClr val="tx1"/>
                </a:solidFill>
                <a:effectLst/>
                <a:latin typeface="Arial" panose="020B0604020202020204" pitchFamily="34" charset="0"/>
              </a:rPr>
              <a:t> </a:t>
            </a:r>
            <a:r>
              <a:rPr kumimoji="0" lang="en-US" altLang="en-US" sz="1000" b="0" i="1" u="none" strike="noStrike" cap="none" normalizeH="0" baseline="0" dirty="0" err="1">
                <a:ln>
                  <a:noFill/>
                </a:ln>
                <a:solidFill>
                  <a:schemeClr val="tx1"/>
                </a:solidFill>
                <a:effectLst/>
                <a:latin typeface="Arial" panose="020B0604020202020204" pitchFamily="34" charset="0"/>
              </a:rPr>
              <a:t>përgatitet</a:t>
            </a:r>
            <a:r>
              <a:rPr kumimoji="0" lang="en-US" altLang="en-US" sz="1000" b="0" i="1" u="none" strike="noStrike" cap="none" normalizeH="0" baseline="0" dirty="0">
                <a:ln>
                  <a:noFill/>
                </a:ln>
                <a:solidFill>
                  <a:schemeClr val="tx1"/>
                </a:solidFill>
                <a:effectLst/>
                <a:latin typeface="Arial" panose="020B0604020202020204" pitchFamily="34" charset="0"/>
              </a:rPr>
              <a:t> </a:t>
            </a:r>
            <a:r>
              <a:rPr kumimoji="0" lang="en-US" altLang="en-US" sz="1000" b="0" i="1" u="none" strike="noStrike" cap="none" normalizeH="0" baseline="0" dirty="0" err="1">
                <a:ln>
                  <a:noFill/>
                </a:ln>
                <a:solidFill>
                  <a:schemeClr val="tx1"/>
                </a:solidFill>
                <a:effectLst/>
                <a:latin typeface="Arial" panose="020B0604020202020204" pitchFamily="34" charset="0"/>
              </a:rPr>
              <a:t>për</a:t>
            </a:r>
            <a:r>
              <a:rPr kumimoji="0" lang="en-US" altLang="en-US" sz="1000" b="0" i="1" u="none" strike="noStrike" cap="none" normalizeH="0" baseline="0" dirty="0">
                <a:ln>
                  <a:noFill/>
                </a:ln>
                <a:solidFill>
                  <a:schemeClr val="tx1"/>
                </a:solidFill>
                <a:effectLst/>
                <a:latin typeface="Arial" panose="020B0604020202020204" pitchFamily="34" charset="0"/>
              </a:rPr>
              <a:t> </a:t>
            </a:r>
            <a:r>
              <a:rPr kumimoji="0" lang="en-US" altLang="en-US" sz="1000" b="0" i="1" u="none" strike="noStrike" cap="none" normalizeH="0" baseline="0" dirty="0" err="1">
                <a:ln>
                  <a:noFill/>
                </a:ln>
                <a:solidFill>
                  <a:schemeClr val="tx1"/>
                </a:solidFill>
                <a:effectLst/>
                <a:latin typeface="Arial" panose="020B0604020202020204" pitchFamily="34" charset="0"/>
              </a:rPr>
              <a:t>të</a:t>
            </a:r>
            <a:r>
              <a:rPr kumimoji="0" lang="en-US" altLang="en-US" sz="1000" b="0" i="1" u="none" strike="noStrike" cap="none" normalizeH="0" baseline="0" dirty="0">
                <a:ln>
                  <a:noFill/>
                </a:ln>
                <a:solidFill>
                  <a:schemeClr val="tx1"/>
                </a:solidFill>
                <a:effectLst/>
                <a:latin typeface="Arial" panose="020B0604020202020204" pitchFamily="34" charset="0"/>
              </a:rPr>
              <a:t> </a:t>
            </a:r>
            <a:r>
              <a:rPr kumimoji="0" lang="en-US" altLang="en-US" sz="1000" b="0" i="1" u="none" strike="noStrike" cap="none" normalizeH="0" baseline="0" dirty="0" err="1">
                <a:ln>
                  <a:noFill/>
                </a:ln>
                <a:solidFill>
                  <a:schemeClr val="tx1"/>
                </a:solidFill>
                <a:effectLst/>
                <a:latin typeface="Arial" panose="020B0604020202020204" pitchFamily="34" charset="0"/>
              </a:rPr>
              <a:t>ardhmen</a:t>
            </a:r>
            <a:r>
              <a:rPr kumimoji="0" lang="en-US" altLang="en-US" sz="1000" b="0" i="1" u="none" strike="noStrike" cap="none" normalizeH="0" baseline="0" dirty="0">
                <a:ln>
                  <a:noFill/>
                </a:ln>
                <a:solidFill>
                  <a:schemeClr val="tx1"/>
                </a:solidFill>
                <a:effectLst/>
                <a:latin typeface="Arial" panose="020B0604020202020204" pitchFamily="34" charset="0"/>
              </a:rPr>
              <a:t>.</a:t>
            </a:r>
            <a:br>
              <a:rPr kumimoji="0" lang="en-US" altLang="en-US" sz="1000" b="0" i="0" u="none" strike="noStrike" cap="none" normalizeH="0" baseline="0" dirty="0">
                <a:ln>
                  <a:noFill/>
                </a:ln>
                <a:solidFill>
                  <a:schemeClr val="tx1"/>
                </a:solidFill>
                <a:effectLst/>
                <a:latin typeface="Arial" panose="020B0604020202020204" pitchFamily="34" charset="0"/>
              </a:rPr>
            </a:br>
            <a:r>
              <a:rPr kumimoji="0" lang="ro-RO" altLang="en-US" sz="1000" b="0" i="0" u="none" strike="noStrike" cap="none" normalizeH="0" baseline="0" dirty="0">
                <a:ln>
                  <a:noFill/>
                </a:ln>
                <a:solidFill>
                  <a:schemeClr val="tx1"/>
                </a:solidFill>
                <a:effectLst/>
                <a:latin typeface="Arial" panose="020B0604020202020204" pitchFamily="34" charset="0"/>
              </a:rPr>
              <a:t>       </a:t>
            </a:r>
            <a:r>
              <a:rPr kumimoji="0" lang="en-US" altLang="en-US" sz="1000" b="0" i="0" u="none" strike="noStrike" cap="none" normalizeH="0" baseline="0" dirty="0">
                <a:ln>
                  <a:noFill/>
                </a:ln>
                <a:solidFill>
                  <a:schemeClr val="tx1"/>
                </a:solidFill>
                <a:effectLst/>
                <a:latin typeface="Arial" panose="020B0604020202020204" pitchFamily="34" charset="0"/>
              </a:rPr>
              <a:t>youth.DEF NEG can </a:t>
            </a:r>
            <a:r>
              <a:rPr kumimoji="0" lang="ro-RO" altLang="en-US" sz="1000" b="0" i="0" u="none" strike="noStrike" cap="none" normalizeH="0" baseline="0" dirty="0">
                <a:ln>
                  <a:noFill/>
                </a:ln>
                <a:solidFill>
                  <a:schemeClr val="tx1"/>
                </a:solidFill>
                <a:effectLst/>
                <a:latin typeface="Arial" panose="020B0604020202020204" pitchFamily="34" charset="0"/>
              </a:rPr>
              <a:t>CoNeg</a:t>
            </a:r>
            <a:r>
              <a:rPr kumimoji="0" lang="en-US" altLang="en-US" sz="1000" b="0" i="0" u="none" strike="noStrike" cap="none" normalizeH="0" baseline="0" dirty="0">
                <a:ln>
                  <a:noFill/>
                </a:ln>
                <a:solidFill>
                  <a:schemeClr val="tx1"/>
                </a:solidFill>
                <a:effectLst/>
                <a:latin typeface="Arial" panose="020B0604020202020204" pitchFamily="34" charset="0"/>
              </a:rPr>
              <a:t> INF educate socialists </a:t>
            </a:r>
            <a:r>
              <a:rPr kumimoji="0" lang="ro-RO" altLang="en-US" sz="1000" b="0" i="0" u="none" strike="noStrike" cap="none" normalizeH="0" baseline="0" dirty="0">
                <a:ln>
                  <a:noFill/>
                </a:ln>
                <a:solidFill>
                  <a:schemeClr val="tx1"/>
                </a:solidFill>
                <a:effectLst/>
                <a:latin typeface="Arial" panose="020B0604020202020204" pitchFamily="34" charset="0"/>
              </a:rPr>
              <a:t>CoNeg</a:t>
            </a:r>
            <a:r>
              <a:rPr kumimoji="0" lang="en-US" altLang="en-US" sz="1000" b="0" i="0" u="none" strike="noStrike" cap="none" normalizeH="0" baseline="0" dirty="0">
                <a:ln>
                  <a:noFill/>
                </a:ln>
                <a:solidFill>
                  <a:schemeClr val="tx1"/>
                </a:solidFill>
                <a:effectLst/>
                <a:latin typeface="Arial" panose="020B0604020202020204" pitchFamily="34" charset="0"/>
              </a:rPr>
              <a:t> INF prepare for the future</a:t>
            </a:r>
            <a:br>
              <a:rPr kumimoji="0" lang="en-US" altLang="en-US" sz="1000" b="0" i="0" u="none" strike="noStrike" cap="none" normalizeH="0" baseline="0" dirty="0">
                <a:ln>
                  <a:noFill/>
                </a:ln>
                <a:solidFill>
                  <a:schemeClr val="tx1"/>
                </a:solidFill>
                <a:effectLst/>
                <a:latin typeface="Arial" panose="020B0604020202020204" pitchFamily="34" charset="0"/>
              </a:rPr>
            </a:br>
            <a:r>
              <a:rPr kumimoji="0" lang="ro-RO" altLang="en-US" sz="1000" b="0" i="0" u="none" strike="noStrike" cap="none" normalizeH="0" baseline="0" dirty="0">
                <a:ln>
                  <a:noFill/>
                </a:ln>
                <a:solidFill>
                  <a:schemeClr val="tx1"/>
                </a:solidFill>
                <a:effectLst/>
                <a:latin typeface="Arial" panose="020B0604020202020204" pitchFamily="34" charset="0"/>
              </a:rPr>
              <a:t>      </a:t>
            </a:r>
            <a:r>
              <a:rPr kumimoji="0" lang="en-US" altLang="en-US" sz="1000" b="0" i="0" u="none" strike="noStrike" cap="none" normalizeH="0" baseline="0" dirty="0">
                <a:ln>
                  <a:noFill/>
                </a:ln>
                <a:solidFill>
                  <a:schemeClr val="tx1"/>
                </a:solidFill>
                <a:effectLst/>
                <a:latin typeface="Arial" panose="020B0604020202020204" pitchFamily="34" charset="0"/>
              </a:rPr>
              <a:t>“The youth can neither educate the socialists nor prepare for the future.”</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chemeClr val="tx1"/>
                </a:solidFill>
                <a:effectLst/>
                <a:latin typeface="Arial" panose="020B0604020202020204" pitchFamily="34" charset="0"/>
              </a:rPr>
              <a:t>(25) </a:t>
            </a:r>
            <a:r>
              <a:rPr kumimoji="0" lang="en-US" altLang="en-US" sz="1000" b="0" i="1" u="none" strike="noStrike" cap="none" normalizeH="0" baseline="0" dirty="0" err="1">
                <a:ln>
                  <a:noFill/>
                </a:ln>
                <a:solidFill>
                  <a:schemeClr val="tx1"/>
                </a:solidFill>
                <a:effectLst/>
                <a:latin typeface="Arial" panose="020B0604020202020204" pitchFamily="34" charset="0"/>
              </a:rPr>
              <a:t>Unë</a:t>
            </a:r>
            <a:r>
              <a:rPr kumimoji="0" lang="en-US" altLang="en-US" sz="1000" b="0" i="1" u="none" strike="noStrike" cap="none" normalizeH="0" baseline="0" dirty="0">
                <a:ln>
                  <a:noFill/>
                </a:ln>
                <a:solidFill>
                  <a:schemeClr val="tx1"/>
                </a:solidFill>
                <a:effectLst/>
                <a:latin typeface="Arial" panose="020B0604020202020204" pitchFamily="34" charset="0"/>
              </a:rPr>
              <a:t> </a:t>
            </a:r>
            <a:r>
              <a:rPr kumimoji="0" lang="en-US" altLang="en-US" sz="1000" b="0" i="1" u="none" strike="noStrike" cap="none" normalizeH="0" baseline="0" dirty="0" err="1">
                <a:ln>
                  <a:noFill/>
                </a:ln>
                <a:solidFill>
                  <a:schemeClr val="tx1"/>
                </a:solidFill>
                <a:effectLst/>
                <a:latin typeface="Arial" panose="020B0604020202020204" pitchFamily="34" charset="0"/>
              </a:rPr>
              <a:t>nuk</a:t>
            </a:r>
            <a:r>
              <a:rPr kumimoji="0" lang="en-US" altLang="en-US" sz="1000" b="0" i="1" u="none" strike="noStrike" cap="none" normalizeH="0" baseline="0" dirty="0">
                <a:ln>
                  <a:noFill/>
                </a:ln>
                <a:solidFill>
                  <a:schemeClr val="tx1"/>
                </a:solidFill>
                <a:effectLst/>
                <a:latin typeface="Arial" panose="020B0604020202020204" pitchFamily="34" charset="0"/>
              </a:rPr>
              <a:t> jam as </a:t>
            </a:r>
            <a:r>
              <a:rPr kumimoji="0" lang="en-US" altLang="en-US" sz="1000" b="0" i="1" u="none" strike="noStrike" cap="none" normalizeH="0" baseline="0" dirty="0" err="1">
                <a:ln>
                  <a:noFill/>
                </a:ln>
                <a:solidFill>
                  <a:schemeClr val="tx1"/>
                </a:solidFill>
                <a:effectLst/>
                <a:latin typeface="Arial" panose="020B0604020202020204" pitchFamily="34" charset="0"/>
              </a:rPr>
              <a:t>shkrimtar</a:t>
            </a:r>
            <a:r>
              <a:rPr kumimoji="0" lang="en-US" altLang="en-US" sz="1000" b="0" i="1" u="none" strike="noStrike" cap="none" normalizeH="0" baseline="0" dirty="0">
                <a:ln>
                  <a:noFill/>
                </a:ln>
                <a:solidFill>
                  <a:schemeClr val="tx1"/>
                </a:solidFill>
                <a:effectLst/>
                <a:latin typeface="Arial" panose="020B0604020202020204" pitchFamily="34" charset="0"/>
              </a:rPr>
              <a:t>, as </a:t>
            </a:r>
            <a:r>
              <a:rPr kumimoji="0" lang="en-US" altLang="en-US" sz="1000" b="0" i="1" u="none" strike="noStrike" cap="none" normalizeH="0" baseline="0" dirty="0" err="1">
                <a:ln>
                  <a:noFill/>
                </a:ln>
                <a:solidFill>
                  <a:schemeClr val="tx1"/>
                </a:solidFill>
                <a:effectLst/>
                <a:latin typeface="Arial" panose="020B0604020202020204" pitchFamily="34" charset="0"/>
              </a:rPr>
              <a:t>gazetar</a:t>
            </a:r>
            <a:r>
              <a:rPr kumimoji="0" lang="en-US" altLang="en-US" sz="1000" b="0" i="1" u="none" strike="noStrike" cap="none" normalizeH="0" baseline="0" dirty="0">
                <a:ln>
                  <a:noFill/>
                </a:ln>
                <a:solidFill>
                  <a:schemeClr val="tx1"/>
                </a:solidFill>
                <a:effectLst/>
                <a:latin typeface="Arial" panose="020B0604020202020204" pitchFamily="34" charset="0"/>
              </a:rPr>
              <a:t>.</a:t>
            </a:r>
            <a:br>
              <a:rPr kumimoji="0" lang="en-US" altLang="en-US" sz="1000" b="0" i="0" u="none" strike="noStrike" cap="none" normalizeH="0" baseline="0" dirty="0">
                <a:ln>
                  <a:noFill/>
                </a:ln>
                <a:solidFill>
                  <a:schemeClr val="tx1"/>
                </a:solidFill>
                <a:effectLst/>
                <a:latin typeface="Arial" panose="020B0604020202020204" pitchFamily="34" charset="0"/>
              </a:rPr>
            </a:br>
            <a:r>
              <a:rPr kumimoji="0" lang="ro-RO" altLang="en-US" sz="1000" b="0" i="0" u="none" strike="noStrike" cap="none" normalizeH="0" baseline="0" dirty="0">
                <a:ln>
                  <a:noFill/>
                </a:ln>
                <a:solidFill>
                  <a:schemeClr val="tx1"/>
                </a:solidFill>
                <a:effectLst/>
                <a:latin typeface="Arial" panose="020B0604020202020204" pitchFamily="34" charset="0"/>
              </a:rPr>
              <a:t>       </a:t>
            </a:r>
            <a:r>
              <a:rPr kumimoji="0" lang="en-US" altLang="en-US" sz="1000" b="0" i="0" u="none" strike="noStrike" cap="none" normalizeH="0" baseline="0" dirty="0">
                <a:ln>
                  <a:noFill/>
                </a:ln>
                <a:solidFill>
                  <a:schemeClr val="tx1"/>
                </a:solidFill>
                <a:effectLst/>
                <a:latin typeface="Arial" panose="020B0604020202020204" pitchFamily="34" charset="0"/>
              </a:rPr>
              <a:t>I NEG am </a:t>
            </a:r>
            <a:r>
              <a:rPr kumimoji="0" lang="ro-RO" altLang="en-US" sz="1000" b="0" i="0" u="none" strike="noStrike" cap="none" normalizeH="0" baseline="0" dirty="0">
                <a:ln>
                  <a:noFill/>
                </a:ln>
                <a:solidFill>
                  <a:schemeClr val="tx1"/>
                </a:solidFill>
                <a:effectLst/>
                <a:latin typeface="Arial" panose="020B0604020202020204" pitchFamily="34" charset="0"/>
              </a:rPr>
              <a:t>CoNeg</a:t>
            </a:r>
            <a:r>
              <a:rPr kumimoji="0" lang="en-US" altLang="en-US" sz="1000" b="0" i="0" u="none" strike="noStrike" cap="none" normalizeH="0" baseline="0" dirty="0">
                <a:ln>
                  <a:noFill/>
                </a:ln>
                <a:solidFill>
                  <a:schemeClr val="tx1"/>
                </a:solidFill>
                <a:effectLst/>
                <a:latin typeface="Arial" panose="020B0604020202020204" pitchFamily="34" charset="0"/>
              </a:rPr>
              <a:t> writer </a:t>
            </a:r>
            <a:r>
              <a:rPr kumimoji="0" lang="ro-RO" altLang="en-US" sz="1000" b="0" i="0" u="none" strike="noStrike" cap="none" normalizeH="0" baseline="0" dirty="0">
                <a:ln>
                  <a:noFill/>
                </a:ln>
                <a:solidFill>
                  <a:schemeClr val="tx1"/>
                </a:solidFill>
                <a:effectLst/>
                <a:latin typeface="Arial" panose="020B0604020202020204" pitchFamily="34" charset="0"/>
              </a:rPr>
              <a:t>CoNeg</a:t>
            </a:r>
            <a:r>
              <a:rPr kumimoji="0" lang="en-US" altLang="en-US" sz="1000" b="0" i="0" u="none" strike="noStrike" cap="none" normalizeH="0" baseline="0" dirty="0">
                <a:ln>
                  <a:noFill/>
                </a:ln>
                <a:solidFill>
                  <a:schemeClr val="tx1"/>
                </a:solidFill>
                <a:effectLst/>
                <a:latin typeface="Arial" panose="020B0604020202020204" pitchFamily="34" charset="0"/>
              </a:rPr>
              <a:t> journalist</a:t>
            </a:r>
            <a:br>
              <a:rPr kumimoji="0" lang="en-US" altLang="en-US" sz="1000" b="0" i="0" u="none" strike="noStrike" cap="none" normalizeH="0" baseline="0" dirty="0">
                <a:ln>
                  <a:noFill/>
                </a:ln>
                <a:solidFill>
                  <a:schemeClr val="tx1"/>
                </a:solidFill>
                <a:effectLst/>
                <a:latin typeface="Arial" panose="020B0604020202020204" pitchFamily="34" charset="0"/>
              </a:rPr>
            </a:br>
            <a:r>
              <a:rPr kumimoji="0" lang="ro-RO" altLang="en-US" sz="1000" b="0" i="0" u="none" strike="noStrike" cap="none" normalizeH="0" baseline="0" dirty="0">
                <a:ln>
                  <a:noFill/>
                </a:ln>
                <a:solidFill>
                  <a:schemeClr val="tx1"/>
                </a:solidFill>
                <a:effectLst/>
                <a:latin typeface="Arial" panose="020B0604020202020204" pitchFamily="34" charset="0"/>
              </a:rPr>
              <a:t>       </a:t>
            </a:r>
            <a:r>
              <a:rPr kumimoji="0" lang="en-US" altLang="en-US" sz="1000" b="0" i="0" u="none" strike="noStrike" cap="none" normalizeH="0" baseline="0" dirty="0">
                <a:ln>
                  <a:noFill/>
                </a:ln>
                <a:solidFill>
                  <a:schemeClr val="tx1"/>
                </a:solidFill>
                <a:effectLst/>
                <a:latin typeface="Arial" panose="020B0604020202020204" pitchFamily="34" charset="0"/>
              </a:rPr>
              <a:t>“I am neither a writer nor a journalist.”</a:t>
            </a:r>
          </a:p>
        </p:txBody>
      </p:sp>
      <p:sp>
        <p:nvSpPr>
          <p:cNvPr id="7" name="Rectangle 5">
            <a:extLst>
              <a:ext uri="{FF2B5EF4-FFF2-40B4-BE49-F238E27FC236}">
                <a16:creationId xmlns:a16="http://schemas.microsoft.com/office/drawing/2014/main" id="{7CA02280-A73D-4D07-8BCF-FBDD2F18D1E4}"/>
              </a:ext>
            </a:extLst>
          </p:cNvPr>
          <p:cNvSpPr>
            <a:spLocks noChangeArrowheads="1"/>
          </p:cNvSpPr>
          <p:nvPr/>
        </p:nvSpPr>
        <p:spPr bwMode="auto">
          <a:xfrm>
            <a:off x="74775" y="2512478"/>
            <a:ext cx="3948517" cy="2092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o-RO" altLang="en-US" sz="1000" b="1" i="0" u="none" strike="noStrike" cap="none" normalizeH="0" baseline="0" dirty="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lang="ro-RO" altLang="en-US" sz="1000" b="1" dirty="0">
              <a:solidFill>
                <a:schemeClr val="tx1"/>
              </a:solidFill>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o-RO" altLang="en-US" sz="10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0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dirty="0">
                <a:ln>
                  <a:noFill/>
                </a:ln>
                <a:solidFill>
                  <a:schemeClr val="tx1"/>
                </a:solidFill>
                <a:effectLst/>
                <a:latin typeface="Arial" panose="020B0604020202020204" pitchFamily="34" charset="0"/>
              </a:rPr>
              <a:t>2. Without </a:t>
            </a:r>
            <a:r>
              <a:rPr kumimoji="0" lang="en-US" altLang="en-US" sz="1000" b="1" i="1" u="none" strike="noStrike" cap="none" normalizeH="0" baseline="0" dirty="0" err="1">
                <a:ln>
                  <a:noFill/>
                </a:ln>
                <a:solidFill>
                  <a:schemeClr val="tx1"/>
                </a:solidFill>
                <a:effectLst/>
                <a:latin typeface="Arial" panose="020B0604020202020204" pitchFamily="34" charset="0"/>
              </a:rPr>
              <a:t>nuk</a:t>
            </a:r>
            <a:r>
              <a:rPr kumimoji="0" lang="en-US" altLang="en-US" sz="1000" b="1" i="0" u="none" strike="noStrike" cap="none" normalizeH="0" baseline="0" dirty="0">
                <a:ln>
                  <a:noFill/>
                </a:ln>
                <a:solidFill>
                  <a:schemeClr val="tx1"/>
                </a:solidFill>
                <a:effectLst/>
                <a:latin typeface="Arial" panose="020B0604020202020204" pitchFamily="34" charset="0"/>
              </a:rPr>
              <a:t> → Scalar or emphatic negation</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chemeClr val="tx1"/>
                </a:solidFill>
                <a:effectLst/>
                <a:latin typeface="Arial" panose="020B0604020202020204" pitchFamily="34" charset="0"/>
              </a:rPr>
              <a:t>Preverbal </a:t>
            </a:r>
            <a:r>
              <a:rPr kumimoji="0" lang="en-US" altLang="en-US" sz="1000" b="0" i="1" u="none" strike="noStrike" cap="none" normalizeH="0" baseline="0" dirty="0">
                <a:ln>
                  <a:noFill/>
                </a:ln>
                <a:solidFill>
                  <a:schemeClr val="tx1"/>
                </a:solidFill>
                <a:effectLst/>
                <a:latin typeface="Arial" panose="020B0604020202020204" pitchFamily="34" charset="0"/>
              </a:rPr>
              <a:t>as</a:t>
            </a:r>
            <a:r>
              <a:rPr kumimoji="0" lang="en-US" altLang="en-US" sz="1000" b="0" i="0" u="none" strike="noStrike" cap="none" normalizeH="0" baseline="0" dirty="0">
                <a:ln>
                  <a:noFill/>
                </a:ln>
                <a:solidFill>
                  <a:schemeClr val="tx1"/>
                </a:solidFill>
                <a:effectLst/>
                <a:latin typeface="Arial" panose="020B0604020202020204" pitchFamily="34" charset="0"/>
              </a:rPr>
              <a:t> may replace </a:t>
            </a:r>
            <a:r>
              <a:rPr kumimoji="0" lang="en-US" altLang="en-US" sz="1000" b="0" i="1" u="none" strike="noStrike" cap="none" normalizeH="0" baseline="0" dirty="0" err="1">
                <a:ln>
                  <a:noFill/>
                </a:ln>
                <a:solidFill>
                  <a:schemeClr val="tx1"/>
                </a:solidFill>
                <a:effectLst/>
                <a:latin typeface="Arial" panose="020B0604020202020204" pitchFamily="34" charset="0"/>
              </a:rPr>
              <a:t>nuk</a:t>
            </a:r>
            <a:r>
              <a:rPr kumimoji="0" lang="en-US" altLang="en-US" sz="1000" b="0" i="0" u="none" strike="noStrike" cap="none" normalizeH="0" baseline="0" dirty="0">
                <a:ln>
                  <a:noFill/>
                </a:ln>
                <a:solidFill>
                  <a:schemeClr val="tx1"/>
                </a:solidFill>
                <a:effectLst/>
                <a:latin typeface="Arial" panose="020B0604020202020204" pitchFamily="34" charset="0"/>
              </a:rPr>
              <a:t>, yielding a strong denial (‘not even’):</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chemeClr val="tx1"/>
                </a:solidFill>
                <a:effectLst/>
                <a:latin typeface="Arial" panose="020B0604020202020204" pitchFamily="34" charset="0"/>
              </a:rPr>
              <a:t>(26) </a:t>
            </a:r>
            <a:r>
              <a:rPr kumimoji="0" lang="en-US" altLang="en-US" sz="1000" b="0" i="1" u="none" strike="noStrike" cap="none" normalizeH="0" baseline="0" dirty="0">
                <a:ln>
                  <a:noFill/>
                </a:ln>
                <a:solidFill>
                  <a:schemeClr val="tx1"/>
                </a:solidFill>
                <a:effectLst/>
                <a:latin typeface="Arial" panose="020B0604020202020204" pitchFamily="34" charset="0"/>
              </a:rPr>
              <a:t>Ne as </a:t>
            </a:r>
            <a:r>
              <a:rPr kumimoji="0" lang="en-US" altLang="en-US" sz="1000" b="0" i="1" u="none" strike="noStrike" cap="none" normalizeH="0" baseline="0" dirty="0" err="1">
                <a:ln>
                  <a:noFill/>
                </a:ln>
                <a:solidFill>
                  <a:schemeClr val="tx1"/>
                </a:solidFill>
                <a:effectLst/>
                <a:latin typeface="Arial" panose="020B0604020202020204" pitchFamily="34" charset="0"/>
              </a:rPr>
              <a:t>kemi</a:t>
            </a:r>
            <a:r>
              <a:rPr kumimoji="0" lang="en-US" altLang="en-US" sz="1000" b="0" i="1" u="none" strike="noStrike" cap="none" normalizeH="0" baseline="0" dirty="0">
                <a:ln>
                  <a:noFill/>
                </a:ln>
                <a:solidFill>
                  <a:schemeClr val="tx1"/>
                </a:solidFill>
                <a:effectLst/>
                <a:latin typeface="Arial" panose="020B0604020202020204" pitchFamily="34" charset="0"/>
              </a:rPr>
              <a:t> </a:t>
            </a:r>
            <a:r>
              <a:rPr kumimoji="0" lang="en-US" altLang="en-US" sz="1000" b="0" i="1" u="none" strike="noStrike" cap="none" normalizeH="0" baseline="0" dirty="0" err="1">
                <a:ln>
                  <a:noFill/>
                </a:ln>
                <a:solidFill>
                  <a:schemeClr val="tx1"/>
                </a:solidFill>
                <a:effectLst/>
                <a:latin typeface="Arial" panose="020B0604020202020204" pitchFamily="34" charset="0"/>
              </a:rPr>
              <a:t>vënë</a:t>
            </a:r>
            <a:r>
              <a:rPr kumimoji="0" lang="en-US" altLang="en-US" sz="1000" b="0" i="1" u="none" strike="noStrike" cap="none" normalizeH="0" baseline="0" dirty="0">
                <a:ln>
                  <a:noFill/>
                </a:ln>
                <a:solidFill>
                  <a:schemeClr val="tx1"/>
                </a:solidFill>
                <a:effectLst/>
                <a:latin typeface="Arial" panose="020B0604020202020204" pitchFamily="34" charset="0"/>
              </a:rPr>
              <a:t> </a:t>
            </a:r>
            <a:r>
              <a:rPr kumimoji="0" lang="en-US" altLang="en-US" sz="1000" b="0" i="1" u="none" strike="noStrike" cap="none" normalizeH="0" baseline="0" dirty="0" err="1">
                <a:ln>
                  <a:noFill/>
                </a:ln>
                <a:solidFill>
                  <a:schemeClr val="tx1"/>
                </a:solidFill>
                <a:effectLst/>
                <a:latin typeface="Arial" panose="020B0604020202020204" pitchFamily="34" charset="0"/>
              </a:rPr>
              <a:t>gjë</a:t>
            </a:r>
            <a:r>
              <a:rPr kumimoji="0" lang="en-US" altLang="en-US" sz="1000" b="0" i="1" u="none" strike="noStrike" cap="none" normalizeH="0" baseline="0" dirty="0">
                <a:ln>
                  <a:noFill/>
                </a:ln>
                <a:solidFill>
                  <a:schemeClr val="tx1"/>
                </a:solidFill>
                <a:effectLst/>
                <a:latin typeface="Arial" panose="020B0604020202020204" pitchFamily="34" charset="0"/>
              </a:rPr>
              <a:t> </a:t>
            </a:r>
            <a:r>
              <a:rPr kumimoji="0" lang="en-US" altLang="en-US" sz="1000" b="0" i="1" u="none" strike="noStrike" cap="none" normalizeH="0" baseline="0" dirty="0" err="1">
                <a:ln>
                  <a:noFill/>
                </a:ln>
                <a:solidFill>
                  <a:schemeClr val="tx1"/>
                </a:solidFill>
                <a:effectLst/>
                <a:latin typeface="Arial" panose="020B0604020202020204" pitchFamily="34" charset="0"/>
              </a:rPr>
              <a:t>në</a:t>
            </a:r>
            <a:r>
              <a:rPr kumimoji="0" lang="en-US" altLang="en-US" sz="1000" b="0" i="1" u="none" strike="noStrike" cap="none" normalizeH="0" baseline="0" dirty="0">
                <a:ln>
                  <a:noFill/>
                </a:ln>
                <a:solidFill>
                  <a:schemeClr val="tx1"/>
                </a:solidFill>
                <a:effectLst/>
                <a:latin typeface="Arial" panose="020B0604020202020204" pitchFamily="34" charset="0"/>
              </a:rPr>
              <a:t> </a:t>
            </a:r>
            <a:r>
              <a:rPr kumimoji="0" lang="en-US" altLang="en-US" sz="1000" b="0" i="1" u="none" strike="noStrike" cap="none" normalizeH="0" baseline="0" dirty="0" err="1">
                <a:ln>
                  <a:noFill/>
                </a:ln>
                <a:solidFill>
                  <a:schemeClr val="tx1"/>
                </a:solidFill>
                <a:effectLst/>
                <a:latin typeface="Arial" panose="020B0604020202020204" pitchFamily="34" charset="0"/>
              </a:rPr>
              <a:t>gojë</a:t>
            </a:r>
            <a:r>
              <a:rPr kumimoji="0" lang="en-US" altLang="en-US" sz="1000" b="0" i="1" u="none" strike="noStrike" cap="none" normalizeH="0" baseline="0" dirty="0">
                <a:ln>
                  <a:noFill/>
                </a:ln>
                <a:solidFill>
                  <a:schemeClr val="tx1"/>
                </a:solidFill>
                <a:effectLst/>
                <a:latin typeface="Arial" panose="020B0604020202020204" pitchFamily="34" charset="0"/>
              </a:rPr>
              <a:t> </a:t>
            </a:r>
            <a:r>
              <a:rPr kumimoji="0" lang="en-US" altLang="en-US" sz="1000" b="0" i="1" u="none" strike="noStrike" cap="none" normalizeH="0" baseline="0" dirty="0" err="1">
                <a:ln>
                  <a:noFill/>
                </a:ln>
                <a:solidFill>
                  <a:schemeClr val="tx1"/>
                </a:solidFill>
                <a:effectLst/>
                <a:latin typeface="Arial" panose="020B0604020202020204" pitchFamily="34" charset="0"/>
              </a:rPr>
              <a:t>gjithë</a:t>
            </a:r>
            <a:r>
              <a:rPr kumimoji="0" lang="en-US" altLang="en-US" sz="1000" b="0" i="1" u="none" strike="noStrike" cap="none" normalizeH="0" baseline="0" dirty="0">
                <a:ln>
                  <a:noFill/>
                </a:ln>
                <a:solidFill>
                  <a:schemeClr val="tx1"/>
                </a:solidFill>
                <a:effectLst/>
                <a:latin typeface="Arial" panose="020B0604020202020204" pitchFamily="34" charset="0"/>
              </a:rPr>
              <a:t> </a:t>
            </a:r>
            <a:r>
              <a:rPr kumimoji="0" lang="en-US" altLang="en-US" sz="1000" b="0" i="1" u="none" strike="noStrike" cap="none" normalizeH="0" baseline="0" dirty="0" err="1">
                <a:ln>
                  <a:noFill/>
                </a:ln>
                <a:solidFill>
                  <a:schemeClr val="tx1"/>
                </a:solidFill>
                <a:effectLst/>
                <a:latin typeface="Arial" panose="020B0604020202020204" pitchFamily="34" charset="0"/>
              </a:rPr>
              <a:t>ditën</a:t>
            </a:r>
            <a:r>
              <a:rPr kumimoji="0" lang="en-US" altLang="en-US" sz="1000" b="0" i="1" u="none" strike="noStrike" cap="none" normalizeH="0" baseline="0" dirty="0">
                <a:ln>
                  <a:noFill/>
                </a:ln>
                <a:solidFill>
                  <a:schemeClr val="tx1"/>
                </a:solidFill>
                <a:effectLst/>
                <a:latin typeface="Arial" panose="020B0604020202020204" pitchFamily="34" charset="0"/>
              </a:rPr>
              <a:t>.</a:t>
            </a:r>
            <a:br>
              <a:rPr kumimoji="0" lang="en-US" altLang="en-US" sz="1000" b="0" i="0" u="none" strike="noStrike" cap="none" normalizeH="0" baseline="0" dirty="0">
                <a:ln>
                  <a:noFill/>
                </a:ln>
                <a:solidFill>
                  <a:schemeClr val="tx1"/>
                </a:solidFill>
                <a:effectLst/>
                <a:latin typeface="Arial" panose="020B0604020202020204" pitchFamily="34" charset="0"/>
              </a:rPr>
            </a:br>
            <a:r>
              <a:rPr kumimoji="0" lang="ro-RO" altLang="en-US" sz="1000" b="0" i="0" u="none" strike="noStrike" cap="none" normalizeH="0" baseline="0" dirty="0">
                <a:ln>
                  <a:noFill/>
                </a:ln>
                <a:solidFill>
                  <a:schemeClr val="tx1"/>
                </a:solidFill>
                <a:effectLst/>
                <a:latin typeface="Arial" panose="020B0604020202020204" pitchFamily="34" charset="0"/>
              </a:rPr>
              <a:t>      </a:t>
            </a:r>
            <a:r>
              <a:rPr kumimoji="0" lang="en-US" altLang="en-US" sz="1000" b="0" i="0" u="none" strike="noStrike" cap="none" normalizeH="0" baseline="0" dirty="0">
                <a:ln>
                  <a:noFill/>
                </a:ln>
                <a:solidFill>
                  <a:schemeClr val="tx1"/>
                </a:solidFill>
                <a:effectLst/>
                <a:latin typeface="Arial" panose="020B0604020202020204" pitchFamily="34" charset="0"/>
              </a:rPr>
              <a:t>we </a:t>
            </a:r>
            <a:r>
              <a:rPr kumimoji="0" lang="en-US" altLang="en-US" sz="1000" b="0" i="0" u="none" strike="noStrike" cap="none" normalizeH="0" baseline="0" dirty="0" err="1">
                <a:ln>
                  <a:noFill/>
                </a:ln>
                <a:solidFill>
                  <a:schemeClr val="tx1"/>
                </a:solidFill>
                <a:effectLst/>
                <a:latin typeface="Arial" panose="020B0604020202020204" pitchFamily="34" charset="0"/>
              </a:rPr>
              <a:t>not.even</a:t>
            </a:r>
            <a:r>
              <a:rPr kumimoji="0" lang="en-US" altLang="en-US" sz="1000" b="0" i="0" u="none" strike="noStrike" cap="none" normalizeH="0" baseline="0" dirty="0">
                <a:ln>
                  <a:noFill/>
                </a:ln>
                <a:solidFill>
                  <a:schemeClr val="tx1"/>
                </a:solidFill>
                <a:effectLst/>
                <a:latin typeface="Arial" panose="020B0604020202020204" pitchFamily="34" charset="0"/>
              </a:rPr>
              <a:t> have put thing in mouth all day</a:t>
            </a:r>
            <a:br>
              <a:rPr kumimoji="0" lang="en-US" altLang="en-US" sz="1000" b="0" i="0" u="none" strike="noStrike" cap="none" normalizeH="0" baseline="0" dirty="0">
                <a:ln>
                  <a:noFill/>
                </a:ln>
                <a:solidFill>
                  <a:schemeClr val="tx1"/>
                </a:solidFill>
                <a:effectLst/>
                <a:latin typeface="Arial" panose="020B0604020202020204" pitchFamily="34" charset="0"/>
              </a:rPr>
            </a:br>
            <a:r>
              <a:rPr kumimoji="0" lang="ro-RO" altLang="en-US" sz="1000" b="0" i="0" u="none" strike="noStrike" cap="none" normalizeH="0" baseline="0" dirty="0">
                <a:ln>
                  <a:noFill/>
                </a:ln>
                <a:solidFill>
                  <a:schemeClr val="tx1"/>
                </a:solidFill>
                <a:effectLst/>
                <a:latin typeface="Arial" panose="020B0604020202020204" pitchFamily="34" charset="0"/>
              </a:rPr>
              <a:t>     </a:t>
            </a:r>
            <a:r>
              <a:rPr kumimoji="0" lang="en-US" altLang="en-US" sz="1000" b="0" i="0" u="none" strike="noStrike" cap="none" normalizeH="0" baseline="0" dirty="0">
                <a:ln>
                  <a:noFill/>
                </a:ln>
                <a:solidFill>
                  <a:schemeClr val="tx1"/>
                </a:solidFill>
                <a:effectLst/>
                <a:latin typeface="Arial" panose="020B0604020202020204" pitchFamily="34" charset="0"/>
              </a:rPr>
              <a:t>“We haven’t eaten anything all day.”</a:t>
            </a:r>
          </a:p>
          <a:p>
            <a:pPr marL="0" marR="0" lvl="0" indent="0" algn="l" defTabSz="914400" rtl="0" eaLnBrk="0" fontAlgn="base" latinLnBrk="0" hangingPunct="0">
              <a:lnSpc>
                <a:spcPct val="100000"/>
              </a:lnSpc>
              <a:spcBef>
                <a:spcPct val="0"/>
              </a:spcBef>
              <a:spcAft>
                <a:spcPct val="0"/>
              </a:spcAft>
              <a:buClrTx/>
              <a:buSzTx/>
              <a:buFontTx/>
              <a:buNone/>
              <a:tabLst/>
            </a:pPr>
            <a:r>
              <a:rPr kumimoji="0" lang="ro-RO" altLang="en-US" sz="1000" b="0" i="0" u="none" strike="noStrike" cap="none" normalizeH="0" baseline="0" dirty="0">
                <a:ln>
                  <a:noFill/>
                </a:ln>
                <a:solidFill>
                  <a:schemeClr val="tx1"/>
                </a:solidFill>
                <a:effectLst/>
                <a:latin typeface="Arial" panose="020B0604020202020204" pitchFamily="34" charset="0"/>
              </a:rPr>
              <a:t>      </a:t>
            </a:r>
            <a:r>
              <a:rPr kumimoji="0" lang="en-US" altLang="en-US" sz="1000" b="0" i="0" u="none" strike="noStrike" cap="none" normalizeH="0" baseline="0" dirty="0">
                <a:ln>
                  <a:noFill/>
                </a:ln>
                <a:solidFill>
                  <a:schemeClr val="tx1"/>
                </a:solidFill>
                <a:effectLst/>
                <a:latin typeface="Arial" panose="020B0604020202020204" pitchFamily="34" charset="0"/>
              </a:rPr>
              <a:t>When postverbal, </a:t>
            </a:r>
            <a:r>
              <a:rPr kumimoji="0" lang="en-US" altLang="en-US" sz="1000" b="0" i="1" u="none" strike="noStrike" cap="none" normalizeH="0" baseline="0" dirty="0">
                <a:ln>
                  <a:noFill/>
                </a:ln>
                <a:solidFill>
                  <a:schemeClr val="tx1"/>
                </a:solidFill>
                <a:effectLst/>
                <a:latin typeface="Arial" panose="020B0604020202020204" pitchFamily="34" charset="0"/>
              </a:rPr>
              <a:t>as</a:t>
            </a:r>
            <a:r>
              <a:rPr kumimoji="0" lang="en-US" altLang="en-US" sz="1000" b="0" i="0" u="none" strike="noStrike" cap="none" normalizeH="0" baseline="0" dirty="0">
                <a:ln>
                  <a:noFill/>
                </a:ln>
                <a:solidFill>
                  <a:schemeClr val="tx1"/>
                </a:solidFill>
                <a:effectLst/>
                <a:latin typeface="Arial" panose="020B0604020202020204" pitchFamily="34" charset="0"/>
              </a:rPr>
              <a:t> requires </a:t>
            </a:r>
            <a:r>
              <a:rPr kumimoji="0" lang="en-US" altLang="en-US" sz="1000" b="0" i="1" u="none" strike="noStrike" cap="none" normalizeH="0" baseline="0" dirty="0" err="1">
                <a:ln>
                  <a:noFill/>
                </a:ln>
                <a:solidFill>
                  <a:schemeClr val="tx1"/>
                </a:solidFill>
                <a:effectLst/>
                <a:latin typeface="Arial" panose="020B0604020202020204" pitchFamily="34" charset="0"/>
              </a:rPr>
              <a:t>nuk</a:t>
            </a:r>
            <a:r>
              <a:rPr kumimoji="0" lang="en-US" altLang="en-US" sz="1000" b="0" i="0" u="none" strike="noStrike" cap="none" normalizeH="0" baseline="0" dirty="0">
                <a:ln>
                  <a:noFill/>
                </a:ln>
                <a:solidFill>
                  <a:schemeClr val="tx1"/>
                </a:solidFill>
                <a:effectLs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chemeClr val="tx1"/>
                </a:solidFill>
                <a:effectLst/>
                <a:latin typeface="Arial" panose="020B0604020202020204" pitchFamily="34" charset="0"/>
              </a:rPr>
              <a:t>(27) </a:t>
            </a:r>
            <a:r>
              <a:rPr kumimoji="0" lang="en-US" altLang="en-US" sz="1000" b="0" i="1" u="none" strike="noStrike" cap="none" normalizeH="0" baseline="0" dirty="0">
                <a:ln>
                  <a:noFill/>
                </a:ln>
                <a:solidFill>
                  <a:schemeClr val="tx1"/>
                </a:solidFill>
                <a:effectLst/>
                <a:latin typeface="Arial" panose="020B0604020202020204" pitchFamily="34" charset="0"/>
              </a:rPr>
              <a:t>As </a:t>
            </a:r>
            <a:r>
              <a:rPr kumimoji="0" lang="en-US" altLang="en-US" sz="1000" b="0" i="1" u="none" strike="noStrike" cap="none" normalizeH="0" baseline="0" dirty="0" err="1">
                <a:ln>
                  <a:noFill/>
                </a:ln>
                <a:solidFill>
                  <a:schemeClr val="tx1"/>
                </a:solidFill>
                <a:effectLst/>
                <a:latin typeface="Arial" panose="020B0604020202020204" pitchFamily="34" charset="0"/>
              </a:rPr>
              <a:t>nuk</a:t>
            </a:r>
            <a:r>
              <a:rPr kumimoji="0" lang="en-US" altLang="en-US" sz="1000" b="0" i="1" u="none" strike="noStrike" cap="none" normalizeH="0" baseline="0" dirty="0">
                <a:ln>
                  <a:noFill/>
                </a:ln>
                <a:solidFill>
                  <a:schemeClr val="tx1"/>
                </a:solidFill>
                <a:effectLst/>
                <a:latin typeface="Arial" panose="020B0604020202020204" pitchFamily="34" charset="0"/>
              </a:rPr>
              <a:t> e pa.</a:t>
            </a:r>
            <a:br>
              <a:rPr kumimoji="0" lang="en-US" altLang="en-US" sz="1000" b="0" i="0" u="none" strike="noStrike" cap="none" normalizeH="0" baseline="0" dirty="0">
                <a:ln>
                  <a:noFill/>
                </a:ln>
                <a:solidFill>
                  <a:schemeClr val="tx1"/>
                </a:solidFill>
                <a:effectLst/>
                <a:latin typeface="Arial" panose="020B0604020202020204" pitchFamily="34" charset="0"/>
              </a:rPr>
            </a:br>
            <a:r>
              <a:rPr kumimoji="0" lang="ro-RO" altLang="en-US" sz="1000" b="0" i="0" u="none" strike="noStrike" cap="none" normalizeH="0" baseline="0" dirty="0">
                <a:ln>
                  <a:noFill/>
                </a:ln>
                <a:solidFill>
                  <a:schemeClr val="tx1"/>
                </a:solidFill>
                <a:effectLst/>
                <a:latin typeface="Arial" panose="020B0604020202020204" pitchFamily="34" charset="0"/>
              </a:rPr>
              <a:t>      </a:t>
            </a:r>
            <a:r>
              <a:rPr kumimoji="0" lang="en-US" altLang="en-US" sz="1000" b="0" i="0" u="none" strike="noStrike" cap="none" normalizeH="0" baseline="0" dirty="0" err="1">
                <a:ln>
                  <a:noFill/>
                </a:ln>
                <a:solidFill>
                  <a:schemeClr val="tx1"/>
                </a:solidFill>
                <a:effectLst/>
                <a:latin typeface="Arial" panose="020B0604020202020204" pitchFamily="34" charset="0"/>
              </a:rPr>
              <a:t>not.even</a:t>
            </a:r>
            <a:r>
              <a:rPr kumimoji="0" lang="en-US" altLang="en-US" sz="1000" b="0" i="0" u="none" strike="noStrike" cap="none" normalizeH="0" baseline="0" dirty="0">
                <a:ln>
                  <a:noFill/>
                </a:ln>
                <a:solidFill>
                  <a:schemeClr val="tx1"/>
                </a:solidFill>
                <a:effectLst/>
                <a:latin typeface="Arial" panose="020B0604020202020204" pitchFamily="34" charset="0"/>
              </a:rPr>
              <a:t> NEG 3SG saw</a:t>
            </a:r>
            <a:br>
              <a:rPr kumimoji="0" lang="en-US" altLang="en-US" sz="1000" b="0" i="0" u="none" strike="noStrike" cap="none" normalizeH="0" baseline="0" dirty="0">
                <a:ln>
                  <a:noFill/>
                </a:ln>
                <a:solidFill>
                  <a:schemeClr val="tx1"/>
                </a:solidFill>
                <a:effectLst/>
                <a:latin typeface="Arial" panose="020B0604020202020204" pitchFamily="34" charset="0"/>
              </a:rPr>
            </a:br>
            <a:r>
              <a:rPr kumimoji="0" lang="ro-RO" altLang="en-US" sz="1000" b="0" i="0" u="none" strike="noStrike" cap="none" normalizeH="0" baseline="0" dirty="0">
                <a:ln>
                  <a:noFill/>
                </a:ln>
                <a:solidFill>
                  <a:schemeClr val="tx1"/>
                </a:solidFill>
                <a:effectLst/>
                <a:latin typeface="Arial" panose="020B0604020202020204" pitchFamily="34" charset="0"/>
              </a:rPr>
              <a:t>      </a:t>
            </a:r>
            <a:r>
              <a:rPr kumimoji="0" lang="en-US" altLang="en-US" sz="1000" b="0" i="0" u="none" strike="noStrike" cap="none" normalizeH="0" baseline="0" dirty="0">
                <a:ln>
                  <a:noFill/>
                </a:ln>
                <a:solidFill>
                  <a:schemeClr val="tx1"/>
                </a:solidFill>
                <a:effectLst/>
                <a:latin typeface="Arial" panose="020B0604020202020204" pitchFamily="34" charset="0"/>
              </a:rPr>
              <a:t>“He didn’t even see her.”</a:t>
            </a:r>
          </a:p>
        </p:txBody>
      </p:sp>
      <p:sp>
        <p:nvSpPr>
          <p:cNvPr id="11" name="Rectangle 7">
            <a:extLst>
              <a:ext uri="{FF2B5EF4-FFF2-40B4-BE49-F238E27FC236}">
                <a16:creationId xmlns:a16="http://schemas.microsoft.com/office/drawing/2014/main" id="{F032EF11-5058-427B-B23E-1198ABE7CDA8}"/>
              </a:ext>
            </a:extLst>
          </p:cNvPr>
          <p:cNvSpPr>
            <a:spLocks noChangeArrowheads="1"/>
          </p:cNvSpPr>
          <p:nvPr/>
        </p:nvSpPr>
        <p:spPr bwMode="auto">
          <a:xfrm>
            <a:off x="4177117" y="3000616"/>
            <a:ext cx="4389343" cy="14311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7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dirty="0">
                <a:ln>
                  <a:noFill/>
                </a:ln>
                <a:solidFill>
                  <a:schemeClr val="tx1"/>
                </a:solidFill>
                <a:effectLst/>
                <a:latin typeface="Arial" panose="020B0604020202020204" pitchFamily="34" charset="0"/>
              </a:rPr>
              <a:t>3. Binary coordination (</a:t>
            </a:r>
            <a:r>
              <a:rPr kumimoji="0" lang="en-US" altLang="en-US" sz="1000" b="1" i="1" u="none" strike="noStrike" cap="none" normalizeH="0" baseline="0" dirty="0">
                <a:ln>
                  <a:noFill/>
                </a:ln>
                <a:solidFill>
                  <a:schemeClr val="tx1"/>
                </a:solidFill>
                <a:effectLst/>
                <a:latin typeface="Arial" panose="020B0604020202020204" pitchFamily="34" charset="0"/>
              </a:rPr>
              <a:t>as…as</a:t>
            </a:r>
            <a:r>
              <a:rPr kumimoji="0" lang="en-US" altLang="en-US" sz="1000" b="1" i="0" u="none" strike="noStrike" cap="none" normalizeH="0" baseline="0" dirty="0">
                <a:ln>
                  <a:noFill/>
                </a:ln>
                <a:solidFill>
                  <a:schemeClr val="tx1"/>
                </a:solidFill>
                <a:effectLs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chemeClr val="tx1"/>
                </a:solidFill>
                <a:effectLst/>
                <a:latin typeface="Arial" panose="020B0604020202020204" pitchFamily="34" charset="0"/>
              </a:rPr>
              <a:t>Functions as a connective (‘neither…nor’) linking verbs, nouns, or clauses: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chemeClr val="tx1"/>
                </a:solidFill>
                <a:effectLst/>
                <a:latin typeface="Arial" panose="020B0604020202020204" pitchFamily="34" charset="0"/>
              </a:rPr>
              <a:t>(28) </a:t>
            </a:r>
            <a:r>
              <a:rPr kumimoji="0" lang="en-US" altLang="en-US" sz="1000" b="0" i="1" u="none" strike="noStrike" cap="none" normalizeH="0" baseline="0" dirty="0">
                <a:ln>
                  <a:noFill/>
                </a:ln>
                <a:solidFill>
                  <a:schemeClr val="tx1"/>
                </a:solidFill>
                <a:effectLst/>
                <a:latin typeface="Arial" panose="020B0604020202020204" pitchFamily="34" charset="0"/>
              </a:rPr>
              <a:t>Ky as u </a:t>
            </a:r>
            <a:r>
              <a:rPr kumimoji="0" lang="en-US" altLang="en-US" sz="1000" b="0" i="1" u="none" strike="noStrike" cap="none" normalizeH="0" baseline="0" dirty="0" err="1">
                <a:ln>
                  <a:noFill/>
                </a:ln>
                <a:solidFill>
                  <a:schemeClr val="tx1"/>
                </a:solidFill>
                <a:effectLst/>
                <a:latin typeface="Arial" panose="020B0604020202020204" pitchFamily="34" charset="0"/>
              </a:rPr>
              <a:t>ndal</a:t>
            </a:r>
            <a:r>
              <a:rPr kumimoji="0" lang="en-US" altLang="en-US" sz="1000" b="0" i="1" u="none" strike="noStrike" cap="none" normalizeH="0" baseline="0" dirty="0">
                <a:ln>
                  <a:noFill/>
                </a:ln>
                <a:solidFill>
                  <a:schemeClr val="tx1"/>
                </a:solidFill>
                <a:effectLst/>
                <a:latin typeface="Arial" panose="020B0604020202020204" pitchFamily="34" charset="0"/>
              </a:rPr>
              <a:t>, as </a:t>
            </a:r>
            <a:r>
              <a:rPr kumimoji="0" lang="en-US" altLang="en-US" sz="1000" b="0" i="1" u="none" strike="noStrike" cap="none" normalizeH="0" baseline="0" dirty="0" err="1">
                <a:ln>
                  <a:noFill/>
                </a:ln>
                <a:solidFill>
                  <a:schemeClr val="tx1"/>
                </a:solidFill>
                <a:effectLst/>
                <a:latin typeface="Arial" panose="020B0604020202020204" pitchFamily="34" charset="0"/>
              </a:rPr>
              <a:t>iku</a:t>
            </a:r>
            <a:r>
              <a:rPr kumimoji="0" lang="en-US" altLang="en-US" sz="1000" b="0" i="1" u="none" strike="noStrike" cap="none" normalizeH="0" baseline="0" dirty="0">
                <a:ln>
                  <a:noFill/>
                </a:ln>
                <a:solidFill>
                  <a:schemeClr val="tx1"/>
                </a:solidFill>
                <a:effectLst/>
                <a:latin typeface="Arial" panose="020B0604020202020204" pitchFamily="34" charset="0"/>
              </a:rPr>
              <a:t> me </a:t>
            </a:r>
            <a:r>
              <a:rPr kumimoji="0" lang="en-US" altLang="en-US" sz="1000" b="0" i="1" u="none" strike="noStrike" cap="none" normalizeH="0" baseline="0" dirty="0" err="1">
                <a:ln>
                  <a:noFill/>
                </a:ln>
                <a:solidFill>
                  <a:schemeClr val="tx1"/>
                </a:solidFill>
                <a:effectLst/>
                <a:latin typeface="Arial" panose="020B0604020202020204" pitchFamily="34" charset="0"/>
              </a:rPr>
              <a:t>vrap</a:t>
            </a:r>
            <a:r>
              <a:rPr kumimoji="0" lang="en-US" altLang="en-US" sz="1000" b="0" i="1" u="none" strike="noStrike" cap="none" normalizeH="0" baseline="0" dirty="0">
                <a:ln>
                  <a:noFill/>
                </a:ln>
                <a:solidFill>
                  <a:schemeClr val="tx1"/>
                </a:solidFill>
                <a:effectLst/>
                <a:latin typeface="Arial" panose="020B0604020202020204" pitchFamily="34" charset="0"/>
              </a:rPr>
              <a:t>.</a:t>
            </a:r>
            <a:br>
              <a:rPr kumimoji="0" lang="en-US" altLang="en-US" sz="1000" b="0" i="0" u="none" strike="noStrike" cap="none" normalizeH="0" baseline="0" dirty="0">
                <a:ln>
                  <a:noFill/>
                </a:ln>
                <a:solidFill>
                  <a:schemeClr val="tx1"/>
                </a:solidFill>
                <a:effectLst/>
                <a:latin typeface="Arial" panose="020B0604020202020204" pitchFamily="34" charset="0"/>
              </a:rPr>
            </a:br>
            <a:r>
              <a:rPr kumimoji="0" lang="ro-RO" altLang="en-US" sz="1000" b="0" i="0" u="none" strike="noStrike" cap="none" normalizeH="0" baseline="0" dirty="0">
                <a:ln>
                  <a:noFill/>
                </a:ln>
                <a:solidFill>
                  <a:schemeClr val="tx1"/>
                </a:solidFill>
                <a:effectLst/>
                <a:latin typeface="Arial" panose="020B0604020202020204" pitchFamily="34" charset="0"/>
              </a:rPr>
              <a:t>       </a:t>
            </a:r>
            <a:r>
              <a:rPr kumimoji="0" lang="en-US" altLang="en-US" sz="1000" b="0" i="0" u="none" strike="noStrike" cap="none" normalizeH="0" baseline="0" dirty="0" err="1">
                <a:ln>
                  <a:noFill/>
                </a:ln>
                <a:solidFill>
                  <a:schemeClr val="tx1"/>
                </a:solidFill>
                <a:effectLst/>
                <a:latin typeface="Arial" panose="020B0604020202020204" pitchFamily="34" charset="0"/>
              </a:rPr>
              <a:t>this.NOM</a:t>
            </a:r>
            <a:r>
              <a:rPr kumimoji="0" lang="en-US" altLang="en-US" sz="1000" b="0" i="0" u="none" strike="noStrike" cap="none" normalizeH="0" baseline="0" dirty="0">
                <a:ln>
                  <a:noFill/>
                </a:ln>
                <a:solidFill>
                  <a:schemeClr val="tx1"/>
                </a:solidFill>
                <a:effectLst/>
                <a:latin typeface="Arial" panose="020B0604020202020204" pitchFamily="34" charset="0"/>
              </a:rPr>
              <a:t> </a:t>
            </a:r>
            <a:r>
              <a:rPr kumimoji="0" lang="ro-RO" altLang="en-US" sz="1000" b="0" i="0" u="none" strike="noStrike" cap="none" normalizeH="0" baseline="0" dirty="0">
                <a:ln>
                  <a:noFill/>
                </a:ln>
                <a:solidFill>
                  <a:schemeClr val="tx1"/>
                </a:solidFill>
                <a:effectLst/>
                <a:latin typeface="Arial" panose="020B0604020202020204" pitchFamily="34" charset="0"/>
              </a:rPr>
              <a:t>CoNeg</a:t>
            </a:r>
            <a:r>
              <a:rPr kumimoji="0" lang="en-US" altLang="en-US" sz="1000" b="0" i="0" u="none" strike="noStrike" cap="none" normalizeH="0" baseline="0" dirty="0">
                <a:ln>
                  <a:noFill/>
                </a:ln>
                <a:solidFill>
                  <a:schemeClr val="tx1"/>
                </a:solidFill>
                <a:effectLst/>
                <a:latin typeface="Arial" panose="020B0604020202020204" pitchFamily="34" charset="0"/>
              </a:rPr>
              <a:t> REFL stopped </a:t>
            </a:r>
            <a:r>
              <a:rPr kumimoji="0" lang="ro-RO" altLang="en-US" sz="1000" b="0" i="0" u="none" strike="noStrike" cap="none" normalizeH="0" baseline="0" dirty="0">
                <a:ln>
                  <a:noFill/>
                </a:ln>
                <a:solidFill>
                  <a:schemeClr val="tx1"/>
                </a:solidFill>
                <a:effectLst/>
                <a:latin typeface="Arial" panose="020B0604020202020204" pitchFamily="34" charset="0"/>
              </a:rPr>
              <a:t>CoNeg</a:t>
            </a:r>
            <a:r>
              <a:rPr kumimoji="0" lang="en-US" altLang="en-US" sz="1000" b="0" i="0" u="none" strike="noStrike" cap="none" normalizeH="0" baseline="0" dirty="0">
                <a:ln>
                  <a:noFill/>
                </a:ln>
                <a:solidFill>
                  <a:schemeClr val="tx1"/>
                </a:solidFill>
                <a:effectLst/>
                <a:latin typeface="Arial" panose="020B0604020202020204" pitchFamily="34" charset="0"/>
              </a:rPr>
              <a:t> ran with run</a:t>
            </a:r>
            <a:br>
              <a:rPr kumimoji="0" lang="en-US" altLang="en-US" sz="1000" b="0" i="0" u="none" strike="noStrike" cap="none" normalizeH="0" baseline="0" dirty="0">
                <a:ln>
                  <a:noFill/>
                </a:ln>
                <a:solidFill>
                  <a:schemeClr val="tx1"/>
                </a:solidFill>
                <a:effectLst/>
                <a:latin typeface="Arial" panose="020B0604020202020204" pitchFamily="34" charset="0"/>
              </a:rPr>
            </a:br>
            <a:r>
              <a:rPr kumimoji="0" lang="ro-RO" altLang="en-US" sz="1000" b="0" i="0" u="none" strike="noStrike" cap="none" normalizeH="0" baseline="0" dirty="0">
                <a:ln>
                  <a:noFill/>
                </a:ln>
                <a:solidFill>
                  <a:schemeClr val="tx1"/>
                </a:solidFill>
                <a:effectLst/>
                <a:latin typeface="Arial" panose="020B0604020202020204" pitchFamily="34" charset="0"/>
              </a:rPr>
              <a:t>        </a:t>
            </a:r>
            <a:r>
              <a:rPr kumimoji="0" lang="en-US" altLang="en-US" sz="1000" b="0" i="0" u="none" strike="noStrike" cap="none" normalizeH="0" baseline="0" dirty="0">
                <a:ln>
                  <a:noFill/>
                </a:ln>
                <a:solidFill>
                  <a:schemeClr val="tx1"/>
                </a:solidFill>
                <a:effectLst/>
                <a:latin typeface="Arial" panose="020B0604020202020204" pitchFamily="34" charset="0"/>
              </a:rPr>
              <a:t>“He neither stopped nor ran away.”</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chemeClr val="tx1"/>
                </a:solidFill>
                <a:effectLst/>
                <a:latin typeface="Arial" panose="020B0604020202020204" pitchFamily="34" charset="0"/>
              </a:rPr>
              <a:t>(29) </a:t>
            </a:r>
            <a:r>
              <a:rPr kumimoji="0" lang="en-US" altLang="en-US" sz="1000" b="0" i="1" u="none" strike="noStrike" cap="none" normalizeH="0" baseline="0" dirty="0" err="1">
                <a:ln>
                  <a:noFill/>
                </a:ln>
                <a:solidFill>
                  <a:schemeClr val="tx1"/>
                </a:solidFill>
                <a:effectLst/>
                <a:latin typeface="Arial" panose="020B0604020202020204" pitchFamily="34" charset="0"/>
              </a:rPr>
              <a:t>Jungun</a:t>
            </a:r>
            <a:r>
              <a:rPr kumimoji="0" lang="en-US" altLang="en-US" sz="1000" b="0" i="1" u="none" strike="noStrike" cap="none" normalizeH="0" baseline="0" dirty="0">
                <a:ln>
                  <a:noFill/>
                </a:ln>
                <a:solidFill>
                  <a:schemeClr val="tx1"/>
                </a:solidFill>
                <a:effectLst/>
                <a:latin typeface="Arial" panose="020B0604020202020204" pitchFamily="34" charset="0"/>
              </a:rPr>
              <a:t> as </a:t>
            </a:r>
            <a:r>
              <a:rPr kumimoji="0" lang="en-US" altLang="en-US" sz="1000" b="0" i="1" u="none" strike="noStrike" cap="none" normalizeH="0" baseline="0" dirty="0" err="1">
                <a:ln>
                  <a:noFill/>
                </a:ln>
                <a:solidFill>
                  <a:schemeClr val="tx1"/>
                </a:solidFill>
                <a:effectLst/>
                <a:latin typeface="Arial" panose="020B0604020202020204" pitchFamily="34" charset="0"/>
              </a:rPr>
              <a:t>unë</a:t>
            </a:r>
            <a:r>
              <a:rPr kumimoji="0" lang="en-US" altLang="en-US" sz="1000" b="0" i="1" u="none" strike="noStrike" cap="none" normalizeH="0" baseline="0" dirty="0">
                <a:ln>
                  <a:noFill/>
                </a:ln>
                <a:solidFill>
                  <a:schemeClr val="tx1"/>
                </a:solidFill>
                <a:effectLst/>
                <a:latin typeface="Arial" panose="020B0604020202020204" pitchFamily="34" charset="0"/>
              </a:rPr>
              <a:t> </a:t>
            </a:r>
            <a:r>
              <a:rPr kumimoji="0" lang="en-US" altLang="en-US" sz="1000" b="0" i="1" u="none" strike="noStrike" cap="none" normalizeH="0" baseline="0" dirty="0" err="1">
                <a:ln>
                  <a:noFill/>
                </a:ln>
                <a:solidFill>
                  <a:schemeClr val="tx1"/>
                </a:solidFill>
                <a:effectLst/>
                <a:latin typeface="Arial" panose="020B0604020202020204" pitchFamily="34" charset="0"/>
              </a:rPr>
              <a:t>nuk</a:t>
            </a:r>
            <a:r>
              <a:rPr kumimoji="0" lang="en-US" altLang="en-US" sz="1000" b="0" i="1" u="none" strike="noStrike" cap="none" normalizeH="0" baseline="0" dirty="0">
                <a:ln>
                  <a:noFill/>
                </a:ln>
                <a:solidFill>
                  <a:schemeClr val="tx1"/>
                </a:solidFill>
                <a:effectLst/>
                <a:latin typeface="Arial" panose="020B0604020202020204" pitchFamily="34" charset="0"/>
              </a:rPr>
              <a:t> e </a:t>
            </a:r>
            <a:r>
              <a:rPr kumimoji="0" lang="en-US" altLang="en-US" sz="1000" b="0" i="1" u="none" strike="noStrike" cap="none" normalizeH="0" baseline="0" dirty="0" err="1">
                <a:ln>
                  <a:noFill/>
                </a:ln>
                <a:solidFill>
                  <a:schemeClr val="tx1"/>
                </a:solidFill>
                <a:effectLst/>
                <a:latin typeface="Arial" panose="020B0604020202020204" pitchFamily="34" charset="0"/>
              </a:rPr>
              <a:t>kuptoj</a:t>
            </a:r>
            <a:r>
              <a:rPr kumimoji="0" lang="en-US" altLang="en-US" sz="1000" b="0" i="1" u="none" strike="noStrike" cap="none" normalizeH="0" baseline="0" dirty="0">
                <a:ln>
                  <a:noFill/>
                </a:ln>
                <a:solidFill>
                  <a:schemeClr val="tx1"/>
                </a:solidFill>
                <a:effectLst/>
                <a:latin typeface="Arial" panose="020B0604020202020204" pitchFamily="34" charset="0"/>
              </a:rPr>
              <a:t> dot.</a:t>
            </a:r>
            <a:br>
              <a:rPr kumimoji="0" lang="en-US" altLang="en-US" sz="1000" b="0" i="0" u="none" strike="noStrike" cap="none" normalizeH="0" baseline="0" dirty="0">
                <a:ln>
                  <a:noFill/>
                </a:ln>
                <a:solidFill>
                  <a:schemeClr val="tx1"/>
                </a:solidFill>
                <a:effectLst/>
                <a:latin typeface="Arial" panose="020B0604020202020204" pitchFamily="34" charset="0"/>
              </a:rPr>
            </a:br>
            <a:r>
              <a:rPr kumimoji="0" lang="ro-RO" altLang="en-US" sz="1000" b="0" i="0" u="none" strike="noStrike" cap="none" normalizeH="0" baseline="0" dirty="0">
                <a:ln>
                  <a:noFill/>
                </a:ln>
                <a:solidFill>
                  <a:schemeClr val="tx1"/>
                </a:solidFill>
                <a:effectLst/>
                <a:latin typeface="Arial" panose="020B0604020202020204" pitchFamily="34" charset="0"/>
              </a:rPr>
              <a:t>       </a:t>
            </a:r>
            <a:r>
              <a:rPr kumimoji="0" lang="en-US" altLang="en-US" sz="1000" b="0" i="0" u="none" strike="noStrike" cap="none" normalizeH="0" baseline="0" dirty="0" err="1">
                <a:ln>
                  <a:noFill/>
                </a:ln>
                <a:solidFill>
                  <a:schemeClr val="tx1"/>
                </a:solidFill>
                <a:effectLst/>
                <a:latin typeface="Arial" panose="020B0604020202020204" pitchFamily="34" charset="0"/>
              </a:rPr>
              <a:t>Jung.ACC</a:t>
            </a:r>
            <a:r>
              <a:rPr kumimoji="0" lang="en-US" altLang="en-US" sz="1000" b="0" i="0" u="none" strike="noStrike" cap="none" normalizeH="0" baseline="0" dirty="0">
                <a:ln>
                  <a:noFill/>
                </a:ln>
                <a:solidFill>
                  <a:schemeClr val="tx1"/>
                </a:solidFill>
                <a:effectLst/>
                <a:latin typeface="Arial" panose="020B0604020202020204" pitchFamily="34" charset="0"/>
              </a:rPr>
              <a:t> neither I NEG 3SG understand can</a:t>
            </a:r>
            <a:br>
              <a:rPr kumimoji="0" lang="en-US" altLang="en-US" sz="1000" b="0" i="0" u="none" strike="noStrike" cap="none" normalizeH="0" baseline="0" dirty="0">
                <a:ln>
                  <a:noFill/>
                </a:ln>
                <a:solidFill>
                  <a:schemeClr val="tx1"/>
                </a:solidFill>
                <a:effectLst/>
                <a:latin typeface="Arial" panose="020B0604020202020204" pitchFamily="34" charset="0"/>
              </a:rPr>
            </a:br>
            <a:r>
              <a:rPr kumimoji="0" lang="ro-RO" altLang="en-US" sz="1000" b="0" i="0" u="none" strike="noStrike" cap="none" normalizeH="0" baseline="0" dirty="0">
                <a:ln>
                  <a:noFill/>
                </a:ln>
                <a:solidFill>
                  <a:schemeClr val="tx1"/>
                </a:solidFill>
                <a:effectLst/>
                <a:latin typeface="Arial" panose="020B0604020202020204" pitchFamily="34" charset="0"/>
              </a:rPr>
              <a:t>       </a:t>
            </a:r>
            <a:r>
              <a:rPr kumimoji="0" lang="en-US" altLang="en-US" sz="1000" b="0" i="0" u="none" strike="noStrike" cap="none" normalizeH="0" baseline="0" dirty="0">
                <a:ln>
                  <a:noFill/>
                </a:ln>
                <a:solidFill>
                  <a:schemeClr val="tx1"/>
                </a:solidFill>
                <a:effectLst/>
                <a:latin typeface="Arial" panose="020B0604020202020204" pitchFamily="34" charset="0"/>
              </a:rPr>
              <a:t>“Neither can I understand Jung.”</a:t>
            </a:r>
          </a:p>
        </p:txBody>
      </p:sp>
      <p:sp>
        <p:nvSpPr>
          <p:cNvPr id="13" name="Rectangle 9">
            <a:extLst>
              <a:ext uri="{FF2B5EF4-FFF2-40B4-BE49-F238E27FC236}">
                <a16:creationId xmlns:a16="http://schemas.microsoft.com/office/drawing/2014/main" id="{5DE375C6-384F-4FDB-BF50-E903C6CE8D81}"/>
              </a:ext>
            </a:extLst>
          </p:cNvPr>
          <p:cNvSpPr>
            <a:spLocks noChangeArrowheads="1"/>
          </p:cNvSpPr>
          <p:nvPr/>
        </p:nvSpPr>
        <p:spPr bwMode="auto">
          <a:xfrm>
            <a:off x="74775" y="3785446"/>
            <a:ext cx="1847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6" name="Rectangle 4">
            <a:extLst>
              <a:ext uri="{FF2B5EF4-FFF2-40B4-BE49-F238E27FC236}">
                <a16:creationId xmlns:a16="http://schemas.microsoft.com/office/drawing/2014/main" id="{6B473BC2-575E-42FD-9662-AB996E9A8883}"/>
              </a:ext>
            </a:extLst>
          </p:cNvPr>
          <p:cNvSpPr>
            <a:spLocks noChangeArrowheads="1"/>
          </p:cNvSpPr>
          <p:nvPr/>
        </p:nvSpPr>
        <p:spPr bwMode="auto">
          <a:xfrm>
            <a:off x="0" y="623286"/>
            <a:ext cx="9144000" cy="15875"/>
          </a:xfrm>
          <a:prstGeom prst="rect">
            <a:avLst/>
          </a:prstGeom>
          <a:solidFill>
            <a:srgbClr val="000000"/>
          </a:solidFill>
          <a:ln w="9525">
            <a:solidFill>
              <a:schemeClr val="tx1"/>
            </a:solidFill>
            <a:prstDash val="solid"/>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34071173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34"/>
          <p:cNvSpPr txBox="1">
            <a:spLocks noGrp="1"/>
          </p:cNvSpPr>
          <p:nvPr>
            <p:ph type="title"/>
          </p:nvPr>
        </p:nvSpPr>
        <p:spPr>
          <a:xfrm>
            <a:off x="382425" y="202400"/>
            <a:ext cx="8686800" cy="822600"/>
          </a:xfrm>
          <a:prstGeom prst="rect">
            <a:avLst/>
          </a:prstGeom>
        </p:spPr>
        <p:txBody>
          <a:bodyPr spcFirstLastPara="1" wrap="square" lIns="91425" tIns="91425" rIns="91425" bIns="91425" anchor="b" anchorCtr="0">
            <a:noAutofit/>
          </a:bodyPr>
          <a:lstStyle/>
          <a:p>
            <a:pPr marL="457200" marR="0" lvl="0" indent="-317500" defTabSz="914400" rtl="0" eaLnBrk="1" fontAlgn="auto" latinLnBrk="0" hangingPunct="1">
              <a:lnSpc>
                <a:spcPct val="100000"/>
              </a:lnSpc>
              <a:spcBef>
                <a:spcPts val="0"/>
              </a:spcBef>
              <a:spcAft>
                <a:spcPts val="0"/>
              </a:spcAft>
              <a:tabLst/>
              <a:defRPr/>
            </a:pPr>
            <a:br>
              <a:rPr kumimoji="0" lang="ro-RO" sz="1200" b="1" i="0" u="none" strike="noStrike" kern="0" cap="none" spc="0" normalizeH="0" baseline="0" noProof="0" dirty="0">
                <a:ln>
                  <a:noFill/>
                </a:ln>
                <a:solidFill>
                  <a:srgbClr val="083C77"/>
                </a:solidFill>
                <a:effectLst/>
                <a:uLnTx/>
                <a:uFillTx/>
                <a:latin typeface="Karla"/>
                <a:sym typeface="Karla"/>
              </a:rPr>
            </a:br>
            <a:r>
              <a:rPr lang="ro-RO" sz="1200" b="1" dirty="0">
                <a:solidFill>
                  <a:srgbClr val="083C77"/>
                </a:solidFill>
                <a:latin typeface="Karla"/>
                <a:sym typeface="Karla"/>
              </a:rPr>
              <a:t> </a:t>
            </a:r>
            <a:br>
              <a:rPr kumimoji="0" lang="en-US" sz="1200" b="1" i="0" u="none" strike="noStrike" kern="0" cap="none" spc="0" normalizeH="0" baseline="0" noProof="0" dirty="0">
                <a:ln>
                  <a:noFill/>
                </a:ln>
                <a:solidFill>
                  <a:srgbClr val="083C77"/>
                </a:solidFill>
                <a:effectLst/>
                <a:uLnTx/>
                <a:uFillTx/>
                <a:latin typeface="Karla"/>
                <a:sym typeface="Karla"/>
              </a:rPr>
            </a:br>
            <a:br>
              <a:rPr kumimoji="0" lang="en-US" sz="1200" b="1" i="0" u="none" strike="noStrike" kern="0" cap="none" spc="0" normalizeH="0" baseline="0" noProof="0" dirty="0">
                <a:ln>
                  <a:noFill/>
                </a:ln>
                <a:solidFill>
                  <a:srgbClr val="083C77"/>
                </a:solidFill>
                <a:effectLst/>
                <a:uLnTx/>
                <a:uFillTx/>
                <a:latin typeface="Karla"/>
                <a:sym typeface="Karla"/>
              </a:rPr>
            </a:br>
            <a:endParaRPr dirty="0"/>
          </a:p>
        </p:txBody>
      </p:sp>
      <p:sp>
        <p:nvSpPr>
          <p:cNvPr id="233" name="Google Shape;233;p34"/>
          <p:cNvSpPr txBox="1">
            <a:spLocks noGrp="1"/>
          </p:cNvSpPr>
          <p:nvPr>
            <p:ph type="subTitle" idx="3"/>
          </p:nvPr>
        </p:nvSpPr>
        <p:spPr>
          <a:xfrm>
            <a:off x="228600" y="1222000"/>
            <a:ext cx="7904356" cy="3719098"/>
          </a:xfrm>
          <a:prstGeom prst="rect">
            <a:avLst/>
          </a:prstGeom>
        </p:spPr>
        <p:txBody>
          <a:bodyPr spcFirstLastPara="1" wrap="square" lIns="91425" tIns="91425" rIns="91425" bIns="91425" anchor="t" anchorCtr="0">
            <a:noAutofit/>
          </a:bodyPr>
          <a:lstStyle/>
          <a:p>
            <a:pPr marL="139700" indent="0"/>
            <a:endParaRPr lang="ro-RO" dirty="0"/>
          </a:p>
          <a:p>
            <a:pPr marL="139700" indent="0"/>
            <a:endParaRPr lang="ro-RO" dirty="0"/>
          </a:p>
          <a:p>
            <a:pPr marL="139700" indent="0"/>
            <a:endParaRPr lang="ro-RO" dirty="0"/>
          </a:p>
          <a:p>
            <a:pPr marL="139700" indent="0"/>
            <a:endParaRPr lang="ro-RO" dirty="0"/>
          </a:p>
          <a:p>
            <a:pPr marL="139700" indent="0"/>
            <a:r>
              <a:rPr lang="en-US" dirty="0"/>
              <a:t>	</a:t>
            </a:r>
          </a:p>
          <a:p>
            <a:pPr marL="139700" indent="0"/>
            <a:endParaRPr lang="ro-RO" dirty="0"/>
          </a:p>
        </p:txBody>
      </p:sp>
      <p:sp>
        <p:nvSpPr>
          <p:cNvPr id="8" name="Rectangle 3">
            <a:extLst>
              <a:ext uri="{FF2B5EF4-FFF2-40B4-BE49-F238E27FC236}">
                <a16:creationId xmlns:a16="http://schemas.microsoft.com/office/drawing/2014/main" id="{F8081A21-6A26-4D3C-825F-070A0C945E68}"/>
              </a:ext>
            </a:extLst>
          </p:cNvPr>
          <p:cNvSpPr>
            <a:spLocks noChangeArrowheads="1"/>
          </p:cNvSpPr>
          <p:nvPr/>
        </p:nvSpPr>
        <p:spPr bwMode="auto">
          <a:xfrm>
            <a:off x="74775" y="2881494"/>
            <a:ext cx="18473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000" b="0" i="0" u="none" strike="noStrike" cap="none" normalizeH="0" baseline="0" dirty="0">
                <a:ln>
                  <a:noFill/>
                </a:ln>
                <a:solidFill>
                  <a:schemeClr val="tx1"/>
                </a:solidFill>
                <a:effectLst/>
                <a:latin typeface="Arial" panose="020B0604020202020204" pitchFamily="34" charset="0"/>
              </a:rPr>
            </a:br>
            <a:endParaRPr kumimoji="0" lang="en-US" altLang="en-US" sz="1000" b="0" i="0" u="none" strike="noStrike" cap="none" normalizeH="0" baseline="0" dirty="0">
              <a:ln>
                <a:noFill/>
              </a:ln>
              <a:solidFill>
                <a:schemeClr val="tx1"/>
              </a:solidFill>
              <a:effectLst/>
              <a:latin typeface="Arial" panose="020B0604020202020204" pitchFamily="34" charset="0"/>
            </a:endParaRPr>
          </a:p>
        </p:txBody>
      </p:sp>
      <p:sp>
        <p:nvSpPr>
          <p:cNvPr id="10" name="Rectangle 5">
            <a:extLst>
              <a:ext uri="{FF2B5EF4-FFF2-40B4-BE49-F238E27FC236}">
                <a16:creationId xmlns:a16="http://schemas.microsoft.com/office/drawing/2014/main" id="{BCC8F1B7-6434-4B8D-9841-2A12A06EDABD}"/>
              </a:ext>
            </a:extLst>
          </p:cNvPr>
          <p:cNvSpPr>
            <a:spLocks noChangeArrowheads="1"/>
          </p:cNvSpPr>
          <p:nvPr/>
        </p:nvSpPr>
        <p:spPr bwMode="auto">
          <a:xfrm>
            <a:off x="74775" y="3462436"/>
            <a:ext cx="816559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0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7" name="Rectangle 5">
            <a:extLst>
              <a:ext uri="{FF2B5EF4-FFF2-40B4-BE49-F238E27FC236}">
                <a16:creationId xmlns:a16="http://schemas.microsoft.com/office/drawing/2014/main" id="{7CA02280-A73D-4D07-8BCF-FBDD2F18D1E4}"/>
              </a:ext>
            </a:extLst>
          </p:cNvPr>
          <p:cNvSpPr>
            <a:spLocks noChangeArrowheads="1"/>
          </p:cNvSpPr>
          <p:nvPr/>
        </p:nvSpPr>
        <p:spPr bwMode="auto">
          <a:xfrm>
            <a:off x="89600" y="3323675"/>
            <a:ext cx="18473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0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000" b="0" i="0" u="none" strike="noStrike" cap="none" normalizeH="0" baseline="0" dirty="0">
              <a:ln>
                <a:noFill/>
              </a:ln>
              <a:solidFill>
                <a:schemeClr val="tx1"/>
              </a:solidFill>
              <a:effectLst/>
              <a:latin typeface="Arial" panose="020B0604020202020204" pitchFamily="34" charset="0"/>
            </a:endParaRPr>
          </a:p>
        </p:txBody>
      </p:sp>
      <p:sp>
        <p:nvSpPr>
          <p:cNvPr id="13" name="Rectangle 9">
            <a:extLst>
              <a:ext uri="{FF2B5EF4-FFF2-40B4-BE49-F238E27FC236}">
                <a16:creationId xmlns:a16="http://schemas.microsoft.com/office/drawing/2014/main" id="{5DE375C6-384F-4FDB-BF50-E903C6CE8D81}"/>
              </a:ext>
            </a:extLst>
          </p:cNvPr>
          <p:cNvSpPr>
            <a:spLocks noChangeArrowheads="1"/>
          </p:cNvSpPr>
          <p:nvPr/>
        </p:nvSpPr>
        <p:spPr bwMode="auto">
          <a:xfrm>
            <a:off x="74775" y="3785446"/>
            <a:ext cx="1847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graphicFrame>
        <p:nvGraphicFramePr>
          <p:cNvPr id="3" name="Table 2">
            <a:extLst>
              <a:ext uri="{FF2B5EF4-FFF2-40B4-BE49-F238E27FC236}">
                <a16:creationId xmlns:a16="http://schemas.microsoft.com/office/drawing/2014/main" id="{63DFD68E-E1EA-435E-91C1-D9E1F751B436}"/>
              </a:ext>
            </a:extLst>
          </p:cNvPr>
          <p:cNvGraphicFramePr>
            <a:graphicFrameLocks noGrp="1"/>
          </p:cNvGraphicFramePr>
          <p:nvPr>
            <p:extLst>
              <p:ext uri="{D42A27DB-BD31-4B8C-83A1-F6EECF244321}">
                <p14:modId xmlns:p14="http://schemas.microsoft.com/office/powerpoint/2010/main" val="877938235"/>
              </p:ext>
            </p:extLst>
          </p:nvPr>
        </p:nvGraphicFramePr>
        <p:xfrm>
          <a:off x="570322" y="202400"/>
          <a:ext cx="7616339" cy="4687055"/>
        </p:xfrm>
        <a:graphic>
          <a:graphicData uri="http://schemas.openxmlformats.org/drawingml/2006/table">
            <a:tbl>
              <a:tblPr/>
              <a:tblGrid>
                <a:gridCol w="1260829">
                  <a:extLst>
                    <a:ext uri="{9D8B030D-6E8A-4147-A177-3AD203B41FA5}">
                      <a16:colId xmlns:a16="http://schemas.microsoft.com/office/drawing/2014/main" val="1228204513"/>
                    </a:ext>
                  </a:extLst>
                </a:gridCol>
                <a:gridCol w="1260829">
                  <a:extLst>
                    <a:ext uri="{9D8B030D-6E8A-4147-A177-3AD203B41FA5}">
                      <a16:colId xmlns:a16="http://schemas.microsoft.com/office/drawing/2014/main" val="595559221"/>
                    </a:ext>
                  </a:extLst>
                </a:gridCol>
                <a:gridCol w="1202542">
                  <a:extLst>
                    <a:ext uri="{9D8B030D-6E8A-4147-A177-3AD203B41FA5}">
                      <a16:colId xmlns:a16="http://schemas.microsoft.com/office/drawing/2014/main" val="4054907065"/>
                    </a:ext>
                  </a:extLst>
                </a:gridCol>
                <a:gridCol w="109652">
                  <a:extLst>
                    <a:ext uri="{9D8B030D-6E8A-4147-A177-3AD203B41FA5}">
                      <a16:colId xmlns:a16="http://schemas.microsoft.com/office/drawing/2014/main" val="2886390726"/>
                    </a:ext>
                  </a:extLst>
                </a:gridCol>
                <a:gridCol w="1260829">
                  <a:extLst>
                    <a:ext uri="{9D8B030D-6E8A-4147-A177-3AD203B41FA5}">
                      <a16:colId xmlns:a16="http://schemas.microsoft.com/office/drawing/2014/main" val="2616325546"/>
                    </a:ext>
                  </a:extLst>
                </a:gridCol>
                <a:gridCol w="1260829">
                  <a:extLst>
                    <a:ext uri="{9D8B030D-6E8A-4147-A177-3AD203B41FA5}">
                      <a16:colId xmlns:a16="http://schemas.microsoft.com/office/drawing/2014/main" val="785006026"/>
                    </a:ext>
                  </a:extLst>
                </a:gridCol>
                <a:gridCol w="1260829">
                  <a:extLst>
                    <a:ext uri="{9D8B030D-6E8A-4147-A177-3AD203B41FA5}">
                      <a16:colId xmlns:a16="http://schemas.microsoft.com/office/drawing/2014/main" val="603505778"/>
                    </a:ext>
                  </a:extLst>
                </a:gridCol>
              </a:tblGrid>
              <a:tr h="278803">
                <a:tc>
                  <a:txBody>
                    <a:bodyPr/>
                    <a:lstStyle/>
                    <a:p>
                      <a:r>
                        <a:rPr lang="en-US" sz="900"/>
                        <a:t>Language</a:t>
                      </a:r>
                    </a:p>
                  </a:txBody>
                  <a:tcPr marL="19901" marR="19901" marT="9950" marB="9950" anchor="ctr">
                    <a:lnL>
                      <a:noFill/>
                    </a:lnL>
                    <a:lnR>
                      <a:noFill/>
                    </a:lnR>
                    <a:lnT>
                      <a:noFill/>
                    </a:lnT>
                    <a:lnB>
                      <a:noFill/>
                    </a:lnB>
                  </a:tcPr>
                </a:tc>
                <a:tc>
                  <a:txBody>
                    <a:bodyPr/>
                    <a:lstStyle/>
                    <a:p>
                      <a:r>
                        <a:rPr lang="en-US" sz="900"/>
                        <a:t>Connective marker</a:t>
                      </a:r>
                    </a:p>
                  </a:txBody>
                  <a:tcPr marL="19901" marR="19901" marT="9950" marB="9950" anchor="ctr">
                    <a:lnL>
                      <a:noFill/>
                    </a:lnL>
                    <a:lnR>
                      <a:noFill/>
                    </a:lnR>
                    <a:lnT>
                      <a:noFill/>
                    </a:lnT>
                    <a:lnB>
                      <a:noFill/>
                    </a:lnB>
                  </a:tcPr>
                </a:tc>
                <a:tc>
                  <a:txBody>
                    <a:bodyPr/>
                    <a:lstStyle/>
                    <a:p>
                      <a:r>
                        <a:rPr lang="en-US" sz="900"/>
                        <a:t>Sentential negator with CoNeg?</a:t>
                      </a:r>
                    </a:p>
                  </a:txBody>
                  <a:tcPr marL="19901" marR="19901" marT="9950" marB="9950" anchor="ctr">
                    <a:lnL>
                      <a:noFill/>
                    </a:lnL>
                    <a:lnR>
                      <a:noFill/>
                    </a:lnR>
                    <a:lnT>
                      <a:noFill/>
                    </a:lnT>
                    <a:lnB>
                      <a:noFill/>
                    </a:lnB>
                  </a:tcPr>
                </a:tc>
                <a:tc>
                  <a:txBody>
                    <a:bodyPr/>
                    <a:lstStyle/>
                    <a:p>
                      <a:endParaRPr lang="en-US" sz="900" dirty="0"/>
                    </a:p>
                  </a:txBody>
                  <a:tcPr marL="19901" marR="19901" marT="9950" marB="9950" anchor="ctr">
                    <a:lnL>
                      <a:noFill/>
                    </a:lnL>
                    <a:lnR>
                      <a:noFill/>
                    </a:lnR>
                    <a:lnT>
                      <a:noFill/>
                    </a:lnT>
                    <a:lnB>
                      <a:noFill/>
                    </a:lnB>
                  </a:tcPr>
                </a:tc>
                <a:tc>
                  <a:txBody>
                    <a:bodyPr/>
                    <a:lstStyle/>
                    <a:p>
                      <a:r>
                        <a:rPr lang="en-US" sz="900"/>
                        <a:t>Scalar “not even” form</a:t>
                      </a:r>
                    </a:p>
                  </a:txBody>
                  <a:tcPr marL="19901" marR="19901" marT="9950" marB="9950" anchor="ctr">
                    <a:lnL>
                      <a:noFill/>
                    </a:lnL>
                    <a:lnR>
                      <a:noFill/>
                    </a:lnR>
                    <a:lnT>
                      <a:noFill/>
                    </a:lnT>
                    <a:lnB>
                      <a:noFill/>
                    </a:lnB>
                  </a:tcPr>
                </a:tc>
                <a:tc>
                  <a:txBody>
                    <a:bodyPr/>
                    <a:lstStyle/>
                    <a:p>
                      <a:r>
                        <a:rPr lang="en-US" sz="900" dirty="0"/>
                        <a:t>Typical example </a:t>
                      </a:r>
                    </a:p>
                  </a:txBody>
                  <a:tcPr marL="19901" marR="19901" marT="9950" marB="9950" anchor="ctr">
                    <a:lnL>
                      <a:noFill/>
                    </a:lnL>
                    <a:lnR>
                      <a:noFill/>
                    </a:lnR>
                    <a:lnT>
                      <a:noFill/>
                    </a:lnT>
                    <a:lnB>
                      <a:noFill/>
                    </a:lnB>
                  </a:tcPr>
                </a:tc>
                <a:tc>
                  <a:txBody>
                    <a:bodyPr/>
                    <a:lstStyle/>
                    <a:p>
                      <a:r>
                        <a:rPr lang="en-US" sz="900" dirty="0"/>
                        <a:t>Concord type (here)</a:t>
                      </a:r>
                    </a:p>
                  </a:txBody>
                  <a:tcPr marL="19901" marR="19901" marT="9950" marB="9950" anchor="ctr">
                    <a:lnL>
                      <a:noFill/>
                    </a:lnL>
                    <a:lnR>
                      <a:noFill/>
                    </a:lnR>
                    <a:lnT>
                      <a:noFill/>
                    </a:lnT>
                    <a:lnB>
                      <a:noFill/>
                    </a:lnB>
                  </a:tcPr>
                </a:tc>
                <a:extLst>
                  <a:ext uri="{0D108BD9-81ED-4DB2-BD59-A6C34878D82A}">
                    <a16:rowId xmlns:a16="http://schemas.microsoft.com/office/drawing/2014/main" val="2552876066"/>
                  </a:ext>
                </a:extLst>
              </a:tr>
              <a:tr h="719491">
                <a:tc>
                  <a:txBody>
                    <a:bodyPr/>
                    <a:lstStyle/>
                    <a:p>
                      <a:r>
                        <a:rPr lang="en-US" sz="900" b="1"/>
                        <a:t>Romanian</a:t>
                      </a:r>
                      <a:endParaRPr lang="en-US" sz="900"/>
                    </a:p>
                  </a:txBody>
                  <a:tcPr marL="19901" marR="19901" marT="9950" marB="9950" anchor="ctr">
                    <a:lnL>
                      <a:noFill/>
                    </a:lnL>
                    <a:lnR>
                      <a:noFill/>
                    </a:lnR>
                    <a:lnT>
                      <a:noFill/>
                    </a:lnT>
                    <a:lnB>
                      <a:noFill/>
                    </a:lnB>
                  </a:tcPr>
                </a:tc>
                <a:tc>
                  <a:txBody>
                    <a:bodyPr/>
                    <a:lstStyle/>
                    <a:p>
                      <a:r>
                        <a:rPr lang="en-US" sz="900" b="1"/>
                        <a:t>nici…nici</a:t>
                      </a:r>
                      <a:endParaRPr lang="en-US" sz="900"/>
                    </a:p>
                  </a:txBody>
                  <a:tcPr marL="19901" marR="19901" marT="9950" marB="9950" anchor="ctr">
                    <a:lnL>
                      <a:noFill/>
                    </a:lnL>
                    <a:lnR>
                      <a:noFill/>
                    </a:lnR>
                    <a:lnT>
                      <a:noFill/>
                    </a:lnT>
                    <a:lnB>
                      <a:noFill/>
                    </a:lnB>
                  </a:tcPr>
                </a:tc>
                <a:tc>
                  <a:txBody>
                    <a:bodyPr/>
                    <a:lstStyle/>
                    <a:p>
                      <a:r>
                        <a:rPr lang="en-US" sz="900" b="1"/>
                        <a:t>Yes</a:t>
                      </a:r>
                      <a:r>
                        <a:rPr lang="en-US" sz="900"/>
                        <a:t> → </a:t>
                      </a:r>
                      <a:r>
                        <a:rPr lang="en-US" sz="900" b="1"/>
                        <a:t>nu</a:t>
                      </a:r>
                      <a:r>
                        <a:rPr lang="en-US" sz="900"/>
                        <a:t> required with the finite verb</a:t>
                      </a:r>
                    </a:p>
                  </a:txBody>
                  <a:tcPr marL="19901" marR="19901" marT="9950" marB="9950" anchor="ctr">
                    <a:lnL>
                      <a:noFill/>
                    </a:lnL>
                    <a:lnR>
                      <a:noFill/>
                    </a:lnR>
                    <a:lnT>
                      <a:noFill/>
                    </a:lnT>
                    <a:lnB>
                      <a:noFill/>
                    </a:lnB>
                  </a:tcPr>
                </a:tc>
                <a:tc>
                  <a:txBody>
                    <a:bodyPr/>
                    <a:lstStyle/>
                    <a:p>
                      <a:endParaRPr lang="en-US" sz="900" dirty="0"/>
                    </a:p>
                  </a:txBody>
                  <a:tcPr marL="19901" marR="19901" marT="9950" marB="9950" anchor="ctr">
                    <a:lnL>
                      <a:noFill/>
                    </a:lnL>
                    <a:lnR>
                      <a:noFill/>
                    </a:lnR>
                    <a:lnT>
                      <a:noFill/>
                    </a:lnT>
                    <a:lnB>
                      <a:noFill/>
                    </a:lnB>
                  </a:tcPr>
                </a:tc>
                <a:tc>
                  <a:txBody>
                    <a:bodyPr/>
                    <a:lstStyle/>
                    <a:p>
                      <a:r>
                        <a:rPr lang="en-US" sz="900" b="1"/>
                        <a:t>nici (măcar)</a:t>
                      </a:r>
                      <a:r>
                        <a:rPr lang="en-US" sz="900"/>
                        <a:t> (requires </a:t>
                      </a:r>
                      <a:r>
                        <a:rPr lang="en-US" sz="900" b="1"/>
                        <a:t>nu</a:t>
                      </a:r>
                      <a:r>
                        <a:rPr lang="en-US" sz="900"/>
                        <a:t>)</a:t>
                      </a:r>
                    </a:p>
                  </a:txBody>
                  <a:tcPr marL="19901" marR="19901" marT="9950" marB="9950" anchor="ctr">
                    <a:lnL>
                      <a:noFill/>
                    </a:lnL>
                    <a:lnR>
                      <a:noFill/>
                    </a:lnR>
                    <a:lnT>
                      <a:noFill/>
                    </a:lnT>
                    <a:lnB>
                      <a:noFill/>
                    </a:lnB>
                  </a:tcPr>
                </a:tc>
                <a:tc>
                  <a:txBody>
                    <a:bodyPr/>
                    <a:lstStyle/>
                    <a:p>
                      <a:r>
                        <a:rPr lang="en-US" sz="900" b="1"/>
                        <a:t>Nici</a:t>
                      </a:r>
                      <a:r>
                        <a:rPr lang="en-US" sz="900"/>
                        <a:t> Ion, </a:t>
                      </a:r>
                      <a:r>
                        <a:rPr lang="en-US" sz="900" b="1"/>
                        <a:t>nici</a:t>
                      </a:r>
                      <a:r>
                        <a:rPr lang="en-US" sz="900"/>
                        <a:t> Maria </a:t>
                      </a:r>
                      <a:r>
                        <a:rPr lang="en-US" sz="900" b="1"/>
                        <a:t>nu</a:t>
                      </a:r>
                      <a:r>
                        <a:rPr lang="en-US" sz="900"/>
                        <a:t> au venit. = neither Ion nor Maria NEG have come ‘Neither Ion nor Maria came.’</a:t>
                      </a:r>
                    </a:p>
                  </a:txBody>
                  <a:tcPr marL="19901" marR="19901" marT="9950" marB="9950" anchor="ctr">
                    <a:lnL>
                      <a:noFill/>
                    </a:lnL>
                    <a:lnR>
                      <a:noFill/>
                    </a:lnR>
                    <a:lnT>
                      <a:noFill/>
                    </a:lnT>
                    <a:lnB>
                      <a:noFill/>
                    </a:lnB>
                  </a:tcPr>
                </a:tc>
                <a:tc>
                  <a:txBody>
                    <a:bodyPr/>
                    <a:lstStyle/>
                    <a:p>
                      <a:r>
                        <a:rPr lang="en-US" sz="900" b="1"/>
                        <a:t>Strict NC</a:t>
                      </a:r>
                      <a:r>
                        <a:rPr lang="en-US" sz="900"/>
                        <a:t> in CoNeg</a:t>
                      </a:r>
                    </a:p>
                  </a:txBody>
                  <a:tcPr marL="19901" marR="19901" marT="9950" marB="9950" anchor="ctr">
                    <a:lnL>
                      <a:noFill/>
                    </a:lnL>
                    <a:lnR>
                      <a:noFill/>
                    </a:lnR>
                    <a:lnT>
                      <a:noFill/>
                    </a:lnT>
                    <a:lnB>
                      <a:noFill/>
                    </a:lnB>
                  </a:tcPr>
                </a:tc>
                <a:extLst>
                  <a:ext uri="{0D108BD9-81ED-4DB2-BD59-A6C34878D82A}">
                    <a16:rowId xmlns:a16="http://schemas.microsoft.com/office/drawing/2014/main" val="2534423444"/>
                  </a:ext>
                </a:extLst>
              </a:tr>
              <a:tr h="1097224">
                <a:tc>
                  <a:txBody>
                    <a:bodyPr/>
                    <a:lstStyle/>
                    <a:p>
                      <a:r>
                        <a:rPr lang="en-US" sz="900" b="1"/>
                        <a:t>Greek</a:t>
                      </a:r>
                      <a:endParaRPr lang="en-US" sz="900"/>
                    </a:p>
                  </a:txBody>
                  <a:tcPr marL="19901" marR="19901" marT="9950" marB="9950" anchor="ctr">
                    <a:lnL>
                      <a:noFill/>
                    </a:lnL>
                    <a:lnR>
                      <a:noFill/>
                    </a:lnR>
                    <a:lnT>
                      <a:noFill/>
                    </a:lnT>
                    <a:lnB>
                      <a:noFill/>
                    </a:lnB>
                  </a:tcPr>
                </a:tc>
                <a:tc>
                  <a:txBody>
                    <a:bodyPr/>
                    <a:lstStyle/>
                    <a:p>
                      <a:r>
                        <a:rPr lang="en-US" sz="900" b="1"/>
                        <a:t>oute…oute</a:t>
                      </a:r>
                      <a:endParaRPr lang="en-US" sz="900"/>
                    </a:p>
                  </a:txBody>
                  <a:tcPr marL="19901" marR="19901" marT="9950" marB="9950" anchor="ctr">
                    <a:lnL>
                      <a:noFill/>
                    </a:lnL>
                    <a:lnR>
                      <a:noFill/>
                    </a:lnR>
                    <a:lnT>
                      <a:noFill/>
                    </a:lnT>
                    <a:lnB>
                      <a:noFill/>
                    </a:lnB>
                  </a:tcPr>
                </a:tc>
                <a:tc>
                  <a:txBody>
                    <a:bodyPr/>
                    <a:lstStyle/>
                    <a:p>
                      <a:r>
                        <a:rPr lang="en-US" sz="900" dirty="0"/>
                        <a:t>Usually </a:t>
                      </a:r>
                      <a:r>
                        <a:rPr lang="en-US" sz="900" b="1" dirty="0"/>
                        <a:t>Yes</a:t>
                      </a:r>
                      <a:r>
                        <a:rPr lang="en-US" sz="900" dirty="0"/>
                        <a:t> → </a:t>
                      </a:r>
                      <a:r>
                        <a:rPr lang="en-US" sz="900" b="1" dirty="0" err="1"/>
                        <a:t>dhen</a:t>
                      </a:r>
                      <a:r>
                        <a:rPr lang="en-US" sz="900" dirty="0"/>
                        <a:t> required with DPs/predicates; but </a:t>
                      </a:r>
                      <a:r>
                        <a:rPr lang="en-US" sz="900" b="1" dirty="0"/>
                        <a:t>preverbal </a:t>
                      </a:r>
                      <a:r>
                        <a:rPr lang="en-US" sz="900" b="1" dirty="0" err="1"/>
                        <a:t>oute</a:t>
                      </a:r>
                      <a:r>
                        <a:rPr lang="en-US" sz="900" dirty="0"/>
                        <a:t> can license negation without </a:t>
                      </a:r>
                      <a:r>
                        <a:rPr lang="en-US" sz="900" b="1" dirty="0" err="1"/>
                        <a:t>dhen</a:t>
                      </a:r>
                      <a:r>
                        <a:rPr lang="en-US" sz="900" dirty="0"/>
                        <a:t> (VP-coordination)</a:t>
                      </a:r>
                    </a:p>
                  </a:txBody>
                  <a:tcPr marL="19901" marR="19901" marT="9950" marB="9950" anchor="ctr">
                    <a:lnL>
                      <a:noFill/>
                    </a:lnL>
                    <a:lnR>
                      <a:noFill/>
                    </a:lnR>
                    <a:lnT>
                      <a:noFill/>
                    </a:lnT>
                    <a:lnB>
                      <a:noFill/>
                    </a:lnB>
                  </a:tcPr>
                </a:tc>
                <a:tc>
                  <a:txBody>
                    <a:bodyPr/>
                    <a:lstStyle/>
                    <a:p>
                      <a:endParaRPr lang="en-US" sz="900" dirty="0"/>
                    </a:p>
                  </a:txBody>
                  <a:tcPr marL="19901" marR="19901" marT="9950" marB="9950" anchor="ctr">
                    <a:lnL>
                      <a:noFill/>
                    </a:lnL>
                    <a:lnR>
                      <a:noFill/>
                    </a:lnR>
                    <a:lnT>
                      <a:noFill/>
                    </a:lnT>
                    <a:lnB>
                      <a:noFill/>
                    </a:lnB>
                  </a:tcPr>
                </a:tc>
                <a:tc>
                  <a:txBody>
                    <a:bodyPr/>
                    <a:lstStyle/>
                    <a:p>
                      <a:r>
                        <a:rPr lang="en-US" sz="900" b="1" dirty="0" err="1"/>
                        <a:t>oute</a:t>
                      </a:r>
                      <a:r>
                        <a:rPr lang="en-US" sz="900" b="1" dirty="0"/>
                        <a:t> </a:t>
                      </a:r>
                      <a:r>
                        <a:rPr lang="en-US" sz="900" b="1" dirty="0" err="1"/>
                        <a:t>kan</a:t>
                      </a:r>
                      <a:r>
                        <a:rPr lang="en-US" sz="900" dirty="0"/>
                        <a:t> ‘not even’ (scalar)</a:t>
                      </a:r>
                    </a:p>
                  </a:txBody>
                  <a:tcPr marL="19901" marR="19901" marT="9950" marB="9950" anchor="ctr">
                    <a:lnL>
                      <a:noFill/>
                    </a:lnL>
                    <a:lnR>
                      <a:noFill/>
                    </a:lnR>
                    <a:lnT>
                      <a:noFill/>
                    </a:lnT>
                    <a:lnB>
                      <a:noFill/>
                    </a:lnB>
                  </a:tcPr>
                </a:tc>
                <a:tc>
                  <a:txBody>
                    <a:bodyPr/>
                    <a:lstStyle/>
                    <a:p>
                      <a:r>
                        <a:rPr lang="en-US" sz="900"/>
                        <a:t>(preverbal) </a:t>
                      </a:r>
                      <a:r>
                        <a:rPr lang="en-US" sz="900" b="1"/>
                        <a:t>Oute</a:t>
                      </a:r>
                      <a:r>
                        <a:rPr lang="en-US" sz="900"/>
                        <a:t> i Maria írthe. = neither the Mary came ‘Mary didn’t come either.’ / (coordinating VPs) Sto párti o Giánnis </a:t>
                      </a:r>
                      <a:r>
                        <a:rPr lang="en-US" sz="900" b="1"/>
                        <a:t>oute</a:t>
                      </a:r>
                      <a:r>
                        <a:rPr lang="en-US" sz="900"/>
                        <a:t> éfage </a:t>
                      </a:r>
                      <a:r>
                        <a:rPr lang="en-US" sz="900" b="1"/>
                        <a:t>oute</a:t>
                      </a:r>
                      <a:r>
                        <a:rPr lang="en-US" sz="900"/>
                        <a:t> ípje. ‘John neither ate nor drank.’</a:t>
                      </a:r>
                    </a:p>
                  </a:txBody>
                  <a:tcPr marL="19901" marR="19901" marT="9950" marB="9950" anchor="ctr">
                    <a:lnL>
                      <a:noFill/>
                    </a:lnL>
                    <a:lnR>
                      <a:noFill/>
                    </a:lnR>
                    <a:lnT>
                      <a:noFill/>
                    </a:lnT>
                    <a:lnB>
                      <a:noFill/>
                    </a:lnB>
                  </a:tcPr>
                </a:tc>
                <a:tc>
                  <a:txBody>
                    <a:bodyPr/>
                    <a:lstStyle/>
                    <a:p>
                      <a:r>
                        <a:rPr lang="en-US" sz="900" b="1" dirty="0"/>
                        <a:t>Strict NC</a:t>
                      </a:r>
                      <a:r>
                        <a:rPr lang="en-US" sz="900" dirty="0"/>
                        <a:t>, with limited </a:t>
                      </a:r>
                      <a:r>
                        <a:rPr lang="en-US" sz="900" b="1" dirty="0"/>
                        <a:t>negator omission</a:t>
                      </a:r>
                      <a:r>
                        <a:rPr lang="en-US" sz="900" dirty="0"/>
                        <a:t> under preverbal </a:t>
                      </a:r>
                      <a:r>
                        <a:rPr lang="en-US" sz="900" b="1" dirty="0" err="1"/>
                        <a:t>oute</a:t>
                      </a:r>
                      <a:r>
                        <a:rPr lang="en-US" sz="900" b="1" dirty="0"/>
                        <a:t> (clausal coordination)</a:t>
                      </a:r>
                      <a:endParaRPr lang="en-US" sz="900" dirty="0"/>
                    </a:p>
                  </a:txBody>
                  <a:tcPr marL="19901" marR="19901" marT="9950" marB="9950" anchor="ctr">
                    <a:lnL>
                      <a:noFill/>
                    </a:lnL>
                    <a:lnR>
                      <a:noFill/>
                    </a:lnR>
                    <a:lnT>
                      <a:noFill/>
                    </a:lnT>
                    <a:lnB>
                      <a:noFill/>
                    </a:lnB>
                  </a:tcPr>
                </a:tc>
                <a:extLst>
                  <a:ext uri="{0D108BD9-81ED-4DB2-BD59-A6C34878D82A}">
                    <a16:rowId xmlns:a16="http://schemas.microsoft.com/office/drawing/2014/main" val="1669498926"/>
                  </a:ext>
                </a:extLst>
              </a:tr>
              <a:tr h="971314">
                <a:tc>
                  <a:txBody>
                    <a:bodyPr/>
                    <a:lstStyle/>
                    <a:p>
                      <a:r>
                        <a:rPr lang="en-US" sz="900" b="1"/>
                        <a:t>Bulgarian</a:t>
                      </a:r>
                      <a:endParaRPr lang="en-US" sz="900"/>
                    </a:p>
                  </a:txBody>
                  <a:tcPr marL="19901" marR="19901" marT="9950" marB="9950" anchor="ctr">
                    <a:lnL>
                      <a:noFill/>
                    </a:lnL>
                    <a:lnR>
                      <a:noFill/>
                    </a:lnR>
                    <a:lnT>
                      <a:noFill/>
                    </a:lnT>
                    <a:lnB>
                      <a:noFill/>
                    </a:lnB>
                  </a:tcPr>
                </a:tc>
                <a:tc>
                  <a:txBody>
                    <a:bodyPr/>
                    <a:lstStyle/>
                    <a:p>
                      <a:r>
                        <a:rPr lang="en-US" sz="900" b="1"/>
                        <a:t>nito…nito</a:t>
                      </a:r>
                      <a:endParaRPr lang="en-US" sz="900"/>
                    </a:p>
                  </a:txBody>
                  <a:tcPr marL="19901" marR="19901" marT="9950" marB="9950" anchor="ctr">
                    <a:lnL>
                      <a:noFill/>
                    </a:lnL>
                    <a:lnR>
                      <a:noFill/>
                    </a:lnR>
                    <a:lnT>
                      <a:noFill/>
                    </a:lnT>
                    <a:lnB>
                      <a:noFill/>
                    </a:lnB>
                  </a:tcPr>
                </a:tc>
                <a:tc>
                  <a:txBody>
                    <a:bodyPr/>
                    <a:lstStyle/>
                    <a:p>
                      <a:r>
                        <a:rPr lang="en-US" sz="900" b="1"/>
                        <a:t>Yes/No</a:t>
                      </a:r>
                      <a:r>
                        <a:rPr lang="en-US" sz="900"/>
                        <a:t> → </a:t>
                      </a:r>
                      <a:r>
                        <a:rPr lang="en-US" sz="900" b="1"/>
                        <a:t>ne</a:t>
                      </a:r>
                      <a:r>
                        <a:rPr lang="en-US" sz="900"/>
                        <a:t> required </a:t>
                      </a:r>
                      <a:r>
                        <a:rPr lang="en-US" sz="900" b="1"/>
                        <a:t>postverbally</a:t>
                      </a:r>
                      <a:r>
                        <a:rPr lang="en-US" sz="900"/>
                        <a:t>; </a:t>
                      </a:r>
                      <a:r>
                        <a:rPr lang="en-US" sz="900" b="1"/>
                        <a:t>preverbal nito</a:t>
                      </a:r>
                      <a:r>
                        <a:rPr lang="en-US" sz="900"/>
                        <a:t> allows a </a:t>
                      </a:r>
                      <a:r>
                        <a:rPr lang="en-US" sz="900" b="1"/>
                        <a:t>positive-form</a:t>
                      </a:r>
                      <a:r>
                        <a:rPr lang="en-US" sz="900"/>
                        <a:t> verb (negation contributed by CoNeg)</a:t>
                      </a:r>
                    </a:p>
                  </a:txBody>
                  <a:tcPr marL="19901" marR="19901" marT="9950" marB="9950" anchor="ctr">
                    <a:lnL>
                      <a:noFill/>
                    </a:lnL>
                    <a:lnR>
                      <a:noFill/>
                    </a:lnR>
                    <a:lnT>
                      <a:noFill/>
                    </a:lnT>
                    <a:lnB>
                      <a:noFill/>
                    </a:lnB>
                  </a:tcPr>
                </a:tc>
                <a:tc>
                  <a:txBody>
                    <a:bodyPr/>
                    <a:lstStyle/>
                    <a:p>
                      <a:endParaRPr lang="en-US" sz="900" dirty="0"/>
                    </a:p>
                  </a:txBody>
                  <a:tcPr marL="19901" marR="19901" marT="9950" marB="9950" anchor="ctr">
                    <a:lnL>
                      <a:noFill/>
                    </a:lnL>
                    <a:lnR>
                      <a:noFill/>
                    </a:lnR>
                    <a:lnT>
                      <a:noFill/>
                    </a:lnT>
                    <a:lnB>
                      <a:noFill/>
                    </a:lnB>
                  </a:tcPr>
                </a:tc>
                <a:tc>
                  <a:txBody>
                    <a:bodyPr/>
                    <a:lstStyle/>
                    <a:p>
                      <a:r>
                        <a:rPr lang="en-US" sz="900"/>
                        <a:t>No dedicated scalar CoNeg; scalarity expressed otherwise</a:t>
                      </a:r>
                    </a:p>
                  </a:txBody>
                  <a:tcPr marL="19901" marR="19901" marT="9950" marB="9950" anchor="ctr">
                    <a:lnL>
                      <a:noFill/>
                    </a:lnL>
                    <a:lnR>
                      <a:noFill/>
                    </a:lnR>
                    <a:lnT>
                      <a:noFill/>
                    </a:lnT>
                    <a:lnB>
                      <a:noFill/>
                    </a:lnB>
                  </a:tcPr>
                </a:tc>
                <a:tc>
                  <a:txBody>
                    <a:bodyPr/>
                    <a:lstStyle/>
                    <a:p>
                      <a:r>
                        <a:rPr lang="en-US" sz="900" b="1"/>
                        <a:t>Nito</a:t>
                      </a:r>
                      <a:r>
                        <a:rPr lang="en-US" sz="900"/>
                        <a:t> jade, </a:t>
                      </a:r>
                      <a:r>
                        <a:rPr lang="en-US" sz="900" b="1"/>
                        <a:t>nito</a:t>
                      </a:r>
                      <a:r>
                        <a:rPr lang="en-US" sz="900"/>
                        <a:t> pi. = neither eats nor drinks (verb positive in form) / </a:t>
                      </a:r>
                      <a:r>
                        <a:rPr lang="en-US" sz="900" b="1"/>
                        <a:t>Nito</a:t>
                      </a:r>
                      <a:r>
                        <a:rPr lang="en-US" sz="900"/>
                        <a:t> Ivan, </a:t>
                      </a:r>
                      <a:r>
                        <a:rPr lang="en-US" sz="900" b="1"/>
                        <a:t>nito</a:t>
                      </a:r>
                      <a:r>
                        <a:rPr lang="en-US" sz="900"/>
                        <a:t> Maria </a:t>
                      </a:r>
                      <a:r>
                        <a:rPr lang="en-US" sz="900" b="1"/>
                        <a:t>ne</a:t>
                      </a:r>
                      <a:r>
                        <a:rPr lang="en-US" sz="900"/>
                        <a:t> dojdeha. ‘Neither Ivan nor Maria came.’</a:t>
                      </a:r>
                    </a:p>
                  </a:txBody>
                  <a:tcPr marL="19901" marR="19901" marT="9950" marB="9950" anchor="ctr">
                    <a:lnL>
                      <a:noFill/>
                    </a:lnL>
                    <a:lnR>
                      <a:noFill/>
                    </a:lnR>
                    <a:lnT>
                      <a:noFill/>
                    </a:lnT>
                    <a:lnB>
                      <a:noFill/>
                    </a:lnB>
                  </a:tcPr>
                </a:tc>
                <a:tc>
                  <a:txBody>
                    <a:bodyPr/>
                    <a:lstStyle/>
                    <a:p>
                      <a:r>
                        <a:rPr lang="en-US" sz="900" b="1" dirty="0"/>
                        <a:t>Non-strict NC</a:t>
                      </a:r>
                      <a:r>
                        <a:rPr lang="en-US" sz="900" dirty="0"/>
                        <a:t> conditioned by position (?)</a:t>
                      </a:r>
                    </a:p>
                  </a:txBody>
                  <a:tcPr marL="19901" marR="19901" marT="9950" marB="9950" anchor="ctr">
                    <a:lnL>
                      <a:noFill/>
                    </a:lnL>
                    <a:lnR>
                      <a:noFill/>
                    </a:lnR>
                    <a:lnT>
                      <a:noFill/>
                    </a:lnT>
                    <a:lnB>
                      <a:noFill/>
                    </a:lnB>
                  </a:tcPr>
                </a:tc>
                <a:extLst>
                  <a:ext uri="{0D108BD9-81ED-4DB2-BD59-A6C34878D82A}">
                    <a16:rowId xmlns:a16="http://schemas.microsoft.com/office/drawing/2014/main" val="2940411585"/>
                  </a:ext>
                </a:extLst>
              </a:tr>
              <a:tr h="467670">
                <a:tc>
                  <a:txBody>
                    <a:bodyPr/>
                    <a:lstStyle/>
                    <a:p>
                      <a:r>
                        <a:rPr lang="en-US" sz="900" b="1"/>
                        <a:t>Macedonian</a:t>
                      </a:r>
                      <a:endParaRPr lang="en-US" sz="900"/>
                    </a:p>
                  </a:txBody>
                  <a:tcPr marL="19901" marR="19901" marT="9950" marB="9950" anchor="ctr">
                    <a:lnL>
                      <a:noFill/>
                    </a:lnL>
                    <a:lnR>
                      <a:noFill/>
                    </a:lnR>
                    <a:lnT>
                      <a:noFill/>
                    </a:lnT>
                    <a:lnB>
                      <a:noFill/>
                    </a:lnB>
                  </a:tcPr>
                </a:tc>
                <a:tc>
                  <a:txBody>
                    <a:bodyPr/>
                    <a:lstStyle/>
                    <a:p>
                      <a:r>
                        <a:rPr lang="en-US" sz="900" b="1"/>
                        <a:t>nitu…nitu</a:t>
                      </a:r>
                      <a:endParaRPr lang="en-US" sz="900"/>
                    </a:p>
                  </a:txBody>
                  <a:tcPr marL="19901" marR="19901" marT="9950" marB="9950" anchor="ctr">
                    <a:lnL>
                      <a:noFill/>
                    </a:lnL>
                    <a:lnR>
                      <a:noFill/>
                    </a:lnR>
                    <a:lnT>
                      <a:noFill/>
                    </a:lnT>
                    <a:lnB>
                      <a:noFill/>
                    </a:lnB>
                  </a:tcPr>
                </a:tc>
                <a:tc>
                  <a:txBody>
                    <a:bodyPr/>
                    <a:lstStyle/>
                    <a:p>
                      <a:r>
                        <a:rPr lang="en-US" sz="900" b="1"/>
                        <a:t>Yes</a:t>
                      </a:r>
                      <a:r>
                        <a:rPr lang="en-US" sz="900"/>
                        <a:t> → </a:t>
                      </a:r>
                      <a:r>
                        <a:rPr lang="en-US" sz="900" b="1"/>
                        <a:t>ne</a:t>
                      </a:r>
                      <a:r>
                        <a:rPr lang="en-US" sz="900"/>
                        <a:t> obligatory with the finite verb</a:t>
                      </a:r>
                    </a:p>
                  </a:txBody>
                  <a:tcPr marL="19901" marR="19901" marT="9950" marB="9950" anchor="ctr">
                    <a:lnL>
                      <a:noFill/>
                    </a:lnL>
                    <a:lnR>
                      <a:noFill/>
                    </a:lnR>
                    <a:lnT>
                      <a:noFill/>
                    </a:lnT>
                    <a:lnB>
                      <a:noFill/>
                    </a:lnB>
                  </a:tcPr>
                </a:tc>
                <a:tc>
                  <a:txBody>
                    <a:bodyPr/>
                    <a:lstStyle/>
                    <a:p>
                      <a:r>
                        <a:rPr lang="ro-RO" sz="900" dirty="0"/>
                        <a:t>-</a:t>
                      </a:r>
                      <a:endParaRPr lang="en-US" sz="900" dirty="0"/>
                    </a:p>
                  </a:txBody>
                  <a:tcPr marL="19901" marR="19901" marT="9950" marB="9950" anchor="ctr">
                    <a:lnL>
                      <a:noFill/>
                    </a:lnL>
                    <a:lnR>
                      <a:noFill/>
                    </a:lnR>
                    <a:lnT>
                      <a:noFill/>
                    </a:lnT>
                    <a:lnB>
                      <a:noFill/>
                    </a:lnB>
                  </a:tcPr>
                </a:tc>
                <a:tc>
                  <a:txBody>
                    <a:bodyPr/>
                    <a:lstStyle/>
                    <a:p>
                      <a:r>
                        <a:rPr lang="en-US" sz="900"/>
                        <a:t>Limited emphatic uses; no special scalar CoNeg</a:t>
                      </a:r>
                    </a:p>
                  </a:txBody>
                  <a:tcPr marL="19901" marR="19901" marT="9950" marB="9950" anchor="ctr">
                    <a:lnL>
                      <a:noFill/>
                    </a:lnL>
                    <a:lnR>
                      <a:noFill/>
                    </a:lnR>
                    <a:lnT>
                      <a:noFill/>
                    </a:lnT>
                    <a:lnB>
                      <a:noFill/>
                    </a:lnB>
                  </a:tcPr>
                </a:tc>
                <a:tc>
                  <a:txBody>
                    <a:bodyPr/>
                    <a:lstStyle/>
                    <a:p>
                      <a:r>
                        <a:rPr lang="en-US" sz="900" b="1"/>
                        <a:t>Nitu</a:t>
                      </a:r>
                      <a:r>
                        <a:rPr lang="en-US" sz="900"/>
                        <a:t> Petar, </a:t>
                      </a:r>
                      <a:r>
                        <a:rPr lang="en-US" sz="900" b="1"/>
                        <a:t>nitu</a:t>
                      </a:r>
                      <a:r>
                        <a:rPr lang="en-US" sz="900"/>
                        <a:t> Jana </a:t>
                      </a:r>
                      <a:r>
                        <a:rPr lang="en-US" sz="900" b="1"/>
                        <a:t>ne</a:t>
                      </a:r>
                      <a:r>
                        <a:rPr lang="en-US" sz="900"/>
                        <a:t> dojde. ‘Neither Petar nor Jana came.’</a:t>
                      </a:r>
                    </a:p>
                  </a:txBody>
                  <a:tcPr marL="19901" marR="19901" marT="9950" marB="9950" anchor="ctr">
                    <a:lnL>
                      <a:noFill/>
                    </a:lnL>
                    <a:lnR>
                      <a:noFill/>
                    </a:lnR>
                    <a:lnT>
                      <a:noFill/>
                    </a:lnT>
                    <a:lnB>
                      <a:noFill/>
                    </a:lnB>
                  </a:tcPr>
                </a:tc>
                <a:tc>
                  <a:txBody>
                    <a:bodyPr/>
                    <a:lstStyle/>
                    <a:p>
                      <a:r>
                        <a:rPr lang="en-US" sz="900" b="1"/>
                        <a:t>Strict NC</a:t>
                      </a:r>
                      <a:r>
                        <a:rPr lang="en-US" sz="900"/>
                        <a:t> in CoNeg</a:t>
                      </a:r>
                    </a:p>
                  </a:txBody>
                  <a:tcPr marL="19901" marR="19901" marT="9950" marB="9950" anchor="ctr">
                    <a:lnL>
                      <a:noFill/>
                    </a:lnL>
                    <a:lnR>
                      <a:noFill/>
                    </a:lnR>
                    <a:lnT>
                      <a:noFill/>
                    </a:lnT>
                    <a:lnB>
                      <a:noFill/>
                    </a:lnB>
                  </a:tcPr>
                </a:tc>
                <a:extLst>
                  <a:ext uri="{0D108BD9-81ED-4DB2-BD59-A6C34878D82A}">
                    <a16:rowId xmlns:a16="http://schemas.microsoft.com/office/drawing/2014/main" val="337522424"/>
                  </a:ext>
                </a:extLst>
              </a:tr>
              <a:tr h="1097224">
                <a:tc>
                  <a:txBody>
                    <a:bodyPr/>
                    <a:lstStyle/>
                    <a:p>
                      <a:r>
                        <a:rPr lang="en-US" sz="900" b="1"/>
                        <a:t>Albanian</a:t>
                      </a:r>
                      <a:endParaRPr lang="en-US" sz="900"/>
                    </a:p>
                  </a:txBody>
                  <a:tcPr marL="19901" marR="19901" marT="9950" marB="9950" anchor="ctr">
                    <a:lnL>
                      <a:noFill/>
                    </a:lnL>
                    <a:lnR>
                      <a:noFill/>
                    </a:lnR>
                    <a:lnT>
                      <a:noFill/>
                    </a:lnT>
                    <a:lnB>
                      <a:noFill/>
                    </a:lnB>
                  </a:tcPr>
                </a:tc>
                <a:tc>
                  <a:txBody>
                    <a:bodyPr/>
                    <a:lstStyle/>
                    <a:p>
                      <a:r>
                        <a:rPr lang="en-US" sz="900" b="1"/>
                        <a:t>as…as</a:t>
                      </a:r>
                      <a:endParaRPr lang="en-US" sz="900"/>
                    </a:p>
                  </a:txBody>
                  <a:tcPr marL="19901" marR="19901" marT="9950" marB="9950" anchor="ctr">
                    <a:lnL>
                      <a:noFill/>
                    </a:lnL>
                    <a:lnR>
                      <a:noFill/>
                    </a:lnR>
                    <a:lnT>
                      <a:noFill/>
                    </a:lnT>
                    <a:lnB>
                      <a:noFill/>
                    </a:lnB>
                  </a:tcPr>
                </a:tc>
                <a:tc>
                  <a:txBody>
                    <a:bodyPr/>
                    <a:lstStyle/>
                    <a:p>
                      <a:r>
                        <a:rPr lang="en-US" sz="900"/>
                        <a:t>Mixed: with </a:t>
                      </a:r>
                      <a:r>
                        <a:rPr lang="en-US" sz="900" b="1"/>
                        <a:t>nuk</a:t>
                      </a:r>
                      <a:r>
                        <a:rPr lang="en-US" sz="900"/>
                        <a:t> in many clausal/nominal contexts; </a:t>
                      </a:r>
                      <a:r>
                        <a:rPr lang="en-US" sz="900" b="1"/>
                        <a:t>preverbal as</a:t>
                      </a:r>
                      <a:r>
                        <a:rPr lang="en-US" sz="900"/>
                        <a:t> can </a:t>
                      </a:r>
                      <a:r>
                        <a:rPr lang="en-US" sz="900" b="1"/>
                        <a:t>replace nuk</a:t>
                      </a:r>
                      <a:r>
                        <a:rPr lang="en-US" sz="900"/>
                        <a:t> in clausal/VP coordination</a:t>
                      </a:r>
                    </a:p>
                  </a:txBody>
                  <a:tcPr marL="19901" marR="19901" marT="9950" marB="9950" anchor="ctr">
                    <a:lnL>
                      <a:noFill/>
                    </a:lnL>
                    <a:lnR>
                      <a:noFill/>
                    </a:lnR>
                    <a:lnT>
                      <a:noFill/>
                    </a:lnT>
                    <a:lnB>
                      <a:noFill/>
                    </a:lnB>
                  </a:tcPr>
                </a:tc>
                <a:tc>
                  <a:txBody>
                    <a:bodyPr/>
                    <a:lstStyle/>
                    <a:p>
                      <a:endParaRPr lang="en-US" sz="900" dirty="0"/>
                    </a:p>
                  </a:txBody>
                  <a:tcPr marL="19901" marR="19901" marT="9950" marB="9950" anchor="ctr">
                    <a:lnL>
                      <a:noFill/>
                    </a:lnL>
                    <a:lnR>
                      <a:noFill/>
                    </a:lnR>
                    <a:lnT>
                      <a:noFill/>
                    </a:lnT>
                    <a:lnB>
                      <a:noFill/>
                    </a:lnB>
                  </a:tcPr>
                </a:tc>
                <a:tc>
                  <a:txBody>
                    <a:bodyPr/>
                    <a:lstStyle/>
                    <a:p>
                      <a:r>
                        <a:rPr lang="en-US" sz="900" b="1"/>
                        <a:t>as</a:t>
                      </a:r>
                      <a:r>
                        <a:rPr lang="en-US" sz="900"/>
                        <a:t> ‘not even’ (scalar; often with </a:t>
                      </a:r>
                      <a:r>
                        <a:rPr lang="en-US" sz="900" b="1"/>
                        <a:t>nuk</a:t>
                      </a:r>
                      <a:r>
                        <a:rPr lang="en-US" sz="900"/>
                        <a:t>)</a:t>
                      </a:r>
                    </a:p>
                  </a:txBody>
                  <a:tcPr marL="19901" marR="19901" marT="9950" marB="9950" anchor="ctr">
                    <a:lnL>
                      <a:noFill/>
                    </a:lnL>
                    <a:lnR>
                      <a:noFill/>
                    </a:lnR>
                    <a:lnT>
                      <a:noFill/>
                    </a:lnT>
                    <a:lnB>
                      <a:noFill/>
                    </a:lnB>
                  </a:tcPr>
                </a:tc>
                <a:tc>
                  <a:txBody>
                    <a:bodyPr/>
                    <a:lstStyle/>
                    <a:p>
                      <a:r>
                        <a:rPr lang="en-US" sz="900"/>
                        <a:t>Rinia </a:t>
                      </a:r>
                      <a:r>
                        <a:rPr lang="en-US" sz="900" b="1"/>
                        <a:t>nuk</a:t>
                      </a:r>
                      <a:r>
                        <a:rPr lang="en-US" sz="900"/>
                        <a:t> mund </a:t>
                      </a:r>
                      <a:r>
                        <a:rPr lang="en-US" sz="900" b="1"/>
                        <a:t>as</a:t>
                      </a:r>
                      <a:r>
                        <a:rPr lang="en-US" sz="900"/>
                        <a:t> të edukojë…, </a:t>
                      </a:r>
                      <a:r>
                        <a:rPr lang="en-US" sz="900" b="1"/>
                        <a:t>as</a:t>
                      </a:r>
                      <a:r>
                        <a:rPr lang="en-US" sz="900"/>
                        <a:t> të përgatitet… ‘The youth can neither educate… nor prepare…’ / </a:t>
                      </a:r>
                      <a:r>
                        <a:rPr lang="en-US" sz="900" b="1"/>
                        <a:t>Ky as</a:t>
                      </a:r>
                      <a:r>
                        <a:rPr lang="en-US" sz="900"/>
                        <a:t> u ndal, </a:t>
                      </a:r>
                      <a:r>
                        <a:rPr lang="en-US" sz="900" b="1"/>
                        <a:t>as</a:t>
                      </a:r>
                      <a:r>
                        <a:rPr lang="en-US" sz="900"/>
                        <a:t> iku… ‘He neither stopped nor ran away.’</a:t>
                      </a:r>
                    </a:p>
                  </a:txBody>
                  <a:tcPr marL="19901" marR="19901" marT="9950" marB="9950" anchor="ctr">
                    <a:lnL>
                      <a:noFill/>
                    </a:lnL>
                    <a:lnR>
                      <a:noFill/>
                    </a:lnR>
                    <a:lnT>
                      <a:noFill/>
                    </a:lnT>
                    <a:lnB>
                      <a:noFill/>
                    </a:lnB>
                  </a:tcPr>
                </a:tc>
                <a:tc>
                  <a:txBody>
                    <a:bodyPr/>
                    <a:lstStyle/>
                    <a:p>
                      <a:r>
                        <a:rPr lang="en-US" sz="900" b="1" dirty="0"/>
                        <a:t>Strict NC</a:t>
                      </a:r>
                      <a:r>
                        <a:rPr lang="en-US" sz="900" dirty="0"/>
                        <a:t> overall, with </a:t>
                      </a:r>
                      <a:r>
                        <a:rPr lang="en-US" sz="900" b="1" dirty="0"/>
                        <a:t>controlled omission</a:t>
                      </a:r>
                      <a:r>
                        <a:rPr lang="en-US" sz="900" dirty="0"/>
                        <a:t> of </a:t>
                      </a:r>
                      <a:r>
                        <a:rPr lang="en-US" sz="900" b="1" dirty="0" err="1"/>
                        <a:t>nuk</a:t>
                      </a:r>
                      <a:r>
                        <a:rPr lang="en-US" sz="900" dirty="0"/>
                        <a:t> under preverbal </a:t>
                      </a:r>
                      <a:r>
                        <a:rPr lang="en-US" sz="900" b="1" dirty="0"/>
                        <a:t>as</a:t>
                      </a:r>
                      <a:r>
                        <a:rPr lang="en-US" sz="900" dirty="0"/>
                        <a:t> (clausal/VP)</a:t>
                      </a:r>
                    </a:p>
                  </a:txBody>
                  <a:tcPr marL="19901" marR="19901" marT="9950" marB="9950" anchor="ctr">
                    <a:lnL>
                      <a:noFill/>
                    </a:lnL>
                    <a:lnR>
                      <a:noFill/>
                    </a:lnR>
                    <a:lnT>
                      <a:noFill/>
                    </a:lnT>
                    <a:lnB>
                      <a:noFill/>
                    </a:lnB>
                  </a:tcPr>
                </a:tc>
                <a:extLst>
                  <a:ext uri="{0D108BD9-81ED-4DB2-BD59-A6C34878D82A}">
                    <a16:rowId xmlns:a16="http://schemas.microsoft.com/office/drawing/2014/main" val="2071796483"/>
                  </a:ext>
                </a:extLst>
              </a:tr>
            </a:tbl>
          </a:graphicData>
        </a:graphic>
      </p:graphicFrame>
    </p:spTree>
    <p:extLst>
      <p:ext uri="{BB962C8B-B14F-4D97-AF65-F5344CB8AC3E}">
        <p14:creationId xmlns:p14="http://schemas.microsoft.com/office/powerpoint/2010/main" val="1487781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34"/>
          <p:cNvSpPr txBox="1">
            <a:spLocks noGrp="1"/>
          </p:cNvSpPr>
          <p:nvPr>
            <p:ph type="title"/>
          </p:nvPr>
        </p:nvSpPr>
        <p:spPr>
          <a:xfrm>
            <a:off x="382425" y="202400"/>
            <a:ext cx="8686800" cy="822600"/>
          </a:xfrm>
          <a:prstGeom prst="rect">
            <a:avLst/>
          </a:prstGeom>
        </p:spPr>
        <p:txBody>
          <a:bodyPr spcFirstLastPara="1" wrap="square" lIns="91425" tIns="91425" rIns="91425" bIns="91425" anchor="b" anchorCtr="0">
            <a:noAutofit/>
          </a:bodyPr>
          <a:lstStyle/>
          <a:p>
            <a:pPr marL="457200" marR="0" lvl="0" indent="-317500" defTabSz="914400" rtl="0" eaLnBrk="1" fontAlgn="auto" latinLnBrk="0" hangingPunct="1">
              <a:lnSpc>
                <a:spcPct val="100000"/>
              </a:lnSpc>
              <a:spcBef>
                <a:spcPts val="0"/>
              </a:spcBef>
              <a:spcAft>
                <a:spcPts val="0"/>
              </a:spcAft>
              <a:tabLst/>
              <a:defRPr/>
            </a:pPr>
            <a:br>
              <a:rPr kumimoji="0" lang="ro-RO" sz="1200" b="1" i="0" u="none" strike="noStrike" kern="0" cap="none" spc="0" normalizeH="0" baseline="0" noProof="0" dirty="0">
                <a:ln>
                  <a:noFill/>
                </a:ln>
                <a:solidFill>
                  <a:srgbClr val="083C77"/>
                </a:solidFill>
                <a:effectLst/>
                <a:uLnTx/>
                <a:uFillTx/>
                <a:latin typeface="Karla"/>
                <a:sym typeface="Karla"/>
              </a:rPr>
            </a:br>
            <a:r>
              <a:rPr lang="ro-RO" sz="1200" b="1" dirty="0">
                <a:solidFill>
                  <a:srgbClr val="083C77"/>
                </a:solidFill>
                <a:latin typeface="Karla"/>
                <a:sym typeface="Karla"/>
              </a:rPr>
              <a:t> </a:t>
            </a:r>
            <a:br>
              <a:rPr kumimoji="0" lang="en-US" sz="1200" b="1" i="0" u="none" strike="noStrike" kern="0" cap="none" spc="0" normalizeH="0" baseline="0" noProof="0" dirty="0">
                <a:ln>
                  <a:noFill/>
                </a:ln>
                <a:solidFill>
                  <a:srgbClr val="083C77"/>
                </a:solidFill>
                <a:effectLst/>
                <a:uLnTx/>
                <a:uFillTx/>
                <a:latin typeface="Karla"/>
                <a:sym typeface="Karla"/>
              </a:rPr>
            </a:br>
            <a:br>
              <a:rPr kumimoji="0" lang="en-US" sz="1200" b="1" i="0" u="none" strike="noStrike" kern="0" cap="none" spc="0" normalizeH="0" baseline="0" noProof="0" dirty="0">
                <a:ln>
                  <a:noFill/>
                </a:ln>
                <a:solidFill>
                  <a:srgbClr val="083C77"/>
                </a:solidFill>
                <a:effectLst/>
                <a:uLnTx/>
                <a:uFillTx/>
                <a:latin typeface="Karla"/>
                <a:sym typeface="Karla"/>
              </a:rPr>
            </a:br>
            <a:endParaRPr dirty="0"/>
          </a:p>
        </p:txBody>
      </p:sp>
      <p:sp>
        <p:nvSpPr>
          <p:cNvPr id="233" name="Google Shape;233;p34"/>
          <p:cNvSpPr txBox="1">
            <a:spLocks noGrp="1"/>
          </p:cNvSpPr>
          <p:nvPr>
            <p:ph type="subTitle" idx="3"/>
          </p:nvPr>
        </p:nvSpPr>
        <p:spPr>
          <a:xfrm>
            <a:off x="259506" y="202400"/>
            <a:ext cx="7904356" cy="3719098"/>
          </a:xfrm>
          <a:prstGeom prst="rect">
            <a:avLst/>
          </a:prstGeom>
        </p:spPr>
        <p:txBody>
          <a:bodyPr spcFirstLastPara="1" wrap="square" lIns="91425" tIns="91425" rIns="91425" bIns="91425" anchor="t" anchorCtr="0">
            <a:noAutofit/>
          </a:bodyPr>
          <a:lstStyle/>
          <a:p>
            <a:pPr marL="139700" indent="0" algn="r"/>
            <a:r>
              <a:rPr lang="ro-RO" b="1" dirty="0">
                <a:latin typeface="+mn-lt"/>
              </a:rPr>
              <a:t>Conclusions</a:t>
            </a:r>
          </a:p>
          <a:p>
            <a:pPr marL="139700" indent="0"/>
            <a:endParaRPr lang="ro-RO" dirty="0"/>
          </a:p>
          <a:p>
            <a:pPr marL="139700" indent="0"/>
            <a:endParaRPr lang="ro-RO" dirty="0"/>
          </a:p>
          <a:p>
            <a:pPr marL="139700" indent="0"/>
            <a:endParaRPr lang="ro-RO" dirty="0"/>
          </a:p>
          <a:p>
            <a:pPr marL="139700" indent="0"/>
            <a:r>
              <a:rPr lang="en-US" dirty="0"/>
              <a:t>	</a:t>
            </a:r>
          </a:p>
          <a:p>
            <a:pPr marL="139700" indent="0"/>
            <a:endParaRPr lang="ro-RO" dirty="0"/>
          </a:p>
        </p:txBody>
      </p:sp>
      <p:sp>
        <p:nvSpPr>
          <p:cNvPr id="8" name="Rectangle 3">
            <a:extLst>
              <a:ext uri="{FF2B5EF4-FFF2-40B4-BE49-F238E27FC236}">
                <a16:creationId xmlns:a16="http://schemas.microsoft.com/office/drawing/2014/main" id="{F8081A21-6A26-4D3C-825F-070A0C945E68}"/>
              </a:ext>
            </a:extLst>
          </p:cNvPr>
          <p:cNvSpPr>
            <a:spLocks noChangeArrowheads="1"/>
          </p:cNvSpPr>
          <p:nvPr/>
        </p:nvSpPr>
        <p:spPr bwMode="auto">
          <a:xfrm>
            <a:off x="74775" y="2881494"/>
            <a:ext cx="18473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000" b="0" i="0" u="none" strike="noStrike" cap="none" normalizeH="0" baseline="0" dirty="0">
                <a:ln>
                  <a:noFill/>
                </a:ln>
                <a:solidFill>
                  <a:schemeClr val="tx1"/>
                </a:solidFill>
                <a:effectLst/>
                <a:latin typeface="Arial" panose="020B0604020202020204" pitchFamily="34" charset="0"/>
              </a:rPr>
            </a:br>
            <a:endParaRPr kumimoji="0" lang="en-US" altLang="en-US" sz="1000" b="0" i="0" u="none" strike="noStrike" cap="none" normalizeH="0" baseline="0" dirty="0">
              <a:ln>
                <a:noFill/>
              </a:ln>
              <a:solidFill>
                <a:schemeClr val="tx1"/>
              </a:solidFill>
              <a:effectLst/>
              <a:latin typeface="Arial" panose="020B0604020202020204" pitchFamily="34" charset="0"/>
            </a:endParaRPr>
          </a:p>
        </p:txBody>
      </p:sp>
      <p:sp>
        <p:nvSpPr>
          <p:cNvPr id="10" name="Rectangle 5">
            <a:extLst>
              <a:ext uri="{FF2B5EF4-FFF2-40B4-BE49-F238E27FC236}">
                <a16:creationId xmlns:a16="http://schemas.microsoft.com/office/drawing/2014/main" id="{BCC8F1B7-6434-4B8D-9841-2A12A06EDABD}"/>
              </a:ext>
            </a:extLst>
          </p:cNvPr>
          <p:cNvSpPr>
            <a:spLocks noChangeArrowheads="1"/>
          </p:cNvSpPr>
          <p:nvPr/>
        </p:nvSpPr>
        <p:spPr bwMode="auto">
          <a:xfrm>
            <a:off x="74775" y="3462436"/>
            <a:ext cx="816559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0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7" name="Rectangle 5">
            <a:extLst>
              <a:ext uri="{FF2B5EF4-FFF2-40B4-BE49-F238E27FC236}">
                <a16:creationId xmlns:a16="http://schemas.microsoft.com/office/drawing/2014/main" id="{7CA02280-A73D-4D07-8BCF-FBDD2F18D1E4}"/>
              </a:ext>
            </a:extLst>
          </p:cNvPr>
          <p:cNvSpPr>
            <a:spLocks noChangeArrowheads="1"/>
          </p:cNvSpPr>
          <p:nvPr/>
        </p:nvSpPr>
        <p:spPr bwMode="auto">
          <a:xfrm>
            <a:off x="89600" y="3323675"/>
            <a:ext cx="18473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0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000" b="0" i="0" u="none" strike="noStrike" cap="none" normalizeH="0" baseline="0" dirty="0">
              <a:ln>
                <a:noFill/>
              </a:ln>
              <a:solidFill>
                <a:schemeClr val="tx1"/>
              </a:solidFill>
              <a:effectLst/>
              <a:latin typeface="Arial" panose="020B0604020202020204" pitchFamily="34" charset="0"/>
            </a:endParaRPr>
          </a:p>
        </p:txBody>
      </p:sp>
      <p:sp>
        <p:nvSpPr>
          <p:cNvPr id="13" name="Rectangle 9">
            <a:extLst>
              <a:ext uri="{FF2B5EF4-FFF2-40B4-BE49-F238E27FC236}">
                <a16:creationId xmlns:a16="http://schemas.microsoft.com/office/drawing/2014/main" id="{5DE375C6-384F-4FDB-BF50-E903C6CE8D81}"/>
              </a:ext>
            </a:extLst>
          </p:cNvPr>
          <p:cNvSpPr>
            <a:spLocks noChangeArrowheads="1"/>
          </p:cNvSpPr>
          <p:nvPr/>
        </p:nvSpPr>
        <p:spPr bwMode="auto">
          <a:xfrm>
            <a:off x="74775" y="3785446"/>
            <a:ext cx="1847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3" name="Rectangle 2">
            <a:extLst>
              <a:ext uri="{FF2B5EF4-FFF2-40B4-BE49-F238E27FC236}">
                <a16:creationId xmlns:a16="http://schemas.microsoft.com/office/drawing/2014/main" id="{B47D7C58-6795-46B6-A7F0-6B0388C8D15A}"/>
              </a:ext>
            </a:extLst>
          </p:cNvPr>
          <p:cNvSpPr>
            <a:spLocks noChangeArrowheads="1"/>
          </p:cNvSpPr>
          <p:nvPr/>
        </p:nvSpPr>
        <p:spPr bwMode="auto">
          <a:xfrm>
            <a:off x="0" y="457200"/>
            <a:ext cx="9144000" cy="15875"/>
          </a:xfrm>
          <a:prstGeom prst="rect">
            <a:avLst/>
          </a:prstGeom>
          <a:solidFill>
            <a:srgbClr val="000000"/>
          </a:solidFill>
          <a:ln w="9525">
            <a:solidFill>
              <a:schemeClr val="tx1"/>
            </a:solidFill>
            <a:prstDash val="solid"/>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Rectangle 3">
            <a:extLst>
              <a:ext uri="{FF2B5EF4-FFF2-40B4-BE49-F238E27FC236}">
                <a16:creationId xmlns:a16="http://schemas.microsoft.com/office/drawing/2014/main" id="{522AC604-51A4-41BD-9A0C-BF4EA048B4F0}"/>
              </a:ext>
            </a:extLst>
          </p:cNvPr>
          <p:cNvSpPr>
            <a:spLocks noChangeArrowheads="1"/>
          </p:cNvSpPr>
          <p:nvPr/>
        </p:nvSpPr>
        <p:spPr bwMode="auto">
          <a:xfrm>
            <a:off x="1425" y="606967"/>
            <a:ext cx="9052975" cy="37548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o-RO" altLang="en-US" sz="1000" b="0" i="0" u="none" strike="noStrike" cap="none" normalizeH="0" baseline="0" dirty="0">
                <a:ln>
                  <a:noFill/>
                </a:ln>
                <a:solidFill>
                  <a:schemeClr val="tx1"/>
                </a:solidFill>
                <a:effectLst/>
                <a:latin typeface="Arial" panose="020B0604020202020204" pitchFamily="34" charset="0"/>
              </a:rPr>
              <a:t>	</a:t>
            </a:r>
            <a:r>
              <a:rPr kumimoji="0" lang="en-US" altLang="en-US" sz="1000" b="0" i="0" u="none" strike="noStrike" cap="none" normalizeH="0" baseline="0" dirty="0">
                <a:ln>
                  <a:noFill/>
                </a:ln>
                <a:solidFill>
                  <a:schemeClr val="tx1"/>
                </a:solidFill>
                <a:effectLst/>
                <a:latin typeface="Arial" panose="020B0604020202020204" pitchFamily="34" charset="0"/>
              </a:rPr>
              <a:t>Connective negation in the Balkan languages presents one of the clearest cases of </a:t>
            </a:r>
            <a:r>
              <a:rPr kumimoji="0" lang="en-US" altLang="en-US" sz="1000" b="1" i="0" u="none" strike="noStrike" cap="none" normalizeH="0" baseline="0" dirty="0">
                <a:ln>
                  <a:noFill/>
                </a:ln>
                <a:solidFill>
                  <a:srgbClr val="FF0000"/>
                </a:solidFill>
                <a:effectLst/>
                <a:latin typeface="Arial" panose="020B0604020202020204" pitchFamily="34" charset="0"/>
              </a:rPr>
              <a:t>areal convergence</a:t>
            </a:r>
            <a:r>
              <a:rPr kumimoji="0" lang="en-US" altLang="en-US" sz="1000" b="0" i="0" u="none" strike="noStrike" cap="none" normalizeH="0" baseline="0" dirty="0">
                <a:ln>
                  <a:noFill/>
                </a:ln>
                <a:solidFill>
                  <a:schemeClr val="tx1"/>
                </a:solidFill>
                <a:effectLst/>
                <a:latin typeface="Arial" panose="020B0604020202020204" pitchFamily="34" charset="0"/>
              </a:rPr>
              <a:t>, where genealogically distinct systems display strikingly parallel morphosyntactic </a:t>
            </a:r>
            <a:r>
              <a:rPr kumimoji="0" lang="en-US" altLang="en-US" sz="1000" b="0" i="0" u="none" strike="noStrike" cap="none" normalizeH="0" baseline="0" dirty="0" err="1">
                <a:ln>
                  <a:noFill/>
                </a:ln>
                <a:solidFill>
                  <a:schemeClr val="tx1"/>
                </a:solidFill>
                <a:effectLst/>
                <a:latin typeface="Arial" panose="020B0604020202020204" pitchFamily="34" charset="0"/>
              </a:rPr>
              <a:t>behavio</a:t>
            </a:r>
            <a:r>
              <a:rPr kumimoji="0" lang="ro-RO" altLang="en-US" sz="1000" b="0" i="0" u="none" strike="noStrike" cap="none" normalizeH="0" baseline="0" dirty="0">
                <a:ln>
                  <a:noFill/>
                </a:ln>
                <a:solidFill>
                  <a:schemeClr val="tx1"/>
                </a:solidFill>
                <a:effectLst/>
                <a:latin typeface="Arial" panose="020B0604020202020204" pitchFamily="34" charset="0"/>
              </a:rPr>
              <a:t>u</a:t>
            </a:r>
            <a:r>
              <a:rPr kumimoji="0" lang="en-US" altLang="en-US" sz="1000" b="0" i="0" u="none" strike="noStrike" cap="none" normalizeH="0" baseline="0" dirty="0">
                <a:ln>
                  <a:noFill/>
                </a:ln>
                <a:solidFill>
                  <a:schemeClr val="tx1"/>
                </a:solidFill>
                <a:effectLst/>
                <a:latin typeface="Arial" panose="020B0604020202020204" pitchFamily="34" charset="0"/>
              </a:rPr>
              <a:t>r. </a:t>
            </a:r>
            <a:endParaRPr kumimoji="0" lang="ro-RO" altLang="en-US" sz="1000" b="0" i="0" u="none" strike="noStrike" cap="none" normalizeH="0" baseline="0" dirty="0">
              <a:ln>
                <a:noFill/>
              </a:ln>
              <a:solidFill>
                <a:schemeClr val="tx1"/>
              </a:solidFill>
              <a:effectLst/>
              <a:latin typeface="Arial" panose="020B0604020202020204" pitchFamily="34" charset="0"/>
            </a:endParaRPr>
          </a:p>
          <a:p>
            <a:pPr marL="171450" marR="0" lvl="0" indent="-171450" algn="just" defTabSz="914400" rtl="0" eaLnBrk="0" fontAlgn="base" latinLnBrk="0" hangingPunct="0">
              <a:lnSpc>
                <a:spcPct val="100000"/>
              </a:lnSpc>
              <a:spcBef>
                <a:spcPct val="0"/>
              </a:spcBef>
              <a:spcAft>
                <a:spcPct val="0"/>
              </a:spcAft>
              <a:buClrTx/>
              <a:buSzTx/>
              <a:buFont typeface="Wingdings" panose="05000000000000000000" pitchFamily="2" charset="2"/>
              <a:buChar char="v"/>
              <a:tabLst/>
            </a:pPr>
            <a:r>
              <a:rPr kumimoji="0" lang="en-US" altLang="en-US" sz="1000" b="0" i="0" u="none" strike="noStrike" cap="none" normalizeH="0" baseline="0" dirty="0">
                <a:ln>
                  <a:noFill/>
                </a:ln>
                <a:solidFill>
                  <a:schemeClr val="tx1"/>
                </a:solidFill>
                <a:effectLst/>
                <a:latin typeface="Arial" panose="020B0604020202020204" pitchFamily="34" charset="0"/>
              </a:rPr>
              <a:t>In all five languages—Romanian, Albanian, Greek, Macedonian, and Bulgarian—the structure involves a </a:t>
            </a:r>
            <a:r>
              <a:rPr kumimoji="0" lang="en-US" altLang="en-US" sz="1000" b="1" i="0" u="none" strike="noStrike" cap="none" normalizeH="0" baseline="0" dirty="0">
                <a:ln>
                  <a:noFill/>
                </a:ln>
                <a:solidFill>
                  <a:srgbClr val="FF0000"/>
                </a:solidFill>
                <a:effectLst/>
                <a:latin typeface="Arial" panose="020B0604020202020204" pitchFamily="34" charset="0"/>
              </a:rPr>
              <a:t>duplicated connective marker </a:t>
            </a:r>
            <a:r>
              <a:rPr kumimoji="0" lang="en-US" altLang="en-US" sz="1000" b="0" i="0" u="none" strike="noStrike" cap="none" normalizeH="0" baseline="0" dirty="0">
                <a:ln>
                  <a:noFill/>
                </a:ln>
                <a:solidFill>
                  <a:schemeClr val="tx1"/>
                </a:solidFill>
                <a:effectLst/>
                <a:latin typeface="Arial" panose="020B0604020202020204" pitchFamily="34" charset="0"/>
              </a:rPr>
              <a:t>(e.g., </a:t>
            </a:r>
            <a:r>
              <a:rPr kumimoji="0" lang="en-US" altLang="en-US" sz="1000" b="0" i="1" u="none" strike="noStrike" cap="none" normalizeH="0" baseline="0" dirty="0" err="1">
                <a:ln>
                  <a:noFill/>
                </a:ln>
                <a:solidFill>
                  <a:schemeClr val="tx1"/>
                </a:solidFill>
                <a:effectLst/>
                <a:latin typeface="Arial" panose="020B0604020202020204" pitchFamily="34" charset="0"/>
              </a:rPr>
              <a:t>nici</a:t>
            </a:r>
            <a:r>
              <a:rPr kumimoji="0" lang="en-US" altLang="en-US" sz="1000" b="0" i="1" u="none" strike="noStrike" cap="none" normalizeH="0" baseline="0" dirty="0">
                <a:ln>
                  <a:noFill/>
                </a:ln>
                <a:solidFill>
                  <a:schemeClr val="tx1"/>
                </a:solidFill>
                <a:effectLst/>
                <a:latin typeface="Arial" panose="020B0604020202020204" pitchFamily="34" charset="0"/>
              </a:rPr>
              <a:t>…</a:t>
            </a:r>
            <a:r>
              <a:rPr kumimoji="0" lang="en-US" altLang="en-US" sz="1000" b="0" i="1" u="none" strike="noStrike" cap="none" normalizeH="0" baseline="0" dirty="0" err="1">
                <a:ln>
                  <a:noFill/>
                </a:ln>
                <a:solidFill>
                  <a:schemeClr val="tx1"/>
                </a:solidFill>
                <a:effectLst/>
                <a:latin typeface="Arial" panose="020B0604020202020204" pitchFamily="34" charset="0"/>
              </a:rPr>
              <a:t>nici</a:t>
            </a:r>
            <a:r>
              <a:rPr kumimoji="0" lang="en-US" altLang="en-US" sz="1000" b="0" i="0" u="none" strike="noStrike" cap="none" normalizeH="0" baseline="0" dirty="0">
                <a:ln>
                  <a:noFill/>
                </a:ln>
                <a:solidFill>
                  <a:schemeClr val="tx1"/>
                </a:solidFill>
                <a:effectLst/>
                <a:latin typeface="Arial" panose="020B0604020202020204" pitchFamily="34" charset="0"/>
              </a:rPr>
              <a:t>, </a:t>
            </a:r>
            <a:r>
              <a:rPr kumimoji="0" lang="en-US" altLang="en-US" sz="1000" b="0" i="1" u="none" strike="noStrike" cap="none" normalizeH="0" baseline="0" dirty="0">
                <a:ln>
                  <a:noFill/>
                </a:ln>
                <a:solidFill>
                  <a:schemeClr val="tx1"/>
                </a:solidFill>
                <a:effectLst/>
                <a:latin typeface="Arial" panose="020B0604020202020204" pitchFamily="34" charset="0"/>
              </a:rPr>
              <a:t>as…as</a:t>
            </a:r>
            <a:r>
              <a:rPr kumimoji="0" lang="en-US" altLang="en-US" sz="1000" b="0" i="0" u="none" strike="noStrike" cap="none" normalizeH="0" baseline="0" dirty="0">
                <a:ln>
                  <a:noFill/>
                </a:ln>
                <a:solidFill>
                  <a:schemeClr val="tx1"/>
                </a:solidFill>
                <a:effectLst/>
                <a:latin typeface="Arial" panose="020B0604020202020204" pitchFamily="34" charset="0"/>
              </a:rPr>
              <a:t>, </a:t>
            </a:r>
            <a:r>
              <a:rPr kumimoji="0" lang="en-US" altLang="en-US" sz="1000" b="0" i="1" u="none" strike="noStrike" cap="none" normalizeH="0" baseline="0" dirty="0" err="1">
                <a:ln>
                  <a:noFill/>
                </a:ln>
                <a:solidFill>
                  <a:schemeClr val="tx1"/>
                </a:solidFill>
                <a:effectLst/>
                <a:latin typeface="Arial" panose="020B0604020202020204" pitchFamily="34" charset="0"/>
              </a:rPr>
              <a:t>oute</a:t>
            </a:r>
            <a:r>
              <a:rPr kumimoji="0" lang="en-US" altLang="en-US" sz="1000" b="0" i="1" u="none" strike="noStrike" cap="none" normalizeH="0" baseline="0" dirty="0">
                <a:ln>
                  <a:noFill/>
                </a:ln>
                <a:solidFill>
                  <a:schemeClr val="tx1"/>
                </a:solidFill>
                <a:effectLst/>
                <a:latin typeface="Arial" panose="020B0604020202020204" pitchFamily="34" charset="0"/>
              </a:rPr>
              <a:t>…</a:t>
            </a:r>
            <a:r>
              <a:rPr kumimoji="0" lang="en-US" altLang="en-US" sz="1000" b="0" i="1" u="none" strike="noStrike" cap="none" normalizeH="0" baseline="0" dirty="0" err="1">
                <a:ln>
                  <a:noFill/>
                </a:ln>
                <a:solidFill>
                  <a:schemeClr val="tx1"/>
                </a:solidFill>
                <a:effectLst/>
                <a:latin typeface="Arial" panose="020B0604020202020204" pitchFamily="34" charset="0"/>
              </a:rPr>
              <a:t>oute</a:t>
            </a:r>
            <a:r>
              <a:rPr kumimoji="0" lang="en-US" altLang="en-US" sz="1000" b="0" i="0" u="none" strike="noStrike" cap="none" normalizeH="0" baseline="0" dirty="0">
                <a:ln>
                  <a:noFill/>
                </a:ln>
                <a:solidFill>
                  <a:schemeClr val="tx1"/>
                </a:solidFill>
                <a:effectLst/>
                <a:latin typeface="Arial" panose="020B0604020202020204" pitchFamily="34" charset="0"/>
              </a:rPr>
              <a:t>, </a:t>
            </a:r>
            <a:r>
              <a:rPr kumimoji="0" lang="en-US" altLang="en-US" sz="1000" b="0" i="1" u="none" strike="noStrike" cap="none" normalizeH="0" baseline="0" dirty="0" err="1">
                <a:ln>
                  <a:noFill/>
                </a:ln>
                <a:solidFill>
                  <a:schemeClr val="tx1"/>
                </a:solidFill>
                <a:effectLst/>
                <a:latin typeface="Arial" panose="020B0604020202020204" pitchFamily="34" charset="0"/>
              </a:rPr>
              <a:t>nitu</a:t>
            </a:r>
            <a:r>
              <a:rPr kumimoji="0" lang="en-US" altLang="en-US" sz="1000" b="0" i="1" u="none" strike="noStrike" cap="none" normalizeH="0" baseline="0" dirty="0">
                <a:ln>
                  <a:noFill/>
                </a:ln>
                <a:solidFill>
                  <a:schemeClr val="tx1"/>
                </a:solidFill>
                <a:effectLst/>
                <a:latin typeface="Arial" panose="020B0604020202020204" pitchFamily="34" charset="0"/>
              </a:rPr>
              <a:t>…</a:t>
            </a:r>
            <a:r>
              <a:rPr kumimoji="0" lang="en-US" altLang="en-US" sz="1000" b="0" i="1" u="none" strike="noStrike" cap="none" normalizeH="0" baseline="0" dirty="0" err="1">
                <a:ln>
                  <a:noFill/>
                </a:ln>
                <a:solidFill>
                  <a:schemeClr val="tx1"/>
                </a:solidFill>
                <a:effectLst/>
                <a:latin typeface="Arial" panose="020B0604020202020204" pitchFamily="34" charset="0"/>
              </a:rPr>
              <a:t>nitu</a:t>
            </a:r>
            <a:r>
              <a:rPr kumimoji="0" lang="en-US" altLang="en-US" sz="1000" b="0" i="0" u="none" strike="noStrike" cap="none" normalizeH="0" baseline="0" dirty="0">
                <a:ln>
                  <a:noFill/>
                </a:ln>
                <a:solidFill>
                  <a:schemeClr val="tx1"/>
                </a:solidFill>
                <a:effectLst/>
                <a:latin typeface="Arial" panose="020B0604020202020204" pitchFamily="34" charset="0"/>
              </a:rPr>
              <a:t>, </a:t>
            </a:r>
            <a:r>
              <a:rPr kumimoji="0" lang="en-US" altLang="en-US" sz="1000" b="0" i="1" u="none" strike="noStrike" cap="none" normalizeH="0" baseline="0" dirty="0" err="1">
                <a:ln>
                  <a:noFill/>
                </a:ln>
                <a:solidFill>
                  <a:schemeClr val="tx1"/>
                </a:solidFill>
                <a:effectLst/>
                <a:latin typeface="Arial" panose="020B0604020202020204" pitchFamily="34" charset="0"/>
              </a:rPr>
              <a:t>nito</a:t>
            </a:r>
            <a:r>
              <a:rPr kumimoji="0" lang="en-US" altLang="en-US" sz="1000" b="0" i="1" u="none" strike="noStrike" cap="none" normalizeH="0" baseline="0" dirty="0">
                <a:ln>
                  <a:noFill/>
                </a:ln>
                <a:solidFill>
                  <a:schemeClr val="tx1"/>
                </a:solidFill>
                <a:effectLst/>
                <a:latin typeface="Arial" panose="020B0604020202020204" pitchFamily="34" charset="0"/>
              </a:rPr>
              <a:t>…</a:t>
            </a:r>
            <a:r>
              <a:rPr kumimoji="0" lang="en-US" altLang="en-US" sz="1000" b="0" i="1" u="none" strike="noStrike" cap="none" normalizeH="0" baseline="0" dirty="0" err="1">
                <a:ln>
                  <a:noFill/>
                </a:ln>
                <a:solidFill>
                  <a:schemeClr val="tx1"/>
                </a:solidFill>
                <a:effectLst/>
                <a:latin typeface="Arial" panose="020B0604020202020204" pitchFamily="34" charset="0"/>
              </a:rPr>
              <a:t>nito</a:t>
            </a:r>
            <a:r>
              <a:rPr kumimoji="0" lang="en-US" altLang="en-US" sz="1000" b="0" i="0" u="none" strike="noStrike" cap="none" normalizeH="0" baseline="0" dirty="0">
                <a:ln>
                  <a:noFill/>
                </a:ln>
                <a:solidFill>
                  <a:schemeClr val="tx1"/>
                </a:solidFill>
                <a:effectLst/>
                <a:latin typeface="Arial" panose="020B0604020202020204" pitchFamily="34" charset="0"/>
              </a:rPr>
              <a:t>) that coordinates negative constituents under a single semantic negation. </a:t>
            </a:r>
            <a:endParaRPr lang="ro-RO" altLang="en-US" sz="1000" dirty="0">
              <a:solidFill>
                <a:schemeClr val="tx1"/>
              </a:solidFill>
              <a:latin typeface="Arial" panose="020B0604020202020204" pitchFamily="34" charset="0"/>
            </a:endParaRPr>
          </a:p>
          <a:p>
            <a:pPr marL="171450" marR="0" lvl="0" indent="-171450" algn="just" defTabSz="914400" rtl="0" eaLnBrk="0" fontAlgn="base" latinLnBrk="0" hangingPunct="0">
              <a:lnSpc>
                <a:spcPct val="100000"/>
              </a:lnSpc>
              <a:spcBef>
                <a:spcPct val="0"/>
              </a:spcBef>
              <a:spcAft>
                <a:spcPct val="0"/>
              </a:spcAft>
              <a:buClrTx/>
              <a:buSzTx/>
              <a:buFont typeface="Wingdings" panose="05000000000000000000" pitchFamily="2" charset="2"/>
              <a:buChar char="v"/>
              <a:tabLst/>
            </a:pPr>
            <a:r>
              <a:rPr kumimoji="0" lang="en-US" altLang="en-US" sz="1000" b="0" i="0" u="none" strike="noStrike" cap="none" normalizeH="0" baseline="0" dirty="0">
                <a:ln>
                  <a:noFill/>
                </a:ln>
                <a:solidFill>
                  <a:schemeClr val="tx1"/>
                </a:solidFill>
                <a:effectLst/>
                <a:latin typeface="Arial" panose="020B0604020202020204" pitchFamily="34" charset="0"/>
              </a:rPr>
              <a:t> Romanian, though Romance in origin, patterns clearly with its Balkan neighbors: </a:t>
            </a:r>
            <a:r>
              <a:rPr kumimoji="0" lang="en-US" altLang="en-US" sz="1000" b="1" i="1" u="none" strike="noStrike" cap="none" normalizeH="0" baseline="0" dirty="0" err="1">
                <a:ln>
                  <a:noFill/>
                </a:ln>
                <a:solidFill>
                  <a:srgbClr val="FF0000"/>
                </a:solidFill>
                <a:effectLst/>
                <a:latin typeface="Arial" panose="020B0604020202020204" pitchFamily="34" charset="0"/>
              </a:rPr>
              <a:t>nici</a:t>
            </a:r>
            <a:r>
              <a:rPr kumimoji="0" lang="en-US" altLang="en-US" sz="1000" b="1" i="1" u="none" strike="noStrike" cap="none" normalizeH="0" baseline="0" dirty="0">
                <a:ln>
                  <a:noFill/>
                </a:ln>
                <a:solidFill>
                  <a:srgbClr val="FF0000"/>
                </a:solidFill>
                <a:effectLst/>
                <a:latin typeface="Arial" panose="020B0604020202020204" pitchFamily="34" charset="0"/>
              </a:rPr>
              <a:t>…</a:t>
            </a:r>
            <a:r>
              <a:rPr kumimoji="0" lang="en-US" altLang="en-US" sz="1000" b="1" i="1" u="none" strike="noStrike" cap="none" normalizeH="0" baseline="0" dirty="0" err="1">
                <a:ln>
                  <a:noFill/>
                </a:ln>
                <a:solidFill>
                  <a:srgbClr val="FF0000"/>
                </a:solidFill>
                <a:effectLst/>
                <a:latin typeface="Arial" panose="020B0604020202020204" pitchFamily="34" charset="0"/>
              </a:rPr>
              <a:t>nici</a:t>
            </a:r>
            <a:r>
              <a:rPr kumimoji="0" lang="en-US" altLang="en-US" sz="1000" b="1" i="0" u="none" strike="noStrike" cap="none" normalizeH="0" baseline="0" dirty="0">
                <a:ln>
                  <a:noFill/>
                </a:ln>
                <a:solidFill>
                  <a:srgbClr val="FF0000"/>
                </a:solidFill>
                <a:effectLst/>
                <a:latin typeface="Arial" panose="020B0604020202020204" pitchFamily="34" charset="0"/>
              </a:rPr>
              <a:t> obligatorily co-occurs with the sentential negator </a:t>
            </a:r>
            <a:r>
              <a:rPr kumimoji="0" lang="en-US" altLang="en-US" sz="1000" b="1" i="1" u="none" strike="noStrike" cap="none" normalizeH="0" baseline="0" dirty="0">
                <a:ln>
                  <a:noFill/>
                </a:ln>
                <a:solidFill>
                  <a:srgbClr val="FF0000"/>
                </a:solidFill>
                <a:effectLst/>
                <a:latin typeface="Arial" panose="020B0604020202020204" pitchFamily="34" charset="0"/>
              </a:rPr>
              <a:t>nu</a:t>
            </a:r>
            <a:r>
              <a:rPr kumimoji="0" lang="en-US" altLang="en-US" sz="1000" b="0" i="0" u="none" strike="noStrike" cap="none" normalizeH="0" baseline="0" dirty="0">
                <a:ln>
                  <a:noFill/>
                </a:ln>
                <a:solidFill>
                  <a:schemeClr val="tx1"/>
                </a:solidFill>
                <a:effectLst/>
                <a:latin typeface="Arial" panose="020B0604020202020204" pitchFamily="34" charset="0"/>
              </a:rPr>
              <a:t>, exhibiting </a:t>
            </a:r>
            <a:r>
              <a:rPr kumimoji="0" lang="en-US" altLang="en-US" sz="1000" b="1" i="0" u="none" strike="noStrike" cap="none" normalizeH="0" baseline="0" dirty="0">
                <a:ln>
                  <a:noFill/>
                </a:ln>
                <a:solidFill>
                  <a:schemeClr val="tx1"/>
                </a:solidFill>
                <a:effectLst/>
                <a:latin typeface="Arial" panose="020B0604020202020204" pitchFamily="34" charset="0"/>
              </a:rPr>
              <a:t>strict negative concord</a:t>
            </a:r>
            <a:r>
              <a:rPr lang="ro-RO" altLang="en-US" sz="1000" dirty="0">
                <a:solidFill>
                  <a:schemeClr val="tx1"/>
                </a:solidFill>
                <a:latin typeface="Arial" panose="020B0604020202020204" pitchFamily="34" charset="0"/>
              </a:rPr>
              <a:t>. </a:t>
            </a:r>
            <a:r>
              <a:rPr kumimoji="0" lang="en-US" altLang="en-US" sz="1000" b="0" i="0" u="none" strike="noStrike" cap="none" normalizeH="0" baseline="0" dirty="0">
                <a:ln>
                  <a:noFill/>
                </a:ln>
                <a:solidFill>
                  <a:schemeClr val="tx1"/>
                </a:solidFill>
                <a:effectLst/>
                <a:latin typeface="Arial" panose="020B0604020202020204" pitchFamily="34" charset="0"/>
              </a:rPr>
              <a:t>By contrast, Romance languages such as </a:t>
            </a:r>
            <a:r>
              <a:rPr kumimoji="0" lang="ro-RO" altLang="en-US" sz="1000" b="0" i="0" u="none" strike="noStrike" cap="none" normalizeH="0" baseline="0" dirty="0">
                <a:ln>
                  <a:noFill/>
                </a:ln>
                <a:solidFill>
                  <a:schemeClr val="tx1"/>
                </a:solidFill>
                <a:effectLst/>
                <a:latin typeface="Arial" panose="020B0604020202020204" pitchFamily="34" charset="0"/>
              </a:rPr>
              <a:t>Spanish</a:t>
            </a:r>
            <a:r>
              <a:rPr kumimoji="0" lang="en-US" altLang="en-US" sz="1000" b="0" i="0" u="none" strike="noStrike" cap="none" normalizeH="0" baseline="0" dirty="0">
                <a:ln>
                  <a:noFill/>
                </a:ln>
                <a:solidFill>
                  <a:schemeClr val="tx1"/>
                </a:solidFill>
                <a:effectLst/>
                <a:latin typeface="Arial" panose="020B0604020202020204" pitchFamily="34" charset="0"/>
              </a:rPr>
              <a:t> or </a:t>
            </a:r>
            <a:r>
              <a:rPr kumimoji="0" lang="ro-RO" altLang="en-US" sz="1000" b="0" i="0" u="none" strike="noStrike" cap="none" normalizeH="0" baseline="0" dirty="0">
                <a:ln>
                  <a:noFill/>
                </a:ln>
                <a:solidFill>
                  <a:schemeClr val="tx1"/>
                </a:solidFill>
                <a:effectLst/>
                <a:latin typeface="Arial" panose="020B0604020202020204" pitchFamily="34" charset="0"/>
              </a:rPr>
              <a:t>Italian</a:t>
            </a:r>
            <a:r>
              <a:rPr kumimoji="0" lang="en-US" altLang="en-US" sz="1000" b="0" i="0" u="none" strike="noStrike" cap="none" normalizeH="0" baseline="0" dirty="0">
                <a:ln>
                  <a:noFill/>
                </a:ln>
                <a:solidFill>
                  <a:schemeClr val="tx1"/>
                </a:solidFill>
                <a:effectLst/>
                <a:latin typeface="Arial" panose="020B0604020202020204" pitchFamily="34" charset="0"/>
              </a:rPr>
              <a:t> display </a:t>
            </a:r>
            <a:r>
              <a:rPr kumimoji="0" lang="en-US" altLang="en-US" sz="1000" b="1" i="0" u="none" strike="noStrike" cap="none" normalizeH="0" baseline="0" dirty="0" err="1">
                <a:ln>
                  <a:noFill/>
                </a:ln>
                <a:solidFill>
                  <a:schemeClr val="tx1"/>
                </a:solidFill>
                <a:effectLst/>
                <a:latin typeface="Arial" panose="020B0604020202020204" pitchFamily="34" charset="0"/>
              </a:rPr>
              <a:t>nonstrict</a:t>
            </a:r>
            <a:r>
              <a:rPr kumimoji="0" lang="en-US" altLang="en-US" sz="1000" b="1" i="0" u="none" strike="noStrike" cap="none" normalizeH="0" baseline="0" dirty="0">
                <a:ln>
                  <a:noFill/>
                </a:ln>
                <a:solidFill>
                  <a:schemeClr val="tx1"/>
                </a:solidFill>
                <a:effectLst/>
                <a:latin typeface="Arial" panose="020B0604020202020204" pitchFamily="34" charset="0"/>
              </a:rPr>
              <a:t> concord</a:t>
            </a:r>
            <a:r>
              <a:rPr kumimoji="0" lang="en-US" altLang="en-US" sz="1000" b="0" i="0" u="none" strike="noStrike" cap="none" normalizeH="0" baseline="0" dirty="0">
                <a:ln>
                  <a:noFill/>
                </a:ln>
                <a:solidFill>
                  <a:schemeClr val="tx1"/>
                </a:solidFill>
                <a:effectLst/>
                <a:latin typeface="Arial" panose="020B0604020202020204" pitchFamily="34" charset="0"/>
              </a:rPr>
              <a:t>, where only one negator surfaces in connective construction</a:t>
            </a:r>
            <a:r>
              <a:rPr kumimoji="0" lang="ro-RO" altLang="en-US" sz="1000" b="0" i="0" u="none" strike="noStrike" cap="none" normalizeH="0" baseline="0" dirty="0">
                <a:ln>
                  <a:noFill/>
                </a:ln>
                <a:solidFill>
                  <a:schemeClr val="tx1"/>
                </a:solidFill>
                <a:effectLst/>
                <a:latin typeface="Arial" panose="020B0604020202020204" pitchFamily="34" charset="0"/>
              </a:rPr>
              <a:t>s</a:t>
            </a:r>
            <a:r>
              <a:rPr kumimoji="0" lang="en-US" altLang="en-US" sz="1000" b="0" i="0" u="none" strike="noStrike" cap="none" normalizeH="0" baseline="0" dirty="0">
                <a:ln>
                  <a:noFill/>
                </a:ln>
                <a:solidFill>
                  <a:schemeClr val="tx1"/>
                </a:solidFill>
                <a:effectLst/>
                <a:latin typeface="Arial" panose="020B0604020202020204" pitchFamily="34" charset="0"/>
              </a:rPr>
              <a:t>. The Balkan pattern thus reflects contact-induced restructuring in Romanian, which replaced the inherited Romance </a:t>
            </a:r>
            <a:r>
              <a:rPr kumimoji="0" lang="en-US" altLang="en-US" sz="1000" b="0" i="0" u="none" strike="noStrike" cap="none" normalizeH="0" baseline="0" dirty="0" err="1">
                <a:ln>
                  <a:noFill/>
                </a:ln>
                <a:solidFill>
                  <a:schemeClr val="tx1"/>
                </a:solidFill>
                <a:effectLst/>
                <a:latin typeface="Arial" panose="020B0604020202020204" pitchFamily="34" charset="0"/>
              </a:rPr>
              <a:t>nonstrict</a:t>
            </a:r>
            <a:r>
              <a:rPr kumimoji="0" lang="en-US" altLang="en-US" sz="1000" b="0" i="0" u="none" strike="noStrike" cap="none" normalizeH="0" baseline="0" dirty="0">
                <a:ln>
                  <a:noFill/>
                </a:ln>
                <a:solidFill>
                  <a:schemeClr val="tx1"/>
                </a:solidFill>
                <a:effectLst/>
                <a:latin typeface="Arial" panose="020B0604020202020204" pitchFamily="34" charset="0"/>
              </a:rPr>
              <a:t> system with the </a:t>
            </a:r>
            <a:r>
              <a:rPr kumimoji="0" lang="en-US" altLang="en-US" sz="1000" b="0" i="0" u="none" strike="noStrike" cap="none" normalizeH="0" baseline="0" dirty="0" err="1">
                <a:ln>
                  <a:noFill/>
                </a:ln>
                <a:solidFill>
                  <a:schemeClr val="tx1"/>
                </a:solidFill>
                <a:effectLst/>
                <a:latin typeface="Arial" panose="020B0604020202020204" pitchFamily="34" charset="0"/>
              </a:rPr>
              <a:t>areally</a:t>
            </a:r>
            <a:r>
              <a:rPr kumimoji="0" lang="en-US" altLang="en-US" sz="1000" b="0" i="0" u="none" strike="noStrike" cap="none" normalizeH="0" baseline="0" dirty="0">
                <a:ln>
                  <a:noFill/>
                </a:ln>
                <a:solidFill>
                  <a:schemeClr val="tx1"/>
                </a:solidFill>
                <a:effectLst/>
                <a:latin typeface="Arial" panose="020B0604020202020204" pitchFamily="34" charset="0"/>
              </a:rPr>
              <a:t> dominant strict one.</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ro-RO" altLang="en-US" sz="1000" b="0" i="0" u="none" strike="noStrike" cap="none" normalizeH="0" baseline="0" dirty="0">
              <a:ln>
                <a:noFill/>
              </a:ln>
              <a:solidFill>
                <a:schemeClr val="tx1"/>
              </a:solidFill>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chemeClr val="tx1"/>
                </a:solidFill>
                <a:effectLst/>
                <a:latin typeface="Arial" panose="020B0604020202020204" pitchFamily="34" charset="0"/>
              </a:rPr>
              <a:t>Despite this convergence, the languages display micro-level divergences that reveal internal grammatical specialization. </a:t>
            </a:r>
            <a:endParaRPr kumimoji="0" lang="ro-RO" altLang="en-US" sz="1000" b="0" i="0" u="none" strike="noStrike" cap="none" normalizeH="0" baseline="0" dirty="0">
              <a:ln>
                <a:noFill/>
              </a:ln>
              <a:solidFill>
                <a:schemeClr val="tx1"/>
              </a:solidFill>
              <a:effectLst/>
              <a:latin typeface="Arial" panose="020B0604020202020204" pitchFamily="34" charset="0"/>
            </a:endParaRPr>
          </a:p>
          <a:p>
            <a:pPr marL="171450" marR="0" lvl="0" indent="-171450" algn="just" defTabSz="914400" rtl="0" eaLnBrk="0" fontAlgn="base" latinLnBrk="0" hangingPunct="0">
              <a:lnSpc>
                <a:spcPct val="100000"/>
              </a:lnSpc>
              <a:spcBef>
                <a:spcPct val="0"/>
              </a:spcBef>
              <a:spcAft>
                <a:spcPct val="0"/>
              </a:spcAft>
              <a:buClrTx/>
              <a:buSzTx/>
              <a:buFont typeface="Wingdings" panose="05000000000000000000" pitchFamily="2" charset="2"/>
              <a:buChar char="v"/>
              <a:tabLst/>
            </a:pPr>
            <a:r>
              <a:rPr kumimoji="0" lang="en-US" altLang="en-US" sz="1000" b="1" i="0" u="none" strike="noStrike" cap="none" normalizeH="0" baseline="0" dirty="0">
                <a:ln>
                  <a:noFill/>
                </a:ln>
                <a:solidFill>
                  <a:schemeClr val="tx1"/>
                </a:solidFill>
                <a:effectLst/>
                <a:latin typeface="Arial" panose="020B0604020202020204" pitchFamily="34" charset="0"/>
              </a:rPr>
              <a:t>Bulgarian</a:t>
            </a:r>
            <a:r>
              <a:rPr kumimoji="0" lang="en-US" altLang="en-US" sz="1000" b="0" i="0" u="none" strike="noStrike" cap="none" normalizeH="0" baseline="0" dirty="0">
                <a:ln>
                  <a:noFill/>
                </a:ln>
                <a:solidFill>
                  <a:schemeClr val="tx1"/>
                </a:solidFill>
                <a:effectLst/>
                <a:latin typeface="Arial" panose="020B0604020202020204" pitchFamily="34" charset="0"/>
              </a:rPr>
              <a:t> shows a positional asymmetry—</a:t>
            </a:r>
            <a:r>
              <a:rPr kumimoji="0" lang="en-US" altLang="en-US" sz="1000" b="0" i="1" u="none" strike="noStrike" cap="none" normalizeH="0" baseline="0" dirty="0" err="1">
                <a:ln>
                  <a:noFill/>
                </a:ln>
                <a:solidFill>
                  <a:schemeClr val="tx1"/>
                </a:solidFill>
                <a:effectLst/>
                <a:latin typeface="Arial" panose="020B0604020202020204" pitchFamily="34" charset="0"/>
              </a:rPr>
              <a:t>nito</a:t>
            </a:r>
            <a:r>
              <a:rPr kumimoji="0" lang="en-US" altLang="en-US" sz="1000" b="0" i="0" u="none" strike="noStrike" cap="none" normalizeH="0" baseline="0" dirty="0">
                <a:ln>
                  <a:noFill/>
                </a:ln>
                <a:solidFill>
                  <a:schemeClr val="tx1"/>
                </a:solidFill>
                <a:effectLst/>
                <a:latin typeface="Arial" panose="020B0604020202020204" pitchFamily="34" charset="0"/>
              </a:rPr>
              <a:t> before the verb licenses a positive verb form, while </a:t>
            </a:r>
            <a:r>
              <a:rPr kumimoji="0" lang="en-US" altLang="en-US" sz="1000" b="0" i="1" u="none" strike="noStrike" cap="none" normalizeH="0" baseline="0" dirty="0" err="1">
                <a:ln>
                  <a:noFill/>
                </a:ln>
                <a:solidFill>
                  <a:schemeClr val="tx1"/>
                </a:solidFill>
                <a:effectLst/>
                <a:latin typeface="Arial" panose="020B0604020202020204" pitchFamily="34" charset="0"/>
              </a:rPr>
              <a:t>nito</a:t>
            </a:r>
            <a:r>
              <a:rPr kumimoji="0" lang="en-US" altLang="en-US" sz="1000" b="0" i="0" u="none" strike="noStrike" cap="none" normalizeH="0" baseline="0" dirty="0">
                <a:ln>
                  <a:noFill/>
                </a:ln>
                <a:solidFill>
                  <a:schemeClr val="tx1"/>
                </a:solidFill>
                <a:effectLst/>
                <a:latin typeface="Arial" panose="020B0604020202020204" pitchFamily="34" charset="0"/>
              </a:rPr>
              <a:t> after the verb requires the negative marker </a:t>
            </a:r>
            <a:r>
              <a:rPr kumimoji="0" lang="en-US" altLang="en-US" sz="1000" b="0" i="1" u="none" strike="noStrike" cap="none" normalizeH="0" baseline="0" dirty="0">
                <a:ln>
                  <a:noFill/>
                </a:ln>
                <a:solidFill>
                  <a:schemeClr val="tx1"/>
                </a:solidFill>
                <a:effectLst/>
                <a:latin typeface="Arial" panose="020B0604020202020204" pitchFamily="34" charset="0"/>
              </a:rPr>
              <a:t>ne</a:t>
            </a:r>
            <a:r>
              <a:rPr kumimoji="0" lang="en-US" altLang="en-US" sz="1000" b="0" i="0" u="none" strike="noStrike" cap="none" normalizeH="0" baseline="0" dirty="0">
                <a:ln>
                  <a:noFill/>
                </a:ln>
                <a:solidFill>
                  <a:schemeClr val="tx1"/>
                </a:solidFill>
                <a:effectLst/>
                <a:latin typeface="Arial" panose="020B0604020202020204" pitchFamily="34" charset="0"/>
              </a:rPr>
              <a:t>—producing a controlled </a:t>
            </a:r>
            <a:r>
              <a:rPr kumimoji="0" lang="en-US" altLang="en-US" sz="1000" b="0" i="0" u="none" strike="noStrike" cap="none" normalizeH="0" baseline="0" dirty="0" err="1">
                <a:ln>
                  <a:noFill/>
                </a:ln>
                <a:solidFill>
                  <a:schemeClr val="tx1"/>
                </a:solidFill>
                <a:effectLst/>
                <a:latin typeface="Arial" panose="020B0604020202020204" pitchFamily="34" charset="0"/>
              </a:rPr>
              <a:t>nonstrict</a:t>
            </a:r>
            <a:r>
              <a:rPr kumimoji="0" lang="en-US" altLang="en-US" sz="1000" b="0" i="0" u="none" strike="noStrike" cap="none" normalizeH="0" baseline="0" dirty="0">
                <a:ln>
                  <a:noFill/>
                </a:ln>
                <a:solidFill>
                  <a:schemeClr val="tx1"/>
                </a:solidFill>
                <a:effectLst/>
                <a:latin typeface="Arial" panose="020B0604020202020204" pitchFamily="34" charset="0"/>
              </a:rPr>
              <a:t> type of concord. </a:t>
            </a:r>
            <a:endParaRPr kumimoji="0" lang="ro-RO" altLang="en-US" sz="1000" b="0" i="0" u="none" strike="noStrike" cap="none" normalizeH="0" baseline="0" dirty="0">
              <a:ln>
                <a:noFill/>
              </a:ln>
              <a:solidFill>
                <a:schemeClr val="tx1"/>
              </a:solidFill>
              <a:effectLst/>
              <a:latin typeface="Arial" panose="020B0604020202020204" pitchFamily="34" charset="0"/>
            </a:endParaRPr>
          </a:p>
          <a:p>
            <a:pPr marL="171450" marR="0" lvl="0" indent="-171450" algn="just" defTabSz="914400" rtl="0" eaLnBrk="0" fontAlgn="base" latinLnBrk="0" hangingPunct="0">
              <a:lnSpc>
                <a:spcPct val="100000"/>
              </a:lnSpc>
              <a:spcBef>
                <a:spcPct val="0"/>
              </a:spcBef>
              <a:spcAft>
                <a:spcPct val="0"/>
              </a:spcAft>
              <a:buClrTx/>
              <a:buSzTx/>
              <a:buFont typeface="Wingdings" panose="05000000000000000000" pitchFamily="2" charset="2"/>
              <a:buChar char="v"/>
              <a:tabLst/>
            </a:pPr>
            <a:r>
              <a:rPr kumimoji="0" lang="en-US" altLang="en-US" sz="1000" b="1" i="0" u="none" strike="noStrike" cap="none" normalizeH="0" baseline="0" dirty="0">
                <a:ln>
                  <a:noFill/>
                </a:ln>
                <a:solidFill>
                  <a:schemeClr val="tx1"/>
                </a:solidFill>
                <a:effectLst/>
                <a:latin typeface="Arial" panose="020B0604020202020204" pitchFamily="34" charset="0"/>
              </a:rPr>
              <a:t>Greek</a:t>
            </a:r>
            <a:r>
              <a:rPr kumimoji="0" lang="en-US" altLang="en-US" sz="1000" b="0" i="0" u="none" strike="noStrike" cap="none" normalizeH="0" baseline="0" dirty="0">
                <a:ln>
                  <a:noFill/>
                </a:ln>
                <a:solidFill>
                  <a:schemeClr val="tx1"/>
                </a:solidFill>
                <a:effectLst/>
                <a:latin typeface="Arial" panose="020B0604020202020204" pitchFamily="34" charset="0"/>
              </a:rPr>
              <a:t> and </a:t>
            </a:r>
            <a:r>
              <a:rPr kumimoji="0" lang="en-US" altLang="en-US" sz="1000" b="1" i="0" u="none" strike="noStrike" cap="none" normalizeH="0" baseline="0" dirty="0">
                <a:ln>
                  <a:noFill/>
                </a:ln>
                <a:solidFill>
                  <a:schemeClr val="tx1"/>
                </a:solidFill>
                <a:effectLst/>
                <a:latin typeface="Arial" panose="020B0604020202020204" pitchFamily="34" charset="0"/>
              </a:rPr>
              <a:t>Albanian</a:t>
            </a:r>
            <a:r>
              <a:rPr kumimoji="0" lang="en-US" altLang="en-US" sz="1000" b="0" i="0" u="none" strike="noStrike" cap="none" normalizeH="0" baseline="0" dirty="0">
                <a:ln>
                  <a:noFill/>
                </a:ln>
                <a:solidFill>
                  <a:schemeClr val="tx1"/>
                </a:solidFill>
                <a:effectLst/>
                <a:latin typeface="Arial" panose="020B0604020202020204" pitchFamily="34" charset="0"/>
              </a:rPr>
              <a:t> allow the omission of the sentential negator (</a:t>
            </a:r>
            <a:r>
              <a:rPr kumimoji="0" lang="en-US" altLang="en-US" sz="1000" b="0" i="1" u="none" strike="noStrike" cap="none" normalizeH="0" baseline="0" dirty="0" err="1">
                <a:ln>
                  <a:noFill/>
                </a:ln>
                <a:solidFill>
                  <a:schemeClr val="tx1"/>
                </a:solidFill>
                <a:effectLst/>
                <a:latin typeface="Arial" panose="020B0604020202020204" pitchFamily="34" charset="0"/>
              </a:rPr>
              <a:t>dhen</a:t>
            </a:r>
            <a:r>
              <a:rPr kumimoji="0" lang="en-US" altLang="en-US" sz="1000" b="0" i="0" u="none" strike="noStrike" cap="none" normalizeH="0" baseline="0" dirty="0">
                <a:ln>
                  <a:noFill/>
                </a:ln>
                <a:solidFill>
                  <a:schemeClr val="tx1"/>
                </a:solidFill>
                <a:effectLst/>
                <a:latin typeface="Arial" panose="020B0604020202020204" pitchFamily="34" charset="0"/>
              </a:rPr>
              <a:t>, </a:t>
            </a:r>
            <a:r>
              <a:rPr kumimoji="0" lang="en-US" altLang="en-US" sz="1000" b="0" i="1" u="none" strike="noStrike" cap="none" normalizeH="0" baseline="0" dirty="0" err="1">
                <a:ln>
                  <a:noFill/>
                </a:ln>
                <a:solidFill>
                  <a:schemeClr val="tx1"/>
                </a:solidFill>
                <a:effectLst/>
                <a:latin typeface="Arial" panose="020B0604020202020204" pitchFamily="34" charset="0"/>
              </a:rPr>
              <a:t>nuk</a:t>
            </a:r>
            <a:r>
              <a:rPr kumimoji="0" lang="en-US" altLang="en-US" sz="1000" b="0" i="0" u="none" strike="noStrike" cap="none" normalizeH="0" baseline="0" dirty="0">
                <a:ln>
                  <a:noFill/>
                </a:ln>
                <a:solidFill>
                  <a:schemeClr val="tx1"/>
                </a:solidFill>
                <a:effectLst/>
                <a:latin typeface="Arial" panose="020B0604020202020204" pitchFamily="34" charset="0"/>
              </a:rPr>
              <a:t>) in preverbal position</a:t>
            </a:r>
            <a:r>
              <a:rPr kumimoji="0" lang="en-US" sz="900" b="1" i="0" u="none" strike="noStrike" kern="0" cap="none" spc="0" normalizeH="0" baseline="0" noProof="0" dirty="0">
                <a:ln>
                  <a:noFill/>
                </a:ln>
                <a:solidFill>
                  <a:srgbClr val="083C77"/>
                </a:solidFill>
                <a:effectLst/>
                <a:uLnTx/>
                <a:uFillTx/>
                <a:latin typeface="Arial"/>
                <a:ea typeface="+mn-ea"/>
                <a:cs typeface="+mn-cs"/>
                <a:sym typeface="Arial"/>
              </a:rPr>
              <a:t> </a:t>
            </a:r>
            <a:r>
              <a:rPr kumimoji="0" lang="en-US" sz="900" b="0" i="0" u="none" strike="noStrike" kern="0" cap="none" spc="0" normalizeH="0" baseline="0" noProof="0" dirty="0">
                <a:ln>
                  <a:noFill/>
                </a:ln>
                <a:solidFill>
                  <a:srgbClr val="083C77"/>
                </a:solidFill>
                <a:effectLst/>
                <a:uLnTx/>
                <a:uFillTx/>
                <a:latin typeface="Arial"/>
                <a:ea typeface="+mn-ea"/>
                <a:cs typeface="+mn-cs"/>
                <a:sym typeface="Arial"/>
              </a:rPr>
              <a:t>(VP-coordination)</a:t>
            </a:r>
            <a:r>
              <a:rPr kumimoji="0" lang="en-US" altLang="en-US" sz="1000" b="0" i="0" u="none" strike="noStrike" cap="none" normalizeH="0" baseline="0" dirty="0">
                <a:ln>
                  <a:noFill/>
                </a:ln>
                <a:solidFill>
                  <a:schemeClr val="tx1"/>
                </a:solidFill>
                <a:effectLst/>
                <a:latin typeface="Arial" panose="020B0604020202020204" pitchFamily="34" charset="0"/>
              </a:rPr>
              <a:t> , but require it elsewhere;</a:t>
            </a:r>
            <a:endParaRPr kumimoji="0" lang="ro-RO" altLang="en-US" sz="1000" b="0" i="0" u="none" strike="noStrike" cap="none" normalizeH="0" baseline="0" dirty="0">
              <a:ln>
                <a:noFill/>
              </a:ln>
              <a:solidFill>
                <a:schemeClr val="tx1"/>
              </a:solidFill>
              <a:effectLst/>
              <a:latin typeface="Arial" panose="020B0604020202020204" pitchFamily="34" charset="0"/>
            </a:endParaRPr>
          </a:p>
          <a:p>
            <a:pPr marL="171450" marR="0" lvl="0" indent="-171450" algn="just" defTabSz="914400" rtl="0" eaLnBrk="0" fontAlgn="base" latinLnBrk="0" hangingPunct="0">
              <a:lnSpc>
                <a:spcPct val="100000"/>
              </a:lnSpc>
              <a:spcBef>
                <a:spcPct val="0"/>
              </a:spcBef>
              <a:spcAft>
                <a:spcPct val="0"/>
              </a:spcAft>
              <a:buClrTx/>
              <a:buSzTx/>
              <a:buFont typeface="Wingdings" panose="05000000000000000000" pitchFamily="2" charset="2"/>
              <a:buChar char="v"/>
              <a:tabLst/>
            </a:pPr>
            <a:r>
              <a:rPr kumimoji="0" lang="en-US" altLang="en-US" sz="1000" b="1" i="0" u="none" strike="noStrike" cap="none" normalizeH="0" baseline="0" dirty="0">
                <a:ln>
                  <a:noFill/>
                </a:ln>
                <a:solidFill>
                  <a:schemeClr val="tx1"/>
                </a:solidFill>
                <a:effectLst/>
                <a:latin typeface="Arial" panose="020B0604020202020204" pitchFamily="34" charset="0"/>
              </a:rPr>
              <a:t>Macedonian</a:t>
            </a:r>
            <a:r>
              <a:rPr kumimoji="0" lang="en-US" altLang="en-US" sz="1000" b="0" i="0" u="none" strike="noStrike" cap="none" normalizeH="0" baseline="0" dirty="0">
                <a:ln>
                  <a:noFill/>
                </a:ln>
                <a:solidFill>
                  <a:schemeClr val="tx1"/>
                </a:solidFill>
                <a:effectLst/>
                <a:latin typeface="Arial" panose="020B0604020202020204" pitchFamily="34" charset="0"/>
              </a:rPr>
              <a:t> and </a:t>
            </a:r>
            <a:r>
              <a:rPr kumimoji="0" lang="en-US" altLang="en-US" sz="1000" b="1" i="0" u="none" strike="noStrike" cap="none" normalizeH="0" baseline="0" dirty="0">
                <a:ln>
                  <a:noFill/>
                </a:ln>
                <a:solidFill>
                  <a:schemeClr val="tx1"/>
                </a:solidFill>
                <a:effectLst/>
                <a:latin typeface="Arial" panose="020B0604020202020204" pitchFamily="34" charset="0"/>
              </a:rPr>
              <a:t>Romanian</a:t>
            </a:r>
            <a:r>
              <a:rPr kumimoji="0" lang="en-US" altLang="en-US" sz="1000" b="0" i="0" u="none" strike="noStrike" cap="none" normalizeH="0" baseline="0" dirty="0">
                <a:ln>
                  <a:noFill/>
                </a:ln>
                <a:solidFill>
                  <a:schemeClr val="tx1"/>
                </a:solidFill>
                <a:effectLst/>
                <a:latin typeface="Arial" panose="020B0604020202020204" pitchFamily="34" charset="0"/>
              </a:rPr>
              <a:t>, by contrast, maintain obligatory clausal negation throughout. </a:t>
            </a:r>
            <a:endParaRPr kumimoji="0" lang="ro-RO" altLang="en-US" sz="1000" b="0" i="0" u="none" strike="noStrike" cap="none" normalizeH="0" baseline="0" dirty="0">
              <a:ln>
                <a:noFill/>
              </a:ln>
              <a:solidFill>
                <a:schemeClr val="tx1"/>
              </a:solidFill>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chemeClr val="tx1"/>
                </a:solidFill>
                <a:effectLst/>
                <a:latin typeface="Arial" panose="020B0604020202020204" pitchFamily="34" charset="0"/>
              </a:rPr>
              <a:t>A further dimension of convergence emerges in the </a:t>
            </a:r>
            <a:r>
              <a:rPr kumimoji="0" lang="en-US" altLang="en-US" sz="1000" b="1" i="0" u="none" strike="noStrike" cap="none" normalizeH="0" baseline="0" dirty="0">
                <a:ln>
                  <a:noFill/>
                </a:ln>
                <a:solidFill>
                  <a:schemeClr val="tx1"/>
                </a:solidFill>
                <a:effectLst/>
                <a:latin typeface="Arial" panose="020B0604020202020204" pitchFamily="34" charset="0"/>
              </a:rPr>
              <a:t>scalar and emphatic extensions</a:t>
            </a:r>
            <a:r>
              <a:rPr kumimoji="0" lang="en-US" altLang="en-US" sz="1000" b="0" i="0" u="none" strike="noStrike" cap="none" normalizeH="0" baseline="0" dirty="0">
                <a:ln>
                  <a:noFill/>
                </a:ln>
                <a:solidFill>
                  <a:schemeClr val="tx1"/>
                </a:solidFill>
                <a:effectLst/>
                <a:latin typeface="Arial" panose="020B0604020202020204" pitchFamily="34" charset="0"/>
              </a:rPr>
              <a:t> of these particles: </a:t>
            </a:r>
            <a:endParaRPr kumimoji="0" lang="ro-RO" altLang="en-US" sz="1000" b="0" i="0" u="none" strike="noStrike" cap="none" normalizeH="0" baseline="0" dirty="0">
              <a:ln>
                <a:noFill/>
              </a:ln>
              <a:solidFill>
                <a:schemeClr val="tx1"/>
              </a:solidFill>
              <a:effectLst/>
              <a:latin typeface="Arial" panose="020B0604020202020204" pitchFamily="34" charset="0"/>
            </a:endParaRPr>
          </a:p>
          <a:p>
            <a:pPr marL="171450" marR="0" lvl="0" indent="-171450" algn="just" defTabSz="914400" rtl="0" eaLnBrk="0" fontAlgn="base" latinLnBrk="0" hangingPunct="0">
              <a:lnSpc>
                <a:spcPct val="100000"/>
              </a:lnSpc>
              <a:spcBef>
                <a:spcPct val="0"/>
              </a:spcBef>
              <a:spcAft>
                <a:spcPct val="0"/>
              </a:spcAft>
              <a:buClrTx/>
              <a:buSzTx/>
              <a:buFont typeface="Wingdings" panose="05000000000000000000" pitchFamily="2" charset="2"/>
              <a:buChar char="v"/>
              <a:tabLst/>
            </a:pPr>
            <a:r>
              <a:rPr kumimoji="0" lang="en-US" altLang="en-US" sz="1000" b="0" i="0" u="none" strike="noStrike" cap="none" normalizeH="0" baseline="0" dirty="0">
                <a:ln>
                  <a:noFill/>
                </a:ln>
                <a:solidFill>
                  <a:schemeClr val="tx1"/>
                </a:solidFill>
                <a:effectLst/>
                <a:latin typeface="Arial" panose="020B0604020202020204" pitchFamily="34" charset="0"/>
              </a:rPr>
              <a:t>Romanian </a:t>
            </a:r>
            <a:r>
              <a:rPr kumimoji="0" lang="en-US" altLang="en-US" sz="1000" b="0" i="1" u="none" strike="noStrike" cap="none" normalizeH="0" baseline="0" dirty="0" err="1">
                <a:ln>
                  <a:noFill/>
                </a:ln>
                <a:solidFill>
                  <a:schemeClr val="tx1"/>
                </a:solidFill>
                <a:effectLst/>
                <a:latin typeface="Arial" panose="020B0604020202020204" pitchFamily="34" charset="0"/>
              </a:rPr>
              <a:t>nici</a:t>
            </a:r>
            <a:r>
              <a:rPr kumimoji="0" lang="en-US" altLang="en-US" sz="1000" b="0" i="1" u="none" strike="noStrike" cap="none" normalizeH="0" baseline="0" dirty="0">
                <a:ln>
                  <a:noFill/>
                </a:ln>
                <a:solidFill>
                  <a:schemeClr val="tx1"/>
                </a:solidFill>
                <a:effectLst/>
                <a:latin typeface="Arial" panose="020B0604020202020204" pitchFamily="34" charset="0"/>
              </a:rPr>
              <a:t> (</a:t>
            </a:r>
            <a:r>
              <a:rPr kumimoji="0" lang="en-US" altLang="en-US" sz="1000" b="0" i="1" u="none" strike="noStrike" cap="none" normalizeH="0" baseline="0" dirty="0" err="1">
                <a:ln>
                  <a:noFill/>
                </a:ln>
                <a:solidFill>
                  <a:schemeClr val="tx1"/>
                </a:solidFill>
                <a:effectLst/>
                <a:latin typeface="Arial" panose="020B0604020202020204" pitchFamily="34" charset="0"/>
              </a:rPr>
              <a:t>măcar</a:t>
            </a:r>
            <a:r>
              <a:rPr kumimoji="0" lang="en-US" altLang="en-US" sz="1000" b="0" i="1" u="none" strike="noStrike" cap="none" normalizeH="0" baseline="0" dirty="0">
                <a:ln>
                  <a:noFill/>
                </a:ln>
                <a:solidFill>
                  <a:schemeClr val="tx1"/>
                </a:solidFill>
                <a:effectLst/>
                <a:latin typeface="Arial" panose="020B0604020202020204" pitchFamily="34" charset="0"/>
              </a:rPr>
              <a:t>)</a:t>
            </a:r>
            <a:r>
              <a:rPr kumimoji="0" lang="en-US" altLang="en-US" sz="1000" b="0" i="0" u="none" strike="noStrike" cap="none" normalizeH="0" baseline="0" dirty="0">
                <a:ln>
                  <a:noFill/>
                </a:ln>
                <a:solidFill>
                  <a:schemeClr val="tx1"/>
                </a:solidFill>
                <a:effectLst/>
                <a:latin typeface="Arial" panose="020B0604020202020204" pitchFamily="34" charset="0"/>
              </a:rPr>
              <a:t>, Greek </a:t>
            </a:r>
            <a:r>
              <a:rPr kumimoji="0" lang="en-US" altLang="en-US" sz="1000" b="0" i="1" u="none" strike="noStrike" cap="none" normalizeH="0" baseline="0" dirty="0" err="1">
                <a:ln>
                  <a:noFill/>
                </a:ln>
                <a:solidFill>
                  <a:schemeClr val="tx1"/>
                </a:solidFill>
                <a:effectLst/>
                <a:latin typeface="Arial" panose="020B0604020202020204" pitchFamily="34" charset="0"/>
              </a:rPr>
              <a:t>oute</a:t>
            </a:r>
            <a:r>
              <a:rPr kumimoji="0" lang="en-US" altLang="en-US" sz="1000" b="0" i="1" u="none" strike="noStrike" cap="none" normalizeH="0" baseline="0" dirty="0">
                <a:ln>
                  <a:noFill/>
                </a:ln>
                <a:solidFill>
                  <a:schemeClr val="tx1"/>
                </a:solidFill>
                <a:effectLst/>
                <a:latin typeface="Arial" panose="020B0604020202020204" pitchFamily="34" charset="0"/>
              </a:rPr>
              <a:t> </a:t>
            </a:r>
            <a:r>
              <a:rPr kumimoji="0" lang="en-US" altLang="en-US" sz="1000" b="0" i="1" u="none" strike="noStrike" cap="none" normalizeH="0" baseline="0" dirty="0" err="1">
                <a:ln>
                  <a:noFill/>
                </a:ln>
                <a:solidFill>
                  <a:schemeClr val="tx1"/>
                </a:solidFill>
                <a:effectLst/>
                <a:latin typeface="Arial" panose="020B0604020202020204" pitchFamily="34" charset="0"/>
              </a:rPr>
              <a:t>kan</a:t>
            </a:r>
            <a:r>
              <a:rPr kumimoji="0" lang="en-US" altLang="en-US" sz="1000" b="0" i="0" u="none" strike="noStrike" cap="none" normalizeH="0" baseline="0" dirty="0">
                <a:ln>
                  <a:noFill/>
                </a:ln>
                <a:solidFill>
                  <a:schemeClr val="tx1"/>
                </a:solidFill>
                <a:effectLst/>
                <a:latin typeface="Arial" panose="020B0604020202020204" pitchFamily="34" charset="0"/>
              </a:rPr>
              <a:t>, and Albanian </a:t>
            </a:r>
            <a:r>
              <a:rPr kumimoji="0" lang="en-US" altLang="en-US" sz="1000" b="0" i="1" u="none" strike="noStrike" cap="none" normalizeH="0" baseline="0" dirty="0">
                <a:ln>
                  <a:noFill/>
                </a:ln>
                <a:solidFill>
                  <a:schemeClr val="tx1"/>
                </a:solidFill>
                <a:effectLst/>
                <a:latin typeface="Arial" panose="020B0604020202020204" pitchFamily="34" charset="0"/>
              </a:rPr>
              <a:t>as</a:t>
            </a:r>
            <a:r>
              <a:rPr kumimoji="0" lang="en-US" altLang="en-US" sz="1000" b="0" i="0" u="none" strike="noStrike" cap="none" normalizeH="0" baseline="0" dirty="0">
                <a:ln>
                  <a:noFill/>
                </a:ln>
                <a:solidFill>
                  <a:schemeClr val="tx1"/>
                </a:solidFill>
                <a:effectLst/>
                <a:latin typeface="Arial" panose="020B0604020202020204" pitchFamily="34" charset="0"/>
              </a:rPr>
              <a:t> all develop the meaning ‘not even’, functioning as scalar focus markers that express minimality or surprise. This semantic shift, documented independently in each language, strongly suggests parallel pragmatic developments facilitated by contact and shared discourse tendencies in the area. </a:t>
            </a:r>
            <a:endParaRPr kumimoji="0" lang="ro-RO" altLang="en-US" sz="1000" b="0" i="0" u="none" strike="noStrike" cap="none" normalizeH="0" baseline="0" dirty="0">
              <a:ln>
                <a:noFill/>
              </a:ln>
              <a:solidFill>
                <a:schemeClr val="tx1"/>
              </a:solidFill>
              <a:effectLst/>
              <a:latin typeface="Arial" panose="020B0604020202020204" pitchFamily="34" charset="0"/>
            </a:endParaRPr>
          </a:p>
          <a:p>
            <a:pPr marR="0" lvl="0" algn="just" defTabSz="914400" rtl="0" eaLnBrk="0" fontAlgn="base" latinLnBrk="0" hangingPunct="0">
              <a:lnSpc>
                <a:spcPct val="100000"/>
              </a:lnSpc>
              <a:spcBef>
                <a:spcPct val="0"/>
              </a:spcBef>
              <a:spcAft>
                <a:spcPct val="0"/>
              </a:spcAft>
              <a:buClrTx/>
              <a:buSzTx/>
              <a:tabLst/>
            </a:pPr>
            <a:endParaRPr lang="ro-RO" altLang="en-US" sz="1000" dirty="0">
              <a:solidFill>
                <a:schemeClr val="tx1"/>
              </a:solidFill>
              <a:latin typeface="Arial" panose="020B0604020202020204" pitchFamily="34" charset="0"/>
            </a:endParaRPr>
          </a:p>
          <a:p>
            <a:pPr marR="0" lvl="0" algn="just" defTabSz="914400" rtl="0" eaLnBrk="0" fontAlgn="base" latinLnBrk="0" hangingPunct="0">
              <a:lnSpc>
                <a:spcPct val="100000"/>
              </a:lnSpc>
              <a:spcBef>
                <a:spcPct val="0"/>
              </a:spcBef>
              <a:spcAft>
                <a:spcPct val="0"/>
              </a:spcAft>
              <a:buClrTx/>
              <a:buSzTx/>
              <a:tabLst/>
            </a:pPr>
            <a:r>
              <a:rPr kumimoji="0" lang="ro-RO" altLang="en-US" sz="1000" b="0" i="0" u="none" strike="noStrike" cap="none" normalizeH="0" baseline="0" dirty="0">
                <a:ln>
                  <a:noFill/>
                </a:ln>
                <a:solidFill>
                  <a:schemeClr val="tx1"/>
                </a:solidFill>
                <a:effectLst/>
                <a:latin typeface="Arial" panose="020B0604020202020204" pitchFamily="34" charset="0"/>
              </a:rPr>
              <a:t>	</a:t>
            </a:r>
            <a:r>
              <a:rPr kumimoji="0" lang="en-US" altLang="en-US" sz="1000" b="0" i="0" u="none" strike="noStrike" cap="none" normalizeH="0" baseline="0" dirty="0">
                <a:ln>
                  <a:noFill/>
                </a:ln>
                <a:solidFill>
                  <a:schemeClr val="tx1"/>
                </a:solidFill>
                <a:effectLst/>
                <a:latin typeface="Arial" panose="020B0604020202020204" pitchFamily="34" charset="0"/>
              </a:rPr>
              <a:t>Romanian thus emerges as a </a:t>
            </a:r>
            <a:r>
              <a:rPr kumimoji="0" lang="en-US" altLang="en-US" sz="1000" b="1" i="0" u="none" strike="noStrike" cap="none" normalizeH="0" baseline="0" dirty="0">
                <a:ln>
                  <a:noFill/>
                </a:ln>
                <a:solidFill>
                  <a:schemeClr val="tx1"/>
                </a:solidFill>
                <a:effectLst/>
                <a:latin typeface="Arial" panose="020B0604020202020204" pitchFamily="34" charset="0"/>
              </a:rPr>
              <a:t>hybrid system</a:t>
            </a:r>
            <a:r>
              <a:rPr kumimoji="0" lang="en-US" altLang="en-US" sz="1000" b="0" i="0" u="none" strike="noStrike" cap="none" normalizeH="0" baseline="0" dirty="0">
                <a:ln>
                  <a:noFill/>
                </a:ln>
                <a:solidFill>
                  <a:schemeClr val="tx1"/>
                </a:solidFill>
                <a:effectLst/>
                <a:latin typeface="Arial" panose="020B0604020202020204" pitchFamily="34" charset="0"/>
              </a:rPr>
              <a:t>, in which </a:t>
            </a:r>
            <a:r>
              <a:rPr kumimoji="0" lang="en-US" altLang="en-US" sz="1000" b="1" i="0" u="none" strike="noStrike" cap="none" normalizeH="0" baseline="0" dirty="0">
                <a:ln>
                  <a:noFill/>
                </a:ln>
                <a:solidFill>
                  <a:srgbClr val="FF0000"/>
                </a:solidFill>
                <a:effectLst/>
                <a:latin typeface="Arial" panose="020B0604020202020204" pitchFamily="34" charset="0"/>
              </a:rPr>
              <a:t>Romance inheritance is reshaped through structural and semantic convergence with the Balkan </a:t>
            </a:r>
            <a:r>
              <a:rPr kumimoji="0" lang="en-US" altLang="en-US" sz="1000" b="1" i="0" u="none" strike="noStrike" cap="none" normalizeH="0" baseline="0" dirty="0" err="1">
                <a:ln>
                  <a:noFill/>
                </a:ln>
                <a:solidFill>
                  <a:srgbClr val="FF0000"/>
                </a:solidFill>
                <a:effectLst/>
                <a:latin typeface="Arial" panose="020B0604020202020204" pitchFamily="34" charset="0"/>
              </a:rPr>
              <a:t>Sprachbund</a:t>
            </a:r>
            <a:r>
              <a:rPr kumimoji="0" lang="en-US" altLang="en-US" sz="1000" b="1" i="0" u="none" strike="noStrike" cap="none" normalizeH="0" baseline="0" dirty="0">
                <a:ln>
                  <a:noFill/>
                </a:ln>
                <a:solidFill>
                  <a:srgbClr val="FF0000"/>
                </a:solidFill>
                <a:effectLst/>
                <a:latin typeface="Arial" panose="020B0604020202020204" pitchFamily="34" charset="0"/>
              </a:rPr>
              <a:t>,</a:t>
            </a:r>
            <a:r>
              <a:rPr kumimoji="0" lang="en-US" altLang="en-US" sz="1000" b="0" i="0" u="none" strike="noStrike" cap="none" normalizeH="0" baseline="0" dirty="0">
                <a:ln>
                  <a:noFill/>
                </a:ln>
                <a:solidFill>
                  <a:schemeClr val="tx1"/>
                </a:solidFill>
                <a:effectLst/>
                <a:latin typeface="Arial" panose="020B0604020202020204" pitchFamily="34" charset="0"/>
              </a:rPr>
              <a:t> demonstrating how contact can override genealogical boundaries to produce a distinct, regionally integrated grammar of negation.</a:t>
            </a:r>
          </a:p>
        </p:txBody>
      </p:sp>
    </p:spTree>
    <p:extLst>
      <p:ext uri="{BB962C8B-B14F-4D97-AF65-F5344CB8AC3E}">
        <p14:creationId xmlns:p14="http://schemas.microsoft.com/office/powerpoint/2010/main" val="31222129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34"/>
          <p:cNvSpPr txBox="1">
            <a:spLocks noGrp="1"/>
          </p:cNvSpPr>
          <p:nvPr>
            <p:ph type="title"/>
          </p:nvPr>
        </p:nvSpPr>
        <p:spPr>
          <a:xfrm>
            <a:off x="382425" y="202400"/>
            <a:ext cx="8686800" cy="822600"/>
          </a:xfrm>
          <a:prstGeom prst="rect">
            <a:avLst/>
          </a:prstGeom>
        </p:spPr>
        <p:txBody>
          <a:bodyPr spcFirstLastPara="1" wrap="square" lIns="91425" tIns="91425" rIns="91425" bIns="91425" anchor="b" anchorCtr="0">
            <a:noAutofit/>
          </a:bodyPr>
          <a:lstStyle/>
          <a:p>
            <a:pPr marL="457200" marR="0" lvl="0" indent="-317500" defTabSz="914400" rtl="0" eaLnBrk="1" fontAlgn="auto" latinLnBrk="0" hangingPunct="1">
              <a:lnSpc>
                <a:spcPct val="100000"/>
              </a:lnSpc>
              <a:spcBef>
                <a:spcPts val="0"/>
              </a:spcBef>
              <a:spcAft>
                <a:spcPts val="0"/>
              </a:spcAft>
              <a:tabLst/>
              <a:defRPr/>
            </a:pPr>
            <a:br>
              <a:rPr kumimoji="0" lang="ro-RO" sz="1200" b="1" i="0" u="none" strike="noStrike" kern="0" cap="none" spc="0" normalizeH="0" baseline="0" noProof="0" dirty="0">
                <a:ln>
                  <a:noFill/>
                </a:ln>
                <a:solidFill>
                  <a:srgbClr val="083C77"/>
                </a:solidFill>
                <a:effectLst/>
                <a:uLnTx/>
                <a:uFillTx/>
                <a:latin typeface="Karla"/>
                <a:sym typeface="Karla"/>
              </a:rPr>
            </a:br>
            <a:r>
              <a:rPr lang="ro-RO" sz="1200" b="1" dirty="0">
                <a:solidFill>
                  <a:srgbClr val="083C77"/>
                </a:solidFill>
                <a:latin typeface="Karla"/>
                <a:sym typeface="Karla"/>
              </a:rPr>
              <a:t> </a:t>
            </a:r>
            <a:br>
              <a:rPr kumimoji="0" lang="en-US" sz="1200" b="1" i="0" u="none" strike="noStrike" kern="0" cap="none" spc="0" normalizeH="0" baseline="0" noProof="0" dirty="0">
                <a:ln>
                  <a:noFill/>
                </a:ln>
                <a:solidFill>
                  <a:srgbClr val="083C77"/>
                </a:solidFill>
                <a:effectLst/>
                <a:uLnTx/>
                <a:uFillTx/>
                <a:latin typeface="Karla"/>
                <a:sym typeface="Karla"/>
              </a:rPr>
            </a:br>
            <a:br>
              <a:rPr kumimoji="0" lang="en-US" sz="1200" b="1" i="0" u="none" strike="noStrike" kern="0" cap="none" spc="0" normalizeH="0" baseline="0" noProof="0" dirty="0">
                <a:ln>
                  <a:noFill/>
                </a:ln>
                <a:solidFill>
                  <a:srgbClr val="083C77"/>
                </a:solidFill>
                <a:effectLst/>
                <a:uLnTx/>
                <a:uFillTx/>
                <a:latin typeface="Karla"/>
                <a:sym typeface="Karla"/>
              </a:rPr>
            </a:br>
            <a:endParaRPr dirty="0"/>
          </a:p>
        </p:txBody>
      </p:sp>
      <p:sp>
        <p:nvSpPr>
          <p:cNvPr id="233" name="Google Shape;233;p34"/>
          <p:cNvSpPr txBox="1">
            <a:spLocks noGrp="1"/>
          </p:cNvSpPr>
          <p:nvPr>
            <p:ph type="subTitle" idx="3"/>
          </p:nvPr>
        </p:nvSpPr>
        <p:spPr>
          <a:xfrm>
            <a:off x="259506" y="202400"/>
            <a:ext cx="7904356" cy="3719098"/>
          </a:xfrm>
          <a:prstGeom prst="rect">
            <a:avLst/>
          </a:prstGeom>
        </p:spPr>
        <p:txBody>
          <a:bodyPr spcFirstLastPara="1" wrap="square" lIns="91425" tIns="91425" rIns="91425" bIns="91425" anchor="t" anchorCtr="0">
            <a:noAutofit/>
          </a:bodyPr>
          <a:lstStyle/>
          <a:p>
            <a:pPr marL="139700" indent="0" algn="r"/>
            <a:endParaRPr lang="ro-RO" b="1" dirty="0">
              <a:latin typeface="+mn-lt"/>
            </a:endParaRPr>
          </a:p>
          <a:p>
            <a:pPr marL="139700" indent="0"/>
            <a:endParaRPr lang="ro-RO" dirty="0"/>
          </a:p>
          <a:p>
            <a:pPr marL="139700" indent="0"/>
            <a:endParaRPr lang="ro-RO" dirty="0"/>
          </a:p>
          <a:p>
            <a:pPr marL="139700" indent="0"/>
            <a:endParaRPr lang="ro-RO" dirty="0"/>
          </a:p>
          <a:p>
            <a:pPr marL="139700" indent="0"/>
            <a:r>
              <a:rPr lang="en-US" dirty="0"/>
              <a:t>	</a:t>
            </a:r>
          </a:p>
          <a:p>
            <a:pPr marL="139700" indent="0"/>
            <a:endParaRPr lang="ro-RO" dirty="0"/>
          </a:p>
          <a:p>
            <a:pPr marL="139700" indent="0"/>
            <a:endParaRPr lang="ro-RO" dirty="0"/>
          </a:p>
        </p:txBody>
      </p:sp>
      <p:sp>
        <p:nvSpPr>
          <p:cNvPr id="8" name="Rectangle 3">
            <a:extLst>
              <a:ext uri="{FF2B5EF4-FFF2-40B4-BE49-F238E27FC236}">
                <a16:creationId xmlns:a16="http://schemas.microsoft.com/office/drawing/2014/main" id="{F8081A21-6A26-4D3C-825F-070A0C945E68}"/>
              </a:ext>
            </a:extLst>
          </p:cNvPr>
          <p:cNvSpPr>
            <a:spLocks noChangeArrowheads="1"/>
          </p:cNvSpPr>
          <p:nvPr/>
        </p:nvSpPr>
        <p:spPr bwMode="auto">
          <a:xfrm>
            <a:off x="74775" y="2881494"/>
            <a:ext cx="18473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000" b="0" i="0" u="none" strike="noStrike" cap="none" normalizeH="0" baseline="0" dirty="0">
                <a:ln>
                  <a:noFill/>
                </a:ln>
                <a:solidFill>
                  <a:schemeClr val="tx1"/>
                </a:solidFill>
                <a:effectLst/>
                <a:latin typeface="Arial" panose="020B0604020202020204" pitchFamily="34" charset="0"/>
              </a:rPr>
            </a:br>
            <a:endParaRPr kumimoji="0" lang="en-US" altLang="en-US" sz="1000" b="0" i="0" u="none" strike="noStrike" cap="none" normalizeH="0" baseline="0" dirty="0">
              <a:ln>
                <a:noFill/>
              </a:ln>
              <a:solidFill>
                <a:schemeClr val="tx1"/>
              </a:solidFill>
              <a:effectLst/>
              <a:latin typeface="Arial" panose="020B0604020202020204" pitchFamily="34" charset="0"/>
            </a:endParaRPr>
          </a:p>
        </p:txBody>
      </p:sp>
      <p:sp>
        <p:nvSpPr>
          <p:cNvPr id="10" name="Rectangle 5">
            <a:extLst>
              <a:ext uri="{FF2B5EF4-FFF2-40B4-BE49-F238E27FC236}">
                <a16:creationId xmlns:a16="http://schemas.microsoft.com/office/drawing/2014/main" id="{BCC8F1B7-6434-4B8D-9841-2A12A06EDABD}"/>
              </a:ext>
            </a:extLst>
          </p:cNvPr>
          <p:cNvSpPr>
            <a:spLocks noChangeArrowheads="1"/>
          </p:cNvSpPr>
          <p:nvPr/>
        </p:nvSpPr>
        <p:spPr bwMode="auto">
          <a:xfrm>
            <a:off x="74775" y="3462436"/>
            <a:ext cx="816559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0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7" name="Rectangle 5">
            <a:extLst>
              <a:ext uri="{FF2B5EF4-FFF2-40B4-BE49-F238E27FC236}">
                <a16:creationId xmlns:a16="http://schemas.microsoft.com/office/drawing/2014/main" id="{7CA02280-A73D-4D07-8BCF-FBDD2F18D1E4}"/>
              </a:ext>
            </a:extLst>
          </p:cNvPr>
          <p:cNvSpPr>
            <a:spLocks noChangeArrowheads="1"/>
          </p:cNvSpPr>
          <p:nvPr/>
        </p:nvSpPr>
        <p:spPr bwMode="auto">
          <a:xfrm>
            <a:off x="89600" y="3323675"/>
            <a:ext cx="18473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0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000" b="0" i="0" u="none" strike="noStrike" cap="none" normalizeH="0" baseline="0" dirty="0">
              <a:ln>
                <a:noFill/>
              </a:ln>
              <a:solidFill>
                <a:schemeClr val="tx1"/>
              </a:solidFill>
              <a:effectLst/>
              <a:latin typeface="Arial" panose="020B0604020202020204" pitchFamily="34" charset="0"/>
            </a:endParaRPr>
          </a:p>
        </p:txBody>
      </p:sp>
      <p:sp>
        <p:nvSpPr>
          <p:cNvPr id="13" name="Rectangle 9">
            <a:extLst>
              <a:ext uri="{FF2B5EF4-FFF2-40B4-BE49-F238E27FC236}">
                <a16:creationId xmlns:a16="http://schemas.microsoft.com/office/drawing/2014/main" id="{5DE375C6-384F-4FDB-BF50-E903C6CE8D81}"/>
              </a:ext>
            </a:extLst>
          </p:cNvPr>
          <p:cNvSpPr>
            <a:spLocks noChangeArrowheads="1"/>
          </p:cNvSpPr>
          <p:nvPr/>
        </p:nvSpPr>
        <p:spPr bwMode="auto">
          <a:xfrm>
            <a:off x="74775" y="3785446"/>
            <a:ext cx="1847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3" name="Rectangle 2">
            <a:extLst>
              <a:ext uri="{FF2B5EF4-FFF2-40B4-BE49-F238E27FC236}">
                <a16:creationId xmlns:a16="http://schemas.microsoft.com/office/drawing/2014/main" id="{B47D7C58-6795-46B6-A7F0-6B0388C8D15A}"/>
              </a:ext>
            </a:extLst>
          </p:cNvPr>
          <p:cNvSpPr>
            <a:spLocks noChangeArrowheads="1"/>
          </p:cNvSpPr>
          <p:nvPr/>
        </p:nvSpPr>
        <p:spPr bwMode="auto">
          <a:xfrm>
            <a:off x="0" y="457200"/>
            <a:ext cx="9144000" cy="15875"/>
          </a:xfrm>
          <a:prstGeom prst="rect">
            <a:avLst/>
          </a:prstGeom>
          <a:solidFill>
            <a:srgbClr val="000000"/>
          </a:solidFill>
          <a:ln w="9525">
            <a:solidFill>
              <a:schemeClr val="tx1"/>
            </a:solidFill>
            <a:prstDash val="solid"/>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Rectangle 3">
            <a:extLst>
              <a:ext uri="{FF2B5EF4-FFF2-40B4-BE49-F238E27FC236}">
                <a16:creationId xmlns:a16="http://schemas.microsoft.com/office/drawing/2014/main" id="{522AC604-51A4-41BD-9A0C-BF4EA048B4F0}"/>
              </a:ext>
            </a:extLst>
          </p:cNvPr>
          <p:cNvSpPr>
            <a:spLocks noChangeArrowheads="1"/>
          </p:cNvSpPr>
          <p:nvPr/>
        </p:nvSpPr>
        <p:spPr bwMode="auto">
          <a:xfrm>
            <a:off x="1425" y="1422579"/>
            <a:ext cx="9052975" cy="21236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lang="ro-RO" altLang="en-US" sz="1800" b="1" dirty="0">
                <a:solidFill>
                  <a:schemeClr val="bg2"/>
                </a:solidFill>
                <a:latin typeface="Bahnschrift Light" panose="020B0502040204020203" pitchFamily="34" charset="0"/>
              </a:rPr>
              <a:t>THANK YOU!</a:t>
            </a:r>
          </a:p>
          <a:p>
            <a:pPr marL="0" marR="0" lvl="0" indent="0" algn="ctr" defTabSz="914400" rtl="0" eaLnBrk="0" fontAlgn="base" latinLnBrk="0" hangingPunct="0">
              <a:lnSpc>
                <a:spcPct val="100000"/>
              </a:lnSpc>
              <a:spcBef>
                <a:spcPct val="0"/>
              </a:spcBef>
              <a:spcAft>
                <a:spcPct val="0"/>
              </a:spcAft>
              <a:buClrTx/>
              <a:buSzTx/>
              <a:buFontTx/>
              <a:buNone/>
              <a:tabLst/>
            </a:pPr>
            <a:r>
              <a:rPr lang="ro-RO" altLang="en-US" sz="1800" b="1" dirty="0">
                <a:solidFill>
                  <a:schemeClr val="bg2"/>
                </a:solidFill>
                <a:latin typeface="Bahnschrift Light" panose="020B0502040204020203" pitchFamily="34" charset="0"/>
              </a:rPr>
              <a:t>MULȚUMESC</a:t>
            </a:r>
          </a:p>
          <a:p>
            <a:pPr marL="0" marR="0" lvl="0" indent="0" algn="ctr" defTabSz="914400" rtl="0" eaLnBrk="0" fontAlgn="base" latinLnBrk="0" hangingPunct="0">
              <a:lnSpc>
                <a:spcPct val="100000"/>
              </a:lnSpc>
              <a:spcBef>
                <a:spcPct val="0"/>
              </a:spcBef>
              <a:spcAft>
                <a:spcPct val="0"/>
              </a:spcAft>
              <a:buClrTx/>
              <a:buSzTx/>
              <a:buFontTx/>
              <a:buNone/>
              <a:tabLst/>
            </a:pPr>
            <a:r>
              <a:rPr lang="bs-Cyrl-BA" sz="2400" b="1" i="1" dirty="0">
                <a:solidFill>
                  <a:schemeClr val="bg2"/>
                </a:solidFill>
                <a:latin typeface="Bahnschrift Light" panose="020B0502040204020203" pitchFamily="34" charset="0"/>
              </a:rPr>
              <a:t>Благодаря</a:t>
            </a:r>
            <a:endParaRPr lang="ro-RO" sz="2400" b="1" dirty="0">
              <a:solidFill>
                <a:schemeClr val="bg2"/>
              </a:solidFill>
              <a:latin typeface="Bahnschrift Light" panose="020B0502040204020203"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lang="en-US" sz="2400" b="1" dirty="0" err="1">
                <a:solidFill>
                  <a:schemeClr val="bg2"/>
                </a:solidFill>
                <a:latin typeface="Bahnschrift Light" panose="020B0502040204020203" pitchFamily="34" charset="0"/>
              </a:rPr>
              <a:t>Faleminderit</a:t>
            </a:r>
            <a:endParaRPr lang="ro-RO" sz="2400" b="1" dirty="0">
              <a:solidFill>
                <a:schemeClr val="bg2"/>
              </a:solidFill>
              <a:latin typeface="Bahnschrift Light" panose="020B0502040204020203"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lang="el-GR" sz="2400" b="1" i="1" dirty="0">
                <a:solidFill>
                  <a:schemeClr val="bg2"/>
                </a:solidFill>
                <a:latin typeface="Bahnschrift Light" panose="020B0502040204020203" pitchFamily="34" charset="0"/>
              </a:rPr>
              <a:t>Ευχαριστώ</a:t>
            </a:r>
            <a:r>
              <a:rPr lang="el-GR" sz="2400" b="1" dirty="0">
                <a:solidFill>
                  <a:schemeClr val="bg2"/>
                </a:solidFill>
                <a:latin typeface="Bahnschrift Light" panose="020B0502040204020203" pitchFamily="34" charset="0"/>
              </a:rPr>
              <a:t> </a:t>
            </a:r>
            <a:endParaRPr lang="ro-RO" sz="2400" b="1" dirty="0">
              <a:solidFill>
                <a:schemeClr val="bg2"/>
              </a:solidFill>
              <a:latin typeface="Bahnschrift Light" panose="020B0502040204020203"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lang="bs-Cyrl-BA" sz="2400" b="1" i="1" dirty="0">
                <a:solidFill>
                  <a:schemeClr val="bg2"/>
                </a:solidFill>
                <a:latin typeface="Bahnschrift Light" panose="020B0502040204020203" pitchFamily="34" charset="0"/>
              </a:rPr>
              <a:t>Благодарам</a:t>
            </a:r>
            <a:r>
              <a:rPr lang="bs-Cyrl-BA" sz="2400" dirty="0">
                <a:latin typeface="Bahnschrift Light" panose="020B0502040204020203" pitchFamily="34" charset="0"/>
              </a:rPr>
              <a:t> </a:t>
            </a:r>
            <a:endParaRPr kumimoji="0" lang="en-US" altLang="en-US" sz="1800" b="0" i="0" u="none" strike="noStrike" cap="none" normalizeH="0" baseline="0" dirty="0">
              <a:ln>
                <a:noFill/>
              </a:ln>
              <a:solidFill>
                <a:schemeClr val="tx1"/>
              </a:solidFill>
              <a:effectLst/>
              <a:latin typeface="Bahnschrift Light" panose="020B0502040204020203" pitchFamily="34" charset="0"/>
            </a:endParaRPr>
          </a:p>
        </p:txBody>
      </p:sp>
    </p:spTree>
    <p:extLst>
      <p:ext uri="{BB962C8B-B14F-4D97-AF65-F5344CB8AC3E}">
        <p14:creationId xmlns:p14="http://schemas.microsoft.com/office/powerpoint/2010/main" val="19524625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34"/>
          <p:cNvSpPr txBox="1">
            <a:spLocks noGrp="1"/>
          </p:cNvSpPr>
          <p:nvPr>
            <p:ph type="title"/>
          </p:nvPr>
        </p:nvSpPr>
        <p:spPr>
          <a:xfrm>
            <a:off x="382425" y="202400"/>
            <a:ext cx="8686800" cy="822600"/>
          </a:xfrm>
          <a:prstGeom prst="rect">
            <a:avLst/>
          </a:prstGeom>
        </p:spPr>
        <p:txBody>
          <a:bodyPr spcFirstLastPara="1" wrap="square" lIns="91425" tIns="91425" rIns="91425" bIns="91425" anchor="b" anchorCtr="0">
            <a:noAutofit/>
          </a:bodyPr>
          <a:lstStyle/>
          <a:p>
            <a:pPr marL="457200" marR="0" lvl="0" indent="-317500" defTabSz="914400" rtl="0" eaLnBrk="1" fontAlgn="auto" latinLnBrk="0" hangingPunct="1">
              <a:lnSpc>
                <a:spcPct val="100000"/>
              </a:lnSpc>
              <a:spcBef>
                <a:spcPts val="0"/>
              </a:spcBef>
              <a:spcAft>
                <a:spcPts val="0"/>
              </a:spcAft>
              <a:tabLst/>
              <a:defRPr/>
            </a:pPr>
            <a:br>
              <a:rPr kumimoji="0" lang="ro-RO" sz="1200" b="1" i="0" u="none" strike="noStrike" kern="0" cap="none" spc="0" normalizeH="0" baseline="0" noProof="0" dirty="0">
                <a:ln>
                  <a:noFill/>
                </a:ln>
                <a:solidFill>
                  <a:srgbClr val="083C77"/>
                </a:solidFill>
                <a:effectLst/>
                <a:uLnTx/>
                <a:uFillTx/>
                <a:latin typeface="Karla"/>
                <a:sym typeface="Karla"/>
              </a:rPr>
            </a:br>
            <a:r>
              <a:rPr lang="ro-RO" sz="1200" b="1" dirty="0">
                <a:solidFill>
                  <a:srgbClr val="083C77"/>
                </a:solidFill>
                <a:latin typeface="Karla"/>
                <a:sym typeface="Karla"/>
              </a:rPr>
              <a:t> </a:t>
            </a:r>
            <a:br>
              <a:rPr kumimoji="0" lang="en-US" sz="1200" b="1" i="0" u="none" strike="noStrike" kern="0" cap="none" spc="0" normalizeH="0" baseline="0" noProof="0" dirty="0">
                <a:ln>
                  <a:noFill/>
                </a:ln>
                <a:solidFill>
                  <a:srgbClr val="083C77"/>
                </a:solidFill>
                <a:effectLst/>
                <a:uLnTx/>
                <a:uFillTx/>
                <a:latin typeface="Karla"/>
                <a:sym typeface="Karla"/>
              </a:rPr>
            </a:br>
            <a:br>
              <a:rPr kumimoji="0" lang="en-US" sz="1200" b="1" i="0" u="none" strike="noStrike" kern="0" cap="none" spc="0" normalizeH="0" baseline="0" noProof="0" dirty="0">
                <a:ln>
                  <a:noFill/>
                </a:ln>
                <a:solidFill>
                  <a:srgbClr val="083C77"/>
                </a:solidFill>
                <a:effectLst/>
                <a:uLnTx/>
                <a:uFillTx/>
                <a:latin typeface="Karla"/>
                <a:sym typeface="Karla"/>
              </a:rPr>
            </a:br>
            <a:endParaRPr dirty="0"/>
          </a:p>
        </p:txBody>
      </p:sp>
      <p:sp>
        <p:nvSpPr>
          <p:cNvPr id="233" name="Google Shape;233;p34"/>
          <p:cNvSpPr txBox="1">
            <a:spLocks noGrp="1"/>
          </p:cNvSpPr>
          <p:nvPr>
            <p:ph type="subTitle" idx="3"/>
          </p:nvPr>
        </p:nvSpPr>
        <p:spPr>
          <a:xfrm>
            <a:off x="259506" y="202400"/>
            <a:ext cx="7904356" cy="3719098"/>
          </a:xfrm>
          <a:prstGeom prst="rect">
            <a:avLst/>
          </a:prstGeom>
        </p:spPr>
        <p:txBody>
          <a:bodyPr spcFirstLastPara="1" wrap="square" lIns="91425" tIns="91425" rIns="91425" bIns="91425" anchor="t" anchorCtr="0">
            <a:noAutofit/>
          </a:bodyPr>
          <a:lstStyle/>
          <a:p>
            <a:pPr marL="139700" indent="0"/>
            <a:endParaRPr lang="ro-RO" dirty="0"/>
          </a:p>
          <a:p>
            <a:pPr marL="139700" indent="0"/>
            <a:r>
              <a:rPr lang="en-US" dirty="0"/>
              <a:t>Bibliography</a:t>
            </a:r>
            <a:endParaRPr lang="ro-RO" dirty="0"/>
          </a:p>
          <a:p>
            <a:pPr marL="139700" indent="0" algn="just"/>
            <a:endParaRPr lang="ro-RO" dirty="0"/>
          </a:p>
          <a:p>
            <a:pPr algn="just"/>
            <a:r>
              <a:rPr lang="lt-LT" sz="800" dirty="0"/>
              <a:t>Avram, Mioara. </a:t>
            </a:r>
            <a:r>
              <a:rPr lang="lt-LT" sz="800" i="1" dirty="0"/>
              <a:t>Gramatica pentru toți.</a:t>
            </a:r>
            <a:r>
              <a:rPr lang="lt-LT" sz="800" dirty="0"/>
              <a:t> București: Editura Academiei Române, 1986.</a:t>
            </a:r>
          </a:p>
          <a:p>
            <a:pPr algn="just"/>
            <a:r>
              <a:rPr lang="lt-LT" sz="800" dirty="0"/>
              <a:t>Bukelz, Wolfram, and Wilfried Fiedler. </a:t>
            </a:r>
            <a:r>
              <a:rPr lang="lt-LT" sz="800" i="1" dirty="0"/>
              <a:t>Albanische Grammatik.</a:t>
            </a:r>
            <a:r>
              <a:rPr lang="lt-LT" sz="800" dirty="0"/>
              <a:t> Leipzig: VEB Verlag Enzyklopädie, 1987.</a:t>
            </a:r>
          </a:p>
          <a:p>
            <a:pPr algn="just"/>
            <a:r>
              <a:rPr lang="lt-LT" sz="800" dirty="0"/>
              <a:t>Chatzopoulou, Katerina. </a:t>
            </a:r>
            <a:r>
              <a:rPr lang="lt-LT" sz="800" i="1" dirty="0"/>
              <a:t>Negation and Nonveridicality in the History of Greek.</a:t>
            </a:r>
            <a:r>
              <a:rPr lang="lt-LT" sz="800" dirty="0"/>
              <a:t> University of Chicago, 201</a:t>
            </a:r>
            <a:r>
              <a:rPr lang="en-US" sz="800" dirty="0"/>
              <a:t>8</a:t>
            </a:r>
            <a:r>
              <a:rPr lang="lt-LT" sz="800" dirty="0"/>
              <a:t>.</a:t>
            </a:r>
          </a:p>
          <a:p>
            <a:pPr algn="just"/>
            <a:r>
              <a:rPr lang="lt-LT" sz="800" dirty="0"/>
              <a:t>Ciompec, </a:t>
            </a:r>
            <a:r>
              <a:rPr lang="en-US" sz="800" dirty="0" err="1"/>
              <a:t>Georgeta</a:t>
            </a:r>
            <a:r>
              <a:rPr lang="lt-LT" sz="800" dirty="0"/>
              <a:t>. </a:t>
            </a:r>
            <a:r>
              <a:rPr lang="en-US" sz="800" i="1" dirty="0" err="1"/>
              <a:t>Morfosintaxa</a:t>
            </a:r>
            <a:r>
              <a:rPr lang="en-US" sz="800" i="1" dirty="0"/>
              <a:t> </a:t>
            </a:r>
            <a:r>
              <a:rPr lang="en-US" sz="800" i="1" dirty="0" err="1"/>
              <a:t>adverbului</a:t>
            </a:r>
            <a:r>
              <a:rPr lang="en-US" sz="800" i="1" dirty="0"/>
              <a:t> rom</a:t>
            </a:r>
            <a:r>
              <a:rPr lang="ro-RO" sz="800" i="1" dirty="0"/>
              <a:t>ânesc: sincronie și diacronie - </a:t>
            </a:r>
            <a:r>
              <a:rPr lang="ro-RO" sz="800" dirty="0"/>
              <a:t> București, Editura științifică și enciclopedică</a:t>
            </a:r>
          </a:p>
          <a:p>
            <a:pPr algn="just"/>
            <a:r>
              <a:rPr lang="lt-LT" sz="800" dirty="0"/>
              <a:t>Coteanu, Ion. </a:t>
            </a:r>
            <a:r>
              <a:rPr lang="lt-LT" sz="800" i="1" dirty="0"/>
              <a:t>Gramatica de bază a limbii române.</a:t>
            </a:r>
            <a:r>
              <a:rPr lang="lt-LT" sz="800" dirty="0"/>
              <a:t> București: Editura Albatros, 198</a:t>
            </a:r>
            <a:r>
              <a:rPr lang="ro-RO" sz="800" dirty="0"/>
              <a:t>2</a:t>
            </a:r>
            <a:r>
              <a:rPr lang="lt-LT" sz="800" dirty="0"/>
              <a:t>.</a:t>
            </a:r>
          </a:p>
          <a:p>
            <a:pPr algn="just"/>
            <a:r>
              <a:rPr lang="lt-LT" sz="800" dirty="0"/>
              <a:t>De Swart, Henriëtte. “Double Negation Readings.” </a:t>
            </a:r>
            <a:r>
              <a:rPr lang="lt-LT" sz="800" i="1" dirty="0"/>
              <a:t>The Oxford Handbook of Negation</a:t>
            </a:r>
            <a:r>
              <a:rPr lang="lt-LT" sz="800" dirty="0"/>
              <a:t>, edited by Viviane Déprez and M. Teresa Espinal, Oxford University Press, 2020, pp. 479–496.</a:t>
            </a:r>
          </a:p>
          <a:p>
            <a:pPr algn="just"/>
            <a:r>
              <a:rPr lang="lt-LT" sz="800" dirty="0"/>
              <a:t>Fălăuș, Anamaria, and Andreea C. Nicolae. “Fragment Answers and </a:t>
            </a:r>
            <a:r>
              <a:rPr lang="ro-RO" sz="800" dirty="0"/>
              <a:t>Double Negation in Strict negative concord languages</a:t>
            </a:r>
            <a:r>
              <a:rPr lang="lt-LT" sz="800" dirty="0"/>
              <a:t>” </a:t>
            </a:r>
            <a:r>
              <a:rPr lang="ro-RO" sz="800" i="1" dirty="0"/>
              <a:t>in Semantic</a:t>
            </a:r>
            <a:r>
              <a:rPr lang="lt-LT" sz="800" i="1" dirty="0"/>
              <a:t> &amp; Linguistic Theory</a:t>
            </a:r>
            <a:r>
              <a:rPr lang="lt-LT" sz="800" dirty="0"/>
              <a:t>, </a:t>
            </a:r>
            <a:r>
              <a:rPr lang="ro-RO" sz="800" dirty="0"/>
              <a:t>26</a:t>
            </a:r>
            <a:r>
              <a:rPr lang="lt-LT" sz="800" dirty="0"/>
              <a:t>, 2016, pp. 5</a:t>
            </a:r>
            <a:r>
              <a:rPr lang="ro-RO" sz="800" dirty="0"/>
              <a:t>83</a:t>
            </a:r>
            <a:r>
              <a:rPr lang="lt-LT" sz="800" dirty="0"/>
              <a:t>–</a:t>
            </a:r>
            <a:r>
              <a:rPr lang="ro-RO" sz="800" dirty="0"/>
              <a:t>600</a:t>
            </a:r>
            <a:r>
              <a:rPr lang="lt-LT" sz="800" dirty="0"/>
              <a:t>.</a:t>
            </a:r>
          </a:p>
          <a:p>
            <a:pPr algn="just"/>
            <a:r>
              <a:rPr lang="lt-LT" sz="800" dirty="0"/>
              <a:t>Friedman, Victor A. “The Balkans as a Linguistic Area.” </a:t>
            </a:r>
            <a:r>
              <a:rPr lang="lt-LT" sz="800" i="1" dirty="0"/>
              <a:t>Encyclopedia of Language and Linguistics</a:t>
            </a:r>
            <a:r>
              <a:rPr lang="lt-LT" sz="800" dirty="0"/>
              <a:t>, 2nd ed., Elsevier, 2006</a:t>
            </a:r>
            <a:r>
              <a:rPr lang="ro-RO" sz="800" dirty="0"/>
              <a:t>, pp</a:t>
            </a:r>
            <a:r>
              <a:rPr lang="lt-LT" sz="800" dirty="0"/>
              <a:t>.</a:t>
            </a:r>
            <a:r>
              <a:rPr lang="ro-RO" sz="800" dirty="0"/>
              <a:t> 657-672.</a:t>
            </a:r>
            <a:endParaRPr lang="lt-LT" sz="800" dirty="0"/>
          </a:p>
          <a:p>
            <a:pPr algn="just"/>
            <a:r>
              <a:rPr lang="lt-LT" sz="800" dirty="0"/>
              <a:t>Giannakidou, Anastasia</a:t>
            </a:r>
            <a:r>
              <a:rPr lang="en-US" sz="800" dirty="0"/>
              <a:t>,</a:t>
            </a:r>
            <a:r>
              <a:rPr lang="lt-LT" sz="800" dirty="0"/>
              <a:t> “The Landscape of EVEN.” </a:t>
            </a:r>
            <a:r>
              <a:rPr lang="lt-LT" sz="800" i="1" dirty="0"/>
              <a:t>Natural Language and Linguistic Theory</a:t>
            </a:r>
            <a:r>
              <a:rPr lang="lt-LT" sz="800" dirty="0"/>
              <a:t>, vol. 25, no. 1, 2007, pp. 39–81. </a:t>
            </a:r>
          </a:p>
          <a:p>
            <a:pPr algn="just"/>
            <a:r>
              <a:rPr lang="lt-LT" sz="800" dirty="0"/>
              <a:t>Holton, David, Peter Mackridge, and Irene Philippaki-Warburton. </a:t>
            </a:r>
            <a:r>
              <a:rPr lang="lt-LT" sz="800" i="1" dirty="0"/>
              <a:t>Greek: A</a:t>
            </a:r>
            <a:r>
              <a:rPr lang="ro-RO" sz="800" i="1" dirty="0"/>
              <a:t>n Essential </a:t>
            </a:r>
            <a:r>
              <a:rPr lang="lt-LT" sz="800" i="1" dirty="0"/>
              <a:t>Grammar of the Modern Language.</a:t>
            </a:r>
            <a:r>
              <a:rPr lang="lt-LT" sz="800" dirty="0"/>
              <a:t> London and New York: Routledge, 20</a:t>
            </a:r>
            <a:r>
              <a:rPr lang="ro-RO" sz="800" dirty="0"/>
              <a:t>04</a:t>
            </a:r>
            <a:r>
              <a:rPr lang="lt-LT" sz="800" dirty="0"/>
              <a:t>.</a:t>
            </a:r>
          </a:p>
          <a:p>
            <a:pPr algn="just"/>
            <a:r>
              <a:rPr lang="lt-LT" sz="800" dirty="0"/>
              <a:t>Horn, Laurence R. “Introduction.” </a:t>
            </a:r>
            <a:r>
              <a:rPr lang="lt-LT" sz="800" i="1" dirty="0"/>
              <a:t>The Expression of Negation.</a:t>
            </a:r>
            <a:r>
              <a:rPr lang="lt-LT" sz="800" dirty="0"/>
              <a:t> Berlin: Mouton de Gruyter, 2010, p. 1.</a:t>
            </a:r>
          </a:p>
          <a:p>
            <a:pPr algn="just"/>
            <a:r>
              <a:rPr lang="lt-LT" sz="800" dirty="0"/>
              <a:t>Ionescu, Mihaela. </a:t>
            </a:r>
            <a:r>
              <a:rPr lang="lt-LT" sz="800" i="1" dirty="0"/>
              <a:t>Negation and Negative Concord in Contemporary Romanian: A Critical Evaluation.</a:t>
            </a:r>
            <a:r>
              <a:rPr lang="lt-LT" sz="800" dirty="0"/>
              <a:t> București: Editura Universității din București, 2017.</a:t>
            </a:r>
          </a:p>
          <a:p>
            <a:pPr algn="just"/>
            <a:r>
              <a:rPr lang="lt-LT" sz="800" dirty="0"/>
              <a:t>Ivanova, Ekaterina, and Alla A. Gradinarova. </a:t>
            </a:r>
            <a:r>
              <a:rPr lang="lt-LT" sz="800" i="1" dirty="0"/>
              <a:t>The Syntactic System of the Bulgarian Language Against the Background of Russian.</a:t>
            </a:r>
            <a:r>
              <a:rPr lang="lt-LT" sz="800" dirty="0"/>
              <a:t> Moscow: Languages of Slavic Culture, 2015.</a:t>
            </a:r>
          </a:p>
          <a:p>
            <a:pPr algn="just"/>
            <a:r>
              <a:rPr lang="lt-LT" sz="800" dirty="0"/>
              <a:t>Jespersen, Otto. “Negation in English and Other Languages.” </a:t>
            </a:r>
            <a:r>
              <a:rPr lang="lt-LT" sz="800" i="1" dirty="0"/>
              <a:t>Selected Writings of Otto Jespersen</a:t>
            </a:r>
            <a:r>
              <a:rPr lang="lt-LT" sz="800" dirty="0"/>
              <a:t>, George Allen &amp; Unwin Ltd., 1962, pp. 3–151.</a:t>
            </a:r>
          </a:p>
          <a:p>
            <a:pPr algn="just"/>
            <a:r>
              <a:rPr lang="lt-LT" sz="800" dirty="0"/>
              <a:t>Keenan, Edward L. “Two Kinds of Presupposition in Natural Language.” </a:t>
            </a:r>
            <a:r>
              <a:rPr lang="lt-LT" sz="800" i="1" dirty="0"/>
              <a:t>Studies in Linguistic Semantics</a:t>
            </a:r>
            <a:r>
              <a:rPr lang="lt-LT" sz="800" dirty="0"/>
              <a:t>, edited by Charles Fillmore and D. T. Langendoen, Holt, Rinehart &amp; Winston, 1971, pp. 45–54.</a:t>
            </a:r>
          </a:p>
          <a:p>
            <a:pPr algn="just"/>
            <a:r>
              <a:rPr lang="lt-LT" sz="800" dirty="0"/>
              <a:t>Pană Dindelegan, Gabriela, editor. </a:t>
            </a:r>
            <a:r>
              <a:rPr lang="lt-LT" sz="800" i="1" dirty="0"/>
              <a:t>The Syntax of Old Romanian.</a:t>
            </a:r>
            <a:r>
              <a:rPr lang="lt-LT" sz="800" dirty="0"/>
              <a:t> Oxford: Oxford University Press, 2016.</a:t>
            </a:r>
          </a:p>
          <a:p>
            <a:pPr algn="just"/>
            <a:r>
              <a:rPr lang="lt-LT" sz="800" dirty="0"/>
              <a:t>Van Alsenoy, Lauren, and Johan van der Auwera. “On the Typology of Negative Concord.” </a:t>
            </a:r>
            <a:r>
              <a:rPr lang="lt-LT" sz="800" i="1" dirty="0"/>
              <a:t>Linguistic Typology</a:t>
            </a:r>
            <a:r>
              <a:rPr lang="lt-LT" sz="800" dirty="0"/>
              <a:t>, vol. 19, no. 3, 2015, pp. 515–552.</a:t>
            </a:r>
          </a:p>
          <a:p>
            <a:pPr algn="just"/>
            <a:r>
              <a:rPr lang="lt-LT" sz="800" dirty="0"/>
              <a:t>van der Auwera, Johan, Motoki Nomachi, and Olga Krasnoukhova. “Connective Negation and Negative Concord in Balto-Slavic.” </a:t>
            </a:r>
            <a:r>
              <a:rPr lang="lt-LT" sz="800" i="1" dirty="0"/>
              <a:t>Studies in Baltic and Other Languages: A Festschrift for Axel Holvoet on the Occasion of His 65th Birthday</a:t>
            </a:r>
            <a:r>
              <a:rPr lang="lt-LT" sz="800" dirty="0"/>
              <a:t>, edited by Peter Arkadiev, Jurgis Pakerys, Irena Šeškauskienė, and Vilma Žeimantienė, Vilnius University Open Series 16, 2021, pp. 45–66.</a:t>
            </a:r>
          </a:p>
          <a:p>
            <a:pPr marL="139700" indent="0"/>
            <a:endParaRPr lang="ro-RO" dirty="0"/>
          </a:p>
          <a:p>
            <a:pPr marL="139700" indent="0"/>
            <a:r>
              <a:rPr lang="en-US" dirty="0"/>
              <a:t>	</a:t>
            </a:r>
          </a:p>
          <a:p>
            <a:pPr marL="139700" indent="0"/>
            <a:endParaRPr lang="ro-RO" dirty="0"/>
          </a:p>
        </p:txBody>
      </p:sp>
      <p:sp>
        <p:nvSpPr>
          <p:cNvPr id="8" name="Rectangle 3">
            <a:extLst>
              <a:ext uri="{FF2B5EF4-FFF2-40B4-BE49-F238E27FC236}">
                <a16:creationId xmlns:a16="http://schemas.microsoft.com/office/drawing/2014/main" id="{F8081A21-6A26-4D3C-825F-070A0C945E68}"/>
              </a:ext>
            </a:extLst>
          </p:cNvPr>
          <p:cNvSpPr>
            <a:spLocks noChangeArrowheads="1"/>
          </p:cNvSpPr>
          <p:nvPr/>
        </p:nvSpPr>
        <p:spPr bwMode="auto">
          <a:xfrm>
            <a:off x="74775" y="2881494"/>
            <a:ext cx="18473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000" b="0" i="0" u="none" strike="noStrike" cap="none" normalizeH="0" baseline="0" dirty="0">
                <a:ln>
                  <a:noFill/>
                </a:ln>
                <a:solidFill>
                  <a:schemeClr val="tx1"/>
                </a:solidFill>
                <a:effectLst/>
                <a:latin typeface="Arial" panose="020B0604020202020204" pitchFamily="34" charset="0"/>
              </a:rPr>
            </a:br>
            <a:endParaRPr kumimoji="0" lang="en-US" altLang="en-US" sz="1000" b="0" i="0" u="none" strike="noStrike" cap="none" normalizeH="0" baseline="0" dirty="0">
              <a:ln>
                <a:noFill/>
              </a:ln>
              <a:solidFill>
                <a:schemeClr val="tx1"/>
              </a:solidFill>
              <a:effectLst/>
              <a:latin typeface="Arial" panose="020B0604020202020204" pitchFamily="34" charset="0"/>
            </a:endParaRPr>
          </a:p>
        </p:txBody>
      </p:sp>
      <p:sp>
        <p:nvSpPr>
          <p:cNvPr id="10" name="Rectangle 5">
            <a:extLst>
              <a:ext uri="{FF2B5EF4-FFF2-40B4-BE49-F238E27FC236}">
                <a16:creationId xmlns:a16="http://schemas.microsoft.com/office/drawing/2014/main" id="{BCC8F1B7-6434-4B8D-9841-2A12A06EDABD}"/>
              </a:ext>
            </a:extLst>
          </p:cNvPr>
          <p:cNvSpPr>
            <a:spLocks noChangeArrowheads="1"/>
          </p:cNvSpPr>
          <p:nvPr/>
        </p:nvSpPr>
        <p:spPr bwMode="auto">
          <a:xfrm>
            <a:off x="74775" y="3462436"/>
            <a:ext cx="816559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0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7" name="Rectangle 5">
            <a:extLst>
              <a:ext uri="{FF2B5EF4-FFF2-40B4-BE49-F238E27FC236}">
                <a16:creationId xmlns:a16="http://schemas.microsoft.com/office/drawing/2014/main" id="{7CA02280-A73D-4D07-8BCF-FBDD2F18D1E4}"/>
              </a:ext>
            </a:extLst>
          </p:cNvPr>
          <p:cNvSpPr>
            <a:spLocks noChangeArrowheads="1"/>
          </p:cNvSpPr>
          <p:nvPr/>
        </p:nvSpPr>
        <p:spPr bwMode="auto">
          <a:xfrm>
            <a:off x="89600" y="3323675"/>
            <a:ext cx="18473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0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000" b="0" i="0" u="none" strike="noStrike" cap="none" normalizeH="0" baseline="0" dirty="0">
              <a:ln>
                <a:noFill/>
              </a:ln>
              <a:solidFill>
                <a:schemeClr val="tx1"/>
              </a:solidFill>
              <a:effectLst/>
              <a:latin typeface="Arial" panose="020B0604020202020204" pitchFamily="34" charset="0"/>
            </a:endParaRPr>
          </a:p>
        </p:txBody>
      </p:sp>
      <p:sp>
        <p:nvSpPr>
          <p:cNvPr id="13" name="Rectangle 9">
            <a:extLst>
              <a:ext uri="{FF2B5EF4-FFF2-40B4-BE49-F238E27FC236}">
                <a16:creationId xmlns:a16="http://schemas.microsoft.com/office/drawing/2014/main" id="{5DE375C6-384F-4FDB-BF50-E903C6CE8D81}"/>
              </a:ext>
            </a:extLst>
          </p:cNvPr>
          <p:cNvSpPr>
            <a:spLocks noChangeArrowheads="1"/>
          </p:cNvSpPr>
          <p:nvPr/>
        </p:nvSpPr>
        <p:spPr bwMode="auto">
          <a:xfrm>
            <a:off x="74775" y="3785446"/>
            <a:ext cx="1847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87493528"/>
      </p:ext>
    </p:extLst>
  </p:cSld>
  <p:clrMapOvr>
    <a:masterClrMapping/>
  </p:clrMapOvr>
</p:sld>
</file>

<file path=ppt/theme/theme1.xml><?xml version="1.0" encoding="utf-8"?>
<a:theme xmlns:a="http://schemas.openxmlformats.org/drawingml/2006/main" name="Blue Gradient by Slidesgo">
  <a:themeElements>
    <a:clrScheme name="Simple Light">
      <a:dk1>
        <a:srgbClr val="083C77"/>
      </a:dk1>
      <a:lt1>
        <a:srgbClr val="EBFCFF"/>
      </a:lt1>
      <a:dk2>
        <a:srgbClr val="083C77"/>
      </a:dk2>
      <a:lt2>
        <a:srgbClr val="9CE3E9"/>
      </a:lt2>
      <a:accent1>
        <a:srgbClr val="93C4E0"/>
      </a:accent1>
      <a:accent2>
        <a:srgbClr val="829EEB"/>
      </a:accent2>
      <a:accent3>
        <a:srgbClr val="FFFFFF"/>
      </a:accent3>
      <a:accent4>
        <a:srgbClr val="FFFFFF"/>
      </a:accent4>
      <a:accent5>
        <a:srgbClr val="FFFFFF"/>
      </a:accent5>
      <a:accent6>
        <a:srgbClr val="FFFFFF"/>
      </a:accent6>
      <a:hlink>
        <a:srgbClr val="083C7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869</TotalTime>
  <Words>4884</Words>
  <Application>Microsoft Office PowerPoint</Application>
  <PresentationFormat>On-screen Show (16:9)</PresentationFormat>
  <Paragraphs>383</Paragraphs>
  <Slides>26</Slides>
  <Notes>26</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26</vt:i4>
      </vt:variant>
    </vt:vector>
  </HeadingPairs>
  <TitlesOfParts>
    <vt:vector size="35" baseType="lpstr">
      <vt:lpstr>Calibri</vt:lpstr>
      <vt:lpstr>Raleway</vt:lpstr>
      <vt:lpstr>Wingdings</vt:lpstr>
      <vt:lpstr>Bahnschrift Light</vt:lpstr>
      <vt:lpstr>Arial</vt:lpstr>
      <vt:lpstr>Figtree</vt:lpstr>
      <vt:lpstr>Times New Roman</vt:lpstr>
      <vt:lpstr>Karla</vt:lpstr>
      <vt:lpstr>Blue Gradient by Slidesgo</vt:lpstr>
      <vt:lpstr>On Connective Negation in Romanian and the Balkan Languages</vt:lpstr>
      <vt:lpstr>“In many ways, negation is what makes us human, imbuing us with the capacity to deny, to contradict, to misrepresent, to lie and to convey irony.” (Horn 2010:1) </vt:lpstr>
      <vt:lpstr>Table of contents</vt:lpstr>
      <vt:lpstr>Intro</vt:lpstr>
      <vt:lpstr>Focus of the study</vt:lpstr>
      <vt:lpstr>Focus of the study</vt:lpstr>
      <vt:lpstr>PowerPoint Presentation</vt:lpstr>
      <vt:lpstr> The status of nici : Historical Negation Patterns with nici in old Romanian  </vt:lpstr>
      <vt:lpstr> The Status of nici </vt:lpstr>
      <vt:lpstr> The Status of nici </vt:lpstr>
      <vt:lpstr> The Status of nici </vt:lpstr>
      <vt:lpstr>   </vt:lpstr>
      <vt:lpstr>   </vt:lpstr>
      <vt:lpstr>   </vt:lpstr>
      <vt:lpstr>PowerPoint Presentation</vt:lpstr>
      <vt:lpstr>    </vt:lpstr>
      <vt:lpstr>    </vt:lpstr>
      <vt:lpstr>    </vt:lpstr>
      <vt:lpstr>    </vt:lpstr>
      <vt:lpstr> Connective Negation in Bulgarian (нито…нито) (van der Auwera, Nomachi &amp; Krasnoukhova 2021: 45–66)    </vt:lpstr>
      <vt:lpstr>    </vt:lpstr>
      <vt:lpstr>    </vt:lpstr>
      <vt:lpstr>    </vt:lpstr>
      <vt:lpstr>    </vt:lpstr>
      <vt:lpstr>    </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 Connective Negation in Romanian and the Balkan Languages</dc:title>
  <dc:creator>Loredana Grigore</dc:creator>
  <cp:lastModifiedBy>Loredana Grigore</cp:lastModifiedBy>
  <cp:revision>51</cp:revision>
  <dcterms:modified xsi:type="dcterms:W3CDTF">2025-11-04T07:37:50Z</dcterms:modified>
</cp:coreProperties>
</file>