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56" r:id="rId5"/>
    <p:sldId id="257" r:id="rId6"/>
    <p:sldId id="298" r:id="rId7"/>
    <p:sldId id="299" r:id="rId8"/>
    <p:sldId id="258" r:id="rId9"/>
    <p:sldId id="282" r:id="rId10"/>
    <p:sldId id="281" r:id="rId11"/>
    <p:sldId id="266" r:id="rId12"/>
    <p:sldId id="283" r:id="rId13"/>
    <p:sldId id="287" r:id="rId14"/>
    <p:sldId id="284" r:id="rId15"/>
    <p:sldId id="285" r:id="rId16"/>
    <p:sldId id="288" r:id="rId17"/>
    <p:sldId id="290" r:id="rId18"/>
    <p:sldId id="286" r:id="rId19"/>
    <p:sldId id="293" r:id="rId20"/>
    <p:sldId id="302" r:id="rId21"/>
    <p:sldId id="300" r:id="rId22"/>
    <p:sldId id="294" r:id="rId23"/>
    <p:sldId id="304" r:id="rId24"/>
    <p:sldId id="305" r:id="rId25"/>
    <p:sldId id="301" r:id="rId26"/>
    <p:sldId id="306" r:id="rId27"/>
    <p:sldId id="307" r:id="rId28"/>
    <p:sldId id="303" r:id="rId29"/>
    <p:sldId id="308" r:id="rId30"/>
    <p:sldId id="309" r:id="rId31"/>
    <p:sldId id="310" r:id="rId32"/>
    <p:sldId id="311" r:id="rId33"/>
    <p:sldId id="295" r:id="rId34"/>
    <p:sldId id="312" r:id="rId35"/>
    <p:sldId id="297" r:id="rId36"/>
    <p:sldId id="271" r:id="rId37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3010"/>
    <a:srgbClr val="A50021"/>
    <a:srgbClr val="FFFFFF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655" autoAdjust="0"/>
  </p:normalViewPr>
  <p:slideViewPr>
    <p:cSldViewPr snapToGrid="0">
      <p:cViewPr varScale="1">
        <p:scale>
          <a:sx n="75" d="100"/>
          <a:sy n="75" d="100"/>
        </p:scale>
        <p:origin x="974" y="48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80" d="100"/>
          <a:sy n="80" d="100"/>
        </p:scale>
        <p:origin x="3990" y="1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/>
            </a:lvl1pPr>
          </a:lstStyle>
          <a:p>
            <a:pPr rtl="0"/>
            <a:fld id="{C9A8164C-08EC-4F07-B9DE-FE763936A21A}" type="datetime1">
              <a:rPr lang="it-IT" smtClean="0"/>
              <a:t>09/10/2025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/>
            </a:lvl1pPr>
          </a:lstStyle>
          <a:p>
            <a:pPr rtl="0"/>
            <a:fld id="{28EEFA9E-C190-4F5C-8394-BD5F1CD55C0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/>
            </a:lvl1pPr>
          </a:lstStyle>
          <a:p>
            <a:fld id="{E97D4A57-7172-4643-93A6-10D6606B49BC}" type="datetime1">
              <a:rPr lang="it-IT" smtClean="0"/>
              <a:pPr/>
              <a:t>09/10/2025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it-IT"/>
            </a:defPPr>
          </a:lstStyle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/>
            </a:lvl1pPr>
          </a:lstStyle>
          <a:p>
            <a:pPr rtl="0"/>
            <a:fld id="{22289C57-55D7-40A4-A101-E74FAC7A092B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043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6F5DA-83AA-3A2A-EF5E-B818C741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E889B8D-76B9-B058-55B5-4181D97D3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58FB25A-3D05-7144-8D11-DBD9CF3EB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7C0ADF-A509-E17E-90D0-361C94DED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4364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562DA-B28E-8DF5-D55E-71B836701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A3D1180-E03E-A714-F21F-3074DB0FB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06C029D-3110-14EA-4319-1A3F9D457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416BFA8-683C-CAAC-C5AB-5EA22BCB44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60029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659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5326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05683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40986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1AECA-194E-3273-C15C-0721CA4BE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B399355-BAF3-AED7-D3F6-D7DC52885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91FCC85-DAAE-658C-1C8B-D2AB6CF5C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5B95C6-352C-EF2D-2CEB-0FA014702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7844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5465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7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8587A-EB55-F17A-4F4B-4CC74BEA2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D1C5D86-450C-E52E-341C-03F3FEFCB8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2DAFF4A-C734-55DD-5FD4-DFBD260E6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D46247B-58C1-C37F-3D5F-17A16C37D7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6152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5D0E7-061A-158F-2159-B94A2085B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4361DDA-0658-08EA-9818-2270AD10B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EC57717-1373-D1D8-2C93-973575CD98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9168600-5B26-9049-349A-F7ECBA0B2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99814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ECBA7-A929-5958-C645-268E9DD58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38D5C5B-2F70-2ECF-9695-FBDB4AC69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2C47535-C3DA-C038-CA9A-1B8441723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DB68618-D082-FC62-CBF6-611390254D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6285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AFA7D-C7F9-E15A-FB2E-AA37AE0B4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A34531E-D331-DDE5-B4ED-7FF5F38EB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F36A5A0-13D3-F4C7-FF3B-8BD4182FE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677CAF8-1E7C-8BB1-92C7-DA190F27E3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5953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BD745-79CD-90C2-861F-DDDFF2575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88990FE-E1C3-8BAF-C34B-C9745D70E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1FB35D2-B5A3-78F1-8505-F40651EA2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7D866A-817E-A078-B9CA-9B6CB9679E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0484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3309B-C062-7E14-E7E9-72E4975A1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23782B4-974B-873D-3AA0-B0ECBFED2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88E0A3E-3F8D-93F6-9281-49975B5EE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D2E2D5-478D-6266-19D5-C72DF9F95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75459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85923-90D3-C7B4-678C-6CC6626C6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6824862-A6DE-DBDC-0E7A-E234BFCB3C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644A48E-576A-E00A-7918-24D298AC2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53726-88C7-2362-580F-97C24945E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9509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289C57-55D7-40A4-A101-E74FAC7A092B}" type="slidenum">
              <a:rPr lang="it-IT" smtClean="0"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81720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BD3D9-59EE-59B5-1689-FD1113E74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2A2EFC6-CB0D-9C6A-AEE9-196376FA4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2F899C5-F345-A063-25AD-555111BE1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8845817-4E9C-8D7C-9913-E3704EE6E1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22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60669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4C5C8-103E-DFC2-F9E6-941A1801B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5210612-6CAB-3C2A-128C-935A4D2CCA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0D894DD-D73D-2A1D-0B60-D78C23892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34CAE5E-A5C4-7361-B18B-4E08A3C9F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25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4562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8D589-BE93-BD82-A258-E592DBBB8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DBBEDD3-185D-2ABE-C9A7-4559C0FE8E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B7F0B14-C243-B0F7-5C22-146156580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77721F-2517-4FC2-A5EF-B2E5267973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30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44860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98C27-5F3A-7D8C-22A9-E82E920A4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E2F7617-B246-226F-2124-9788452AB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35FC4A5-D2B0-0176-BBD1-12E02FEF7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C756F2A-47E9-F8A4-1EBE-B43CB7C85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32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7793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2289C57-55D7-40A4-A101-E74FAC7A092B}" type="slidenum">
              <a:rPr lang="it-IT" smtClean="0"/>
              <a:t>33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0268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rtlCol="0" anchor="ctr">
            <a:noAutofit/>
          </a:bodyPr>
          <a:lstStyle>
            <a:lvl1pPr algn="l">
              <a:defRPr lang="it-IT" sz="3600" spc="150" baseline="0"/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it-IT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 rtlCol="0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lang="it-IT"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lang="it-IT"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lang="it-IT"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lang="it-IT"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lang="it-IT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ruzione di sezion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rtlCol="0" anchor="b">
            <a:noAutofit/>
          </a:bodyPr>
          <a:lstStyle>
            <a:lvl1pPr algn="l">
              <a:defRPr lang="it-IT" sz="3600" spc="15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Connettore diritto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ttore diritto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ruzione di sezion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rtlCol="0" anchor="b">
            <a:noAutofit/>
          </a:bodyPr>
          <a:lstStyle>
            <a:lvl1pPr algn="l">
              <a:defRPr lang="it-IT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 rtlCol="0">
            <a:normAutofit/>
          </a:bodyPr>
          <a:lstStyle>
            <a:lvl1pPr marL="0" indent="0">
              <a:buNone/>
              <a:defRPr lang="it-IT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rtlCol="0" anchor="b">
            <a:normAutofit/>
          </a:bodyPr>
          <a:lstStyle>
            <a:lvl1pPr>
              <a:defRPr lang="it-IT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3" name="Segnaposto contenuto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it-IT"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/>
              <a:t>TITOLO PRESENTAZIONE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ruzione di sezion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rtlCol="0" anchor="b">
            <a:noAutofit/>
          </a:bodyPr>
          <a:lstStyle>
            <a:lvl1pPr algn="l">
              <a:defRPr lang="it-IT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pic>
        <p:nvPicPr>
          <p:cNvPr id="4" name="Elemento grafico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rtlCol="0" anchor="b">
            <a:normAutofit/>
          </a:bodyPr>
          <a:lstStyle>
            <a:lvl1pPr>
              <a:defRPr lang="it-IT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it-IT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it-IT" sz="2000" b="1"/>
            </a:lvl2pPr>
            <a:lvl3pPr marL="914400" indent="0">
              <a:buNone/>
              <a:defRPr lang="it-IT" sz="1800" b="1"/>
            </a:lvl3pPr>
            <a:lvl4pPr marL="1371600" indent="0">
              <a:buNone/>
              <a:defRPr lang="it-IT" sz="1600" b="1"/>
            </a:lvl4pPr>
            <a:lvl5pPr marL="1828800" indent="0">
              <a:buNone/>
              <a:defRPr lang="it-IT" sz="1600" b="1"/>
            </a:lvl5pPr>
            <a:lvl6pPr marL="2286000" indent="0">
              <a:buNone/>
              <a:defRPr lang="it-IT" sz="1600" b="1"/>
            </a:lvl6pPr>
            <a:lvl7pPr marL="2743200" indent="0">
              <a:buNone/>
              <a:defRPr lang="it-IT" sz="1600" b="1"/>
            </a:lvl7pPr>
            <a:lvl8pPr marL="3200400" indent="0">
              <a:buNone/>
              <a:defRPr lang="it-IT" sz="1600" b="1"/>
            </a:lvl8pPr>
            <a:lvl9pPr marL="3657600" indent="0">
              <a:buNone/>
              <a:defRPr lang="it-IT" sz="1600" b="1"/>
            </a:lvl9pPr>
          </a:lstStyle>
          <a:p>
            <a:pPr lvl="0" rtl="0"/>
            <a:r>
              <a:rPr lang="it-IT"/>
              <a:t>Fare clic per inserire il testo</a:t>
            </a:r>
          </a:p>
        </p:txBody>
      </p:sp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it-IT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it-IT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it-IT" sz="2000" b="1"/>
            </a:lvl2pPr>
            <a:lvl3pPr marL="914400" indent="0">
              <a:buNone/>
              <a:defRPr lang="it-IT" sz="1800" b="1"/>
            </a:lvl3pPr>
            <a:lvl4pPr marL="1371600" indent="0">
              <a:buNone/>
              <a:defRPr lang="it-IT" sz="1600" b="1"/>
            </a:lvl4pPr>
            <a:lvl5pPr marL="1828800" indent="0">
              <a:buNone/>
              <a:defRPr lang="it-IT" sz="1600" b="1"/>
            </a:lvl5pPr>
            <a:lvl6pPr marL="2286000" indent="0">
              <a:buNone/>
              <a:defRPr lang="it-IT" sz="1600" b="1"/>
            </a:lvl6pPr>
            <a:lvl7pPr marL="2743200" indent="0">
              <a:buNone/>
              <a:defRPr lang="it-IT" sz="1600" b="1"/>
            </a:lvl7pPr>
            <a:lvl8pPr marL="3200400" indent="0">
              <a:buNone/>
              <a:defRPr lang="it-IT" sz="1600" b="1"/>
            </a:lvl8pPr>
            <a:lvl9pPr marL="3657600" indent="0">
              <a:buNone/>
              <a:defRPr lang="it-IT" sz="1600" b="1"/>
            </a:lvl9pPr>
          </a:lstStyle>
          <a:p>
            <a:pPr lvl="0" rtl="0"/>
            <a:r>
              <a:rPr lang="it-IT"/>
              <a:t>Fare clic per inserire il testo</a:t>
            </a:r>
          </a:p>
        </p:txBody>
      </p:sp>
      <p:sp>
        <p:nvSpPr>
          <p:cNvPr id="9" name="Segnaposto contenuto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it-IT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3" name="Segnaposto piè di pagina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/>
              <a:t>TITOLO PRESENTAZIONE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rtlCol="0" anchor="b">
            <a:normAutofit/>
          </a:bodyPr>
          <a:lstStyle>
            <a:lvl1pPr>
              <a:defRPr lang="it-IT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it-IT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it-IT" sz="2000" b="1"/>
            </a:lvl2pPr>
            <a:lvl3pPr marL="914400" indent="0">
              <a:buNone/>
              <a:defRPr lang="it-IT" sz="1800" b="1"/>
            </a:lvl3pPr>
            <a:lvl4pPr marL="1371600" indent="0">
              <a:buNone/>
              <a:defRPr lang="it-IT" sz="1600" b="1"/>
            </a:lvl4pPr>
            <a:lvl5pPr marL="1828800" indent="0">
              <a:buNone/>
              <a:defRPr lang="it-IT" sz="1600" b="1"/>
            </a:lvl5pPr>
            <a:lvl6pPr marL="2286000" indent="0">
              <a:buNone/>
              <a:defRPr lang="it-IT" sz="1600" b="1"/>
            </a:lvl6pPr>
            <a:lvl7pPr marL="2743200" indent="0">
              <a:buNone/>
              <a:defRPr lang="it-IT" sz="1600" b="1"/>
            </a:lvl7pPr>
            <a:lvl8pPr marL="3200400" indent="0">
              <a:buNone/>
              <a:defRPr lang="it-IT" sz="1600" b="1"/>
            </a:lvl8pPr>
            <a:lvl9pPr marL="3657600" indent="0">
              <a:buNone/>
              <a:defRPr lang="it-IT" sz="1600" b="1"/>
            </a:lvl9pPr>
          </a:lstStyle>
          <a:p>
            <a:pPr lvl="0" rtl="0"/>
            <a:r>
              <a:rPr lang="it-IT"/>
              <a:t>Fare clic per inserire il testo</a:t>
            </a: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 rtlCol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lang="it-IT"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lang="it-IT"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lang="it-IT"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lang="it-IT"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it-IT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it-IT" sz="2000" b="1"/>
            </a:lvl2pPr>
            <a:lvl3pPr marL="914400" indent="0">
              <a:buNone/>
              <a:defRPr lang="it-IT" sz="1800" b="1"/>
            </a:lvl3pPr>
            <a:lvl4pPr marL="1371600" indent="0">
              <a:buNone/>
              <a:defRPr lang="it-IT" sz="1600" b="1"/>
            </a:lvl4pPr>
            <a:lvl5pPr marL="1828800" indent="0">
              <a:buNone/>
              <a:defRPr lang="it-IT" sz="1600" b="1"/>
            </a:lvl5pPr>
            <a:lvl6pPr marL="2286000" indent="0">
              <a:buNone/>
              <a:defRPr lang="it-IT" sz="1600" b="1"/>
            </a:lvl6pPr>
            <a:lvl7pPr marL="2743200" indent="0">
              <a:buNone/>
              <a:defRPr lang="it-IT" sz="1600" b="1"/>
            </a:lvl7pPr>
            <a:lvl8pPr marL="3200400" indent="0">
              <a:buNone/>
              <a:defRPr lang="it-IT" sz="1600" b="1"/>
            </a:lvl8pPr>
            <a:lvl9pPr marL="3657600" indent="0">
              <a:buNone/>
              <a:defRPr lang="it-IT" sz="1600" b="1"/>
            </a:lvl9pPr>
          </a:lstStyle>
          <a:p>
            <a:pPr lvl="0" rtl="0"/>
            <a:r>
              <a:rPr lang="it-IT"/>
              <a:t>Fare clic per inserire il testo</a:t>
            </a:r>
          </a:p>
        </p:txBody>
      </p:sp>
      <p:sp>
        <p:nvSpPr>
          <p:cNvPr id="3" name="Segnaposto contenuto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it-IT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9" name="Segnaposto piè di pagina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/>
              <a:t>TITOLO PRESENTAZIONE</a:t>
            </a:r>
          </a:p>
        </p:txBody>
      </p:sp>
      <p:sp>
        <p:nvSpPr>
          <p:cNvPr id="20" name="Segnaposto numero diapositiva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lvl1pPr>
              <a:defRPr lang="it-IT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 rtlCol="0">
            <a:normAutofit/>
          </a:bodyPr>
          <a:lstStyle>
            <a:lvl1pPr marL="0" indent="0" algn="l">
              <a:buNone/>
              <a:defRPr lang="it-IT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/>
              <a:t>TITOLO PRESENTAZIONE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Segnaposto contenuto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it-IT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a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 rtlCol="0">
            <a:normAutofit/>
          </a:bodyPr>
          <a:lstStyle>
            <a:lvl1pPr algn="l">
              <a:defRPr lang="it-IT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3" name="Segnaposto contenuto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it-IT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8" name="Segnaposto tabella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 rtlCol="0">
            <a:normAutofit/>
          </a:bodyPr>
          <a:lstStyle>
            <a:lvl1pPr marL="0" indent="0" algn="ctr">
              <a:buNone/>
              <a:defRPr lang="it-IT" sz="2000"/>
            </a:lvl1pPr>
          </a:lstStyle>
          <a:p>
            <a:pPr rtl="0"/>
            <a:r>
              <a:rPr lang="it-IT"/>
              <a:t>Fare clic sull'icona per inserire una tabella</a:t>
            </a:r>
            <a:endParaRPr lang="it-IT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/>
              <a:t>TITOLO PRESENTAZIONE</a:t>
            </a:r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Connettore diritto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rtlCol="0" anchor="b">
            <a:normAutofit/>
          </a:bodyPr>
          <a:lstStyle>
            <a:lvl1pPr>
              <a:defRPr lang="it-IT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rtlCol="0" anchor="ctr">
            <a:noAutofit/>
          </a:bodyPr>
          <a:lstStyle>
            <a:lvl1pPr marL="0" indent="0">
              <a:buNone/>
              <a:defRPr lang="it-IT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it-IT" sz="2000" b="1"/>
            </a:lvl2pPr>
            <a:lvl3pPr marL="914400" indent="0">
              <a:buNone/>
              <a:defRPr lang="it-IT" sz="1800" b="1"/>
            </a:lvl3pPr>
            <a:lvl4pPr marL="1371600" indent="0">
              <a:buNone/>
              <a:defRPr lang="it-IT" sz="1600" b="1"/>
            </a:lvl4pPr>
            <a:lvl5pPr marL="1828800" indent="0">
              <a:buNone/>
              <a:defRPr lang="it-IT" sz="1600" b="1"/>
            </a:lvl5pPr>
            <a:lvl6pPr marL="2286000" indent="0">
              <a:buNone/>
              <a:defRPr lang="it-IT" sz="1600" b="1"/>
            </a:lvl6pPr>
            <a:lvl7pPr marL="2743200" indent="0">
              <a:buNone/>
              <a:defRPr lang="it-IT" sz="1600" b="1"/>
            </a:lvl7pPr>
            <a:lvl8pPr marL="3200400" indent="0">
              <a:buNone/>
              <a:defRPr lang="it-IT" sz="1600" b="1"/>
            </a:lvl8pPr>
            <a:lvl9pPr marL="3657600" indent="0">
              <a:buNone/>
              <a:defRPr lang="it-IT" sz="1600" b="1"/>
            </a:lvl9pPr>
          </a:lstStyle>
          <a:p>
            <a:pPr lvl="0" rtl="0"/>
            <a:r>
              <a:rPr lang="it-IT"/>
              <a:t>Fare clic per inserire il testo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it-IT"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it-IT"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it-IT"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it-IT"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rtlCol="0" anchor="ctr">
            <a:noAutofit/>
          </a:bodyPr>
          <a:lstStyle>
            <a:lvl1pPr marL="0" indent="0">
              <a:buNone/>
              <a:defRPr lang="it-IT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it-IT" sz="2000" b="1"/>
            </a:lvl2pPr>
            <a:lvl3pPr marL="914400" indent="0">
              <a:buNone/>
              <a:defRPr lang="it-IT" sz="1800" b="1"/>
            </a:lvl3pPr>
            <a:lvl4pPr marL="1371600" indent="0">
              <a:buNone/>
              <a:defRPr lang="it-IT" sz="1600" b="1"/>
            </a:lvl4pPr>
            <a:lvl5pPr marL="1828800" indent="0">
              <a:buNone/>
              <a:defRPr lang="it-IT" sz="1600" b="1"/>
            </a:lvl5pPr>
            <a:lvl6pPr marL="2286000" indent="0">
              <a:buNone/>
              <a:defRPr lang="it-IT" sz="1600" b="1"/>
            </a:lvl6pPr>
            <a:lvl7pPr marL="2743200" indent="0">
              <a:buNone/>
              <a:defRPr lang="it-IT" sz="1600" b="1"/>
            </a:lvl7pPr>
            <a:lvl8pPr marL="3200400" indent="0">
              <a:buNone/>
              <a:defRPr lang="it-IT" sz="1600" b="1"/>
            </a:lvl8pPr>
            <a:lvl9pPr marL="3657600" indent="0">
              <a:buNone/>
              <a:defRPr lang="it-IT" sz="1600" b="1"/>
            </a:lvl9pPr>
          </a:lstStyle>
          <a:p>
            <a:pPr lvl="0" rtl="0"/>
            <a:r>
              <a:rPr lang="it-IT"/>
              <a:t>Fare clic per inserire il testo</a:t>
            </a:r>
          </a:p>
        </p:txBody>
      </p:sp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it-IT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spc="50" baseline="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 dirty="0"/>
              <a:t>TITOLO PRESENTAZIONE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13" name="Elemento grafico 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a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rtlCol="0" anchor="b">
            <a:normAutofit/>
          </a:bodyPr>
          <a:lstStyle>
            <a:lvl1pPr algn="ctr">
              <a:defRPr lang="it-IT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8" name="Segnaposto tabella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 rtlCol="0">
            <a:normAutofit/>
          </a:bodyPr>
          <a:lstStyle>
            <a:lvl1pPr marL="0" indent="0" algn="ctr">
              <a:buNone/>
              <a:defRPr lang="it-IT" sz="2000"/>
            </a:lvl1pPr>
          </a:lstStyle>
          <a:p>
            <a:pPr rtl="0"/>
            <a:r>
              <a:rPr lang="it-IT"/>
              <a:t>Fare clic sull'icona per inserire una tabella</a:t>
            </a:r>
            <a:endParaRPr lang="it-IT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 dirty="0"/>
              <a:t>TITOLO PRESENTAZIONE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iusur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it-IT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it-IT"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it-IT" sz="2000"/>
            </a:lvl2pPr>
            <a:lvl3pPr marL="914400" indent="0" algn="ctr">
              <a:buNone/>
              <a:defRPr lang="it-IT" sz="1800"/>
            </a:lvl3pPr>
            <a:lvl4pPr marL="1371600" indent="0" algn="ctr">
              <a:buNone/>
              <a:defRPr lang="it-IT" sz="1600"/>
            </a:lvl4pPr>
            <a:lvl5pPr marL="1828800" indent="0" algn="ctr">
              <a:buNone/>
              <a:defRPr lang="it-IT" sz="1600"/>
            </a:lvl5pPr>
            <a:lvl6pPr marL="2286000" indent="0" algn="ctr">
              <a:buNone/>
              <a:defRPr lang="it-IT" sz="1600"/>
            </a:lvl6pPr>
            <a:lvl7pPr marL="2743200" indent="0" algn="ctr">
              <a:buNone/>
              <a:defRPr lang="it-IT" sz="1600"/>
            </a:lvl7pPr>
            <a:lvl8pPr marL="3200400" indent="0" algn="ctr">
              <a:buNone/>
              <a:defRPr lang="it-IT" sz="1600"/>
            </a:lvl8pPr>
            <a:lvl9pPr marL="3657600" indent="0" algn="ctr">
              <a:buNone/>
              <a:defRPr lang="it-IT" sz="1600"/>
            </a:lvl9pPr>
          </a:lstStyle>
          <a:p>
            <a:pPr rtl="0"/>
            <a:r>
              <a:rPr lang="it-IT"/>
              <a:t>Fare clic per inserire il sottotitolo</a:t>
            </a:r>
          </a:p>
        </p:txBody>
      </p:sp>
      <p:pic>
        <p:nvPicPr>
          <p:cNvPr id="6" name="Elemento grafico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Segnaposto piè di pagina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 rtlCol="0"/>
          <a:lstStyle>
            <a:lvl1pPr algn="l">
              <a:defRPr lang="it-IT" sz="900"/>
            </a:lvl1pPr>
          </a:lstStyle>
          <a:p>
            <a:pPr rtl="0"/>
            <a:r>
              <a:rPr lang="it-IT"/>
              <a:t>TITOLO PRESENTAZIONE</a:t>
            </a:r>
          </a:p>
        </p:txBody>
      </p:sp>
      <p:sp>
        <p:nvSpPr>
          <p:cNvPr id="11" name="Segnaposto numero diapositiva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it-IT" sz="900"/>
            </a:lvl1pPr>
          </a:lstStyle>
          <a:p>
            <a:pPr rtl="0"/>
            <a:fld id="{A49DFD55-3C28-40EF-9E31-A92D2E4017FF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</a:lstStyle>
          <a:p>
            <a:pPr rt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</a:lstStyle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it-I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it-I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/>
              <a:t>TITOLO PRESENTAZIONE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it-I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9DFD55-3C28-40EF-9E31-A92D2E4017F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it-IT"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it-IT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439DFA8-BD5D-DC8B-4D45-5BB5B52E9C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34569"/>
          <a:stretch/>
        </p:blipFill>
        <p:spPr>
          <a:xfrm>
            <a:off x="8007768" y="0"/>
            <a:ext cx="1625330" cy="1390248"/>
          </a:xfrm>
          <a:prstGeom prst="rect">
            <a:avLst/>
          </a:prstGeom>
        </p:spPr>
      </p:pic>
      <p:pic>
        <p:nvPicPr>
          <p:cNvPr id="6" name="Immagine 5" descr="Immagine che contiene logo&#10;&#10;Descrizione generata automaticamente">
            <a:extLst>
              <a:ext uri="{FF2B5EF4-FFF2-40B4-BE49-F238E27FC236}">
                <a16:creationId xmlns:a16="http://schemas.microsoft.com/office/drawing/2014/main" id="{20BD99CF-3071-C513-A08C-6C7CA733C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3098" y="126915"/>
            <a:ext cx="2165408" cy="102956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B7A96E8-2B68-E9DE-1EE6-E5694CAAB8C9}"/>
              </a:ext>
            </a:extLst>
          </p:cNvPr>
          <p:cNvSpPr txBox="1"/>
          <p:nvPr/>
        </p:nvSpPr>
        <p:spPr>
          <a:xfrm>
            <a:off x="7437246" y="2220008"/>
            <a:ext cx="47139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3200" b="0" i="0" u="none" strike="noStrike" kern="1200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rint MT Shadow" panose="04020605060303030202" pitchFamily="82" charset="0"/>
                <a:ea typeface="+mj-ea"/>
                <a:cs typeface="+mj-cs"/>
              </a:rPr>
              <a:t>The Influence of </a:t>
            </a:r>
          </a:p>
          <a:p>
            <a:pPr algn="ctr"/>
            <a:r>
              <a:rPr kumimoji="0" lang="en-US" sz="3200" b="0" i="0" u="none" strike="noStrike" kern="1200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rint MT Shadow" panose="04020605060303030202" pitchFamily="82" charset="0"/>
                <a:ea typeface="+mj-ea"/>
                <a:cs typeface="+mj-cs"/>
              </a:rPr>
              <a:t>Italo-Romance on the</a:t>
            </a:r>
            <a:endParaRPr lang="it-IT" sz="3200" dirty="0">
              <a:latin typeface="Imprint MT Shadow" panose="04020605060303030202" pitchFamily="82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102812C-4475-0B56-43C2-54AD52FC2D58}"/>
              </a:ext>
            </a:extLst>
          </p:cNvPr>
          <p:cNvSpPr txBox="1"/>
          <p:nvPr/>
        </p:nvSpPr>
        <p:spPr>
          <a:xfrm>
            <a:off x="6858000" y="3225316"/>
            <a:ext cx="5872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150" dirty="0" err="1">
                <a:solidFill>
                  <a:prstClr val="black"/>
                </a:solidFill>
                <a:latin typeface="Imprint MT Shadow" panose="04020605060303030202" pitchFamily="82" charset="0"/>
              </a:rPr>
              <a:t>Arbëreshë</a:t>
            </a:r>
            <a:r>
              <a:rPr lang="en-US" sz="3200" spc="150" dirty="0">
                <a:solidFill>
                  <a:prstClr val="black"/>
                </a:solidFill>
                <a:latin typeface="Imprint MT Shadow" panose="04020605060303030202" pitchFamily="82" charset="0"/>
              </a:rPr>
              <a:t> </a:t>
            </a:r>
            <a:r>
              <a:rPr kumimoji="0" lang="en-US" sz="3200" b="0" i="0" u="none" strike="noStrike" kern="1200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rint MT Shadow" panose="04020605060303030202" pitchFamily="82" charset="0"/>
                <a:ea typeface="+mn-ea"/>
                <a:cs typeface="+mn-cs"/>
              </a:rPr>
              <a:t>variety</a:t>
            </a:r>
            <a:br>
              <a:rPr kumimoji="0" lang="en-US" sz="3200" b="0" i="0" u="none" strike="noStrike" kern="1200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rint MT Shadow" panose="04020605060303030202" pitchFamily="82" charset="0"/>
                <a:ea typeface="+mn-ea"/>
                <a:cs typeface="+mn-cs"/>
              </a:rPr>
            </a:br>
            <a:r>
              <a:rPr kumimoji="0" lang="en-US" sz="3200" b="0" i="0" u="none" strike="noStrike" kern="1200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rint MT Shadow" panose="04020605060303030202" pitchFamily="82" charset="0"/>
                <a:ea typeface="+mn-ea"/>
                <a:cs typeface="+mn-cs"/>
              </a:rPr>
              <a:t>of Piana Degli Albanesi</a:t>
            </a:r>
            <a:endParaRPr lang="it-IT" sz="24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8CD3C4E-B210-ED87-B621-CBB8E41EAC18}"/>
              </a:ext>
            </a:extLst>
          </p:cNvPr>
          <p:cNvSpPr txBox="1"/>
          <p:nvPr/>
        </p:nvSpPr>
        <p:spPr>
          <a:xfrm>
            <a:off x="9633097" y="6223253"/>
            <a:ext cx="2674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Imprint MT Shadow" panose="04020605060303030202" pitchFamily="82" charset="0"/>
              </a:rPr>
              <a:t>Jessica Rita Messina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928CCD1-091B-0B16-C208-42C55B3FCC63}"/>
              </a:ext>
            </a:extLst>
          </p:cNvPr>
          <p:cNvSpPr txBox="1"/>
          <p:nvPr/>
        </p:nvSpPr>
        <p:spPr>
          <a:xfrm>
            <a:off x="375920" y="6223253"/>
            <a:ext cx="242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Imprint MT Shadow" panose="04020605060303030202" pitchFamily="82" charset="0"/>
              </a:rPr>
              <a:t>RoLinC</a:t>
            </a:r>
            <a:r>
              <a:rPr lang="it-IT" dirty="0">
                <a:latin typeface="Imprint MT Shadow" panose="04020605060303030202" pitchFamily="82" charset="0"/>
              </a:rPr>
              <a:t>,   21-10-2025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defPPr>
              <a:defRPr lang="it-IT"/>
            </a:defPPr>
          </a:lstStyle>
          <a:p>
            <a:pPr rtl="0"/>
            <a:r>
              <a:rPr lang="it-IT" cap="none" dirty="0" err="1">
                <a:latin typeface="Imprint MT Shadow" panose="04020605060303030202" pitchFamily="82" charset="0"/>
              </a:rPr>
              <a:t>Overview</a:t>
            </a:r>
            <a:endParaRPr lang="it-IT" cap="none" dirty="0">
              <a:latin typeface="Imprint MT Shadow" panose="04020605060303030202" pitchFamily="82" charset="0"/>
            </a:endParaRP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B02A8827-B1A1-2D2F-D6DD-E886B886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 anchor="ctr">
            <a:normAutofit/>
          </a:bodyPr>
          <a:lstStyle>
            <a:defPPr>
              <a:defRPr lang="it-IT"/>
            </a:defPPr>
          </a:lstStyle>
          <a:p>
            <a:pPr rtl="0">
              <a:spcAft>
                <a:spcPts val="600"/>
              </a:spcAft>
            </a:pPr>
            <a:fld id="{A49DFD55-3C28-40EF-9E31-A92D2E4017FF}" type="slidenum">
              <a:rPr lang="it-IT" smtClean="0"/>
              <a:pPr rtl="0">
                <a:spcAft>
                  <a:spcPts val="600"/>
                </a:spcAft>
              </a:pPr>
              <a:t>2</a:t>
            </a:fld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71D7E5-EF66-4BCD-8DAA-E9061157F0B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125026" y="3314059"/>
            <a:ext cx="5884027" cy="2863221"/>
          </a:xfrm>
        </p:spPr>
        <p:txBody>
          <a:bodyPr rtlCol="0">
            <a:normAutofit/>
          </a:bodyPr>
          <a:lstStyle>
            <a:defPPr>
              <a:defRPr lang="it-IT"/>
            </a:defPPr>
          </a:lstStyle>
          <a:p>
            <a:pPr marL="285750" indent="-285750" rtl="0">
              <a:buFont typeface="Tenorite" panose="00000500000000000000" pitchFamily="2" charset="0"/>
              <a:buChar char="–"/>
            </a:pPr>
            <a:r>
              <a:rPr lang="it-IT" dirty="0" err="1">
                <a:latin typeface="Imprint MT Shadow" panose="04020605060303030202" pitchFamily="82" charset="0"/>
              </a:rPr>
              <a:t>Historical</a:t>
            </a:r>
            <a:r>
              <a:rPr lang="it-IT" dirty="0">
                <a:latin typeface="Imprint MT Shadow" panose="04020605060303030202" pitchFamily="82" charset="0"/>
              </a:rPr>
              <a:t> and </a:t>
            </a:r>
            <a:r>
              <a:rPr lang="it-IT" dirty="0" err="1">
                <a:latin typeface="Imprint MT Shadow" panose="04020605060303030202" pitchFamily="82" charset="0"/>
              </a:rPr>
              <a:t>Ethno-linguistic</a:t>
            </a:r>
            <a:r>
              <a:rPr lang="it-IT" dirty="0">
                <a:latin typeface="Imprint MT Shadow" panose="04020605060303030202" pitchFamily="82" charset="0"/>
              </a:rPr>
              <a:t> framework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it-IT" dirty="0" err="1">
                <a:latin typeface="Imprint MT Shadow" panose="04020605060303030202" pitchFamily="82" charset="0"/>
              </a:rPr>
              <a:t>Sociolinguistic</a:t>
            </a:r>
            <a:r>
              <a:rPr lang="it-IT" dirty="0">
                <a:latin typeface="Imprint MT Shadow" panose="04020605060303030202" pitchFamily="82" charset="0"/>
              </a:rPr>
              <a:t> background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it-IT" dirty="0" err="1">
                <a:latin typeface="Imprint MT Shadow" panose="04020605060303030202" pitchFamily="82" charset="0"/>
              </a:rPr>
              <a:t>Linguistic</a:t>
            </a:r>
            <a:r>
              <a:rPr lang="it-IT" dirty="0">
                <a:latin typeface="Imprint MT Shadow" panose="04020605060303030202" pitchFamily="82" charset="0"/>
              </a:rPr>
              <a:t> background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it-IT" dirty="0">
                <a:latin typeface="Imprint MT Shadow" panose="04020605060303030202" pitchFamily="82" charset="0"/>
              </a:rPr>
              <a:t>Data </a:t>
            </a:r>
            <a:r>
              <a:rPr lang="it-IT" dirty="0" err="1">
                <a:latin typeface="Imprint MT Shadow" panose="04020605060303030202" pitchFamily="82" charset="0"/>
              </a:rPr>
              <a:t>analysis</a:t>
            </a:r>
            <a:r>
              <a:rPr lang="it-IT" dirty="0">
                <a:latin typeface="Imprint MT Shadow" panose="04020605060303030202" pitchFamily="82" charset="0"/>
              </a:rPr>
              <a:t> </a:t>
            </a:r>
            <a:r>
              <a:rPr lang="it-IT" dirty="0" err="1">
                <a:latin typeface="Imprint MT Shadow" panose="04020605060303030202" pitchFamily="82" charset="0"/>
              </a:rPr>
              <a:t>results</a:t>
            </a:r>
            <a:endParaRPr lang="it-IT" dirty="0">
              <a:latin typeface="Imprint MT Shadow" panose="04020605060303030202" pitchFamily="82" charset="0"/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it-IT" dirty="0" err="1">
                <a:latin typeface="Imprint MT Shadow" panose="04020605060303030202" pitchFamily="82" charset="0"/>
              </a:rPr>
              <a:t>Conclusions</a:t>
            </a:r>
            <a:endParaRPr lang="it-IT" dirty="0">
              <a:latin typeface="Imprint MT Shadow" panose="04020605060303030202" pitchFamily="82" charset="0"/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it-IT" dirty="0"/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it-IT" dirty="0"/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it-IT" dirty="0"/>
          </a:p>
          <a:p>
            <a:pPr marL="285750" indent="-285750" rtl="0">
              <a:buFont typeface="Tenorite" panose="00000500000000000000" pitchFamily="2" charset="0"/>
              <a:buChar char="–"/>
            </a:pPr>
            <a:endParaRPr lang="it-IT" dirty="0"/>
          </a:p>
          <a:p>
            <a:pPr marL="285750" indent="-285750" rtl="0">
              <a:buFont typeface="Tenorite" panose="00000500000000000000" pitchFamily="2" charset="0"/>
              <a:buChar char="–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321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12715-0ECC-04F1-BF26-282337E82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C8241B95-E641-41C4-C782-1C2F4731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 anchor="ctr">
            <a:normAutofit/>
          </a:bodyPr>
          <a:lstStyle>
            <a:defPPr>
              <a:defRPr lang="it-IT"/>
            </a:defPPr>
          </a:lstStyle>
          <a:p>
            <a:pPr rtl="0">
              <a:spcAft>
                <a:spcPts val="600"/>
              </a:spcAft>
            </a:pPr>
            <a:fld id="{A49DFD55-3C28-40EF-9E31-A92D2E4017FF}" type="slidenum">
              <a:rPr lang="it-IT" smtClean="0"/>
              <a:pPr rtl="0">
                <a:spcAft>
                  <a:spcPts val="600"/>
                </a:spcAft>
              </a:pPr>
              <a:t>3</a:t>
            </a:fld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92ACF80-3EEA-ED9B-7DEF-F1E2A19845CE}"/>
              </a:ext>
            </a:extLst>
          </p:cNvPr>
          <p:cNvSpPr txBox="1"/>
          <p:nvPr/>
        </p:nvSpPr>
        <p:spPr>
          <a:xfrm>
            <a:off x="7091680" y="396238"/>
            <a:ext cx="151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GOALS</a:t>
            </a:r>
            <a:endParaRPr lang="it-IT" sz="24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378213-0CB4-C9B0-3C35-93929A8D7C7F}"/>
              </a:ext>
            </a:extLst>
          </p:cNvPr>
          <p:cNvSpPr txBox="1"/>
          <p:nvPr/>
        </p:nvSpPr>
        <p:spPr>
          <a:xfrm>
            <a:off x="4856470" y="1691023"/>
            <a:ext cx="68783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Font typeface="+mj-lt"/>
              <a:buAutoNum type="romanLcPeriod"/>
            </a:pPr>
            <a:r>
              <a:rPr lang="en-US" dirty="0">
                <a:latin typeface="Baskerville Old Face" panose="02020602080505020303" pitchFamily="18" charset="0"/>
              </a:rPr>
              <a:t>The divergences observable in Piana system – such as </a:t>
            </a:r>
            <a:r>
              <a:rPr lang="en-US" dirty="0">
                <a:solidFill>
                  <a:srgbClr val="A53010"/>
                </a:solidFill>
                <a:latin typeface="Baskerville Old Face" panose="02020602080505020303" pitchFamily="18" charset="0"/>
              </a:rPr>
              <a:t>the preference for Romance DPs </a:t>
            </a:r>
            <a:r>
              <a:rPr lang="en-US" dirty="0">
                <a:latin typeface="Baskerville Old Face" panose="02020602080505020303" pitchFamily="18" charset="0"/>
              </a:rPr>
              <a:t>in lexicalizing definiteness, the </a:t>
            </a:r>
            <a:r>
              <a:rPr lang="en-US" dirty="0">
                <a:solidFill>
                  <a:srgbClr val="A53010"/>
                </a:solidFill>
                <a:latin typeface="Baskerville Old Face" panose="02020602080505020303" pitchFamily="18" charset="0"/>
              </a:rPr>
              <a:t>ongoing reanalysis of </a:t>
            </a:r>
            <a:r>
              <a:rPr lang="en-US" i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tə</a:t>
            </a:r>
            <a:r>
              <a:rPr lang="en-US" dirty="0">
                <a:latin typeface="Baskerville Old Face" panose="02020602080505020303" pitchFamily="18" charset="0"/>
              </a:rPr>
              <a:t> as a P head in genitive constructions, and the incipient generalization of </a:t>
            </a:r>
            <a:r>
              <a:rPr lang="en-US" dirty="0" err="1">
                <a:latin typeface="Baskerville Old Face" panose="02020602080505020303" pitchFamily="18" charset="0"/>
              </a:rPr>
              <a:t>tɛ</a:t>
            </a:r>
            <a:r>
              <a:rPr lang="en-US" dirty="0">
                <a:latin typeface="Baskerville Old Face" panose="02020602080505020303" pitchFamily="18" charset="0"/>
              </a:rPr>
              <a:t> in locative contexts, – point to a broader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realignment in the domain of definiteness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marL="400050" indent="-400050" algn="just">
              <a:buFont typeface="+mj-lt"/>
              <a:buAutoNum type="romanL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00050" indent="-400050" algn="just">
              <a:buFont typeface="+mj-lt"/>
              <a:buAutoNum type="romanL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00050" indent="-400050" algn="just">
              <a:buFont typeface="+mj-lt"/>
              <a:buAutoNum type="romanL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00050" indent="-400050" algn="just">
              <a:buFont typeface="+mj-lt"/>
              <a:buAutoNum type="romanL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00050" indent="-400050" algn="just">
              <a:buFont typeface="+mj-lt"/>
              <a:buAutoNum type="romanL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00050" indent="-400050" algn="just">
              <a:buFont typeface="+mj-lt"/>
              <a:buAutoNum type="romanL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00050" indent="-400050" algn="just">
              <a:buFont typeface="+mj-lt"/>
              <a:buAutoNum type="romanLcPeriod"/>
            </a:pPr>
            <a:r>
              <a:rPr lang="en-US" dirty="0">
                <a:latin typeface="Baskerville Old Face" panose="02020602080505020303" pitchFamily="18" charset="0"/>
              </a:rPr>
              <a:t>The observable shift in lexicalization strategy, characterized by </a:t>
            </a:r>
            <a:r>
              <a:rPr lang="en-US" b="1" dirty="0">
                <a:latin typeface="Baskerville Old Face" panose="02020602080505020303" pitchFamily="18" charset="0"/>
              </a:rPr>
              <a:t>variability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latin typeface="Baskerville Old Face" panose="02020602080505020303" pitchFamily="18" charset="0"/>
              </a:rPr>
              <a:t>optionality</a:t>
            </a:r>
            <a:r>
              <a:rPr lang="en-US" dirty="0">
                <a:latin typeface="Baskerville Old Face" panose="02020602080505020303" pitchFamily="18" charset="0"/>
              </a:rPr>
              <a:t>, suggests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convergence with the Romance system</a:t>
            </a:r>
            <a:r>
              <a:rPr lang="en-US" dirty="0">
                <a:latin typeface="Baskerville Old Face" panose="02020602080505020303" pitchFamily="18" charset="0"/>
              </a:rPr>
              <a:t>, particularly in the way definiteness and case are expressed. </a:t>
            </a:r>
          </a:p>
        </p:txBody>
      </p:sp>
      <p:pic>
        <p:nvPicPr>
          <p:cNvPr id="11" name="Elemento grafico 10" descr="Tiro a segno contorno">
            <a:extLst>
              <a:ext uri="{FF2B5EF4-FFF2-40B4-BE49-F238E27FC236}">
                <a16:creationId xmlns:a16="http://schemas.microsoft.com/office/drawing/2014/main" id="{02E63F34-6EB2-2E06-1F2B-866E3835A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192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2CDADC-AF8A-A4CC-99F6-FA9FF2DA7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nuvola, aria aperta, cielo, mattone&#10;&#10;Il contenuto generato dall'IA potrebbe non essere corretto.">
            <a:extLst>
              <a:ext uri="{FF2B5EF4-FFF2-40B4-BE49-F238E27FC236}">
                <a16:creationId xmlns:a16="http://schemas.microsoft.com/office/drawing/2014/main" id="{2615568F-B1E8-1413-64A0-974381AE06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438" b="13777"/>
          <a:stretch>
            <a:fillRect/>
          </a:stretch>
        </p:blipFill>
        <p:spPr>
          <a:xfrm>
            <a:off x="20" y="-5080"/>
            <a:ext cx="657627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  <a:noFill/>
        </p:spPr>
      </p:pic>
      <p:sp>
        <p:nvSpPr>
          <p:cNvPr id="5" name="Segnaposto numero diapositiva 4" hidden="1">
            <a:extLst>
              <a:ext uri="{FF2B5EF4-FFF2-40B4-BE49-F238E27FC236}">
                <a16:creationId xmlns:a16="http://schemas.microsoft.com/office/drawing/2014/main" id="{3F217E75-066A-1F4E-0F16-64601E4386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>
              <a:spcAft>
                <a:spcPts val="600"/>
              </a:spcAft>
            </a:pPr>
            <a:fld id="{A49DFD55-3C28-40EF-9E31-A92D2E4017FF}" type="slidenum">
              <a:rPr lang="it-IT" smtClean="0"/>
              <a:pPr rtl="0">
                <a:spcAft>
                  <a:spcPts val="600"/>
                </a:spcAft>
              </a:pPr>
              <a:t>4</a:t>
            </a:fld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4655B2E-B2B2-65E1-40BD-09B8F88D7C29}"/>
              </a:ext>
            </a:extLst>
          </p:cNvPr>
          <p:cNvSpPr txBox="1"/>
          <p:nvPr/>
        </p:nvSpPr>
        <p:spPr>
          <a:xfrm>
            <a:off x="4663440" y="404237"/>
            <a:ext cx="55981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700" dirty="0">
                <a:latin typeface="Baskerville Old Face" panose="02020602080505020303" pitchFamily="18" charset="0"/>
              </a:rPr>
              <a:t>Piana </a:t>
            </a:r>
            <a:r>
              <a:rPr lang="en-US" sz="1700" dirty="0" err="1">
                <a:latin typeface="Baskerville Old Face" panose="02020602080505020303" pitchFamily="18" charset="0"/>
              </a:rPr>
              <a:t>degli</a:t>
            </a:r>
            <a:r>
              <a:rPr lang="en-US" sz="1700" dirty="0">
                <a:latin typeface="Baskerville Old Face" panose="02020602080505020303" pitchFamily="18" charset="0"/>
              </a:rPr>
              <a:t> Albanesi (Piana </a:t>
            </a:r>
            <a:r>
              <a:rPr lang="en-US" sz="1700" dirty="0" err="1">
                <a:latin typeface="Baskerville Old Face" panose="02020602080505020303" pitchFamily="18" charset="0"/>
              </a:rPr>
              <a:t>dei</a:t>
            </a:r>
            <a:r>
              <a:rPr lang="en-US" sz="1700" dirty="0">
                <a:latin typeface="Baskerville Old Face" panose="02020602080505020303" pitchFamily="18" charset="0"/>
              </a:rPr>
              <a:t> Greci until 1941) is an Italo-Albanian community, in the province of Palermo, Sicily. </a:t>
            </a:r>
            <a:endParaRPr lang="it-IT" sz="1700" dirty="0">
              <a:latin typeface="Baskerville Old Face" panose="02020602080505020303" pitchFamily="18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3B480E0-B564-9B60-29F6-4D3FD19917C6}"/>
              </a:ext>
            </a:extLst>
          </p:cNvPr>
          <p:cNvSpPr txBox="1"/>
          <p:nvPr/>
        </p:nvSpPr>
        <p:spPr>
          <a:xfrm>
            <a:off x="5008880" y="1299845"/>
            <a:ext cx="559816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700" dirty="0">
                <a:latin typeface="Baskerville Old Face" panose="02020602080505020303" pitchFamily="18" charset="0"/>
              </a:rPr>
              <a:t>Since the XV century this variety is in close contact with the Italo-Romance local dialects and, only recently, with Italian, after the Second World War.</a:t>
            </a:r>
            <a:endParaRPr lang="it-IT" sz="1700" dirty="0">
              <a:latin typeface="Baskerville Old Face" panose="02020602080505020303" pitchFamily="18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75E9455-01BF-63E6-6148-A898376C3342}"/>
              </a:ext>
            </a:extLst>
          </p:cNvPr>
          <p:cNvSpPr txBox="1"/>
          <p:nvPr/>
        </p:nvSpPr>
        <p:spPr>
          <a:xfrm>
            <a:off x="5537200" y="2457063"/>
            <a:ext cx="54762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700" dirty="0">
                <a:latin typeface="Baskerville Old Face" panose="02020602080505020303" pitchFamily="18" charset="0"/>
              </a:rPr>
              <a:t>This centuries-long coexistence has led to the emergence of a multilingual context in which all speakers are bilingual or trilingual, depending on their active or passive competence in the local dialect.</a:t>
            </a:r>
            <a:endParaRPr lang="it-IT" sz="1700" dirty="0">
              <a:latin typeface="Baskerville Old Face" panose="02020602080505020303" pitchFamily="18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03E8342-BC83-AC92-C863-7534CA89F532}"/>
              </a:ext>
            </a:extLst>
          </p:cNvPr>
          <p:cNvSpPr txBox="1"/>
          <p:nvPr/>
        </p:nvSpPr>
        <p:spPr>
          <a:xfrm>
            <a:off x="6738831" y="5113199"/>
            <a:ext cx="50874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700" dirty="0">
                <a:latin typeface="Baskerville Old Face" panose="02020602080505020303" pitchFamily="18" charset="0"/>
              </a:rPr>
              <a:t>This ‘language level’, due to its instability over time, has been considered by many as an ‘endangered language’ (cf. </a:t>
            </a:r>
            <a:r>
              <a:rPr lang="en-US" sz="1700" dirty="0" err="1">
                <a:latin typeface="Baskerville Old Face" panose="02020602080505020303" pitchFamily="18" charset="0"/>
              </a:rPr>
              <a:t>Derhemi</a:t>
            </a:r>
            <a:r>
              <a:rPr lang="en-US" sz="1700" dirty="0">
                <a:latin typeface="Baskerville Old Face" panose="02020602080505020303" pitchFamily="18" charset="0"/>
              </a:rPr>
              <a:t> 2002, 2003, 2006), recurring to borrowings for filling internal ‘linguistic gaps’.</a:t>
            </a:r>
            <a:endParaRPr lang="it-IT" sz="1700" dirty="0">
              <a:latin typeface="Baskerville Old Face" panose="02020602080505020303" pitchFamily="18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2A6F812-758B-8240-F8A9-E2713D5F5F48}"/>
              </a:ext>
            </a:extLst>
          </p:cNvPr>
          <p:cNvSpPr txBox="1"/>
          <p:nvPr/>
        </p:nvSpPr>
        <p:spPr>
          <a:xfrm>
            <a:off x="6096000" y="3915936"/>
            <a:ext cx="526288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700" dirty="0">
                <a:latin typeface="Baskerville Old Face" panose="02020602080505020303" pitchFamily="18" charset="0"/>
              </a:rPr>
              <a:t>The spoken variety is defined ‘interlanguage’, a kind of ‘grammatical compromise’ between these three codes (cf. Matranga 2015, 2019). </a:t>
            </a:r>
            <a:endParaRPr lang="it-IT" sz="1700" dirty="0"/>
          </a:p>
        </p:txBody>
      </p:sp>
    </p:spTree>
    <p:extLst>
      <p:ext uri="{BB962C8B-B14F-4D97-AF65-F5344CB8AC3E}">
        <p14:creationId xmlns:p14="http://schemas.microsoft.com/office/powerpoint/2010/main" val="151504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5</a:t>
            </a:fld>
            <a:endParaRPr lang="it-IT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DEC2846E-A8E8-9D57-5EAC-2A49C3A16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878" y="136526"/>
            <a:ext cx="11032242" cy="1221137"/>
          </a:xfrm>
        </p:spPr>
        <p:txBody>
          <a:bodyPr/>
          <a:lstStyle/>
          <a:p>
            <a:r>
              <a:rPr lang="it-IT" sz="2400" dirty="0" err="1">
                <a:latin typeface="Imprint MT Shadow" panose="04020605060303030202" pitchFamily="82" charset="0"/>
              </a:rPr>
              <a:t>Historical</a:t>
            </a:r>
            <a:r>
              <a:rPr lang="it-IT" sz="2400" dirty="0">
                <a:latin typeface="Imprint MT Shadow" panose="04020605060303030202" pitchFamily="82" charset="0"/>
              </a:rPr>
              <a:t> and </a:t>
            </a:r>
            <a:r>
              <a:rPr lang="it-IT" sz="2400" dirty="0" err="1">
                <a:latin typeface="Imprint MT Shadow" panose="04020605060303030202" pitchFamily="82" charset="0"/>
              </a:rPr>
              <a:t>Ethno-linguistic</a:t>
            </a:r>
            <a:r>
              <a:rPr lang="it-IT" sz="2400" dirty="0">
                <a:latin typeface="Imprint MT Shadow" panose="04020605060303030202" pitchFamily="82" charset="0"/>
              </a:rPr>
              <a:t> framework</a:t>
            </a:r>
            <a:br>
              <a:rPr lang="it-IT" dirty="0">
                <a:latin typeface="Imprint MT Shadow" panose="04020605060303030202" pitchFamily="82" charset="0"/>
              </a:rPr>
            </a:br>
            <a:endParaRPr lang="it-IT" dirty="0"/>
          </a:p>
        </p:txBody>
      </p:sp>
      <p:pic>
        <p:nvPicPr>
          <p:cNvPr id="8" name="Immagine 7" descr="Italo-albanian communities">
            <a:extLst>
              <a:ext uri="{FF2B5EF4-FFF2-40B4-BE49-F238E27FC236}">
                <a16:creationId xmlns:a16="http://schemas.microsoft.com/office/drawing/2014/main" id="{8DBA195B-D287-0118-9507-F23029DB1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56" r="9866"/>
          <a:stretch/>
        </p:blipFill>
        <p:spPr>
          <a:xfrm>
            <a:off x="6798877" y="1714290"/>
            <a:ext cx="3574473" cy="4428699"/>
          </a:xfrm>
          <a:prstGeom prst="rect">
            <a:avLst/>
          </a:prstGeom>
          <a:effectLst>
            <a:outerShdw sx="101000" sy="101000" algn="ctr" rotWithShape="0">
              <a:srgbClr val="000000"/>
            </a:outerShdw>
            <a:softEdge rad="0"/>
          </a:effec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B3ED337-9B2E-033C-94EF-B7B94B543A00}"/>
              </a:ext>
            </a:extLst>
          </p:cNvPr>
          <p:cNvSpPr txBox="1"/>
          <p:nvPr/>
        </p:nvSpPr>
        <p:spPr>
          <a:xfrm>
            <a:off x="508000" y="1885535"/>
            <a:ext cx="56432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atin typeface="Baskerville Old Face" panose="02020602080505020303" pitchFamily="18" charset="0"/>
                <a:cs typeface="Aldhabi" panose="020F0502020204030204" pitchFamily="2" charset="-78"/>
              </a:rPr>
              <a:t>Arbëreshe</a:t>
            </a:r>
            <a:r>
              <a:rPr lang="en-US" dirty="0">
                <a:latin typeface="Baskerville Old Face" panose="02020602080505020303" pitchFamily="18" charset="0"/>
                <a:cs typeface="Aldhabi" panose="020F0502020204030204" pitchFamily="2" charset="-78"/>
              </a:rPr>
              <a:t> is an </a:t>
            </a:r>
            <a:r>
              <a:rPr lang="en-US" dirty="0" err="1">
                <a:latin typeface="Baskerville Old Face" panose="02020602080505020303" pitchFamily="18" charset="0"/>
                <a:cs typeface="Aldhabi" panose="020F0502020204030204" pitchFamily="2" charset="-78"/>
              </a:rPr>
              <a:t>alloglot</a:t>
            </a:r>
            <a:r>
              <a:rPr lang="en-US" dirty="0">
                <a:latin typeface="Baskerville Old Face" panose="02020602080505020303" pitchFamily="18" charset="0"/>
                <a:cs typeface="Aldhabi" panose="020F0502020204030204" pitchFamily="2" charset="-78"/>
              </a:rPr>
              <a:t> dialectal variety of Albanian origin, spoken in approximately 50 residual settlements scattered across southern Italy.</a:t>
            </a:r>
            <a:endParaRPr lang="it-IT" dirty="0">
              <a:latin typeface="Baskerville Old Face" panose="02020602080505020303" pitchFamily="18" charset="0"/>
              <a:cs typeface="Aldhabi" panose="020F0502020204030204" pitchFamily="2" charset="-78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43A696E-EEAE-7F41-F547-362EB81521E5}"/>
              </a:ext>
            </a:extLst>
          </p:cNvPr>
          <p:cNvSpPr txBox="1"/>
          <p:nvPr/>
        </p:nvSpPr>
        <p:spPr>
          <a:xfrm>
            <a:off x="508000" y="4946276"/>
            <a:ext cx="5643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atin typeface="Baskerville Old Face" panose="02020602080505020303" pitchFamily="18" charset="0"/>
                <a:cs typeface="Aldhabi" panose="020F0502020204030204" pitchFamily="2" charset="-78"/>
              </a:rPr>
              <a:t>Arbëreshe</a:t>
            </a:r>
            <a:r>
              <a:rPr lang="en-US" dirty="0">
                <a:latin typeface="Baskerville Old Face" panose="02020602080505020303" pitchFamily="18" charset="0"/>
              </a:rPr>
              <a:t> has its roots in the Tosk dialect spoken in the regions of </a:t>
            </a:r>
            <a:r>
              <a:rPr lang="en-US" dirty="0" err="1">
                <a:latin typeface="Baskerville Old Face" panose="02020602080505020303" pitchFamily="18" charset="0"/>
              </a:rPr>
              <a:t>Çamëria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dirty="0" err="1">
                <a:latin typeface="Baskerville Old Face" panose="02020602080505020303" pitchFamily="18" charset="0"/>
              </a:rPr>
              <a:t>Labëria</a:t>
            </a:r>
            <a:r>
              <a:rPr lang="en-US" dirty="0">
                <a:latin typeface="Baskerville Old Face" panose="02020602080505020303" pitchFamily="18" charset="0"/>
              </a:rPr>
              <a:t> (Southwestern Albania).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DCE39BC-A535-C698-A472-BFFF1FF2D794}"/>
              </a:ext>
            </a:extLst>
          </p:cNvPr>
          <p:cNvSpPr txBox="1"/>
          <p:nvPr/>
        </p:nvSpPr>
        <p:spPr>
          <a:xfrm>
            <a:off x="508000" y="3336738"/>
            <a:ext cx="5872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Baskerville Old Face" panose="02020602080505020303" pitchFamily="18" charset="0"/>
                <a:cs typeface="Aldhabi" panose="020F0502020204030204" pitchFamily="2" charset="-78"/>
              </a:rPr>
              <a:t>These are a result of multiple migratory waves (15th and 18th cent.) of exiles from Albania, Greece and Morea to escape from the violent Ottoman domination.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egnaposto numero diapositiva 67">
            <a:extLst>
              <a:ext uri="{FF2B5EF4-FFF2-40B4-BE49-F238E27FC236}">
                <a16:creationId xmlns:a16="http://schemas.microsoft.com/office/drawing/2014/main" id="{AA0ACADD-CC4E-851C-DA07-C22DB97FA23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6</a:t>
            </a:fld>
            <a:endParaRPr lang="it-IT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764FF49-9F69-6BAE-0419-84A9D9A9D59B}"/>
              </a:ext>
            </a:extLst>
          </p:cNvPr>
          <p:cNvSpPr txBox="1"/>
          <p:nvPr/>
        </p:nvSpPr>
        <p:spPr>
          <a:xfrm>
            <a:off x="787400" y="1983640"/>
            <a:ext cx="9624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US" dirty="0">
                <a:latin typeface="Baskerville Old Face" panose="02020602080505020303" pitchFamily="18" charset="0"/>
              </a:rPr>
              <a:t>Homogeneous and heterogeneous groups founding new settlements, repopulating abandoned areas, moving multiple times from their first location (forced relocations as well)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F6DC8CF-082F-55D7-F217-9D372E1D206F}"/>
              </a:ext>
            </a:extLst>
          </p:cNvPr>
          <p:cNvSpPr txBox="1"/>
          <p:nvPr/>
        </p:nvSpPr>
        <p:spPr>
          <a:xfrm>
            <a:off x="787400" y="1199727"/>
            <a:ext cx="639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it-IT" sz="2000" dirty="0">
                <a:latin typeface="Baskerville Old Face" panose="02020602080505020303" pitchFamily="18" charset="0"/>
              </a:rPr>
              <a:t>Mixed </a:t>
            </a:r>
            <a:r>
              <a:rPr lang="it-IT" sz="2000" dirty="0" err="1">
                <a:latin typeface="Baskerville Old Face" panose="02020602080505020303" pitchFamily="18" charset="0"/>
              </a:rPr>
              <a:t>ethnic</a:t>
            </a:r>
            <a:r>
              <a:rPr lang="it-IT" sz="2000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composition</a:t>
            </a:r>
            <a:endParaRPr lang="it-IT" sz="2000" dirty="0">
              <a:latin typeface="Baskerville Old Face" panose="02020602080505020303" pitchFamily="18" charset="0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DC9E1C8F-DED9-F561-CF20-7A27242D8A5C}"/>
              </a:ext>
            </a:extLst>
          </p:cNvPr>
          <p:cNvSpPr txBox="1"/>
          <p:nvPr/>
        </p:nvSpPr>
        <p:spPr>
          <a:xfrm>
            <a:off x="787400" y="29437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it-IT" dirty="0" err="1">
                <a:latin typeface="Baskerville Old Face" panose="02020602080505020303" pitchFamily="18" charset="0"/>
              </a:rPr>
              <a:t>Settlements</a:t>
            </a:r>
            <a:r>
              <a:rPr lang="it-IT" dirty="0">
                <a:latin typeface="Baskerville Old Face" panose="02020602080505020303" pitchFamily="18" charset="0"/>
              </a:rPr>
              <a:t> in </a:t>
            </a:r>
            <a:r>
              <a:rPr lang="it-IT" dirty="0" err="1">
                <a:latin typeface="Baskerville Old Face" panose="02020602080505020303" pitchFamily="18" charset="0"/>
              </a:rPr>
              <a:t>mountainous</a:t>
            </a:r>
            <a:r>
              <a:rPr lang="it-IT" dirty="0">
                <a:latin typeface="Baskerville Old Face" panose="02020602080505020303" pitchFamily="18" charset="0"/>
              </a:rPr>
              <a:t> and </a:t>
            </a:r>
            <a:r>
              <a:rPr lang="it-IT" dirty="0" err="1">
                <a:latin typeface="Baskerville Old Face" panose="02020602080505020303" pitchFamily="18" charset="0"/>
              </a:rPr>
              <a:t>hilly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areas</a:t>
            </a:r>
            <a:r>
              <a:rPr lang="it-IT" dirty="0">
                <a:latin typeface="Baskerville Old Face" panose="02020602080505020303" pitchFamily="18" charset="0"/>
              </a:rPr>
              <a:t>         </a:t>
            </a:r>
            <a:r>
              <a:rPr lang="en-US" dirty="0">
                <a:latin typeface="Baskerville Old Face" panose="02020602080505020303" pitchFamily="18" charset="0"/>
              </a:rPr>
              <a:t>better preservation of Albanian identity traits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US" dirty="0">
                <a:latin typeface="Baskerville Old Face" panose="02020602080505020303" pitchFamily="18" charset="0"/>
              </a:rPr>
              <a:t>Settlements in flat areas        more rapid assimilation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2FF15AB5-C09E-A6EC-2389-59DD2661EBFE}"/>
              </a:ext>
            </a:extLst>
          </p:cNvPr>
          <p:cNvSpPr txBox="1"/>
          <p:nvPr/>
        </p:nvSpPr>
        <p:spPr>
          <a:xfrm>
            <a:off x="787400" y="4075331"/>
            <a:ext cx="9624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US" dirty="0">
                <a:latin typeface="Baskerville Old Face" panose="02020602080505020303" pitchFamily="18" charset="0"/>
              </a:rPr>
              <a:t>From isolation to interaction with the host culture and language, through commercial exchanges and later through matrimonial unions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88649CF4-2B00-ACDC-8DB1-013F87415C20}"/>
              </a:ext>
            </a:extLst>
          </p:cNvPr>
          <p:cNvCxnSpPr/>
          <p:nvPr/>
        </p:nvCxnSpPr>
        <p:spPr>
          <a:xfrm>
            <a:off x="5120640" y="3093720"/>
            <a:ext cx="294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85DC5A89-F86F-6D40-E090-7269C452E696}"/>
              </a:ext>
            </a:extLst>
          </p:cNvPr>
          <p:cNvCxnSpPr/>
          <p:nvPr/>
        </p:nvCxnSpPr>
        <p:spPr>
          <a:xfrm>
            <a:off x="3352800" y="3429000"/>
            <a:ext cx="294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D472DB9-6A6B-A3DD-0220-5CF9AE3BB351}"/>
              </a:ext>
            </a:extLst>
          </p:cNvPr>
          <p:cNvSpPr txBox="1"/>
          <p:nvPr/>
        </p:nvSpPr>
        <p:spPr>
          <a:xfrm>
            <a:off x="631942" y="5376667"/>
            <a:ext cx="10728960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Baskerville Old Face" panose="02020602080505020303" pitchFamily="18" charset="0"/>
              </a:rPr>
              <a:t>Arbëreshë </a:t>
            </a:r>
            <a:r>
              <a:rPr lang="it-IT" sz="2000" dirty="0" err="1">
                <a:latin typeface="Baskerville Old Face" panose="02020602080505020303" pitchFamily="18" charset="0"/>
              </a:rPr>
              <a:t>varieties</a:t>
            </a:r>
            <a:r>
              <a:rPr lang="it-IT" sz="2000" dirty="0">
                <a:latin typeface="Baskerville Old Face" panose="02020602080505020303" pitchFamily="18" charset="0"/>
              </a:rPr>
              <a:t> show a </a:t>
            </a:r>
            <a:r>
              <a:rPr lang="it-IT" sz="2000" b="1" dirty="0" err="1">
                <a:latin typeface="Baskerville Old Face" panose="02020602080505020303" pitchFamily="18" charset="0"/>
              </a:rPr>
              <a:t>complex</a:t>
            </a:r>
            <a:r>
              <a:rPr lang="it-IT" sz="2000" b="1" dirty="0">
                <a:latin typeface="Baskerville Old Face" panose="02020602080505020303" pitchFamily="18" charset="0"/>
              </a:rPr>
              <a:t> and multi-</a:t>
            </a:r>
            <a:r>
              <a:rPr lang="it-IT" sz="2000" b="1" dirty="0" err="1">
                <a:latin typeface="Baskerville Old Face" panose="02020602080505020303" pitchFamily="18" charset="0"/>
              </a:rPr>
              <a:t>layered</a:t>
            </a:r>
            <a:r>
              <a:rPr lang="it-IT" sz="2000" b="1" dirty="0">
                <a:latin typeface="Baskerville Old Face" panose="02020602080505020303" pitchFamily="18" charset="0"/>
              </a:rPr>
              <a:t> </a:t>
            </a:r>
            <a:r>
              <a:rPr lang="it-IT" sz="2000" b="1" dirty="0" err="1">
                <a:latin typeface="Baskerville Old Face" panose="02020602080505020303" pitchFamily="18" charset="0"/>
              </a:rPr>
              <a:t>character</a:t>
            </a:r>
            <a:r>
              <a:rPr lang="it-IT" sz="2000" b="1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determined</a:t>
            </a:r>
            <a:r>
              <a:rPr lang="it-IT" sz="2000" dirty="0">
                <a:latin typeface="Baskerville Old Face" panose="02020602080505020303" pitchFamily="18" charset="0"/>
              </a:rPr>
              <a:t> by </a:t>
            </a:r>
            <a:r>
              <a:rPr lang="it-IT" sz="2000" b="1" dirty="0" err="1">
                <a:latin typeface="Baskerville Old Face" panose="02020602080505020303" pitchFamily="18" charset="0"/>
              </a:rPr>
              <a:t>Multiculturalism</a:t>
            </a:r>
            <a:r>
              <a:rPr lang="it-IT" sz="2000" dirty="0">
                <a:latin typeface="Baskerville Old Face" panose="02020602080505020303" pitchFamily="18" charset="0"/>
              </a:rPr>
              <a:t>, </a:t>
            </a:r>
            <a:r>
              <a:rPr lang="it-IT" sz="2000" b="1" dirty="0" err="1">
                <a:latin typeface="Baskerville Old Face" panose="02020602080505020303" pitchFamily="18" charset="0"/>
              </a:rPr>
              <a:t>Multilingualism</a:t>
            </a:r>
            <a:r>
              <a:rPr lang="it-IT" sz="2000" dirty="0">
                <a:latin typeface="Baskerville Old Face" panose="02020602080505020303" pitchFamily="18" charset="0"/>
              </a:rPr>
              <a:t> and </a:t>
            </a:r>
            <a:r>
              <a:rPr lang="it-IT" sz="2000" b="1" dirty="0" err="1">
                <a:latin typeface="Baskerville Old Face" panose="02020602080505020303" pitchFamily="18" charset="0"/>
              </a:rPr>
              <a:t>linguistic</a:t>
            </a:r>
            <a:r>
              <a:rPr lang="it-IT" sz="2000" b="1" dirty="0">
                <a:latin typeface="Baskerville Old Face" panose="02020602080505020303" pitchFamily="18" charset="0"/>
              </a:rPr>
              <a:t> </a:t>
            </a:r>
            <a:r>
              <a:rPr lang="it-IT" sz="2000" b="1" dirty="0" err="1">
                <a:latin typeface="Baskerville Old Face" panose="02020602080505020303" pitchFamily="18" charset="0"/>
              </a:rPr>
              <a:t>heterogeneity</a:t>
            </a:r>
            <a:r>
              <a:rPr lang="it-IT" sz="2000" b="1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that</a:t>
            </a:r>
            <a:r>
              <a:rPr lang="it-IT" sz="2000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have</a:t>
            </a:r>
            <a:r>
              <a:rPr lang="it-IT" sz="2000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defined</a:t>
            </a:r>
            <a:r>
              <a:rPr lang="it-IT" sz="2000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these</a:t>
            </a:r>
            <a:r>
              <a:rPr lang="it-IT" sz="2000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linguistic</a:t>
            </a:r>
            <a:r>
              <a:rPr lang="it-IT" sz="2000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enclaves</a:t>
            </a:r>
            <a:r>
              <a:rPr lang="it-IT" sz="2000" dirty="0">
                <a:latin typeface="Baskerville Old Face" panose="02020602080505020303" pitchFamily="18" charset="0"/>
              </a:rPr>
              <a:t> from </a:t>
            </a:r>
            <a:r>
              <a:rPr lang="it-IT" sz="2000" dirty="0" err="1">
                <a:latin typeface="Baskerville Old Face" panose="02020602080505020303" pitchFamily="18" charset="0"/>
              </a:rPr>
              <a:t>their</a:t>
            </a:r>
            <a:r>
              <a:rPr lang="it-IT" sz="2000" dirty="0">
                <a:latin typeface="Baskerville Old Face" panose="02020602080505020303" pitchFamily="18" charset="0"/>
              </a:rPr>
              <a:t> </a:t>
            </a:r>
            <a:r>
              <a:rPr lang="it-IT" sz="2000" dirty="0" err="1">
                <a:latin typeface="Baskerville Old Face" panose="02020602080505020303" pitchFamily="18" charset="0"/>
              </a:rPr>
              <a:t>origins</a:t>
            </a:r>
            <a:r>
              <a:rPr lang="it-IT" sz="2000" b="1" dirty="0">
                <a:latin typeface="Baskerville Old Face" panose="02020602080505020303" pitchFamily="18" charset="0"/>
              </a:rPr>
              <a:t>.</a:t>
            </a:r>
            <a:endParaRPr lang="it-IT" sz="20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2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6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8F44A959-C2BB-9170-C99C-1A2EDB71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7</a:t>
            </a:fld>
            <a:endParaRPr lang="it-IT" dirty="0"/>
          </a:p>
        </p:txBody>
      </p:sp>
      <p:pic>
        <p:nvPicPr>
          <p:cNvPr id="13" name="Immagine 12" descr="Italo-albanian communities">
            <a:extLst>
              <a:ext uri="{FF2B5EF4-FFF2-40B4-BE49-F238E27FC236}">
                <a16:creationId xmlns:a16="http://schemas.microsoft.com/office/drawing/2014/main" id="{BA75707B-606E-DF1C-5F05-152BAFF688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56" r="9866"/>
          <a:stretch/>
        </p:blipFill>
        <p:spPr>
          <a:xfrm>
            <a:off x="8090492" y="1214650"/>
            <a:ext cx="3574473" cy="4428699"/>
          </a:xfrm>
          <a:prstGeom prst="rect">
            <a:avLst/>
          </a:prstGeom>
          <a:effectLst>
            <a:outerShdw sx="101000" sy="101000" algn="ctr" rotWithShape="0">
              <a:srgbClr val="000000"/>
            </a:outerShdw>
            <a:softEdge rad="0"/>
          </a:effectLst>
        </p:spPr>
      </p:pic>
      <p:pic>
        <p:nvPicPr>
          <p:cNvPr id="15" name="Elemento grafico 14" descr="Indicatore con riempimento a tinta unita">
            <a:extLst>
              <a:ext uri="{FF2B5EF4-FFF2-40B4-BE49-F238E27FC236}">
                <a16:creationId xmlns:a16="http://schemas.microsoft.com/office/drawing/2014/main" id="{0188FEC8-92C9-11AC-7A44-CB363DF232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6119" y="4394998"/>
            <a:ext cx="476249" cy="476249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865B2C1-1289-11E1-5BDC-3D9B5309B45D}"/>
              </a:ext>
            </a:extLst>
          </p:cNvPr>
          <p:cNvSpPr txBox="1"/>
          <p:nvPr/>
        </p:nvSpPr>
        <p:spPr>
          <a:xfrm>
            <a:off x="2264897" y="798329"/>
            <a:ext cx="50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0" i="0" u="none" strike="noStrike" baseline="0" dirty="0">
                <a:latin typeface="Baskerville Old Face" panose="02020602080505020303" pitchFamily="18" charset="0"/>
              </a:rPr>
              <a:t>Piana degli Albanesi (Hora e </a:t>
            </a:r>
            <a:r>
              <a:rPr lang="it-IT" sz="2000" b="0" i="0" u="none" strike="noStrike" baseline="0" dirty="0" err="1">
                <a:latin typeface="Baskerville Old Face" panose="02020602080505020303" pitchFamily="18" charset="0"/>
              </a:rPr>
              <a:t>Arbëreshëvet</a:t>
            </a:r>
            <a:r>
              <a:rPr lang="it-IT" sz="2000" b="0" i="0" u="none" strike="noStrike" baseline="0" dirty="0">
                <a:latin typeface="Baskerville Old Face" panose="02020602080505020303" pitchFamily="18" charset="0"/>
              </a:rPr>
              <a:t>) </a:t>
            </a:r>
            <a:endParaRPr lang="it-IT" sz="2000" dirty="0">
              <a:latin typeface="Baskerville Old Face" panose="02020602080505020303" pitchFamily="18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1D34999-F0E3-ABDF-66E1-F792074E15DD}"/>
              </a:ext>
            </a:extLst>
          </p:cNvPr>
          <p:cNvSpPr txBox="1"/>
          <p:nvPr/>
        </p:nvSpPr>
        <p:spPr>
          <a:xfrm>
            <a:off x="1953852" y="1755513"/>
            <a:ext cx="6136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Its foundation dates to approximately 1479-1481 (Giunta 1984:24), just after the death of the commander Giorgio Castriota Scanderbeg.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5680249-F6CF-5D43-F120-88437E9E5972}"/>
              </a:ext>
            </a:extLst>
          </p:cNvPr>
          <p:cNvSpPr txBox="1"/>
          <p:nvPr/>
        </p:nvSpPr>
        <p:spPr>
          <a:xfrm>
            <a:off x="1953852" y="2896444"/>
            <a:ext cx="613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It is located just 24 km from Palermo, on the eastern slope of Monte </a:t>
            </a:r>
            <a:r>
              <a:rPr lang="en-US" dirty="0" err="1">
                <a:latin typeface="Baskerville Old Face" panose="02020602080505020303" pitchFamily="18" charset="0"/>
              </a:rPr>
              <a:t>Pizzuta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E4B9074-EDE8-6B8A-92FC-4CC69F8247D6}"/>
              </a:ext>
            </a:extLst>
          </p:cNvPr>
          <p:cNvSpPr txBox="1"/>
          <p:nvPr/>
        </p:nvSpPr>
        <p:spPr>
          <a:xfrm>
            <a:off x="527035" y="5892580"/>
            <a:ext cx="9531365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skerville Old Face" panose="02020602080505020303" pitchFamily="18" charset="0"/>
              </a:rPr>
              <a:t>Piana is the largest and most populous </a:t>
            </a:r>
            <a:r>
              <a:rPr lang="en-US" dirty="0" err="1">
                <a:latin typeface="Baskerville Old Face" panose="02020602080505020303" pitchFamily="18" charset="0"/>
              </a:rPr>
              <a:t>Arbëreshë</a:t>
            </a:r>
            <a:r>
              <a:rPr lang="en-US" dirty="0">
                <a:latin typeface="Baskerville Old Face" panose="02020602080505020303" pitchFamily="18" charset="0"/>
              </a:rPr>
              <a:t> center in Sicily and one of the largest and most active Italo-Albanian communities in Italy.</a:t>
            </a:r>
            <a:endParaRPr lang="it-IT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85666F2-6F89-32CB-83C6-E6DD4E15A4B8}"/>
              </a:ext>
            </a:extLst>
          </p:cNvPr>
          <p:cNvSpPr txBox="1"/>
          <p:nvPr/>
        </p:nvSpPr>
        <p:spPr>
          <a:xfrm>
            <a:off x="1953852" y="3813444"/>
            <a:ext cx="6043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en-GB" sz="1800" kern="100" dirty="0"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 1590, intermarriage with locals – the ‘</a:t>
            </a:r>
            <a:r>
              <a:rPr lang="en-GB" sz="1800" kern="100" dirty="0" err="1"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Litiri</a:t>
            </a:r>
            <a:r>
              <a:rPr lang="en-GB" sz="1800" kern="100" dirty="0"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’ (Latins) – were allowed, </a:t>
            </a:r>
            <a:r>
              <a:rPr lang="en-US" sz="1800" kern="100" dirty="0">
                <a:effectLst/>
                <a:latin typeface="Baskerville Old Face" panose="020206020805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beginning the socio-cultural and linguistic hybridization. 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D8FD7F5-04BD-6931-D54B-845BB1D2A9F0}"/>
              </a:ext>
            </a:extLst>
          </p:cNvPr>
          <p:cNvSpPr txBox="1"/>
          <p:nvPr/>
        </p:nvSpPr>
        <p:spPr>
          <a:xfrm>
            <a:off x="1953852" y="4709006"/>
            <a:ext cx="60436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Eparchy of Piana degli Albanesi was the major factor in the preservation of the </a:t>
            </a:r>
            <a:r>
              <a:rPr lang="en-US" dirty="0" err="1">
                <a:latin typeface="Baskerville Old Face" panose="02020602080505020303" pitchFamily="18" charset="0"/>
              </a:rPr>
              <a:t>Arbëreshë</a:t>
            </a:r>
            <a:r>
              <a:rPr lang="en-US" dirty="0">
                <a:latin typeface="Baskerville Old Face" panose="02020602080505020303" pitchFamily="18" charset="0"/>
              </a:rPr>
              <a:t> linguistic and cultural heritage for over five hundred years.</a:t>
            </a:r>
            <a:endParaRPr lang="it-IT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5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4B8313-9270-4128-8674-3A3E42B8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8</a:t>
            </a:fld>
            <a:endParaRPr lang="it-IT" dirty="0"/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D87F08D6-2CA7-4A5A-BE34-07113DCA5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876300"/>
            <a:ext cx="5246255" cy="1709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1B83337-6E15-D8B6-DBC9-378C0D0E121C}"/>
              </a:ext>
            </a:extLst>
          </p:cNvPr>
          <p:cNvSpPr txBox="1"/>
          <p:nvPr/>
        </p:nvSpPr>
        <p:spPr>
          <a:xfrm>
            <a:off x="5008880" y="268249"/>
            <a:ext cx="59399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SOCIOLINGUISTIC  BACKGROUND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CE65A70-8BAF-2616-56DB-2275F7570D99}"/>
              </a:ext>
            </a:extLst>
          </p:cNvPr>
          <p:cNvSpPr txBox="1"/>
          <p:nvPr/>
        </p:nvSpPr>
        <p:spPr>
          <a:xfrm>
            <a:off x="5008880" y="1135497"/>
            <a:ext cx="700024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700" dirty="0">
                <a:latin typeface="Baskerville Old Face" panose="02020602080505020303" pitchFamily="18" charset="0"/>
              </a:rPr>
              <a:t>The </a:t>
            </a:r>
            <a:r>
              <a:rPr lang="en-US" sz="1700" b="1" dirty="0">
                <a:latin typeface="Baskerville Old Face" panose="02020602080505020303" pitchFamily="18" charset="0"/>
              </a:rPr>
              <a:t>linguistic vitality </a:t>
            </a:r>
            <a:r>
              <a:rPr lang="en-US" sz="1700" dirty="0">
                <a:latin typeface="Baskerville Old Face" panose="02020602080505020303" pitchFamily="18" charset="0"/>
              </a:rPr>
              <a:t>and </a:t>
            </a:r>
            <a:r>
              <a:rPr lang="en-US" sz="1700" b="1" dirty="0">
                <a:latin typeface="Baskerville Old Face" panose="02020602080505020303" pitchFamily="18" charset="0"/>
              </a:rPr>
              <a:t>social dynamism</a:t>
            </a:r>
            <a:r>
              <a:rPr lang="en-US" sz="1700" dirty="0">
                <a:latin typeface="Baskerville Old Face" panose="02020602080505020303" pitchFamily="18" charset="0"/>
              </a:rPr>
              <a:t>, depending on its geographical proximity to the capital, along with a </a:t>
            </a:r>
            <a:r>
              <a:rPr lang="en-US" sz="1700" b="1" dirty="0">
                <a:latin typeface="Baskerville Old Face" panose="02020602080505020303" pitchFamily="18" charset="0"/>
              </a:rPr>
              <a:t>strong sense of identity </a:t>
            </a:r>
            <a:r>
              <a:rPr lang="en-US" sz="1700" dirty="0">
                <a:latin typeface="Baskerville Old Face" panose="02020602080505020303" pitchFamily="18" charset="0"/>
              </a:rPr>
              <a:t>preserved through mechanisms involving the maintenance and use of the Albanian language and Greek religious tradition, have ensured the success of the community of Piana degli Albanesi. 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81F9D91-66FF-16E7-F42F-C6B7143738CF}"/>
              </a:ext>
            </a:extLst>
          </p:cNvPr>
          <p:cNvSpPr txBox="1"/>
          <p:nvPr/>
        </p:nvSpPr>
        <p:spPr>
          <a:xfrm>
            <a:off x="254000" y="2917602"/>
            <a:ext cx="4013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700" dirty="0">
                <a:latin typeface="Baskerville Old Face" panose="02020602080505020303" pitchFamily="18" charset="0"/>
              </a:rPr>
              <a:t>Despite the demographic decline occurring, particularly over the last two decades, across all Italo-Albanian communities, the general decrease in linguistic competence and a gradual reduction in communicative situations and contexts where </a:t>
            </a:r>
            <a:r>
              <a:rPr lang="en-US" sz="1700" dirty="0" err="1">
                <a:latin typeface="Baskerville Old Face" panose="02020602080505020303" pitchFamily="18" charset="0"/>
              </a:rPr>
              <a:t>Arbëreshe</a:t>
            </a:r>
            <a:r>
              <a:rPr lang="en-US" sz="1700" dirty="0">
                <a:latin typeface="Baskerville Old Face" panose="02020602080505020303" pitchFamily="18" charset="0"/>
              </a:rPr>
              <a:t> is used (cf. Cane 2022), Piana can be counted among </a:t>
            </a:r>
            <a:r>
              <a:rPr lang="en-US" sz="1700" b="1" dirty="0">
                <a:latin typeface="Baskerville Old Face" panose="02020602080505020303" pitchFamily="18" charset="0"/>
              </a:rPr>
              <a:t>non-endangered</a:t>
            </a:r>
            <a:r>
              <a:rPr lang="en-US" sz="1700" dirty="0">
                <a:latin typeface="Baskerville Old Face" panose="02020602080505020303" pitchFamily="18" charset="0"/>
              </a:rPr>
              <a:t> linguistic minorities according to UNESCO criteria (</a:t>
            </a:r>
            <a:r>
              <a:rPr lang="en-US" sz="1700" dirty="0" err="1">
                <a:latin typeface="Baskerville Old Face" panose="02020602080505020303" pitchFamily="18" charset="0"/>
              </a:rPr>
              <a:t>Treccani</a:t>
            </a:r>
            <a:r>
              <a:rPr lang="en-US" sz="1700" dirty="0">
                <a:latin typeface="Baskerville Old Face" panose="02020602080505020303" pitchFamily="18" charset="0"/>
              </a:rPr>
              <a:t> 2010).</a:t>
            </a:r>
            <a:endParaRPr lang="it-IT" sz="170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C9E8469-10D2-1F7A-87DB-C611DE812EAB}"/>
              </a:ext>
            </a:extLst>
          </p:cNvPr>
          <p:cNvSpPr txBox="1"/>
          <p:nvPr/>
        </p:nvSpPr>
        <p:spPr>
          <a:xfrm>
            <a:off x="5509260" y="3602096"/>
            <a:ext cx="599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en-US" b="1" dirty="0">
                <a:latin typeface="Baskerville Old Face" panose="02020602080505020303" pitchFamily="18" charset="0"/>
              </a:rPr>
              <a:t>Sociolinguistic compromise </a:t>
            </a:r>
            <a:r>
              <a:rPr lang="en-US" dirty="0">
                <a:latin typeface="Baskerville Old Face" panose="02020602080505020303" pitchFamily="18" charset="0"/>
              </a:rPr>
              <a:t>between the two coexisting worlds (the Albanian one and the Italo-Romance one)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BE68920-597D-90B5-E622-79740D74C627}"/>
              </a:ext>
            </a:extLst>
          </p:cNvPr>
          <p:cNvSpPr txBox="1"/>
          <p:nvPr/>
        </p:nvSpPr>
        <p:spPr>
          <a:xfrm>
            <a:off x="5509260" y="4752411"/>
            <a:ext cx="599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Baskerville Old Face" panose="02020602080505020303" pitchFamily="18" charset="0"/>
              </a:rPr>
              <a:t>Grammatical compromise </a:t>
            </a:r>
            <a:r>
              <a:rPr lang="en-US" dirty="0">
                <a:latin typeface="Baskerville Old Face" panose="02020602080505020303" pitchFamily="18" charset="0"/>
              </a:rPr>
              <a:t>resulting in the creation of an unstable interlanguage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BE13E51-33B1-14B3-12B1-15F769CCA5E4}"/>
              </a:ext>
            </a:extLst>
          </p:cNvPr>
          <p:cNvSpPr txBox="1"/>
          <p:nvPr/>
        </p:nvSpPr>
        <p:spPr>
          <a:xfrm>
            <a:off x="5135880" y="5748244"/>
            <a:ext cx="6746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Vitality</a:t>
            </a: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of a </a:t>
            </a:r>
            <a:r>
              <a:rPr lang="en-US" dirty="0" err="1">
                <a:latin typeface="Baskerville Old Face" panose="02020602080505020303" pitchFamily="18" charset="0"/>
              </a:rPr>
              <a:t>diglossic</a:t>
            </a:r>
            <a:r>
              <a:rPr lang="en-US" dirty="0">
                <a:latin typeface="Baskerville Old Face" panose="02020602080505020303" pitchFamily="18" charset="0"/>
              </a:rPr>
              <a:t> or multilingual environment, where </a:t>
            </a:r>
            <a:r>
              <a:rPr lang="en-US" b="1" dirty="0">
                <a:latin typeface="Baskerville Old Face" panose="02020602080505020303" pitchFamily="18" charset="0"/>
              </a:rPr>
              <a:t>language contact </a:t>
            </a:r>
            <a:r>
              <a:rPr lang="en-US" dirty="0">
                <a:latin typeface="Baskerville Old Face" panose="02020602080505020303" pitchFamily="18" charset="0"/>
              </a:rPr>
              <a:t>increases the frequency and productivity of variation. 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B1A72628-6922-B55B-5E3E-88B31F676BEF}"/>
              </a:ext>
            </a:extLst>
          </p:cNvPr>
          <p:cNvCxnSpPr/>
          <p:nvPr/>
        </p:nvCxnSpPr>
        <p:spPr>
          <a:xfrm>
            <a:off x="8514080" y="4335851"/>
            <a:ext cx="0" cy="4165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35C00923-5C61-F35C-6AC2-6072882401EC}"/>
              </a:ext>
            </a:extLst>
          </p:cNvPr>
          <p:cNvCxnSpPr/>
          <p:nvPr/>
        </p:nvCxnSpPr>
        <p:spPr>
          <a:xfrm>
            <a:off x="8514080" y="5398742"/>
            <a:ext cx="0" cy="4165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86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74B0ADB-527F-A58C-9372-D8502ED6F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9</a:t>
            </a:fld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423FC12-B6E5-5DD7-3D55-C698C78B1CB6}"/>
              </a:ext>
            </a:extLst>
          </p:cNvPr>
          <p:cNvSpPr txBox="1"/>
          <p:nvPr/>
        </p:nvSpPr>
        <p:spPr>
          <a:xfrm>
            <a:off x="1373622" y="1026160"/>
            <a:ext cx="998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Cultural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latin typeface="Baskerville Old Face" panose="02020602080505020303" pitchFamily="18" charset="0"/>
              </a:rPr>
              <a:t>linguistic openness </a:t>
            </a:r>
            <a:r>
              <a:rPr lang="en-US" dirty="0">
                <a:latin typeface="Baskerville Old Face" panose="02020602080505020303" pitchFamily="18" charset="0"/>
              </a:rPr>
              <a:t>played a huge role in the preservation of Albanian throughout 500 years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18F69F1-9B0B-FBF5-704E-28CDF32C1416}"/>
              </a:ext>
            </a:extLst>
          </p:cNvPr>
          <p:cNvSpPr txBox="1"/>
          <p:nvPr/>
        </p:nvSpPr>
        <p:spPr>
          <a:xfrm>
            <a:off x="731520" y="2133600"/>
            <a:ext cx="477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Nowadays, Piana is a </a:t>
            </a:r>
            <a:r>
              <a:rPr lang="en-US" b="1" dirty="0">
                <a:latin typeface="Baskerville Old Face" panose="02020602080505020303" pitchFamily="18" charset="0"/>
              </a:rPr>
              <a:t>multilingual setting:</a:t>
            </a:r>
          </a:p>
          <a:p>
            <a:pPr algn="just"/>
            <a:endParaRPr lang="en-US" b="1" dirty="0">
              <a:latin typeface="Baskerville Old Face" panose="02020602080505020303" pitchFamily="18" charset="0"/>
            </a:endParaRPr>
          </a:p>
          <a:p>
            <a:pPr algn="just"/>
            <a:endParaRPr lang="en-US" b="1" dirty="0">
              <a:latin typeface="Baskerville Old Face" panose="02020602080505020303" pitchFamily="18" charset="0"/>
            </a:endParaRPr>
          </a:p>
          <a:p>
            <a:pPr algn="just"/>
            <a:r>
              <a:rPr lang="en-US" dirty="0">
                <a:latin typeface="Baskerville Old Face" panose="02020602080505020303" pitchFamily="18" charset="0"/>
              </a:rPr>
              <a:t>speakers are </a:t>
            </a:r>
            <a:r>
              <a:rPr lang="en-US" b="1" dirty="0">
                <a:latin typeface="Baskerville Old Face" panose="02020602080505020303" pitchFamily="18" charset="0"/>
              </a:rPr>
              <a:t>bi-/trilingual </a:t>
            </a:r>
            <a:r>
              <a:rPr lang="en-US" dirty="0">
                <a:latin typeface="Baskerville Old Face" panose="02020602080505020303" pitchFamily="18" charset="0"/>
              </a:rPr>
              <a:t>and they can easily switch between the three codes of their own linguistic repertoire (</a:t>
            </a:r>
            <a:r>
              <a:rPr lang="en-US" dirty="0" err="1">
                <a:latin typeface="Baskerville Old Face" panose="02020602080505020303" pitchFamily="18" charset="0"/>
              </a:rPr>
              <a:t>Arbëreshe</a:t>
            </a:r>
            <a:r>
              <a:rPr lang="en-US" dirty="0">
                <a:latin typeface="Baskerville Old Face" panose="02020602080505020303" pitchFamily="18" charset="0"/>
              </a:rPr>
              <a:t>/Italian/Sicilian) in their daily social interactions (Matranga 2005).</a:t>
            </a:r>
            <a:r>
              <a:rPr lang="en-US" b="1" dirty="0">
                <a:latin typeface="Baskerville Old Face" panose="02020602080505020303" pitchFamily="18" charset="0"/>
              </a:rPr>
              <a:t> </a:t>
            </a: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C850FADC-636F-FE8E-90FF-3AA47176E0CD}"/>
              </a:ext>
            </a:extLst>
          </p:cNvPr>
          <p:cNvCxnSpPr/>
          <p:nvPr/>
        </p:nvCxnSpPr>
        <p:spPr>
          <a:xfrm>
            <a:off x="2794000" y="2519680"/>
            <a:ext cx="0" cy="4165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FD565FE-5A0A-641E-DABA-6F381A1A5500}"/>
              </a:ext>
            </a:extLst>
          </p:cNvPr>
          <p:cNvSpPr txBox="1"/>
          <p:nvPr/>
        </p:nvSpPr>
        <p:spPr>
          <a:xfrm>
            <a:off x="447040" y="4862055"/>
            <a:ext cx="548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 err="1">
                <a:latin typeface="Baskerville Old Face" panose="02020602080505020303" pitchFamily="18" charset="0"/>
              </a:rPr>
              <a:t>Different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types</a:t>
            </a:r>
            <a:r>
              <a:rPr lang="it-IT" dirty="0">
                <a:latin typeface="Baskerville Old Face" panose="02020602080505020303" pitchFamily="18" charset="0"/>
              </a:rPr>
              <a:t> of relations </a:t>
            </a:r>
            <a:r>
              <a:rPr lang="it-IT" dirty="0" err="1">
                <a:latin typeface="Baskerville Old Face" panose="02020602080505020303" pitchFamily="18" charset="0"/>
              </a:rPr>
              <a:t>intercurring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between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codes</a:t>
            </a:r>
            <a:r>
              <a:rPr lang="it-IT" dirty="0">
                <a:latin typeface="Baskerville Old Face" panose="02020602080505020303" pitchFamily="18" charset="0"/>
              </a:rPr>
              <a:t> (Diglossia / Dilalia)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latin typeface="Baskerville Old Face" panose="02020602080505020303" pitchFamily="18" charset="0"/>
              </a:rPr>
              <a:t>Different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kind</a:t>
            </a:r>
            <a:r>
              <a:rPr lang="it-IT" dirty="0">
                <a:latin typeface="Baskerville Old Face" panose="02020602080505020303" pitchFamily="18" charset="0"/>
              </a:rPr>
              <a:t> of family </a:t>
            </a:r>
            <a:r>
              <a:rPr lang="it-IT" dirty="0" err="1">
                <a:latin typeface="Baskerville Old Face" panose="02020602080505020303" pitchFamily="18" charset="0"/>
              </a:rPr>
              <a:t>composition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br>
              <a:rPr lang="it-IT" dirty="0">
                <a:latin typeface="Baskerville Old Face" panose="02020602080505020303" pitchFamily="18" charset="0"/>
              </a:rPr>
            </a:br>
            <a:r>
              <a:rPr lang="it-IT" dirty="0">
                <a:latin typeface="Baskerville Old Face" panose="02020602080505020303" pitchFamily="18" charset="0"/>
              </a:rPr>
              <a:t>(</a:t>
            </a:r>
            <a:r>
              <a:rPr lang="it-IT" dirty="0" err="1">
                <a:latin typeface="Baskerville Old Face" panose="02020602080505020303" pitchFamily="18" charset="0"/>
              </a:rPr>
              <a:t>endogamous</a:t>
            </a:r>
            <a:r>
              <a:rPr lang="it-IT" dirty="0">
                <a:latin typeface="Baskerville Old Face" panose="02020602080505020303" pitchFamily="18" charset="0"/>
              </a:rPr>
              <a:t>, </a:t>
            </a:r>
            <a:r>
              <a:rPr lang="it-IT" dirty="0" err="1">
                <a:latin typeface="Baskerville Old Face" panose="02020602080505020303" pitchFamily="18" charset="0"/>
              </a:rPr>
              <a:t>exogamous</a:t>
            </a:r>
            <a:r>
              <a:rPr lang="it-IT" dirty="0">
                <a:latin typeface="Baskerville Old Face" panose="02020602080505020303" pitchFamily="18" charset="0"/>
              </a:rPr>
              <a:t>, </a:t>
            </a:r>
            <a:r>
              <a:rPr lang="it-IT" dirty="0" err="1">
                <a:latin typeface="Baskerville Old Face" panose="02020602080505020303" pitchFamily="18" charset="0"/>
              </a:rPr>
              <a:t>multilingual</a:t>
            </a:r>
            <a:r>
              <a:rPr lang="it-IT" dirty="0">
                <a:latin typeface="Baskerville Old Face" panose="02020602080505020303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latin typeface="Baskerville Old Face" panose="02020602080505020303" pitchFamily="18" charset="0"/>
              </a:rPr>
              <a:t>Different</a:t>
            </a:r>
            <a:r>
              <a:rPr lang="it-IT" dirty="0">
                <a:latin typeface="Baskerville Old Face" panose="02020602080505020303" pitchFamily="18" charset="0"/>
              </a:rPr>
              <a:t> degree of </a:t>
            </a:r>
            <a:r>
              <a:rPr lang="it-IT" dirty="0" err="1">
                <a:latin typeface="Baskerville Old Face" panose="02020602080505020303" pitchFamily="18" charset="0"/>
              </a:rPr>
              <a:t>bilingualism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F714A35-4B7D-EB6E-AA01-21632A6C9269}"/>
              </a:ext>
            </a:extLst>
          </p:cNvPr>
          <p:cNvSpPr txBox="1"/>
          <p:nvPr/>
        </p:nvSpPr>
        <p:spPr>
          <a:xfrm>
            <a:off x="6685282" y="2133600"/>
            <a:ext cx="49885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A community with a </a:t>
            </a:r>
            <a:r>
              <a:rPr lang="en-US" b="1" dirty="0">
                <a:latin typeface="Baskerville Old Face" panose="02020602080505020303" pitchFamily="18" charset="0"/>
              </a:rPr>
              <a:t>complex sociolinguistic profile</a:t>
            </a:r>
          </a:p>
          <a:p>
            <a:pPr algn="just"/>
            <a:endParaRPr lang="en-US" b="1" dirty="0">
              <a:latin typeface="Baskerville Old Face" panose="02020602080505020303" pitchFamily="18" charset="0"/>
            </a:endParaRPr>
          </a:p>
          <a:p>
            <a:pPr algn="just"/>
            <a:endParaRPr lang="en-US" b="1" dirty="0">
              <a:latin typeface="Baskerville Old Face" panose="0202060208050502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Baskerville Old Face" panose="02020602080505020303" pitchFamily="18" charset="0"/>
              </a:rPr>
              <a:t>Sequential Bilinguals (Italian or </a:t>
            </a:r>
            <a:r>
              <a:rPr lang="en-US" dirty="0" err="1">
                <a:latin typeface="Baskerville Old Face" panose="02020602080505020303" pitchFamily="18" charset="0"/>
              </a:rPr>
              <a:t>Arbëreshe</a:t>
            </a:r>
            <a:r>
              <a:rPr lang="en-US" dirty="0">
                <a:latin typeface="Baskerville Old Face" panose="02020602080505020303" pitchFamily="18" charset="0"/>
              </a:rPr>
              <a:t> as L2)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Baskerville Old Face" panose="02020602080505020303" pitchFamily="18" charset="0"/>
              </a:rPr>
              <a:t>Simultaneous Bilinguals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Baskerville Old Face" panose="02020602080505020303" pitchFamily="18" charset="0"/>
              </a:rPr>
              <a:t>L2 learners (children and adults) of </a:t>
            </a:r>
            <a:r>
              <a:rPr lang="en-US" dirty="0" err="1">
                <a:latin typeface="Baskerville Old Face" panose="02020602080505020303" pitchFamily="18" charset="0"/>
              </a:rPr>
              <a:t>Arbëreshe</a:t>
            </a:r>
            <a:r>
              <a:rPr lang="en-US" dirty="0">
                <a:latin typeface="Baskerville Old Face" panose="02020602080505020303" pitchFamily="18" charset="0"/>
              </a:rPr>
              <a:t> or Italian</a:t>
            </a:r>
          </a:p>
        </p:txBody>
      </p:sp>
      <p:cxnSp>
        <p:nvCxnSpPr>
          <p:cNvPr id="22" name="Connettore curvo 21">
            <a:extLst>
              <a:ext uri="{FF2B5EF4-FFF2-40B4-BE49-F238E27FC236}">
                <a16:creationId xmlns:a16="http://schemas.microsoft.com/office/drawing/2014/main" id="{1969D07F-9380-45FB-ADE6-9AFFA553B5F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130631" y="3419165"/>
            <a:ext cx="1605618" cy="1280162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02BB0EAF-B9EA-690D-CA6B-FF14A57130ED}"/>
              </a:ext>
            </a:extLst>
          </p:cNvPr>
          <p:cNvSpPr txBox="1"/>
          <p:nvPr/>
        </p:nvSpPr>
        <p:spPr>
          <a:xfrm>
            <a:off x="6685282" y="4588132"/>
            <a:ext cx="5059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>
                <a:latin typeface="Baskerville Old Face" panose="02020602080505020303" pitchFamily="18" charset="0"/>
              </a:rPr>
              <a:t>Daily</a:t>
            </a:r>
            <a:r>
              <a:rPr lang="it-IT" dirty="0">
                <a:latin typeface="Baskerville Old Face" panose="02020602080505020303" pitchFamily="18" charset="0"/>
              </a:rPr>
              <a:t> intensive </a:t>
            </a:r>
            <a:r>
              <a:rPr lang="it-IT" dirty="0" err="1">
                <a:latin typeface="Baskerville Old Face" panose="02020602080505020303" pitchFamily="18" charset="0"/>
              </a:rPr>
              <a:t>exposure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both</a:t>
            </a:r>
            <a:r>
              <a:rPr lang="it-IT" dirty="0">
                <a:latin typeface="Baskerville Old Face" panose="02020602080505020303" pitchFamily="18" charset="0"/>
              </a:rPr>
              <a:t> to </a:t>
            </a:r>
            <a:r>
              <a:rPr lang="it-IT" b="1" dirty="0">
                <a:latin typeface="Baskerville Old Face" panose="02020602080505020303" pitchFamily="18" charset="0"/>
              </a:rPr>
              <a:t>L1</a:t>
            </a:r>
            <a:r>
              <a:rPr lang="it-IT" dirty="0">
                <a:latin typeface="Baskerville Old Face" panose="02020602080505020303" pitchFamily="18" charset="0"/>
              </a:rPr>
              <a:t> and </a:t>
            </a:r>
            <a:r>
              <a:rPr lang="it-IT" b="1" dirty="0">
                <a:latin typeface="Baskerville Old Face" panose="02020602080505020303" pitchFamily="18" charset="0"/>
              </a:rPr>
              <a:t>L2 inputs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0567775-7672-7F9E-9054-29E5EE0507E7}"/>
              </a:ext>
            </a:extLst>
          </p:cNvPr>
          <p:cNvSpPr txBox="1"/>
          <p:nvPr/>
        </p:nvSpPr>
        <p:spPr>
          <a:xfrm>
            <a:off x="6685282" y="5380672"/>
            <a:ext cx="49885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Intensive </a:t>
            </a:r>
            <a:r>
              <a:rPr lang="en-US" b="1" dirty="0">
                <a:latin typeface="Baskerville Old Face" panose="02020602080505020303" pitchFamily="18" charset="0"/>
              </a:rPr>
              <a:t>code-switching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Baskerville Old Face" panose="02020602080505020303" pitchFamily="18" charset="0"/>
              </a:rPr>
              <a:t>CS is a pragmatic strategy of bilinguals with a good command of the two languages;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Baskerville Old Face" panose="02020602080505020303" pitchFamily="18" charset="0"/>
              </a:rPr>
              <a:t>CS may lead to Convergence of the L1 system with the L2 system.</a:t>
            </a:r>
          </a:p>
        </p:txBody>
      </p:sp>
    </p:spTree>
    <p:extLst>
      <p:ext uri="{BB962C8B-B14F-4D97-AF65-F5344CB8AC3E}">
        <p14:creationId xmlns:p14="http://schemas.microsoft.com/office/powerpoint/2010/main" val="165816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DED2B-192A-75A8-2A0D-F1F3A7502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87CA544-EC45-500B-D3D5-1A98EFF0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10</a:t>
            </a:fld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B66C1C6-6398-31BE-B6D8-D0995C0999CA}"/>
              </a:ext>
            </a:extLst>
          </p:cNvPr>
          <p:cNvSpPr txBox="1"/>
          <p:nvPr/>
        </p:nvSpPr>
        <p:spPr>
          <a:xfrm>
            <a:off x="1422400" y="1097280"/>
            <a:ext cx="9133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skerville Old Face" panose="02020602080505020303" pitchFamily="18" charset="0"/>
              </a:rPr>
              <a:t>Law n. </a:t>
            </a:r>
            <a:r>
              <a:rPr lang="en-US" b="1" dirty="0">
                <a:latin typeface="Baskerville Old Face" panose="02020602080505020303" pitchFamily="18" charset="0"/>
              </a:rPr>
              <a:t>482/99</a:t>
            </a:r>
            <a:r>
              <a:rPr lang="en-US" dirty="0">
                <a:latin typeface="Baskerville Old Face" panose="02020602080505020303" pitchFamily="18" charset="0"/>
              </a:rPr>
              <a:t> for the protection of the historic linguistic minorities</a:t>
            </a: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Introduction of </a:t>
            </a:r>
            <a:r>
              <a:rPr lang="en-US" b="1" dirty="0" err="1">
                <a:latin typeface="Baskerville Old Face" panose="02020602080505020303" pitchFamily="18" charset="0"/>
              </a:rPr>
              <a:t>Arbëreshe</a:t>
            </a:r>
            <a:r>
              <a:rPr lang="en-US" b="1" dirty="0">
                <a:latin typeface="Baskerville Old Face" panose="02020602080505020303" pitchFamily="18" charset="0"/>
              </a:rPr>
              <a:t> lessons </a:t>
            </a:r>
            <a:r>
              <a:rPr lang="en-US" dirty="0">
                <a:latin typeface="Baskerville Old Face" panose="02020602080505020303" pitchFamily="18" charset="0"/>
              </a:rPr>
              <a:t>in Piana’s primary school (IV°-V°) and lower secondary school.</a:t>
            </a:r>
          </a:p>
        </p:txBody>
      </p:sp>
      <p:cxnSp>
        <p:nvCxnSpPr>
          <p:cNvPr id="15" name="Connettore a gomito 14">
            <a:extLst>
              <a:ext uri="{FF2B5EF4-FFF2-40B4-BE49-F238E27FC236}">
                <a16:creationId xmlns:a16="http://schemas.microsoft.com/office/drawing/2014/main" id="{81C6BE03-D7DE-720A-BAA3-890AABBB17C7}"/>
              </a:ext>
            </a:extLst>
          </p:cNvPr>
          <p:cNvCxnSpPr>
            <a:cxnSpLocks/>
          </p:cNvCxnSpPr>
          <p:nvPr/>
        </p:nvCxnSpPr>
        <p:spPr>
          <a:xfrm rot="5400000">
            <a:off x="2814320" y="2517140"/>
            <a:ext cx="1163320" cy="41148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ttore a gomito 16">
            <a:extLst>
              <a:ext uri="{FF2B5EF4-FFF2-40B4-BE49-F238E27FC236}">
                <a16:creationId xmlns:a16="http://schemas.microsoft.com/office/drawing/2014/main" id="{574F6B1B-9A25-8A32-7C2A-A3A21491D0C9}"/>
              </a:ext>
            </a:extLst>
          </p:cNvPr>
          <p:cNvCxnSpPr>
            <a:cxnSpLocks/>
          </p:cNvCxnSpPr>
          <p:nvPr/>
        </p:nvCxnSpPr>
        <p:spPr>
          <a:xfrm rot="16200000" flipH="1">
            <a:off x="8229601" y="2501900"/>
            <a:ext cx="1163320" cy="4419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EC252D6-50E4-A884-CF4D-6B993147FA65}"/>
              </a:ext>
            </a:extLst>
          </p:cNvPr>
          <p:cNvSpPr txBox="1"/>
          <p:nvPr/>
        </p:nvSpPr>
        <p:spPr>
          <a:xfrm>
            <a:off x="1203960" y="3569336"/>
            <a:ext cx="3972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latin typeface="Baskerville Old Face" panose="02020602080505020303" pitchFamily="18" charset="0"/>
              </a:rPr>
              <a:t>The taught language is a </a:t>
            </a:r>
            <a:r>
              <a:rPr lang="en-US" sz="1800" b="1" dirty="0">
                <a:latin typeface="Baskerville Old Face" panose="02020602080505020303" pitchFamily="18" charset="0"/>
              </a:rPr>
              <a:t>standard-like variant </a:t>
            </a:r>
            <a:r>
              <a:rPr lang="en-US" sz="1800" dirty="0">
                <a:latin typeface="Baskerville Old Face" panose="02020602080505020303" pitchFamily="18" charset="0"/>
              </a:rPr>
              <a:t>based on the local linguistic tradition, tending to reach convergence with the Standard Albanian (Belluscio 2004).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44DCD44-E841-FC17-6468-F2FA36903F38}"/>
              </a:ext>
            </a:extLst>
          </p:cNvPr>
          <p:cNvSpPr txBox="1"/>
          <p:nvPr/>
        </p:nvSpPr>
        <p:spPr>
          <a:xfrm>
            <a:off x="7447286" y="3572512"/>
            <a:ext cx="31699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A53010"/>
              </a:buClr>
            </a:pPr>
            <a:r>
              <a:rPr lang="en-US" sz="1800" dirty="0">
                <a:latin typeface="Baskerville Old Face" panose="02020602080505020303" pitchFamily="18" charset="0"/>
              </a:rPr>
              <a:t>The main textbooks are: «</a:t>
            </a:r>
            <a:r>
              <a:rPr lang="en-US" sz="1800" dirty="0" err="1">
                <a:latin typeface="Baskerville Old Face" panose="02020602080505020303" pitchFamily="18" charset="0"/>
              </a:rPr>
              <a:t>Udhëtimi</a:t>
            </a:r>
            <a:r>
              <a:rPr lang="en-US" sz="1800" dirty="0">
                <a:latin typeface="Baskerville Old Face" panose="02020602080505020303" pitchFamily="18" charset="0"/>
              </a:rPr>
              <a:t>» (2000) and «</a:t>
            </a:r>
            <a:r>
              <a:rPr lang="en-US" sz="1800" dirty="0" err="1">
                <a:latin typeface="Baskerville Old Face" panose="02020602080505020303" pitchFamily="18" charset="0"/>
              </a:rPr>
              <a:t>Udha</a:t>
            </a:r>
            <a:r>
              <a:rPr lang="en-US" sz="1800" dirty="0">
                <a:latin typeface="Baskerville Old Face" panose="02020602080505020303" pitchFamily="18" charset="0"/>
              </a:rPr>
              <a:t> e </a:t>
            </a:r>
            <a:r>
              <a:rPr lang="en-US" sz="1800" dirty="0" err="1">
                <a:latin typeface="Baskerville Old Face" panose="02020602080505020303" pitchFamily="18" charset="0"/>
              </a:rPr>
              <a:t>Mbarë</a:t>
            </a:r>
            <a:r>
              <a:rPr lang="en-US" sz="1800" dirty="0">
                <a:latin typeface="Baskerville Old Face" panose="02020602080505020303" pitchFamily="18" charset="0"/>
              </a:rPr>
              <a:t>» (2001).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A3B8642-4CCB-5EEF-7DC7-102540F95B21}"/>
              </a:ext>
            </a:extLst>
          </p:cNvPr>
          <p:cNvSpPr txBox="1"/>
          <p:nvPr/>
        </p:nvSpPr>
        <p:spPr>
          <a:xfrm>
            <a:off x="3190240" y="5433019"/>
            <a:ext cx="6177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800" dirty="0">
                <a:latin typeface="Baskerville Old Face" panose="02020602080505020303" pitchFamily="18" charset="0"/>
              </a:rPr>
              <a:t>- 1-2h per week by </a:t>
            </a:r>
            <a:r>
              <a:rPr lang="it-IT" sz="1800" dirty="0" err="1">
                <a:latin typeface="Baskerville Old Face" panose="02020602080505020303" pitchFamily="18" charset="0"/>
              </a:rPr>
              <a:t>means</a:t>
            </a:r>
            <a:r>
              <a:rPr lang="it-IT" sz="1800" dirty="0">
                <a:latin typeface="Baskerville Old Face" panose="02020602080505020303" pitchFamily="18" charset="0"/>
              </a:rPr>
              <a:t> of folk songs and </a:t>
            </a:r>
            <a:r>
              <a:rPr lang="it-IT" sz="1800" dirty="0" err="1">
                <a:latin typeface="Baskerville Old Face" panose="02020602080505020303" pitchFamily="18" charset="0"/>
              </a:rPr>
              <a:t>traditional</a:t>
            </a:r>
            <a:r>
              <a:rPr lang="it-IT" sz="1800" dirty="0">
                <a:latin typeface="Baskerville Old Face" panose="02020602080505020303" pitchFamily="18" charset="0"/>
              </a:rPr>
              <a:t> </a:t>
            </a:r>
            <a:r>
              <a:rPr lang="it-IT" sz="1800" dirty="0" err="1">
                <a:latin typeface="Baskerville Old Face" panose="02020602080505020303" pitchFamily="18" charset="0"/>
              </a:rPr>
              <a:t>poems</a:t>
            </a:r>
            <a:r>
              <a:rPr lang="it-IT" sz="1800" dirty="0">
                <a:latin typeface="Baskerville Old Face" panose="02020602080505020303" pitchFamily="18" charset="0"/>
              </a:rPr>
              <a:t>;</a:t>
            </a:r>
          </a:p>
          <a:p>
            <a:pPr algn="just"/>
            <a:r>
              <a:rPr lang="it-IT" sz="1800" dirty="0">
                <a:latin typeface="Baskerville Old Face" panose="02020602080505020303" pitchFamily="18" charset="0"/>
              </a:rPr>
              <a:t>- The </a:t>
            </a:r>
            <a:r>
              <a:rPr lang="it-IT" sz="1800" dirty="0" err="1">
                <a:latin typeface="Baskerville Old Face" panose="02020602080505020303" pitchFamily="18" charset="0"/>
              </a:rPr>
              <a:t>variety</a:t>
            </a:r>
            <a:r>
              <a:rPr lang="it-IT" sz="1800" dirty="0">
                <a:latin typeface="Baskerville Old Face" panose="02020602080505020303" pitchFamily="18" charset="0"/>
              </a:rPr>
              <a:t> </a:t>
            </a:r>
            <a:r>
              <a:rPr lang="it-IT" sz="1800" dirty="0" err="1">
                <a:latin typeface="Baskerville Old Face" panose="02020602080505020303" pitchFamily="18" charset="0"/>
              </a:rPr>
              <a:t>is</a:t>
            </a:r>
            <a:r>
              <a:rPr lang="it-IT" sz="1800" dirty="0">
                <a:latin typeface="Baskerville Old Face" panose="02020602080505020303" pitchFamily="18" charset="0"/>
              </a:rPr>
              <a:t> </a:t>
            </a:r>
            <a:r>
              <a:rPr lang="it-IT" sz="1800" dirty="0" err="1">
                <a:latin typeface="Baskerville Old Face" panose="02020602080505020303" pitchFamily="18" charset="0"/>
              </a:rPr>
              <a:t>not</a:t>
            </a:r>
            <a:r>
              <a:rPr lang="it-IT" sz="1800" dirty="0">
                <a:latin typeface="Baskerville Old Face" panose="02020602080505020303" pitchFamily="18" charset="0"/>
              </a:rPr>
              <a:t> the one </a:t>
            </a:r>
            <a:r>
              <a:rPr lang="it-IT" sz="1800" dirty="0" err="1">
                <a:latin typeface="Baskerville Old Face" panose="02020602080505020303" pitchFamily="18" charset="0"/>
              </a:rPr>
              <a:t>spoken</a:t>
            </a:r>
            <a:r>
              <a:rPr lang="it-IT" sz="1800" dirty="0">
                <a:latin typeface="Baskerville Old Face" panose="02020602080505020303" pitchFamily="18" charset="0"/>
              </a:rPr>
              <a:t> </a:t>
            </a:r>
            <a:r>
              <a:rPr lang="it-IT" sz="1800" dirty="0" err="1">
                <a:latin typeface="Baskerville Old Face" panose="02020602080505020303" pitchFamily="18" charset="0"/>
              </a:rPr>
              <a:t>at</a:t>
            </a:r>
            <a:r>
              <a:rPr lang="it-IT" sz="1800" dirty="0">
                <a:latin typeface="Baskerville Old Face" panose="02020602080505020303" pitchFamily="18" charset="0"/>
              </a:rPr>
              <a:t> home or with the in-group;</a:t>
            </a:r>
          </a:p>
          <a:p>
            <a:pPr algn="just"/>
            <a:r>
              <a:rPr lang="it-IT" sz="1800" dirty="0">
                <a:latin typeface="Baskerville Old Face" panose="02020602080505020303" pitchFamily="18" charset="0"/>
              </a:rPr>
              <a:t>- Teachers’ </a:t>
            </a:r>
            <a:r>
              <a:rPr lang="it-IT" sz="1800" dirty="0" err="1">
                <a:latin typeface="Baskerville Old Face" panose="02020602080505020303" pitchFamily="18" charset="0"/>
              </a:rPr>
              <a:t>language</a:t>
            </a:r>
            <a:r>
              <a:rPr lang="it-IT" sz="1800" dirty="0">
                <a:latin typeface="Baskerville Old Face" panose="02020602080505020303" pitchFamily="18" charset="0"/>
              </a:rPr>
              <a:t> proficiency </a:t>
            </a:r>
            <a:r>
              <a:rPr lang="it-IT" sz="1800" dirty="0" err="1">
                <a:latin typeface="Baskerville Old Face" panose="02020602080505020303" pitchFamily="18" charset="0"/>
              </a:rPr>
              <a:t>is</a:t>
            </a:r>
            <a:r>
              <a:rPr lang="it-IT" sz="1800" dirty="0">
                <a:latin typeface="Baskerville Old Face" panose="02020602080505020303" pitchFamily="18" charset="0"/>
              </a:rPr>
              <a:t> </a:t>
            </a:r>
            <a:r>
              <a:rPr lang="it-IT" sz="1800" dirty="0" err="1">
                <a:latin typeface="Baskerville Old Face" panose="02020602080505020303" pitchFamily="18" charset="0"/>
              </a:rPr>
              <a:t>not</a:t>
            </a:r>
            <a:r>
              <a:rPr lang="it-IT" sz="1800" dirty="0">
                <a:latin typeface="Baskerville Old Face" panose="02020602080505020303" pitchFamily="18" charset="0"/>
              </a:rPr>
              <a:t> </a:t>
            </a:r>
            <a:r>
              <a:rPr lang="it-IT" sz="1800" dirty="0" err="1">
                <a:latin typeface="Baskerville Old Face" panose="02020602080505020303" pitchFamily="18" charset="0"/>
              </a:rPr>
              <a:t>guaranteed</a:t>
            </a:r>
            <a:endParaRPr lang="it-IT" sz="1800" dirty="0">
              <a:latin typeface="Baskerville Old Face" panose="02020602080505020303" pitchFamily="18" charset="0"/>
            </a:endParaRPr>
          </a:p>
        </p:txBody>
      </p:sp>
      <p:pic>
        <p:nvPicPr>
          <p:cNvPr id="26" name="Elemento grafico 25" descr="Avviso con riempimento a tinta unita">
            <a:extLst>
              <a:ext uri="{FF2B5EF4-FFF2-40B4-BE49-F238E27FC236}">
                <a16:creationId xmlns:a16="http://schemas.microsoft.com/office/drawing/2014/main" id="{483A0FEF-34FA-6BD9-EC43-EFD1738B5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1848" y="4978076"/>
            <a:ext cx="454943" cy="4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7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11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646D2FB-B582-9C94-2319-5C42BA3DE671}"/>
              </a:ext>
            </a:extLst>
          </p:cNvPr>
          <p:cNvSpPr txBox="1"/>
          <p:nvPr/>
        </p:nvSpPr>
        <p:spPr>
          <a:xfrm>
            <a:off x="467360" y="369054"/>
            <a:ext cx="47853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LINGUISTIC BACKGROUND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666DB22-54B1-9AA4-11D0-6BAD7873FEA2}"/>
              </a:ext>
            </a:extLst>
          </p:cNvPr>
          <p:cNvSpPr txBox="1"/>
          <p:nvPr/>
        </p:nvSpPr>
        <p:spPr>
          <a:xfrm>
            <a:off x="467360" y="1463040"/>
            <a:ext cx="5913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err="1">
                <a:latin typeface="Baskerville Old Face" panose="02020602080505020303" pitchFamily="18" charset="0"/>
              </a:rPr>
              <a:t>Pre</a:t>
            </a:r>
            <a:r>
              <a:rPr lang="it-IT" u="sng" dirty="0">
                <a:latin typeface="Baskerville Old Face" panose="02020602080505020303" pitchFamily="18" charset="0"/>
              </a:rPr>
              <a:t>-diaspora situation:</a:t>
            </a:r>
          </a:p>
          <a:p>
            <a:r>
              <a:rPr lang="it-IT" sz="1800" b="1" dirty="0" err="1">
                <a:latin typeface="Baskerville Old Face" panose="02020602080505020303" pitchFamily="18" charset="0"/>
              </a:rPr>
              <a:t>Multiculturalism</a:t>
            </a:r>
            <a:r>
              <a:rPr lang="it-IT" sz="1800" dirty="0">
                <a:latin typeface="Baskerville Old Face" panose="02020602080505020303" pitchFamily="18" charset="0"/>
              </a:rPr>
              <a:t>, </a:t>
            </a:r>
            <a:r>
              <a:rPr lang="it-IT" sz="1800" b="1" dirty="0" err="1">
                <a:latin typeface="Baskerville Old Face" panose="02020602080505020303" pitchFamily="18" charset="0"/>
              </a:rPr>
              <a:t>Multilingualism</a:t>
            </a:r>
            <a:r>
              <a:rPr lang="it-IT" sz="1800" dirty="0">
                <a:latin typeface="Baskerville Old Face" panose="02020602080505020303" pitchFamily="18" charset="0"/>
              </a:rPr>
              <a:t> and </a:t>
            </a:r>
            <a:r>
              <a:rPr lang="it-IT" sz="1800" b="1" dirty="0" err="1">
                <a:latin typeface="Baskerville Old Face" panose="02020602080505020303" pitchFamily="18" charset="0"/>
              </a:rPr>
              <a:t>linguistic</a:t>
            </a:r>
            <a:r>
              <a:rPr lang="it-IT" sz="1800" b="1" dirty="0">
                <a:latin typeface="Baskerville Old Face" panose="02020602080505020303" pitchFamily="18" charset="0"/>
              </a:rPr>
              <a:t> </a:t>
            </a:r>
            <a:r>
              <a:rPr lang="it-IT" sz="1800" b="1" dirty="0" err="1">
                <a:latin typeface="Baskerville Old Face" panose="02020602080505020303" pitchFamily="18" charset="0"/>
              </a:rPr>
              <a:t>heterogeneity</a:t>
            </a:r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BB96755-E14E-8791-2C59-1F8456478683}"/>
              </a:ext>
            </a:extLst>
          </p:cNvPr>
          <p:cNvSpPr txBox="1"/>
          <p:nvPr/>
        </p:nvSpPr>
        <p:spPr>
          <a:xfrm>
            <a:off x="467360" y="2505670"/>
            <a:ext cx="5628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>
                <a:latin typeface="Baskerville Old Face" panose="02020602080505020303" pitchFamily="18" charset="0"/>
              </a:rPr>
              <a:t>Post-diaspora, </a:t>
            </a:r>
            <a:r>
              <a:rPr lang="it-IT" u="sng" dirty="0" err="1">
                <a:latin typeface="Baskerville Old Face" panose="02020602080505020303" pitchFamily="18" charset="0"/>
              </a:rPr>
              <a:t>during</a:t>
            </a:r>
            <a:r>
              <a:rPr lang="it-IT" u="sng" dirty="0">
                <a:latin typeface="Baskerville Old Face" panose="02020602080505020303" pitchFamily="18" charset="0"/>
              </a:rPr>
              <a:t> </a:t>
            </a:r>
            <a:r>
              <a:rPr lang="it-IT" b="1" u="sng" dirty="0">
                <a:latin typeface="Baskerville Old Face" panose="02020602080505020303" pitchFamily="18" charset="0"/>
              </a:rPr>
              <a:t>long-</a:t>
            </a:r>
            <a:r>
              <a:rPr lang="it-IT" b="1" u="sng" dirty="0" err="1">
                <a:latin typeface="Baskerville Old Face" panose="02020602080505020303" pitchFamily="18" charset="0"/>
              </a:rPr>
              <a:t>term</a:t>
            </a:r>
            <a:r>
              <a:rPr lang="it-IT" b="1" u="sng" dirty="0">
                <a:latin typeface="Baskerville Old Face" panose="02020602080505020303" pitchFamily="18" charset="0"/>
              </a:rPr>
              <a:t> contact </a:t>
            </a:r>
            <a:r>
              <a:rPr lang="it-IT" u="sng" dirty="0">
                <a:latin typeface="Baskerville Old Face" panose="02020602080505020303" pitchFamily="18" charset="0"/>
              </a:rPr>
              <a:t>with Romance:</a:t>
            </a:r>
          </a:p>
          <a:p>
            <a:endParaRPr lang="it-IT" u="sng" dirty="0">
              <a:latin typeface="Baskerville Old Face" panose="020206020805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latin typeface="Baskerville Old Face" panose="02020602080505020303" pitchFamily="18" charset="0"/>
              </a:rPr>
              <a:t>code-switching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err="1">
                <a:latin typeface="Baskerville Old Face" panose="02020602080505020303" pitchFamily="18" charset="0"/>
              </a:rPr>
              <a:t>borrowings</a:t>
            </a:r>
            <a:endParaRPr lang="it-IT" b="1" dirty="0">
              <a:latin typeface="Baskerville Old Face" panose="020206020805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err="1">
                <a:latin typeface="Baskerville Old Face" panose="02020602080505020303" pitchFamily="18" charset="0"/>
              </a:rPr>
              <a:t>convergence</a:t>
            </a:r>
            <a:endParaRPr lang="it-IT" b="1" dirty="0">
              <a:latin typeface="Baskerville Old Face" panose="020206020805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err="1">
                <a:latin typeface="Baskerville Old Face" panose="02020602080505020303" pitchFamily="18" charset="0"/>
              </a:rPr>
              <a:t>hybridization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E9D6899-C88A-7C67-FD19-3C12EAB8F709}"/>
              </a:ext>
            </a:extLst>
          </p:cNvPr>
          <p:cNvSpPr txBox="1"/>
          <p:nvPr/>
        </p:nvSpPr>
        <p:spPr>
          <a:xfrm>
            <a:off x="3423920" y="373296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Baskerville Old Face" panose="02020602080505020303" pitchFamily="18" charset="0"/>
              </a:rPr>
              <a:t>an extensive </a:t>
            </a:r>
            <a:r>
              <a:rPr lang="en-US" sz="1800" b="1" dirty="0">
                <a:latin typeface="Baskerville Old Face" panose="02020602080505020303" pitchFamily="18" charset="0"/>
              </a:rPr>
              <a:t>Romance relexification </a:t>
            </a:r>
            <a:r>
              <a:rPr lang="en-US" sz="1800" dirty="0">
                <a:latin typeface="Baskerville Old Face" panose="02020602080505020303" pitchFamily="18" charset="0"/>
              </a:rPr>
              <a:t>in conditions of </a:t>
            </a:r>
            <a:r>
              <a:rPr lang="en-US" dirty="0" err="1">
                <a:latin typeface="Baskerville Old Face" panose="02020602080505020303" pitchFamily="18" charset="0"/>
              </a:rPr>
              <a:t>A</a:t>
            </a:r>
            <a:r>
              <a:rPr lang="en-US" sz="1800" dirty="0" err="1">
                <a:latin typeface="Baskerville Old Face" panose="02020602080505020303" pitchFamily="18" charset="0"/>
              </a:rPr>
              <a:t>rbëreshe</a:t>
            </a:r>
            <a:r>
              <a:rPr lang="en-US" sz="1800" dirty="0">
                <a:latin typeface="Baskerville Old Face" panose="02020602080505020303" pitchFamily="18" charset="0"/>
              </a:rPr>
              <a:t>-Sicilian bilingualism and  code-switching between dialect, regional </a:t>
            </a:r>
            <a:r>
              <a:rPr lang="en-US" dirty="0">
                <a:latin typeface="Baskerville Old Face" panose="02020602080505020303" pitchFamily="18" charset="0"/>
              </a:rPr>
              <a:t>I</a:t>
            </a:r>
            <a:r>
              <a:rPr lang="en-US" sz="1800" dirty="0">
                <a:latin typeface="Baskerville Old Face" panose="02020602080505020303" pitchFamily="18" charset="0"/>
              </a:rPr>
              <a:t>talian and Standard </a:t>
            </a:r>
            <a:r>
              <a:rPr lang="en-US" dirty="0">
                <a:latin typeface="Baskerville Old Face" panose="02020602080505020303" pitchFamily="18" charset="0"/>
              </a:rPr>
              <a:t>I</a:t>
            </a:r>
            <a:r>
              <a:rPr lang="en-US" sz="1800" dirty="0">
                <a:latin typeface="Baskerville Old Face" panose="02020602080505020303" pitchFamily="18" charset="0"/>
              </a:rPr>
              <a:t>talian (cf. Savoia 2008).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36" name="Arco 35">
            <a:extLst>
              <a:ext uri="{FF2B5EF4-FFF2-40B4-BE49-F238E27FC236}">
                <a16:creationId xmlns:a16="http://schemas.microsoft.com/office/drawing/2014/main" id="{AE3F1227-DA78-F196-8DE1-CAF201550CF8}"/>
              </a:ext>
            </a:extLst>
          </p:cNvPr>
          <p:cNvSpPr/>
          <p:nvPr/>
        </p:nvSpPr>
        <p:spPr>
          <a:xfrm rot="8560535">
            <a:off x="1838960" y="2805135"/>
            <a:ext cx="1666240" cy="2008724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0CAEF20-BA03-33AB-7DD8-9776AD8BD9DD}"/>
              </a:ext>
            </a:extLst>
          </p:cNvPr>
          <p:cNvSpPr txBox="1"/>
          <p:nvPr/>
        </p:nvSpPr>
        <p:spPr>
          <a:xfrm>
            <a:off x="1793240" y="5310835"/>
            <a:ext cx="860552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 err="1">
                <a:latin typeface="Baskerville Old Face" panose="02020602080505020303" pitchFamily="18" charset="0"/>
              </a:rPr>
              <a:t>Loans</a:t>
            </a:r>
            <a:r>
              <a:rPr lang="it-IT" dirty="0">
                <a:latin typeface="Baskerville Old Face" panose="02020602080505020303" pitchFamily="18" charset="0"/>
              </a:rPr>
              <a:t>, </a:t>
            </a:r>
            <a:r>
              <a:rPr lang="it-IT" b="1" dirty="0">
                <a:latin typeface="Baskerville Old Face" panose="02020602080505020303" pitchFamily="18" charset="0"/>
              </a:rPr>
              <a:t>code-switching</a:t>
            </a:r>
            <a:r>
              <a:rPr lang="it-IT" dirty="0">
                <a:latin typeface="Baskerville Old Face" panose="02020602080505020303" pitchFamily="18" charset="0"/>
              </a:rPr>
              <a:t> and </a:t>
            </a:r>
            <a:r>
              <a:rPr lang="it-IT" b="1" dirty="0">
                <a:latin typeface="Baskerville Old Face" panose="02020602080505020303" pitchFamily="18" charset="0"/>
              </a:rPr>
              <a:t>code-mixing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as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proper</a:t>
            </a:r>
            <a:r>
              <a:rPr lang="it-IT" dirty="0">
                <a:latin typeface="Baskerville Old Face" panose="02020602080505020303" pitchFamily="18" charset="0"/>
              </a:rPr>
              <a:t> strategies of a </a:t>
            </a:r>
            <a:r>
              <a:rPr lang="it-IT" dirty="0" err="1">
                <a:latin typeface="Baskerville Old Face" panose="02020602080505020303" pitchFamily="18" charset="0"/>
              </a:rPr>
              <a:t>multilingual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environment</a:t>
            </a:r>
            <a:r>
              <a:rPr lang="it-IT" dirty="0">
                <a:latin typeface="Baskerville Old Face" panose="02020602080505020303" pitchFamily="18" charset="0"/>
              </a:rPr>
              <a:t>, </a:t>
            </a:r>
            <a:r>
              <a:rPr lang="it-IT" dirty="0" err="1">
                <a:latin typeface="Baskerville Old Face" panose="02020602080505020303" pitchFamily="18" charset="0"/>
              </a:rPr>
              <a:t>signs</a:t>
            </a:r>
            <a:r>
              <a:rPr lang="it-IT" dirty="0">
                <a:latin typeface="Baskerville Old Face" panose="02020602080505020303" pitchFamily="18" charset="0"/>
              </a:rPr>
              <a:t> of </a:t>
            </a:r>
            <a:r>
              <a:rPr lang="it-IT" b="1" dirty="0" err="1">
                <a:latin typeface="Baskerville Old Face" panose="02020602080505020303" pitchFamily="18" charset="0"/>
              </a:rPr>
              <a:t>language</a:t>
            </a:r>
            <a:r>
              <a:rPr lang="it-IT" b="1" dirty="0">
                <a:latin typeface="Baskerville Old Face" panose="02020602080505020303" pitchFamily="18" charset="0"/>
              </a:rPr>
              <a:t> </a:t>
            </a:r>
            <a:r>
              <a:rPr lang="it-IT" b="1" dirty="0" err="1">
                <a:latin typeface="Baskerville Old Face" panose="02020602080505020303" pitchFamily="18" charset="0"/>
              </a:rPr>
              <a:t>vitality</a:t>
            </a:r>
            <a:r>
              <a:rPr lang="it-IT" b="1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rather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than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language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weakening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evidences</a:t>
            </a:r>
            <a:r>
              <a:rPr lang="it-IT" dirty="0"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357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1" grpId="0"/>
      <p:bldP spid="36" grpId="0" animBg="1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4832B776-E386-1CF9-CC8F-2D2FF3EA7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12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6E897B2-F0B3-073D-EC16-44A46E11ED59}"/>
              </a:ext>
            </a:extLst>
          </p:cNvPr>
          <p:cNvSpPr txBox="1"/>
          <p:nvPr/>
        </p:nvSpPr>
        <p:spPr>
          <a:xfrm>
            <a:off x="1554480" y="917079"/>
            <a:ext cx="501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latin typeface="Baskerville Old Face" panose="02020602080505020303" pitchFamily="18" charset="0"/>
              </a:rPr>
              <a:t>Cases of </a:t>
            </a:r>
            <a:r>
              <a:rPr lang="it-IT" dirty="0" err="1">
                <a:latin typeface="Baskerville Old Face" panose="02020602080505020303" pitchFamily="18" charset="0"/>
              </a:rPr>
              <a:t>morphosyntactic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convergence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6C7BE10-1537-603B-C23D-D9464476CE40}"/>
              </a:ext>
            </a:extLst>
          </p:cNvPr>
          <p:cNvSpPr txBox="1"/>
          <p:nvPr/>
        </p:nvSpPr>
        <p:spPr>
          <a:xfrm>
            <a:off x="2621280" y="1615440"/>
            <a:ext cx="6593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The Italo-Albanian varieties have been influenced, to varying degrees, by the Italo-Romance languages with which they have been in contact: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F00EA22-78CF-54F7-30FC-5249DA2B94D2}"/>
              </a:ext>
            </a:extLst>
          </p:cNvPr>
          <p:cNvSpPr txBox="1"/>
          <p:nvPr/>
        </p:nvSpPr>
        <p:spPr>
          <a:xfrm>
            <a:off x="497839" y="2895600"/>
            <a:ext cx="443992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Contact has resulted in the </a:t>
            </a:r>
            <a:r>
              <a:rPr lang="en-US" b="1" dirty="0">
                <a:latin typeface="Baskerville Old Face" panose="02020602080505020303" pitchFamily="18" charset="0"/>
              </a:rPr>
              <a:t>preservation of original elements</a:t>
            </a:r>
            <a:r>
              <a:rPr lang="en-US" dirty="0">
                <a:latin typeface="Baskerville Old Face" panose="02020602080505020303" pitchFamily="18" charset="0"/>
              </a:rPr>
              <a:t> or the dominance of certain structures due to their similarity to local Romance constructs </a:t>
            </a:r>
          </a:p>
          <a:p>
            <a:pPr algn="just"/>
            <a:endParaRPr lang="en-US" sz="1800" dirty="0">
              <a:effectLst/>
              <a:latin typeface="Baskerville Old Face" panose="02020602080505020303" pitchFamily="18" charset="0"/>
              <a:ea typeface="Aptos" panose="020B00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700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future tense with </a:t>
            </a:r>
            <a:r>
              <a:rPr lang="en-GB" sz="1700" i="1" dirty="0" err="1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kam</a:t>
            </a:r>
            <a:r>
              <a:rPr lang="en-GB" sz="1700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 (‘to have’)+ subjunctive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700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durative (stative) construction (</a:t>
            </a:r>
            <a:r>
              <a:rPr lang="en-GB" sz="1700" i="1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u jam e </a:t>
            </a:r>
            <a:r>
              <a:rPr lang="en-GB" sz="1700" i="1" dirty="0" err="1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shkruanj</a:t>
            </a:r>
            <a:r>
              <a:rPr lang="en-GB" sz="1700" i="1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 </a:t>
            </a:r>
            <a:r>
              <a:rPr lang="en-GB" sz="1700" dirty="0">
                <a:latin typeface="Baskerville Old Face" panose="02020602080505020303" pitchFamily="18" charset="0"/>
                <a:ea typeface="Aptos" panose="020B0004020202020204" pitchFamily="34" charset="0"/>
              </a:rPr>
              <a:t>(‘</a:t>
            </a:r>
            <a:r>
              <a:rPr lang="en-GB" sz="1700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I am writing’, literally ‘I am and write’)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700" dirty="0">
                <a:latin typeface="Baskerville Old Face" panose="02020602080505020303" pitchFamily="18" charset="0"/>
              </a:rPr>
              <a:t>Causative constructions with </a:t>
            </a:r>
            <a:r>
              <a:rPr lang="en-GB" sz="1700" i="1" dirty="0" err="1">
                <a:latin typeface="Baskerville Old Face" panose="02020602080505020303" pitchFamily="18" charset="0"/>
              </a:rPr>
              <a:t>bënj</a:t>
            </a:r>
            <a:r>
              <a:rPr lang="en-GB" sz="1700" i="1" dirty="0">
                <a:latin typeface="Baskerville Old Face" panose="02020602080505020303" pitchFamily="18" charset="0"/>
              </a:rPr>
              <a:t> </a:t>
            </a:r>
            <a:r>
              <a:rPr lang="en-GB" sz="1700" dirty="0">
                <a:latin typeface="Baskerville Old Face" panose="02020602080505020303" pitchFamily="18" charset="0"/>
              </a:rPr>
              <a:t>(‘to do’)</a:t>
            </a:r>
            <a:endParaRPr lang="it-IT" sz="1700" dirty="0">
              <a:latin typeface="Baskerville Old Face" panose="02020602080505020303" pitchFamily="18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271E3CF-562A-78E2-049D-9C2E5E6F2199}"/>
              </a:ext>
            </a:extLst>
          </p:cNvPr>
          <p:cNvSpPr txBox="1"/>
          <p:nvPr/>
        </p:nvSpPr>
        <p:spPr>
          <a:xfrm>
            <a:off x="7254240" y="2895600"/>
            <a:ext cx="39217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skerville Old Face" panose="02020602080505020303" pitchFamily="18" charset="0"/>
              </a:rPr>
              <a:t>Contact has led to innovative structural calques with Albanian material </a:t>
            </a:r>
          </a:p>
          <a:p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endParaRPr lang="en-US" dirty="0">
              <a:latin typeface="Baskerville Old Face" panose="020206020805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Baskerville Old Face" panose="02020602080505020303" pitchFamily="18" charset="0"/>
              </a:rPr>
              <a:t>passive constructions like </a:t>
            </a:r>
            <a:r>
              <a:rPr lang="en-US" sz="1700" i="1" dirty="0" err="1">
                <a:latin typeface="Baskerville Old Face" panose="02020602080505020303" pitchFamily="18" charset="0"/>
              </a:rPr>
              <a:t>vjen</a:t>
            </a:r>
            <a:r>
              <a:rPr lang="en-US" sz="1700" i="1" dirty="0">
                <a:latin typeface="Baskerville Old Face" panose="02020602080505020303" pitchFamily="18" charset="0"/>
              </a:rPr>
              <a:t> </a:t>
            </a:r>
            <a:r>
              <a:rPr lang="en-US" sz="1700" i="1" dirty="0" err="1">
                <a:latin typeface="Baskerville Old Face" panose="02020602080505020303" pitchFamily="18" charset="0"/>
              </a:rPr>
              <a:t>thritur</a:t>
            </a:r>
            <a:r>
              <a:rPr lang="en-US" sz="1700" i="1" dirty="0">
                <a:latin typeface="Baskerville Old Face" panose="02020602080505020303" pitchFamily="18" charset="0"/>
              </a:rPr>
              <a:t>  </a:t>
            </a:r>
            <a:r>
              <a:rPr lang="en-US" sz="1700" dirty="0">
                <a:latin typeface="Baskerville Old Face" panose="02020602080505020303" pitchFamily="18" charset="0"/>
              </a:rPr>
              <a:t>(‘is called, is named’)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i="1" dirty="0" err="1">
                <a:latin typeface="Baskerville Old Face" panose="02020602080505020303" pitchFamily="18" charset="0"/>
              </a:rPr>
              <a:t>vëhem</a:t>
            </a:r>
            <a:r>
              <a:rPr lang="en-US" sz="1700" dirty="0">
                <a:latin typeface="Baskerville Old Face" panose="02020602080505020303" pitchFamily="18" charset="0"/>
              </a:rPr>
              <a:t> (M/R of </a:t>
            </a:r>
            <a:r>
              <a:rPr lang="en-US" sz="1700" i="1" dirty="0" err="1">
                <a:latin typeface="Baskerville Old Face" panose="02020602080505020303" pitchFamily="18" charset="0"/>
              </a:rPr>
              <a:t>vë</a:t>
            </a:r>
            <a:r>
              <a:rPr lang="en-US" sz="1700" i="1" dirty="0">
                <a:latin typeface="Baskerville Old Face" panose="02020602080505020303" pitchFamily="18" charset="0"/>
              </a:rPr>
              <a:t> ‘</a:t>
            </a:r>
            <a:r>
              <a:rPr lang="en-US" sz="1700" dirty="0">
                <a:latin typeface="Baskerville Old Face" panose="02020602080505020303" pitchFamily="18" charset="0"/>
              </a:rPr>
              <a:t>I put’) + conjunction + aorist (</a:t>
            </a:r>
            <a:r>
              <a:rPr lang="en-US" sz="1700" i="1" dirty="0" err="1">
                <a:latin typeface="Baskerville Old Face" panose="02020602080505020303" pitchFamily="18" charset="0"/>
              </a:rPr>
              <a:t>vëhet</a:t>
            </a:r>
            <a:r>
              <a:rPr lang="en-US" sz="1700" i="1" dirty="0">
                <a:latin typeface="Baskerville Old Face" panose="02020602080505020303" pitchFamily="18" charset="0"/>
              </a:rPr>
              <a:t> e </a:t>
            </a:r>
            <a:r>
              <a:rPr lang="en-US" sz="1700" i="1" dirty="0" err="1">
                <a:latin typeface="Baskerville Old Face" panose="02020602080505020303" pitchFamily="18" charset="0"/>
              </a:rPr>
              <a:t>qan</a:t>
            </a:r>
            <a:r>
              <a:rPr lang="en-US" sz="1700" i="1" dirty="0">
                <a:latin typeface="Baskerville Old Face" panose="02020602080505020303" pitchFamily="18" charset="0"/>
              </a:rPr>
              <a:t> </a:t>
            </a:r>
            <a:r>
              <a:rPr lang="en-US" sz="1700" dirty="0">
                <a:latin typeface="Baskerville Old Face" panose="02020602080505020303" pitchFamily="18" charset="0"/>
              </a:rPr>
              <a:t>for ‘he/she starts crying’)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i="1" dirty="0" err="1">
                <a:latin typeface="Baskerville Old Face" panose="02020602080505020303" pitchFamily="18" charset="0"/>
              </a:rPr>
              <a:t>kam</a:t>
            </a:r>
            <a:r>
              <a:rPr lang="en-US" sz="1700" dirty="0">
                <a:latin typeface="Baskerville Old Face" panose="02020602080505020303" pitchFamily="18" charset="0"/>
              </a:rPr>
              <a:t> + </a:t>
            </a:r>
            <a:r>
              <a:rPr lang="en-US" sz="1700" i="1" dirty="0" err="1">
                <a:latin typeface="Baskerville Old Face" panose="02020602080505020303" pitchFamily="18" charset="0"/>
              </a:rPr>
              <a:t>besë</a:t>
            </a:r>
            <a:r>
              <a:rPr lang="en-US" sz="1700" dirty="0">
                <a:latin typeface="Baskerville Old Face" panose="02020602080505020303" pitchFamily="18" charset="0"/>
              </a:rPr>
              <a:t> (‘faith’), </a:t>
            </a:r>
            <a:r>
              <a:rPr lang="en-US" sz="1700" i="1" dirty="0" err="1">
                <a:latin typeface="Baskerville Old Face" panose="02020602080505020303" pitchFamily="18" charset="0"/>
              </a:rPr>
              <a:t>sprënxë</a:t>
            </a:r>
            <a:r>
              <a:rPr lang="en-US" sz="1700" i="1" dirty="0">
                <a:latin typeface="Baskerville Old Face" panose="02020602080505020303" pitchFamily="18" charset="0"/>
              </a:rPr>
              <a:t> </a:t>
            </a:r>
            <a:r>
              <a:rPr lang="en-US" sz="1700" dirty="0">
                <a:latin typeface="Baskerville Old Face" panose="02020602080505020303" pitchFamily="18" charset="0"/>
              </a:rPr>
              <a:t>(‘hope’), or </a:t>
            </a:r>
            <a:r>
              <a:rPr lang="en-US" sz="1700" i="1" dirty="0" err="1">
                <a:latin typeface="Baskerville Old Face" panose="02020602080505020303" pitchFamily="18" charset="0"/>
              </a:rPr>
              <a:t>ligj</a:t>
            </a:r>
            <a:r>
              <a:rPr lang="en-US" sz="1700" dirty="0">
                <a:latin typeface="Baskerville Old Face" panose="02020602080505020303" pitchFamily="18" charset="0"/>
              </a:rPr>
              <a:t> (‘law’, ‘right’) for ‘to believe’, ‘to hope’ and ‘to be right’.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 Old Face" panose="02020602080505020303" pitchFamily="18" charset="0"/>
            </a:endParaRP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323865AB-8FAC-518B-AA80-A0333A919120}"/>
              </a:ext>
            </a:extLst>
          </p:cNvPr>
          <p:cNvCxnSpPr>
            <a:stCxn id="10" idx="2"/>
          </p:cNvCxnSpPr>
          <p:nvPr/>
        </p:nvCxnSpPr>
        <p:spPr>
          <a:xfrm flipH="1">
            <a:off x="4561840" y="2261771"/>
            <a:ext cx="1356360" cy="5423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9895D50F-C467-2135-28A1-0FB456DF93AA}"/>
              </a:ext>
            </a:extLst>
          </p:cNvPr>
          <p:cNvCxnSpPr>
            <a:cxnSpLocks/>
            <a:endCxn id="10" idx="2"/>
          </p:cNvCxnSpPr>
          <p:nvPr/>
        </p:nvCxnSpPr>
        <p:spPr>
          <a:xfrm flipH="1" flipV="1">
            <a:off x="5918200" y="2261771"/>
            <a:ext cx="1579880" cy="5423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82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8F214-7D65-0D85-A8FD-12CDC7915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egnaposto numero diapositiva 67">
            <a:extLst>
              <a:ext uri="{FF2B5EF4-FFF2-40B4-BE49-F238E27FC236}">
                <a16:creationId xmlns:a16="http://schemas.microsoft.com/office/drawing/2014/main" id="{37E28AC6-F6F7-3E75-BDEF-6B68F04B9D2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13</a:t>
            </a:fld>
            <a:endParaRPr lang="it-IT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A9D5C38-3EFF-69C2-A900-7941B13EDA41}"/>
              </a:ext>
            </a:extLst>
          </p:cNvPr>
          <p:cNvSpPr txBox="1"/>
          <p:nvPr/>
        </p:nvSpPr>
        <p:spPr>
          <a:xfrm>
            <a:off x="787400" y="1158623"/>
            <a:ext cx="2941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>
                <a:latin typeface="Baskerville Old Face" panose="02020602080505020303" pitchFamily="18" charset="0"/>
                <a:ea typeface="Aptos" panose="020B0004020202020204" pitchFamily="34" charset="0"/>
              </a:rPr>
              <a:t>D</a:t>
            </a:r>
            <a:r>
              <a:rPr lang="en-GB" sz="1800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  <a:t>eclension impairment</a:t>
            </a:r>
            <a:br>
              <a:rPr lang="it-IT" sz="2000" dirty="0">
                <a:effectLst/>
                <a:latin typeface="Baskerville Old Face" panose="02020602080505020303" pitchFamily="18" charset="0"/>
                <a:ea typeface="Aptos" panose="020B0004020202020204" pitchFamily="34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(</a:t>
            </a:r>
            <a:r>
              <a:rPr lang="en-US" dirty="0" err="1">
                <a:latin typeface="Baskerville Old Face" panose="02020602080505020303" pitchFamily="18" charset="0"/>
              </a:rPr>
              <a:t>Shkurtaj</a:t>
            </a:r>
            <a:r>
              <a:rPr lang="en-US" dirty="0">
                <a:latin typeface="Baskerville Old Face" panose="02020602080505020303" pitchFamily="18" charset="0"/>
              </a:rPr>
              <a:t> 1994)</a:t>
            </a:r>
          </a:p>
        </p:txBody>
      </p: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6CD48DB2-F5C8-5686-8E82-5CD2C56F4172}"/>
              </a:ext>
            </a:extLst>
          </p:cNvPr>
          <p:cNvCxnSpPr>
            <a:cxnSpLocks/>
          </p:cNvCxnSpPr>
          <p:nvPr/>
        </p:nvCxnSpPr>
        <p:spPr>
          <a:xfrm>
            <a:off x="7630160" y="214884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76627EA-236D-DF2D-8ADF-668C577E515F}"/>
              </a:ext>
            </a:extLst>
          </p:cNvPr>
          <p:cNvSpPr txBox="1"/>
          <p:nvPr/>
        </p:nvSpPr>
        <p:spPr>
          <a:xfrm>
            <a:off x="4954006" y="1139314"/>
            <a:ext cx="591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a phenomenon of </a:t>
            </a:r>
            <a:r>
              <a:rPr lang="en-US" b="1" dirty="0">
                <a:latin typeface="Baskerville Old Face" panose="02020602080505020303" pitchFamily="18" charset="0"/>
              </a:rPr>
              <a:t>morphological impoverishment </a:t>
            </a:r>
            <a:r>
              <a:rPr lang="en-US" dirty="0">
                <a:latin typeface="Baskerville Old Face" panose="02020602080505020303" pitchFamily="18" charset="0"/>
              </a:rPr>
              <a:t>affecting the determiner system (postposed article or definite morphology) in some </a:t>
            </a:r>
            <a:r>
              <a:rPr lang="en-US" dirty="0" err="1">
                <a:latin typeface="Baskerville Old Face" panose="02020602080505020303" pitchFamily="18" charset="0"/>
              </a:rPr>
              <a:t>Arbëreshë</a:t>
            </a:r>
            <a:r>
              <a:rPr lang="en-US" dirty="0">
                <a:latin typeface="Baskerville Old Face" panose="02020602080505020303" pitchFamily="18" charset="0"/>
              </a:rPr>
              <a:t> varieties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415E57A9-DEEB-63BC-5346-44501C3466B4}"/>
              </a:ext>
            </a:extLst>
          </p:cNvPr>
          <p:cNvCxnSpPr>
            <a:cxnSpLocks/>
          </p:cNvCxnSpPr>
          <p:nvPr/>
        </p:nvCxnSpPr>
        <p:spPr>
          <a:xfrm>
            <a:off x="3870960" y="1343289"/>
            <a:ext cx="8737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26F05B8-6927-4992-159C-D006DDA3A0B8}"/>
              </a:ext>
            </a:extLst>
          </p:cNvPr>
          <p:cNvSpPr txBox="1"/>
          <p:nvPr/>
        </p:nvSpPr>
        <p:spPr>
          <a:xfrm>
            <a:off x="4954006" y="2479040"/>
            <a:ext cx="5913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An increasing reliance on uninflected Italian constructions within </a:t>
            </a:r>
            <a:r>
              <a:rPr lang="en-US" dirty="0" err="1">
                <a:latin typeface="Baskerville Old Face" panose="02020602080505020303" pitchFamily="18" charset="0"/>
              </a:rPr>
              <a:t>Arbëreshë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C810375-C13C-FD6E-2689-79A84D758443}"/>
              </a:ext>
            </a:extLst>
          </p:cNvPr>
          <p:cNvSpPr txBox="1"/>
          <p:nvPr/>
        </p:nvSpPr>
        <p:spPr>
          <a:xfrm>
            <a:off x="970275" y="3541767"/>
            <a:ext cx="102514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Baskerville Old Face" panose="02020602080505020303" pitchFamily="18" charset="0"/>
              </a:rPr>
              <a:t>In some </a:t>
            </a:r>
            <a:r>
              <a:rPr lang="it-IT" dirty="0" err="1">
                <a:latin typeface="Baskerville Old Face" panose="02020602080505020303" pitchFamily="18" charset="0"/>
              </a:rPr>
              <a:t>varieties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b="1" dirty="0">
                <a:latin typeface="Baskerville Old Face" panose="02020602080505020303" pitchFamily="18" charset="0"/>
              </a:rPr>
              <a:t>definite </a:t>
            </a:r>
            <a:r>
              <a:rPr lang="it-IT" b="1" dirty="0" err="1">
                <a:latin typeface="Baskerville Old Face" panose="02020602080505020303" pitchFamily="18" charset="0"/>
              </a:rPr>
              <a:t>inflection</a:t>
            </a:r>
            <a:r>
              <a:rPr lang="it-IT" b="1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is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morphologically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expressed</a:t>
            </a:r>
            <a:r>
              <a:rPr lang="it-IT" dirty="0">
                <a:latin typeface="Baskerville Old Face" panose="02020602080505020303" pitchFamily="18" charset="0"/>
              </a:rPr>
              <a:t> by the </a:t>
            </a:r>
            <a:r>
              <a:rPr lang="it-IT" dirty="0" err="1">
                <a:latin typeface="Baskerville Old Face" panose="02020602080505020303" pitchFamily="18" charset="0"/>
              </a:rPr>
              <a:t>acquired</a:t>
            </a:r>
            <a:r>
              <a:rPr lang="it-IT" dirty="0">
                <a:latin typeface="Baskerville Old Face" panose="02020602080505020303" pitchFamily="18" charset="0"/>
              </a:rPr>
              <a:t> Romance </a:t>
            </a:r>
            <a:r>
              <a:rPr lang="it-IT" dirty="0" err="1">
                <a:latin typeface="Baskerville Old Face" panose="02020602080505020303" pitchFamily="18" charset="0"/>
              </a:rPr>
              <a:t>structure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b="1" dirty="0">
                <a:latin typeface="Baskerville Old Face" panose="02020602080505020303" pitchFamily="18" charset="0"/>
              </a:rPr>
              <a:t>D+N</a:t>
            </a:r>
          </a:p>
          <a:p>
            <a:pPr algn="just"/>
            <a:endParaRPr lang="it-IT" sz="1600" dirty="0">
              <a:latin typeface="Baskerville Old Face" panose="02020602080505020303" pitchFamily="18" charset="0"/>
            </a:endParaRPr>
          </a:p>
          <a:p>
            <a:pPr algn="just"/>
            <a:r>
              <a:rPr lang="it-IT" sz="1600" dirty="0">
                <a:latin typeface="Baskerville Old Face" panose="02020602080505020303" pitchFamily="18" charset="0"/>
              </a:rPr>
              <a:t>Contessa Entellina (PA): </a:t>
            </a:r>
            <a:r>
              <a:rPr lang="it-IT" sz="1600" i="1" dirty="0" err="1">
                <a:latin typeface="Baskerville Old Face" panose="02020602080505020303" pitchFamily="18" charset="0"/>
              </a:rPr>
              <a:t>zbëllij</a:t>
            </a:r>
            <a:r>
              <a:rPr lang="it-IT" sz="1600" i="1" dirty="0">
                <a:latin typeface="Baskerville Old Face" panose="02020602080505020303" pitchFamily="18" charset="0"/>
              </a:rPr>
              <a:t> la televisione</a:t>
            </a:r>
            <a:r>
              <a:rPr lang="it-IT" sz="1600" dirty="0">
                <a:latin typeface="Baskerville Old Face" panose="02020602080505020303" pitchFamily="18" charset="0"/>
              </a:rPr>
              <a:t> “accendi la televisione” ‘Turn on the </a:t>
            </a:r>
            <a:r>
              <a:rPr lang="it-IT" sz="1600" dirty="0" err="1">
                <a:latin typeface="Baskerville Old Face" panose="02020602080505020303" pitchFamily="18" charset="0"/>
              </a:rPr>
              <a:t>television</a:t>
            </a:r>
            <a:r>
              <a:rPr lang="it-IT" sz="1600" dirty="0">
                <a:latin typeface="Baskerville Old Face" panose="02020602080505020303" pitchFamily="18" charset="0"/>
              </a:rPr>
              <a:t>’ (</a:t>
            </a:r>
            <a:r>
              <a:rPr lang="it-IT" sz="1600" dirty="0" err="1">
                <a:latin typeface="Baskerville Old Face" panose="02020602080505020303" pitchFamily="18" charset="0"/>
              </a:rPr>
              <a:t>Sciambra</a:t>
            </a:r>
            <a:r>
              <a:rPr lang="it-IT" sz="1600" dirty="0">
                <a:latin typeface="Baskerville Old Face" panose="02020602080505020303" pitchFamily="18" charset="0"/>
              </a:rPr>
              <a:t> 1964: 414); </a:t>
            </a:r>
          </a:p>
          <a:p>
            <a:pPr algn="just"/>
            <a:r>
              <a:rPr lang="it-IT" sz="1600" dirty="0">
                <a:latin typeface="Baskerville Old Face" panose="02020602080505020303" pitchFamily="18" charset="0"/>
              </a:rPr>
              <a:t>Piana degli Albanesi: </a:t>
            </a:r>
            <a:r>
              <a:rPr lang="it-IT" sz="1600" i="1" dirty="0" err="1">
                <a:latin typeface="Baskerville Old Face" panose="02020602080505020303" pitchFamily="18" charset="0"/>
              </a:rPr>
              <a:t>zura</a:t>
            </a:r>
            <a:r>
              <a:rPr lang="it-IT" sz="1600" i="1" dirty="0">
                <a:latin typeface="Baskerville Old Face" panose="02020602080505020303" pitchFamily="18" charset="0"/>
              </a:rPr>
              <a:t> u </a:t>
            </a:r>
            <a:r>
              <a:rPr lang="it-IT" sz="1600" i="1" dirty="0" err="1">
                <a:latin typeface="Baskerville Old Face" panose="02020602080505020303" pitchFamily="18" charset="0"/>
              </a:rPr>
              <a:t>filu</a:t>
            </a:r>
            <a:r>
              <a:rPr lang="it-IT" sz="1600" i="1" dirty="0">
                <a:latin typeface="Baskerville Old Face" panose="02020602080505020303" pitchFamily="18" charset="0"/>
              </a:rPr>
              <a:t> </a:t>
            </a:r>
            <a:r>
              <a:rPr lang="it-IT" sz="1600" i="1" dirty="0" err="1">
                <a:latin typeface="Baskerville Old Face" panose="02020602080505020303" pitchFamily="18" charset="0"/>
              </a:rPr>
              <a:t>dhi</a:t>
            </a:r>
            <a:r>
              <a:rPr lang="it-IT" sz="1600" i="1" dirty="0">
                <a:latin typeface="Baskerville Old Face" panose="02020602080505020303" pitchFamily="18" charset="0"/>
              </a:rPr>
              <a:t> a televisioni</a:t>
            </a:r>
            <a:r>
              <a:rPr lang="it-IT" sz="1600" dirty="0">
                <a:latin typeface="Baskerville Old Face" panose="02020602080505020303" pitchFamily="18" charset="0"/>
              </a:rPr>
              <a:t> “ho preso il cavo della televisione” ‘I </a:t>
            </a:r>
            <a:r>
              <a:rPr lang="it-IT" sz="1600" dirty="0" err="1">
                <a:latin typeface="Baskerville Old Face" panose="02020602080505020303" pitchFamily="18" charset="0"/>
              </a:rPr>
              <a:t>took</a:t>
            </a:r>
            <a:r>
              <a:rPr lang="it-IT" sz="1600" dirty="0">
                <a:latin typeface="Baskerville Old Face" panose="02020602080505020303" pitchFamily="18" charset="0"/>
              </a:rPr>
              <a:t> the TV cable’ (cfr. Mandalà 2005).</a:t>
            </a:r>
            <a:endParaRPr lang="it-IT" sz="1700" dirty="0">
              <a:latin typeface="Baskerville Old Face" panose="020206020805050203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A7888B0-50B3-9AC6-DDA4-D9F7C10B75A3}"/>
              </a:ext>
            </a:extLst>
          </p:cNvPr>
          <p:cNvSpPr txBox="1"/>
          <p:nvPr/>
        </p:nvSpPr>
        <p:spPr>
          <a:xfrm>
            <a:off x="1201417" y="5237712"/>
            <a:ext cx="978916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Baskerville Old Face" panose="02020602080505020303" pitchFamily="18" charset="0"/>
              </a:rPr>
              <a:t>Piana community </a:t>
            </a:r>
            <a:r>
              <a:rPr lang="it-IT" dirty="0" err="1">
                <a:latin typeface="Baskerville Old Face" panose="02020602080505020303" pitchFamily="18" charset="0"/>
              </a:rPr>
              <a:t>systematized</a:t>
            </a:r>
            <a:r>
              <a:rPr lang="it-IT" dirty="0">
                <a:latin typeface="Baskerville Old Face" panose="02020602080505020303" pitchFamily="18" charset="0"/>
              </a:rPr>
              <a:t> the Romance </a:t>
            </a:r>
            <a:r>
              <a:rPr lang="it-IT" b="1" dirty="0">
                <a:latin typeface="Baskerville Old Face" panose="02020602080505020303" pitchFamily="18" charset="0"/>
              </a:rPr>
              <a:t>definite </a:t>
            </a:r>
            <a:r>
              <a:rPr lang="it-IT" b="1" dirty="0" err="1">
                <a:latin typeface="Baskerville Old Face" panose="02020602080505020303" pitchFamily="18" charset="0"/>
              </a:rPr>
              <a:t>article</a:t>
            </a:r>
            <a:r>
              <a:rPr lang="it-IT" b="1" dirty="0">
                <a:latin typeface="Baskerville Old Face" panose="02020602080505020303" pitchFamily="18" charset="0"/>
              </a:rPr>
              <a:t> </a:t>
            </a:r>
            <a:r>
              <a:rPr lang="it-IT" dirty="0">
                <a:latin typeface="Baskerville Old Face" panose="02020602080505020303" pitchFamily="18" charset="0"/>
              </a:rPr>
              <a:t>use, </a:t>
            </a:r>
            <a:r>
              <a:rPr lang="it-IT" dirty="0" err="1">
                <a:latin typeface="Baskerville Old Face" panose="02020602080505020303" pitchFamily="18" charset="0"/>
              </a:rPr>
              <a:t>proclitic</a:t>
            </a:r>
            <a:r>
              <a:rPr lang="it-IT" dirty="0">
                <a:latin typeface="Baskerville Old Face" panose="02020602080505020303" pitchFamily="18" charset="0"/>
              </a:rPr>
              <a:t> on </a:t>
            </a:r>
            <a:r>
              <a:rPr lang="it-IT" dirty="0" err="1">
                <a:latin typeface="Baskerville Old Face" panose="02020602080505020303" pitchFamily="18" charset="0"/>
              </a:rPr>
              <a:t>sicilian</a:t>
            </a:r>
            <a:r>
              <a:rPr lang="it-IT" dirty="0">
                <a:latin typeface="Baskerville Old Face" panose="02020602080505020303" pitchFamily="18" charset="0"/>
              </a:rPr>
              <a:t> Ns (Matranga 2015): </a:t>
            </a:r>
          </a:p>
          <a:p>
            <a:pPr algn="just"/>
            <a:r>
              <a:rPr lang="it-IT" dirty="0">
                <a:latin typeface="Baskerville Old Face" panose="02020602080505020303" pitchFamily="18" charset="0"/>
              </a:rPr>
              <a:t>*</a:t>
            </a:r>
            <a:r>
              <a:rPr lang="it-IT" i="1" dirty="0" err="1">
                <a:latin typeface="Baskerville Old Face" panose="02020602080505020303" pitchFamily="18" charset="0"/>
              </a:rPr>
              <a:t>marr</a:t>
            </a:r>
            <a:r>
              <a:rPr lang="it-IT" i="1" dirty="0">
                <a:latin typeface="Baskerville Old Face" panose="02020602080505020303" pitchFamily="18" charset="0"/>
              </a:rPr>
              <a:t> </a:t>
            </a:r>
            <a:r>
              <a:rPr lang="it-IT" i="1" dirty="0" err="1">
                <a:latin typeface="Baskerville Old Face" panose="02020602080505020303" pitchFamily="18" charset="0"/>
              </a:rPr>
              <a:t>birun</a:t>
            </a:r>
            <a:r>
              <a:rPr lang="it-IT" i="1" dirty="0">
                <a:latin typeface="Baskerville Old Face" panose="02020602080505020303" pitchFamily="18" charset="0"/>
              </a:rPr>
              <a:t>  </a:t>
            </a:r>
            <a:r>
              <a:rPr lang="it-IT" dirty="0" err="1">
                <a:latin typeface="Baskerville Old Face" panose="02020602080505020303" pitchFamily="18" charset="0"/>
              </a:rPr>
              <a:t>but</a:t>
            </a:r>
            <a:r>
              <a:rPr lang="it-IT" i="1" dirty="0">
                <a:latin typeface="Baskerville Old Face" panose="02020602080505020303" pitchFamily="18" charset="0"/>
              </a:rPr>
              <a:t> 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i="1" dirty="0" err="1">
                <a:latin typeface="Baskerville Old Face" panose="02020602080505020303" pitchFamily="18" charset="0"/>
              </a:rPr>
              <a:t>marr</a:t>
            </a:r>
            <a:r>
              <a:rPr lang="it-IT" dirty="0">
                <a:latin typeface="Baskerville Old Face" panose="02020602080505020303" pitchFamily="18" charset="0"/>
              </a:rPr>
              <a:t> a/la </a:t>
            </a:r>
            <a:r>
              <a:rPr lang="it-IT" dirty="0" err="1">
                <a:latin typeface="Baskerville Old Face" panose="02020602080505020303" pitchFamily="18" charset="0"/>
              </a:rPr>
              <a:t>biru</a:t>
            </a:r>
            <a:r>
              <a:rPr lang="it-IT" dirty="0">
                <a:latin typeface="Baskerville Old Face" panose="02020602080505020303" pitchFamily="18" charset="0"/>
              </a:rPr>
              <a:t>/biro ‘take the </a:t>
            </a:r>
            <a:r>
              <a:rPr lang="it-IT" dirty="0" err="1">
                <a:latin typeface="Baskerville Old Face" panose="02020602080505020303" pitchFamily="18" charset="0"/>
              </a:rPr>
              <a:t>pen</a:t>
            </a:r>
            <a:r>
              <a:rPr lang="it-IT" dirty="0">
                <a:latin typeface="Baskerville Old Face" panose="02020602080505020303" pitchFamily="18" charset="0"/>
              </a:rPr>
              <a:t>’</a:t>
            </a:r>
          </a:p>
          <a:p>
            <a:pPr algn="just"/>
            <a:r>
              <a:rPr lang="it-IT" dirty="0">
                <a:latin typeface="Baskerville Old Face" panose="0202060208050502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49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C432-39B1-B326-455D-2F9247BA8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4E80D577-CE74-7E6D-4085-CAB502BA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 anchor="ctr">
            <a:normAutofit/>
          </a:bodyPr>
          <a:lstStyle>
            <a:defPPr>
              <a:defRPr lang="it-IT"/>
            </a:defPPr>
          </a:lstStyle>
          <a:p>
            <a:pPr rtl="0">
              <a:spcAft>
                <a:spcPts val="600"/>
              </a:spcAft>
            </a:pPr>
            <a:fld id="{A49DFD55-3C28-40EF-9E31-A92D2E4017FF}" type="slidenum">
              <a:rPr lang="it-IT" smtClean="0"/>
              <a:pPr rtl="0">
                <a:spcAft>
                  <a:spcPts val="600"/>
                </a:spcAft>
              </a:pPr>
              <a:t>14</a:t>
            </a:fld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0523F25-4966-CF26-E256-A7E67EB68CE7}"/>
              </a:ext>
            </a:extLst>
          </p:cNvPr>
          <p:cNvSpPr txBox="1"/>
          <p:nvPr/>
        </p:nvSpPr>
        <p:spPr>
          <a:xfrm>
            <a:off x="5983706" y="447998"/>
            <a:ext cx="4199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RESEARCH QUESTIONS</a:t>
            </a:r>
            <a:endParaRPr lang="it-IT" sz="24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4F08435-8D95-D5C2-F10C-8332FC08607A}"/>
              </a:ext>
            </a:extLst>
          </p:cNvPr>
          <p:cNvSpPr txBox="1"/>
          <p:nvPr/>
        </p:nvSpPr>
        <p:spPr>
          <a:xfrm>
            <a:off x="6096000" y="2257199"/>
            <a:ext cx="48725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dirty="0">
                <a:latin typeface="Baskerville Old Face" panose="02020602080505020303" pitchFamily="18" charset="0"/>
              </a:rPr>
              <a:t>Has the systematic and normed-like use of Romance DPs led to a </a:t>
            </a:r>
            <a:r>
              <a:rPr lang="en-US" b="1" dirty="0">
                <a:latin typeface="Baskerville Old Face" panose="02020602080505020303" pitchFamily="18" charset="0"/>
              </a:rPr>
              <a:t>morpho-syntactic reorganization </a:t>
            </a:r>
            <a:r>
              <a:rPr lang="en-US" dirty="0">
                <a:latin typeface="Baskerville Old Face" panose="02020602080505020303" pitchFamily="18" charset="0"/>
              </a:rPr>
              <a:t>within the </a:t>
            </a:r>
            <a:r>
              <a:rPr lang="en-US" dirty="0" err="1">
                <a:latin typeface="Baskerville Old Face" panose="02020602080505020303" pitchFamily="18" charset="0"/>
              </a:rPr>
              <a:t>arbëreshe</a:t>
            </a:r>
            <a:r>
              <a:rPr lang="en-US" dirty="0">
                <a:latin typeface="Baskerville Old Face" panose="02020602080505020303" pitchFamily="18" charset="0"/>
              </a:rPr>
              <a:t> Noun Phrase, in terms of a functional items new distribution?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6FF9BC3-37DC-C4AC-E291-998766F9FCDB}"/>
              </a:ext>
            </a:extLst>
          </p:cNvPr>
          <p:cNvSpPr txBox="1"/>
          <p:nvPr/>
        </p:nvSpPr>
        <p:spPr>
          <a:xfrm>
            <a:off x="6096000" y="4471009"/>
            <a:ext cx="48725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2"/>
            </a:pPr>
            <a:r>
              <a:rPr lang="en-US" dirty="0">
                <a:latin typeface="Baskerville Old Face" panose="02020602080505020303" pitchFamily="18" charset="0"/>
              </a:rPr>
              <a:t>Since functional items can serve as </a:t>
            </a:r>
            <a:r>
              <a:rPr lang="en-US" b="1" dirty="0">
                <a:latin typeface="Baskerville Old Face" panose="02020602080505020303" pitchFamily="18" charset="0"/>
              </a:rPr>
              <a:t>indicators of language variation</a:t>
            </a:r>
            <a:r>
              <a:rPr lang="en-US" dirty="0">
                <a:latin typeface="Baskerville Old Face" panose="02020602080505020303" pitchFamily="18" charset="0"/>
              </a:rPr>
              <a:t> in a contact context, what about their distribution in both Piana’s </a:t>
            </a:r>
            <a:r>
              <a:rPr lang="en-US" b="1" dirty="0">
                <a:latin typeface="Baskerville Old Face" panose="02020602080505020303" pitchFamily="18" charset="0"/>
              </a:rPr>
              <a:t>nominal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latin typeface="Baskerville Old Face" panose="02020602080505020303" pitchFamily="18" charset="0"/>
              </a:rPr>
              <a:t>verbal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domain</a:t>
            </a:r>
            <a:r>
              <a:rPr lang="en-US" dirty="0">
                <a:latin typeface="Baskerville Old Face" panose="02020602080505020303" pitchFamily="18" charset="0"/>
              </a:rPr>
              <a:t> with respect to Albanian and other </a:t>
            </a:r>
            <a:r>
              <a:rPr lang="en-US" dirty="0" err="1">
                <a:latin typeface="Baskerville Old Face" panose="02020602080505020303" pitchFamily="18" charset="0"/>
              </a:rPr>
              <a:t>Arbëreshë</a:t>
            </a:r>
            <a:r>
              <a:rPr lang="en-US" dirty="0">
                <a:latin typeface="Baskerville Old Face" panose="02020602080505020303" pitchFamily="18" charset="0"/>
              </a:rPr>
              <a:t> varieties?</a:t>
            </a:r>
          </a:p>
        </p:txBody>
      </p:sp>
    </p:spTree>
    <p:extLst>
      <p:ext uri="{BB962C8B-B14F-4D97-AF65-F5344CB8AC3E}">
        <p14:creationId xmlns:p14="http://schemas.microsoft.com/office/powerpoint/2010/main" val="160008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1C27B-00A6-473B-BF72-1FA6C1EDE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1F847D9-344B-75E2-2E8B-D028E667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15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CA61784-DE23-4FE4-478D-085D14F56607}"/>
              </a:ext>
            </a:extLst>
          </p:cNvPr>
          <p:cNvSpPr txBox="1"/>
          <p:nvPr/>
        </p:nvSpPr>
        <p:spPr>
          <a:xfrm>
            <a:off x="477520" y="1969760"/>
            <a:ext cx="5354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Baskerville Old Face" panose="02020602080505020303" pitchFamily="18" charset="0"/>
              </a:rPr>
              <a:t>field research </a:t>
            </a:r>
            <a:r>
              <a:rPr lang="en-US" dirty="0">
                <a:latin typeface="Baskerville Old Face" panose="02020602080505020303" pitchFamily="18" charset="0"/>
              </a:rPr>
              <a:t>during January-February 2023, followed by a </a:t>
            </a:r>
            <a:r>
              <a:rPr lang="en-US" u="sng" dirty="0">
                <a:latin typeface="Baskerville Old Face" panose="02020602080505020303" pitchFamily="18" charset="0"/>
              </a:rPr>
              <a:t>secondary survey</a:t>
            </a:r>
            <a:r>
              <a:rPr lang="en-US" dirty="0">
                <a:latin typeface="Baskerville Old Face" panose="02020602080505020303" pitchFamily="18" charset="0"/>
              </a:rPr>
              <a:t> in October 2024.</a:t>
            </a:r>
          </a:p>
          <a:p>
            <a:pPr algn="just"/>
            <a:endParaRPr lang="en-US" dirty="0">
              <a:latin typeface="Baskerville Old Face" panose="0202060208050502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Baskerville Old Face" panose="02020602080505020303" pitchFamily="18" charset="0"/>
              </a:rPr>
              <a:t>10</a:t>
            </a:r>
            <a:r>
              <a:rPr lang="en-US" dirty="0">
                <a:latin typeface="Baskerville Old Face" panose="02020602080505020303" pitchFamily="18" charset="0"/>
              </a:rPr>
              <a:t> informants (5F, 5M) native speakers with the same educational degree + 1 for the second inquiry</a:t>
            </a:r>
          </a:p>
          <a:p>
            <a:pPr algn="just"/>
            <a:endParaRPr lang="en-US" dirty="0">
              <a:latin typeface="Baskerville Old Face" panose="0202060208050502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Baskerville Old Face" panose="02020602080505020303" pitchFamily="18" charset="0"/>
              </a:rPr>
              <a:t>Data gathering through a </a:t>
            </a:r>
            <a:r>
              <a:rPr lang="en-US" b="1" dirty="0">
                <a:latin typeface="Baskerville Old Face" panose="02020602080505020303" pitchFamily="18" charset="0"/>
              </a:rPr>
              <a:t>guided interview </a:t>
            </a:r>
            <a:r>
              <a:rPr lang="en-US" dirty="0">
                <a:latin typeface="Baskerville Old Face" panose="02020602080505020303" pitchFamily="18" charset="0"/>
              </a:rPr>
              <a:t>based on a </a:t>
            </a:r>
            <a:r>
              <a:rPr lang="en-US" b="1" dirty="0">
                <a:latin typeface="Baskerville Old Face" panose="02020602080505020303" pitchFamily="18" charset="0"/>
              </a:rPr>
              <a:t>questionnaire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</a:p>
          <a:p>
            <a:pPr algn="just"/>
            <a:endParaRPr lang="en-US" dirty="0">
              <a:latin typeface="Baskerville Old Face" panose="0202060208050502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i="1" dirty="0">
                <a:latin typeface="Baskerville Old Face" panose="02020602080505020303" pitchFamily="18" charset="0"/>
              </a:rPr>
              <a:t>Translation task</a:t>
            </a:r>
            <a:r>
              <a:rPr lang="en-US" dirty="0">
                <a:latin typeface="Baskerville Old Face" panose="02020602080505020303" pitchFamily="18" charset="0"/>
              </a:rPr>
              <a:t> of </a:t>
            </a:r>
            <a:r>
              <a:rPr lang="en-US" b="1" dirty="0">
                <a:latin typeface="Baskerville Old Face" panose="02020602080505020303" pitchFamily="18" charset="0"/>
              </a:rPr>
              <a:t>120</a:t>
            </a:r>
            <a:r>
              <a:rPr lang="en-US" dirty="0">
                <a:latin typeface="Baskerville Old Face" panose="02020602080505020303" pitchFamily="18" charset="0"/>
              </a:rPr>
              <a:t> sentences (</a:t>
            </a:r>
            <a:r>
              <a:rPr lang="en-US" dirty="0" err="1">
                <a:latin typeface="Baskerville Old Face" panose="02020602080505020303" pitchFamily="18" charset="0"/>
              </a:rPr>
              <a:t>italian</a:t>
            </a:r>
            <a:r>
              <a:rPr lang="en-US" dirty="0">
                <a:latin typeface="Baskerville Old Face" panose="02020602080505020303" pitchFamily="18" charset="0"/>
              </a:rPr>
              <a:t> oral stimuli) – 40 for each domain of interest – + </a:t>
            </a:r>
            <a:r>
              <a:rPr lang="en-US" b="1" dirty="0">
                <a:latin typeface="Baskerville Old Face" panose="02020602080505020303" pitchFamily="18" charset="0"/>
              </a:rPr>
              <a:t>26</a:t>
            </a:r>
            <a:r>
              <a:rPr lang="en-US" dirty="0">
                <a:latin typeface="Baskerville Old Face" panose="02020602080505020303" pitchFamily="18" charset="0"/>
              </a:rPr>
              <a:t> sentences during the secondary data collection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CF56245-7A30-7ED2-28F4-BA650FF6417B}"/>
              </a:ext>
            </a:extLst>
          </p:cNvPr>
          <p:cNvSpPr txBox="1"/>
          <p:nvPr/>
        </p:nvSpPr>
        <p:spPr>
          <a:xfrm>
            <a:off x="7101840" y="1830874"/>
            <a:ext cx="4612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err="1">
                <a:latin typeface="Baskerville Old Face" panose="02020602080505020303" pitchFamily="18" charset="0"/>
              </a:rPr>
              <a:t>Nominal</a:t>
            </a:r>
            <a:r>
              <a:rPr lang="it-IT" u="sng" dirty="0">
                <a:latin typeface="Baskerville Old Face" panose="02020602080505020303" pitchFamily="18" charset="0"/>
              </a:rPr>
              <a:t> domain: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Baskerville Old Face" panose="02020602080505020303" pitchFamily="18" charset="0"/>
              </a:rPr>
              <a:t>Subject/object </a:t>
            </a:r>
            <a:r>
              <a:rPr lang="en-US" b="1" dirty="0">
                <a:latin typeface="Baskerville Old Face" panose="02020602080505020303" pitchFamily="18" charset="0"/>
              </a:rPr>
              <a:t>NPs</a:t>
            </a:r>
            <a:r>
              <a:rPr lang="en-US" dirty="0">
                <a:latin typeface="Baskerville Old Face" panose="02020602080505020303" pitchFamily="18" charset="0"/>
              </a:rPr>
              <a:t> (nominal inflections, determiners)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Baskerville Old Face" panose="02020602080505020303" pitchFamily="18" charset="0"/>
              </a:rPr>
              <a:t>Pre-adjectival and pre-genitival </a:t>
            </a:r>
            <a:r>
              <a:rPr lang="en-US" b="1" dirty="0">
                <a:latin typeface="Baskerville Old Face" panose="02020602080505020303" pitchFamily="18" charset="0"/>
              </a:rPr>
              <a:t>Linkers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6E52A57-295D-4B45-7F19-BCABE00B6FCA}"/>
              </a:ext>
            </a:extLst>
          </p:cNvPr>
          <p:cNvSpPr txBox="1"/>
          <p:nvPr/>
        </p:nvSpPr>
        <p:spPr>
          <a:xfrm>
            <a:off x="7101840" y="3677920"/>
            <a:ext cx="46126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u="sng" dirty="0" err="1">
                <a:latin typeface="Baskerville Old Face" panose="02020602080505020303" pitchFamily="18" charset="0"/>
              </a:rPr>
              <a:t>Verbal</a:t>
            </a:r>
            <a:r>
              <a:rPr lang="it-IT" u="sng" dirty="0">
                <a:latin typeface="Baskerville Old Face" panose="02020602080505020303" pitchFamily="18" charset="0"/>
              </a:rPr>
              <a:t> domain:</a:t>
            </a:r>
          </a:p>
          <a:p>
            <a:pPr marL="285750" indent="-285750" algn="just">
              <a:buFontTx/>
              <a:buChar char="-"/>
            </a:pPr>
            <a:r>
              <a:rPr lang="it-IT" b="1" dirty="0">
                <a:latin typeface="Baskerville Old Face" panose="02020602080505020303" pitchFamily="18" charset="0"/>
              </a:rPr>
              <a:t>Object </a:t>
            </a:r>
            <a:r>
              <a:rPr lang="it-IT" b="1" dirty="0" err="1">
                <a:latin typeface="Baskerville Old Face" panose="02020602080505020303" pitchFamily="18" charset="0"/>
              </a:rPr>
              <a:t>clitics</a:t>
            </a:r>
            <a:r>
              <a:rPr lang="it-IT" b="1" dirty="0">
                <a:latin typeface="Baskerville Old Face" panose="02020602080505020303" pitchFamily="18" charset="0"/>
              </a:rPr>
              <a:t> </a:t>
            </a:r>
            <a:r>
              <a:rPr lang="it-IT" dirty="0">
                <a:latin typeface="Baskerville Old Face" panose="02020602080505020303" pitchFamily="18" charset="0"/>
              </a:rPr>
              <a:t>in </a:t>
            </a:r>
            <a:r>
              <a:rPr lang="it-IT" dirty="0" err="1">
                <a:latin typeface="Baskerville Old Face" panose="02020602080505020303" pitchFamily="18" charset="0"/>
              </a:rPr>
              <a:t>specific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environments</a:t>
            </a:r>
            <a:r>
              <a:rPr lang="it-IT" dirty="0">
                <a:latin typeface="Baskerville Old Face" panose="02020602080505020303" pitchFamily="18" charset="0"/>
              </a:rPr>
              <a:t> (</a:t>
            </a:r>
            <a:r>
              <a:rPr lang="en-US" dirty="0">
                <a:latin typeface="Baskerville Old Face" panose="02020602080505020303" pitchFamily="18" charset="0"/>
              </a:rPr>
              <a:t>lexical verbs, imperatives, middle-reflexive constructions, …)</a:t>
            </a:r>
          </a:p>
          <a:p>
            <a:pPr marL="285750" indent="-285750" algn="just">
              <a:buFontTx/>
              <a:buChar char="-"/>
            </a:pPr>
            <a:r>
              <a:rPr lang="en-US" b="1" dirty="0">
                <a:latin typeface="Baskerville Old Face" panose="02020602080505020303" pitchFamily="18" charset="0"/>
              </a:rPr>
              <a:t>Subordination markers </a:t>
            </a:r>
            <a:r>
              <a:rPr lang="en-US" dirty="0">
                <a:latin typeface="Baskerville Old Face" panose="02020602080505020303" pitchFamily="18" charset="0"/>
              </a:rPr>
              <a:t>(non-modal /modal declarative complementizers and the subjunctive particle) depending on factual/non-factual predicates.</a:t>
            </a:r>
          </a:p>
          <a:p>
            <a:pPr marL="285750" indent="-285750" algn="just">
              <a:buFontTx/>
              <a:buChar char="-"/>
            </a:pPr>
            <a:endParaRPr lang="it-IT" dirty="0"/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24AD668C-808A-0EA8-C2BF-8E71183ADDA6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 flipV="1">
            <a:off x="5831840" y="2431039"/>
            <a:ext cx="1270000" cy="12468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06FA0D3F-E335-4088-8C24-E4037D03F275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>
            <a:off x="5831840" y="3677920"/>
            <a:ext cx="1270000" cy="12926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248F9F5-C9A1-C650-C5B8-CC6AAE2F555E}"/>
              </a:ext>
            </a:extLst>
          </p:cNvPr>
          <p:cNvSpPr txBox="1"/>
          <p:nvPr/>
        </p:nvSpPr>
        <p:spPr>
          <a:xfrm>
            <a:off x="5028933" y="215433"/>
            <a:ext cx="213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RESEARCH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64807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CA83-1A8F-1F85-5D68-51D5C1657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BA09E0A-A5CF-711A-A197-168CD6DF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16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37E31BA-9755-24A9-F8C6-72CA8706D2EC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5E0024-8FBE-3263-B819-14FD06985554}"/>
              </a:ext>
            </a:extLst>
          </p:cNvPr>
          <p:cNvSpPr txBox="1"/>
          <p:nvPr/>
        </p:nvSpPr>
        <p:spPr>
          <a:xfrm>
            <a:off x="477520" y="1107440"/>
            <a:ext cx="216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Nominal</a:t>
            </a:r>
            <a:r>
              <a:rPr lang="it-IT" dirty="0">
                <a:latin typeface="Baskerville Old Face" panose="02020602080505020303" pitchFamily="18" charset="0"/>
              </a:rPr>
              <a:t> Domain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29ABD1F-4CDF-0AA6-DC6D-D87F74CCF4B5}"/>
              </a:ext>
            </a:extLst>
          </p:cNvPr>
          <p:cNvSpPr txBox="1"/>
          <p:nvPr/>
        </p:nvSpPr>
        <p:spPr>
          <a:xfrm>
            <a:off x="386080" y="1788160"/>
            <a:ext cx="37693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>
                <a:latin typeface="Baskerville Old Face" panose="02020602080505020303" pitchFamily="18" charset="0"/>
              </a:rPr>
              <a:t>Four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morphosyntactic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properties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defining</a:t>
            </a:r>
            <a:r>
              <a:rPr lang="it-IT" dirty="0">
                <a:latin typeface="Baskerville Old Face" panose="02020602080505020303" pitchFamily="18" charset="0"/>
              </a:rPr>
              <a:t> the </a:t>
            </a:r>
            <a:r>
              <a:rPr lang="it-IT" dirty="0" err="1">
                <a:latin typeface="Baskerville Old Face" panose="02020602080505020303" pitchFamily="18" charset="0"/>
              </a:rPr>
              <a:t>Albanian</a:t>
            </a:r>
            <a:r>
              <a:rPr lang="it-IT" dirty="0">
                <a:latin typeface="Baskerville Old Face" panose="02020602080505020303" pitchFamily="18" charset="0"/>
              </a:rPr>
              <a:t> NP:</a:t>
            </a:r>
          </a:p>
          <a:p>
            <a:pPr algn="just"/>
            <a:endParaRPr lang="it-IT" dirty="0">
              <a:latin typeface="Baskerville Old Face" panose="0202060208050502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latin typeface="Baskerville Old Face" panose="02020602080505020303" pitchFamily="18" charset="0"/>
              </a:rPr>
              <a:t>Indefinite/Definite </a:t>
            </a:r>
            <a:r>
              <a:rPr lang="it-IT" dirty="0" err="1">
                <a:latin typeface="Baskerville Old Face" panose="02020602080505020303" pitchFamily="18" charset="0"/>
              </a:rPr>
              <a:t>distinction</a:t>
            </a:r>
            <a:endParaRPr lang="it-IT" dirty="0">
              <a:latin typeface="Baskerville Old Face" panose="0202060208050502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err="1">
                <a:latin typeface="Baskerville Old Face" panose="02020602080505020303" pitchFamily="18" charset="0"/>
              </a:rPr>
              <a:t>Case+Definiteness</a:t>
            </a:r>
            <a:endParaRPr lang="it-IT" dirty="0">
              <a:latin typeface="Baskerville Old Face" panose="0202060208050502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Baskerville Old Face" panose="02020602080505020303" pitchFamily="18" charset="0"/>
              </a:rPr>
              <a:t>Complementary distribution between Definite Inflection and Determiners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Baskerville Old Face" panose="02020602080505020303" pitchFamily="18" charset="0"/>
              </a:rPr>
              <a:t>Definiteness vs Indefiniteness in Nominal modification (pre-adjectival/ pre-genitival Linkers)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Baskerville Old Face" panose="020206020805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Baskerville Old Face" panose="020206020805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78FEBFF-4E24-37AE-C594-5667E500DD91}"/>
              </a:ext>
            </a:extLst>
          </p:cNvPr>
          <p:cNvSpPr txBox="1"/>
          <p:nvPr/>
        </p:nvSpPr>
        <p:spPr>
          <a:xfrm>
            <a:off x="5835811" y="1158240"/>
            <a:ext cx="62019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+mj-lt"/>
              <a:buAutoNum type="arabicParenR"/>
            </a:pPr>
            <a:r>
              <a:rPr lang="it-IT" b="1" i="1" dirty="0" err="1">
                <a:latin typeface="Baskerville Old Face" panose="02020602080505020303" pitchFamily="18" charset="0"/>
              </a:rPr>
              <a:t>Një</a:t>
            </a:r>
            <a:r>
              <a:rPr lang="it-IT" i="1" dirty="0">
                <a:latin typeface="Baskerville Old Face" panose="02020602080505020303" pitchFamily="18" charset="0"/>
              </a:rPr>
              <a:t> </a:t>
            </a:r>
            <a:r>
              <a:rPr lang="it-IT" i="1" dirty="0" err="1">
                <a:latin typeface="Baskerville Old Face" panose="02020602080505020303" pitchFamily="18" charset="0"/>
              </a:rPr>
              <a:t>skolinë</a:t>
            </a:r>
            <a:r>
              <a:rPr lang="it-IT" i="1" dirty="0">
                <a:latin typeface="Baskerville Old Face" panose="02020602080505020303" pitchFamily="18" charset="0"/>
              </a:rPr>
              <a:t>  </a:t>
            </a:r>
            <a:r>
              <a:rPr lang="it-IT" dirty="0">
                <a:latin typeface="Baskerville Old Face" panose="02020602080505020303" pitchFamily="18" charset="0"/>
              </a:rPr>
              <a:t>‘a </a:t>
            </a:r>
            <a:r>
              <a:rPr lang="it-IT" dirty="0" err="1">
                <a:latin typeface="Baskerville Old Face" panose="02020602080505020303" pitchFamily="18" charset="0"/>
              </a:rPr>
              <a:t>tie’</a:t>
            </a:r>
            <a:br>
              <a:rPr lang="it-IT" dirty="0">
                <a:latin typeface="Baskerville Old Face" panose="02020602080505020303" pitchFamily="18" charset="0"/>
              </a:rPr>
            </a:br>
            <a:r>
              <a:rPr lang="it-IT" b="1" i="1" dirty="0" err="1">
                <a:latin typeface="Baskerville Old Face" panose="02020602080505020303" pitchFamily="18" charset="0"/>
              </a:rPr>
              <a:t>Një</a:t>
            </a:r>
            <a:r>
              <a:rPr lang="it-IT" i="1" dirty="0">
                <a:latin typeface="Baskerville Old Face" panose="02020602080505020303" pitchFamily="18" charset="0"/>
              </a:rPr>
              <a:t> </a:t>
            </a:r>
            <a:r>
              <a:rPr lang="it-IT" i="1" dirty="0" err="1">
                <a:latin typeface="Baskerville Old Face" panose="02020602080505020303" pitchFamily="18" charset="0"/>
              </a:rPr>
              <a:t>monopatinë</a:t>
            </a:r>
            <a:r>
              <a:rPr lang="it-IT" i="1" dirty="0">
                <a:latin typeface="Baskerville Old Face" panose="02020602080505020303" pitchFamily="18" charset="0"/>
              </a:rPr>
              <a:t>  </a:t>
            </a:r>
            <a:r>
              <a:rPr lang="it-IT" dirty="0">
                <a:latin typeface="Baskerville Old Face" panose="02020602080505020303" pitchFamily="18" charset="0"/>
              </a:rPr>
              <a:t>‘a scooter’</a:t>
            </a:r>
            <a:br>
              <a:rPr lang="it-IT" dirty="0">
                <a:latin typeface="Baskerville Old Face" panose="02020602080505020303" pitchFamily="18" charset="0"/>
              </a:rPr>
            </a:br>
            <a:r>
              <a:rPr lang="it-IT" b="1" i="1" dirty="0" err="1">
                <a:latin typeface="Baskerville Old Face" panose="02020602080505020303" pitchFamily="18" charset="0"/>
              </a:rPr>
              <a:t>Një</a:t>
            </a:r>
            <a:r>
              <a:rPr lang="it-IT" i="1" dirty="0">
                <a:latin typeface="Baskerville Old Face" panose="02020602080505020303" pitchFamily="18" charset="0"/>
              </a:rPr>
              <a:t> felpa / </a:t>
            </a:r>
            <a:r>
              <a:rPr lang="it-IT" b="1" i="1" dirty="0">
                <a:latin typeface="Baskerville Old Face" panose="02020602080505020303" pitchFamily="18" charset="0"/>
              </a:rPr>
              <a:t>‘</a:t>
            </a:r>
            <a:r>
              <a:rPr lang="it-IT" b="1" i="1" dirty="0" err="1">
                <a:latin typeface="Baskerville Old Face" panose="02020602080505020303" pitchFamily="18" charset="0"/>
              </a:rPr>
              <a:t>na</a:t>
            </a:r>
            <a:r>
              <a:rPr lang="it-IT" b="1" i="1" dirty="0">
                <a:latin typeface="Baskerville Old Face" panose="02020602080505020303" pitchFamily="18" charset="0"/>
              </a:rPr>
              <a:t> </a:t>
            </a:r>
            <a:r>
              <a:rPr lang="it-IT" i="1" dirty="0">
                <a:latin typeface="Baskerville Old Face" panose="02020602080505020303" pitchFamily="18" charset="0"/>
              </a:rPr>
              <a:t>felpa  </a:t>
            </a:r>
            <a:r>
              <a:rPr lang="it-IT" dirty="0">
                <a:latin typeface="Baskerville Old Face" panose="02020602080505020303" pitchFamily="18" charset="0"/>
              </a:rPr>
              <a:t>‘a </a:t>
            </a:r>
            <a:r>
              <a:rPr lang="it-IT" dirty="0" err="1">
                <a:latin typeface="Baskerville Old Face" panose="02020602080505020303" pitchFamily="18" charset="0"/>
              </a:rPr>
              <a:t>hoodie</a:t>
            </a:r>
            <a:r>
              <a:rPr lang="it-IT" dirty="0">
                <a:latin typeface="Baskerville Old Face" panose="02020602080505020303" pitchFamily="18" charset="0"/>
              </a:rPr>
              <a:t>’</a:t>
            </a:r>
          </a:p>
          <a:p>
            <a:pPr marL="342900" indent="-342900">
              <a:buClr>
                <a:srgbClr val="C00000"/>
              </a:buClr>
              <a:buFont typeface="+mj-lt"/>
              <a:buAutoNum type="arabicParenR"/>
            </a:pPr>
            <a:endParaRPr lang="it-IT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C00000"/>
              </a:buClr>
              <a:buFont typeface="+mj-lt"/>
              <a:buAutoNum type="arabicParenR"/>
            </a:pPr>
            <a:r>
              <a:rPr lang="it-IT" i="1" dirty="0" err="1">
                <a:latin typeface="Baskerville Old Face" panose="02020602080505020303" pitchFamily="18" charset="0"/>
              </a:rPr>
              <a:t>Skolin</a:t>
            </a:r>
            <a:r>
              <a:rPr lang="it-IT" i="1" dirty="0">
                <a:latin typeface="Baskerville Old Face" panose="02020602080505020303" pitchFamily="18" charset="0"/>
              </a:rPr>
              <a:t>-</a:t>
            </a:r>
            <a:r>
              <a:rPr lang="it-IT" b="1" i="1" dirty="0">
                <a:latin typeface="Baskerville Old Face" panose="02020602080505020303" pitchFamily="18" charset="0"/>
              </a:rPr>
              <a:t>a</a:t>
            </a:r>
            <a:r>
              <a:rPr lang="it-IT" dirty="0">
                <a:latin typeface="Baskerville Old Face" panose="02020602080505020303" pitchFamily="18" charset="0"/>
              </a:rPr>
              <a:t>   ‘the </a:t>
            </a:r>
            <a:r>
              <a:rPr lang="it-IT" dirty="0" err="1">
                <a:latin typeface="Baskerville Old Face" panose="02020602080505020303" pitchFamily="18" charset="0"/>
              </a:rPr>
              <a:t>tie’</a:t>
            </a:r>
            <a:br>
              <a:rPr lang="it-IT" dirty="0">
                <a:latin typeface="Baskerville Old Face" panose="02020602080505020303" pitchFamily="18" charset="0"/>
              </a:rPr>
            </a:br>
            <a:r>
              <a:rPr lang="en-US" b="0" i="1" u="none" strike="noStrike" kern="12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Monopatin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b="1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  <a:r>
              <a:rPr lang="en-US" b="1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0" i="1" u="none" strike="noStrike" kern="12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monopatin</a:t>
            </a:r>
            <a:r>
              <a:rPr lang="en-US" b="1" i="1" u="none" strike="noStrike" kern="12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  <a:r>
              <a:rPr lang="it-IT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it-IT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1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‘u </a:t>
            </a:r>
            <a:r>
              <a:rPr lang="en-US" b="0" i="1" u="none" strike="noStrike" kern="12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monopatinu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en-US" b="1" i="1" u="none" strike="noStrike" kern="12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0" i="1" u="none" strike="noStrike" kern="12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monopatinu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b="0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scooter</a:t>
            </a:r>
            <a:r>
              <a:rPr lang="en-US" b="0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br>
              <a:rPr lang="en-US" i="1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0" i="1" u="none" strike="noStrike" kern="12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felp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b="1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b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0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en-US" b="1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‘a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0" i="1" u="none" strike="noStrike" kern="1200" dirty="0" err="1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felpa</a:t>
            </a:r>
            <a:r>
              <a:rPr lang="en-US" b="0" i="1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b="0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hoodie</a:t>
            </a:r>
            <a:r>
              <a:rPr lang="en-US" b="0" u="none" strike="noStrike" kern="1200" dirty="0"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2AC4C53-E3ED-C20D-6DE2-5071878394A5}"/>
              </a:ext>
            </a:extLst>
          </p:cNvPr>
          <p:cNvSpPr txBox="1"/>
          <p:nvPr/>
        </p:nvSpPr>
        <p:spPr>
          <a:xfrm>
            <a:off x="4886960" y="3898979"/>
            <a:ext cx="670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Calibri" panose="020F0502020204030204" pitchFamily="34" charset="0"/>
              <a:buChar char="→"/>
            </a:pPr>
            <a:r>
              <a:rPr lang="it-IT" sz="1600" b="1" u="none" strike="noStrike" dirty="0">
                <a:solidFill>
                  <a:srgbClr val="A53010"/>
                </a:solidFill>
                <a:effectLst/>
                <a:latin typeface="Baskerville Old Face" panose="02020602080505020303" pitchFamily="18" charset="0"/>
              </a:rPr>
              <a:t>Indefinite </a:t>
            </a:r>
            <a:r>
              <a:rPr lang="it-IT" sz="1600" b="1" u="none" strike="noStrike" dirty="0" err="1">
                <a:solidFill>
                  <a:srgbClr val="A53010"/>
                </a:solidFill>
                <a:effectLst/>
                <a:latin typeface="Baskerville Old Face" panose="02020602080505020303" pitchFamily="18" charset="0"/>
              </a:rPr>
              <a:t>Inflection</a:t>
            </a:r>
            <a:r>
              <a:rPr lang="it-IT" sz="1600" b="0" u="none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Baskerville Old Face" panose="02020602080505020303" pitchFamily="18" charset="0"/>
              </a:rPr>
              <a:t>: 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Indefinite Article </a:t>
            </a:r>
            <a:r>
              <a:rPr lang="it-IT" sz="1600" b="1" u="none" strike="noStrike" dirty="0" err="1">
                <a:effectLst/>
                <a:latin typeface="Baskerville Old Face" panose="02020602080505020303" pitchFamily="18" charset="0"/>
              </a:rPr>
              <a:t>një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;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dirty="0">
                <a:latin typeface="Baskerville Old Face" panose="02020602080505020303" pitchFamily="18" charset="0"/>
              </a:rPr>
              <a:t>zero-</a:t>
            </a:r>
            <a:r>
              <a:rPr lang="it-IT" sz="1600" dirty="0" err="1">
                <a:latin typeface="Baskerville Old Face" panose="02020602080505020303" pitchFamily="18" charset="0"/>
              </a:rPr>
              <a:t>marked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N (</a:t>
            </a:r>
            <a:r>
              <a:rPr lang="it-IT" sz="1600" b="0" u="none" strike="noStrike" dirty="0" err="1">
                <a:effectLst/>
                <a:latin typeface="Baskerville Old Face" panose="02020602080505020303" pitchFamily="18" charset="0"/>
              </a:rPr>
              <a:t>arbëreshë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 </a:t>
            </a:r>
            <a:r>
              <a:rPr lang="it-IT" sz="1600" dirty="0">
                <a:latin typeface="Baskerville Old Face" panose="02020602080505020303" pitchFamily="18" charset="0"/>
              </a:rPr>
              <a:t>and </a:t>
            </a:r>
            <a:r>
              <a:rPr lang="it-IT" sz="1600" dirty="0" err="1">
                <a:latin typeface="Baskerville Old Face" panose="02020602080505020303" pitchFamily="18" charset="0"/>
              </a:rPr>
              <a:t>morphologically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adapted</a:t>
            </a:r>
            <a:r>
              <a:rPr lang="it-IT" sz="1600" dirty="0">
                <a:latin typeface="Baskerville Old Face" panose="02020602080505020303" pitchFamily="18" charset="0"/>
              </a:rPr>
              <a:t> Romance </a:t>
            </a:r>
            <a:r>
              <a:rPr lang="it-IT" sz="1600" dirty="0" err="1">
                <a:latin typeface="Baskerville Old Face" panose="02020602080505020303" pitchFamily="18" charset="0"/>
              </a:rPr>
              <a:t>loans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);</a:t>
            </a:r>
          </a:p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dirty="0">
                <a:latin typeface="Baskerville Old Face" panose="02020602080505020303" pitchFamily="18" charset="0"/>
              </a:rPr>
              <a:t>Non-</a:t>
            </a:r>
            <a:r>
              <a:rPr lang="it-IT" sz="1600" dirty="0" err="1">
                <a:latin typeface="Baskerville Old Face" panose="02020602080505020303" pitchFamily="18" charset="0"/>
              </a:rPr>
              <a:t>adapted</a:t>
            </a:r>
            <a:r>
              <a:rPr lang="it-IT" sz="1600" dirty="0">
                <a:latin typeface="Baskerville Old Face" panose="02020602080505020303" pitchFamily="18" charset="0"/>
              </a:rPr>
              <a:t> Romance N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 </a:t>
            </a:r>
            <a:r>
              <a:rPr lang="it-IT" sz="1600" b="0" u="none" strike="noStrike" dirty="0" err="1">
                <a:effectLst/>
                <a:latin typeface="Baskerville Old Face" panose="02020602080505020303" pitchFamily="18" charset="0"/>
              </a:rPr>
              <a:t>preceded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 by </a:t>
            </a:r>
            <a:r>
              <a:rPr lang="it-IT" sz="1600" b="1" u="none" strike="noStrike" dirty="0" err="1">
                <a:effectLst/>
                <a:latin typeface="Baskerville Old Face" panose="02020602080505020303" pitchFamily="18" charset="0"/>
              </a:rPr>
              <a:t>një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 and (</a:t>
            </a:r>
            <a:r>
              <a:rPr lang="it-IT" sz="1600" dirty="0" err="1">
                <a:latin typeface="Baskerville Old Face" panose="02020602080505020303" pitchFamily="18" charset="0"/>
              </a:rPr>
              <a:t>occasionally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) </a:t>
            </a:r>
            <a:r>
              <a:rPr lang="it-IT" sz="1600" dirty="0">
                <a:latin typeface="Baskerville Old Face" panose="02020602080505020303" pitchFamily="18" charset="0"/>
              </a:rPr>
              <a:t>by Romance indefinite </a:t>
            </a:r>
            <a:r>
              <a:rPr lang="it-IT" sz="1600" dirty="0" err="1">
                <a:latin typeface="Baskerville Old Face" panose="02020602080505020303" pitchFamily="18" charset="0"/>
              </a:rPr>
              <a:t>article</a:t>
            </a:r>
            <a:r>
              <a:rPr lang="it-IT" sz="1600" u="none" strike="noStrike" dirty="0">
                <a:effectLst/>
                <a:latin typeface="Baskerville Old Face" panose="02020602080505020303" pitchFamily="18" charset="0"/>
              </a:rPr>
              <a:t> (</a:t>
            </a:r>
            <a:r>
              <a:rPr lang="it-IT" sz="1600" b="1" u="none" strike="noStrike" dirty="0">
                <a:effectLst/>
                <a:latin typeface="Baskerville Old Face" panose="02020602080505020303" pitchFamily="18" charset="0"/>
              </a:rPr>
              <a:t>‘</a:t>
            </a:r>
            <a:r>
              <a:rPr lang="it-IT" sz="1600" b="1" u="none" strike="noStrike" dirty="0" err="1">
                <a:effectLst/>
                <a:latin typeface="Baskerville Old Face" panose="02020602080505020303" pitchFamily="18" charset="0"/>
              </a:rPr>
              <a:t>na</a:t>
            </a:r>
            <a:r>
              <a:rPr lang="it-IT" sz="1600" b="1" dirty="0">
                <a:latin typeface="Baskerville Old Face" panose="02020602080505020303" pitchFamily="18" charset="0"/>
              </a:rPr>
              <a:t> </a:t>
            </a:r>
            <a:r>
              <a:rPr lang="it-IT" sz="1600" dirty="0">
                <a:latin typeface="Baskerville Old Face" panose="02020602080505020303" pitchFamily="18" charset="0"/>
              </a:rPr>
              <a:t>‘a’</a:t>
            </a:r>
            <a:r>
              <a:rPr lang="it-IT" sz="1600" b="0" u="none" strike="noStrike" dirty="0">
                <a:effectLst/>
                <a:latin typeface="Baskerville Old Face" panose="02020602080505020303" pitchFamily="18" charset="0"/>
              </a:rPr>
              <a:t>).</a:t>
            </a:r>
          </a:p>
          <a:p>
            <a:pPr algn="just">
              <a:buClr>
                <a:srgbClr val="C00000"/>
              </a:buClr>
            </a:pPr>
            <a:endParaRPr lang="it-IT" sz="1600" b="0" u="none" strike="noStrike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Baskerville Old Face" panose="02020602080505020303" pitchFamily="18" charset="0"/>
            </a:endParaRPr>
          </a:p>
          <a:p>
            <a:pPr marL="171450" indent="-171450" algn="just">
              <a:buClr>
                <a:srgbClr val="C00000"/>
              </a:buClr>
              <a:buFont typeface="Calibri" panose="020F0502020204030204" pitchFamily="34" charset="0"/>
              <a:buChar char="→"/>
            </a:pPr>
            <a:r>
              <a:rPr lang="it-IT" sz="1600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Definite </a:t>
            </a:r>
            <a:r>
              <a:rPr lang="it-IT" sz="1600" b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Inflection</a:t>
            </a:r>
            <a:r>
              <a:rPr lang="it-IT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: </a:t>
            </a:r>
            <a:r>
              <a:rPr lang="en-US" sz="1600" dirty="0">
                <a:latin typeface="Baskerville Old Face" panose="02020602080505020303" pitchFamily="18" charset="0"/>
              </a:rPr>
              <a:t>alongside </a:t>
            </a:r>
            <a:r>
              <a:rPr lang="en-US" sz="1600" dirty="0" err="1">
                <a:latin typeface="Baskerville Old Face" panose="02020602080505020303" pitchFamily="18" charset="0"/>
              </a:rPr>
              <a:t>arbëreshe</a:t>
            </a:r>
            <a:r>
              <a:rPr lang="en-US" sz="1600" dirty="0">
                <a:latin typeface="Baskerville Old Face" panose="02020602080505020303" pitchFamily="18" charset="0"/>
              </a:rPr>
              <a:t> finite morphology, also used for regularly morphologically integrated borrowed Ns, there is an alternative structure: </a:t>
            </a:r>
            <a:r>
              <a:rPr lang="en-US" sz="1600" b="1" dirty="0">
                <a:latin typeface="Baskerville Old Face" panose="02020602080505020303" pitchFamily="18" charset="0"/>
              </a:rPr>
              <a:t>Romance </a:t>
            </a:r>
            <a:r>
              <a:rPr lang="it-IT" sz="1600" b="1" dirty="0">
                <a:latin typeface="Baskerville Old Face" panose="02020602080505020303" pitchFamily="18" charset="0"/>
              </a:rPr>
              <a:t>D</a:t>
            </a:r>
            <a:r>
              <a:rPr lang="it-IT" sz="1600" dirty="0">
                <a:latin typeface="Baskerville Old Face" panose="02020602080505020303" pitchFamily="18" charset="0"/>
              </a:rPr>
              <a:t> (</a:t>
            </a:r>
            <a:r>
              <a:rPr lang="it-IT" sz="1600" dirty="0" err="1">
                <a:latin typeface="Baskerville Old Face" panose="02020602080505020303" pitchFamily="18" charset="0"/>
              </a:rPr>
              <a:t>article</a:t>
            </a:r>
            <a:r>
              <a:rPr lang="it-IT" sz="1600" dirty="0">
                <a:latin typeface="Baskerville Old Face" panose="02020602080505020303" pitchFamily="18" charset="0"/>
              </a:rPr>
              <a:t> and </a:t>
            </a:r>
            <a:r>
              <a:rPr lang="it-IT" sz="1600" dirty="0" err="1">
                <a:latin typeface="Baskerville Old Face" panose="02020602080505020303" pitchFamily="18" charset="0"/>
              </a:rPr>
              <a:t>demonstrative</a:t>
            </a:r>
            <a:r>
              <a:rPr lang="it-IT" sz="1600" dirty="0">
                <a:latin typeface="Baskerville Old Face" panose="02020602080505020303" pitchFamily="18" charset="0"/>
              </a:rPr>
              <a:t>) </a:t>
            </a:r>
            <a:r>
              <a:rPr lang="it-IT" sz="1600" b="1" dirty="0">
                <a:latin typeface="Baskerville Old Face" panose="02020602080505020303" pitchFamily="18" charset="0"/>
              </a:rPr>
              <a:t>+ Romance N </a:t>
            </a:r>
            <a:r>
              <a:rPr lang="it-IT" sz="1600" dirty="0">
                <a:latin typeface="Baskerville Old Face" panose="02020602080505020303" pitchFamily="18" charset="0"/>
              </a:rPr>
              <a:t>(</a:t>
            </a:r>
            <a:r>
              <a:rPr lang="en-US" sz="1600" b="1" i="1" dirty="0" err="1">
                <a:latin typeface="Baskerville Old Face" panose="02020602080505020303" pitchFamily="18" charset="0"/>
              </a:rPr>
              <a:t>një</a:t>
            </a:r>
            <a:r>
              <a:rPr lang="en-US" sz="1600" i="1" dirty="0">
                <a:latin typeface="Baskerville Old Face" panose="02020602080505020303" pitchFamily="18" charset="0"/>
              </a:rPr>
              <a:t> </a:t>
            </a:r>
            <a:r>
              <a:rPr lang="en-US" sz="1600" i="1" dirty="0" err="1">
                <a:latin typeface="Baskerville Old Face" panose="02020602080505020303" pitchFamily="18" charset="0"/>
              </a:rPr>
              <a:t>makina</a:t>
            </a:r>
            <a:r>
              <a:rPr lang="en-US" sz="1600" i="1" dirty="0">
                <a:latin typeface="Baskerville Old Face" panose="02020602080505020303" pitchFamily="18" charset="0"/>
              </a:rPr>
              <a:t> / </a:t>
            </a:r>
            <a:r>
              <a:rPr lang="en-US" sz="1600" b="1" i="1" dirty="0">
                <a:latin typeface="Baskerville Old Face" panose="02020602080505020303" pitchFamily="18" charset="0"/>
              </a:rPr>
              <a:t>‘a </a:t>
            </a:r>
            <a:r>
              <a:rPr lang="en-US" sz="1600" i="1" dirty="0" err="1">
                <a:latin typeface="Baskerville Old Face" panose="02020602080505020303" pitchFamily="18" charset="0"/>
              </a:rPr>
              <a:t>makin</a:t>
            </a:r>
            <a:r>
              <a:rPr lang="en-US" sz="1600" b="1" i="1" dirty="0" err="1">
                <a:latin typeface="Baskerville Old Face" panose="02020602080505020303" pitchFamily="18" charset="0"/>
              </a:rPr>
              <a:t>a</a:t>
            </a:r>
            <a:r>
              <a:rPr lang="en-US" sz="1600" i="1" dirty="0">
                <a:latin typeface="Baskerville Old Face" panose="02020602080505020303" pitchFamily="18" charset="0"/>
              </a:rPr>
              <a:t> </a:t>
            </a:r>
            <a:r>
              <a:rPr lang="en-US" sz="1600" dirty="0">
                <a:latin typeface="Baskerville Old Face" panose="02020602080505020303" pitchFamily="18" charset="0"/>
              </a:rPr>
              <a:t>‘a car’/ ‘the car’)</a:t>
            </a:r>
            <a:endParaRPr lang="it-IT" sz="16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1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37200-D62E-EC69-401A-A632C7D6C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528D7C72-C52C-C34B-831D-8D1C92F0B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17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A00CCE7-699D-B55B-F8D2-F989758E20A5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20AD33-A2D2-42B5-52F5-13D1F0DAB912}"/>
              </a:ext>
            </a:extLst>
          </p:cNvPr>
          <p:cNvSpPr txBox="1"/>
          <p:nvPr/>
        </p:nvSpPr>
        <p:spPr>
          <a:xfrm>
            <a:off x="477520" y="1107440"/>
            <a:ext cx="216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Nominal</a:t>
            </a:r>
            <a:r>
              <a:rPr lang="it-IT" dirty="0">
                <a:latin typeface="Baskerville Old Face" panose="02020602080505020303" pitchFamily="18" charset="0"/>
              </a:rPr>
              <a:t> Domain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9A74C42-E176-C314-67DF-A886D4A0A2C5}"/>
              </a:ext>
            </a:extLst>
          </p:cNvPr>
          <p:cNvSpPr txBox="1"/>
          <p:nvPr/>
        </p:nvSpPr>
        <p:spPr>
          <a:xfrm>
            <a:off x="800618" y="1737597"/>
            <a:ext cx="922263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+mj-lt"/>
              <a:buAutoNum type="alphaLcParenR"/>
            </a:pPr>
            <a:r>
              <a:rPr lang="en-US" sz="1800" i="1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800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Mark-u                </a:t>
            </a:r>
            <a:r>
              <a:rPr lang="en-US" sz="1800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blɛ</a:t>
            </a:r>
            <a:r>
              <a:rPr lang="en-US" sz="1800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1800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ɲə</a:t>
            </a:r>
            <a:r>
              <a:rPr lang="en-US" sz="1800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tɛ'lɛfɔn</a:t>
            </a:r>
            <a:r>
              <a:rPr lang="en-US" sz="1800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/ un  </a:t>
            </a:r>
            <a:r>
              <a:rPr lang="en-US" sz="1800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tɛ'lɛfɔn</a:t>
            </a:r>
            <a:r>
              <a:rPr lang="en-US" sz="1800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-u   /</a:t>
            </a:r>
          </a:p>
          <a:p>
            <a:pPr lvl="1">
              <a:buClr>
                <a:srgbClr val="C00000"/>
              </a:buClr>
            </a:pP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Marco-def.msg    buy.3sg     a   mobile phone/  a    mobile phone-msg/</a:t>
            </a:r>
          </a:p>
          <a:p>
            <a:pPr lvl="1">
              <a:buClr>
                <a:srgbClr val="C00000"/>
              </a:buClr>
            </a:pP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           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tɛ'lɛfɔn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-u                    /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tɛ'lɛfɔn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-u</a:t>
            </a:r>
          </a:p>
          <a:p>
            <a:pPr lvl="1">
              <a:buClr>
                <a:srgbClr val="C00000"/>
              </a:buClr>
            </a:pP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the.msg    mobile phone-msg   /this.msg  mobile phone-msg</a:t>
            </a:r>
          </a:p>
          <a:p>
            <a:pPr lvl="1">
              <a:buClr>
                <a:srgbClr val="C00000"/>
              </a:buClr>
            </a:pPr>
            <a:r>
              <a:rPr lang="en-US" i="1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‘Marco buys a mobile phone/the mobile phone’</a:t>
            </a:r>
          </a:p>
          <a:p>
            <a:pPr marL="342900" indent="-342900">
              <a:buClr>
                <a:srgbClr val="C00000"/>
              </a:buClr>
              <a:buFont typeface="+mj-lt"/>
              <a:buAutoNum type="alphaLcParenR"/>
            </a:pPr>
            <a:endParaRPr lang="en-US" sz="1800" i="1" dirty="0">
              <a:latin typeface="Baskerville Old Face" panose="020206020805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C00000"/>
              </a:buClr>
              <a:buFont typeface="+mj-lt"/>
              <a:buAutoNum type="alphaLcParenR"/>
            </a:pPr>
            <a:r>
              <a:rPr lang="en-US" i="1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Mar'iɛ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-ja        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bun           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ɲə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tɔrtə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/(u)n-a '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tɔrt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       Luk-ə-s</a:t>
            </a:r>
          </a:p>
          <a:p>
            <a:pPr lvl="1">
              <a:buClr>
                <a:srgbClr val="C00000"/>
              </a:buClr>
            </a:pP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Maria-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def.fsg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to-him  make.3sg     a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cake.fsg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/a-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fsg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cake-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fsg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Luca-def-OBL</a:t>
            </a:r>
          </a:p>
          <a:p>
            <a:pPr lvl="1">
              <a:buClr>
                <a:srgbClr val="C00000"/>
              </a:buClr>
            </a:pPr>
            <a:r>
              <a:rPr lang="en-US" i="1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‘Maria is making a cake for Luka’</a:t>
            </a:r>
          </a:p>
          <a:p>
            <a:pPr marL="342900" indent="-342900">
              <a:buClr>
                <a:srgbClr val="C00000"/>
              </a:buClr>
              <a:buFont typeface="+mj-lt"/>
              <a:buAutoNum type="alphaLcParenR"/>
            </a:pPr>
            <a:endParaRPr lang="en-US" i="1" dirty="0">
              <a:latin typeface="Baskerville Old Face" panose="020206020805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C00000"/>
              </a:buClr>
              <a:buFont typeface="+mj-lt"/>
              <a:buAutoNum type="alphaLcParenR"/>
            </a:pP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Mar'iɛ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-ja         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z'biɣ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u             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frigɔrifɛr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-u</a:t>
            </a:r>
          </a:p>
          <a:p>
            <a:pPr lvl="1">
              <a:buClr>
                <a:srgbClr val="C00000"/>
              </a:buClr>
            </a:pP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Maria-</a:t>
            </a:r>
            <a:r>
              <a:rPr lang="en-US" dirty="0" err="1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def.fsg</a:t>
            </a:r>
            <a:r>
              <a:rPr lang="en-US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open.3sg    the.msg   fridge-msg</a:t>
            </a:r>
          </a:p>
          <a:p>
            <a:pPr lvl="1">
              <a:buClr>
                <a:srgbClr val="C00000"/>
              </a:buClr>
            </a:pPr>
            <a:r>
              <a:rPr lang="en-US" i="1" dirty="0"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‘Maria opens the fridge’</a:t>
            </a:r>
          </a:p>
          <a:p>
            <a:pPr marL="342900" indent="-342900">
              <a:buClr>
                <a:srgbClr val="C00000"/>
              </a:buClr>
              <a:buFont typeface="+mj-lt"/>
              <a:buAutoNum type="alphaLcParenR"/>
            </a:pPr>
            <a:endParaRPr lang="en-US" i="1" dirty="0">
              <a:latin typeface="Baskerville Old Face" panose="020206020805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C00000"/>
              </a:buClr>
              <a:buFont typeface="+mj-lt"/>
              <a:buAutoNum type="alphaLcParenR"/>
            </a:pPr>
            <a:r>
              <a:rPr lang="it-IT" dirty="0">
                <a:latin typeface="Baskerville Old Face" panose="02020602080505020303" pitchFamily="18" charset="0"/>
              </a:rPr>
              <a:t>  Mark-u              </a:t>
            </a:r>
            <a:r>
              <a:rPr lang="it-IT" dirty="0" err="1">
                <a:latin typeface="Baskerville Old Face" panose="02020602080505020303" pitchFamily="18" charset="0"/>
              </a:rPr>
              <a:t>ʧɛl</a:t>
            </a:r>
            <a:r>
              <a:rPr lang="it-IT" dirty="0">
                <a:latin typeface="Baskerville Old Face" panose="02020602080505020303" pitchFamily="18" charset="0"/>
              </a:rPr>
              <a:t>            (l)a        </a:t>
            </a:r>
            <a:r>
              <a:rPr lang="it-IT" dirty="0" err="1">
                <a:latin typeface="Baskerville Old Face" panose="02020602080505020303" pitchFamily="18" charset="0"/>
              </a:rPr>
              <a:t>makin</a:t>
            </a:r>
            <a:r>
              <a:rPr lang="it-IT" dirty="0">
                <a:latin typeface="Baskerville Old Face" panose="02020602080505020303" pitchFamily="18" charset="0"/>
              </a:rPr>
              <a:t>-a / </a:t>
            </a:r>
            <a:r>
              <a:rPr lang="it-IT" dirty="0" err="1">
                <a:latin typeface="Baskerville Old Face" panose="02020602080505020303" pitchFamily="18" charset="0"/>
              </a:rPr>
              <a:t>makin</a:t>
            </a:r>
            <a:r>
              <a:rPr lang="it-IT" dirty="0">
                <a:latin typeface="Baskerville Old Face" panose="02020602080505020303" pitchFamily="18" charset="0"/>
              </a:rPr>
              <a:t>-ə-n</a:t>
            </a:r>
          </a:p>
          <a:p>
            <a:pPr lvl="1">
              <a:buClr>
                <a:srgbClr val="C00000"/>
              </a:buClr>
            </a:pPr>
            <a:r>
              <a:rPr lang="it-IT" dirty="0">
                <a:latin typeface="Baskerville Old Face" panose="02020602080505020303" pitchFamily="18" charset="0"/>
              </a:rPr>
              <a:t>Marco-def.msg  start.3sg    </a:t>
            </a:r>
            <a:r>
              <a:rPr lang="it-IT" dirty="0" err="1">
                <a:latin typeface="Baskerville Old Face" panose="02020602080505020303" pitchFamily="18" charset="0"/>
              </a:rPr>
              <a:t>the.fsg</a:t>
            </a:r>
            <a:r>
              <a:rPr lang="it-IT" dirty="0">
                <a:latin typeface="Baskerville Old Face" panose="02020602080505020303" pitchFamily="18" charset="0"/>
              </a:rPr>
              <a:t>   car-</a:t>
            </a:r>
            <a:r>
              <a:rPr lang="it-IT" dirty="0" err="1">
                <a:latin typeface="Baskerville Old Face" panose="02020602080505020303" pitchFamily="18" charset="0"/>
              </a:rPr>
              <a:t>fsg</a:t>
            </a:r>
            <a:r>
              <a:rPr lang="it-IT" dirty="0">
                <a:latin typeface="Baskerville Old Face" panose="02020602080505020303" pitchFamily="18" charset="0"/>
              </a:rPr>
              <a:t>   / car-</a:t>
            </a:r>
            <a:r>
              <a:rPr lang="it-IT" dirty="0" err="1">
                <a:latin typeface="Baskerville Old Face" panose="02020602080505020303" pitchFamily="18" charset="0"/>
              </a:rPr>
              <a:t>def.fsg</a:t>
            </a:r>
            <a:r>
              <a:rPr lang="it-IT" dirty="0">
                <a:latin typeface="Baskerville Old Face" panose="02020602080505020303" pitchFamily="18" charset="0"/>
              </a:rPr>
              <a:t>-ACC</a:t>
            </a:r>
          </a:p>
          <a:p>
            <a:pPr lvl="1">
              <a:buClr>
                <a:srgbClr val="C00000"/>
              </a:buClr>
            </a:pPr>
            <a:r>
              <a:rPr lang="it-IT" i="1" dirty="0">
                <a:latin typeface="Baskerville Old Face" panose="02020602080505020303" pitchFamily="18" charset="0"/>
              </a:rPr>
              <a:t>‘Marco starts the car’</a:t>
            </a:r>
          </a:p>
        </p:txBody>
      </p:sp>
    </p:spTree>
    <p:extLst>
      <p:ext uri="{BB962C8B-B14F-4D97-AF65-F5344CB8AC3E}">
        <p14:creationId xmlns:p14="http://schemas.microsoft.com/office/powerpoint/2010/main" val="449395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4E759-A31C-06CC-6686-53D395BC6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1379CC23-BB2F-861A-30FA-DA70967A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18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7DA8813-97C0-42C7-AA0C-514ABC84E40E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055D955-2F3E-EEF1-5CCC-05DC58B80BEE}"/>
              </a:ext>
            </a:extLst>
          </p:cNvPr>
          <p:cNvSpPr txBox="1"/>
          <p:nvPr/>
        </p:nvSpPr>
        <p:spPr>
          <a:xfrm>
            <a:off x="477520" y="1107440"/>
            <a:ext cx="216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Nominal</a:t>
            </a:r>
            <a:r>
              <a:rPr lang="it-IT" dirty="0">
                <a:latin typeface="Baskerville Old Face" panose="02020602080505020303" pitchFamily="18" charset="0"/>
              </a:rPr>
              <a:t> Domain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0E7B49F-F20A-160F-B50B-6B591BCC7F5B}"/>
              </a:ext>
            </a:extLst>
          </p:cNvPr>
          <p:cNvSpPr txBox="1"/>
          <p:nvPr/>
        </p:nvSpPr>
        <p:spPr>
          <a:xfrm>
            <a:off x="767080" y="1825397"/>
            <a:ext cx="7117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In indefinite contexts:</a:t>
            </a:r>
            <a:r>
              <a:rPr lang="en-US" dirty="0">
                <a:latin typeface="Baskerville Old Face" panose="02020602080505020303" pitchFamily="18" charset="0"/>
              </a:rPr>
              <a:t> preference for the </a:t>
            </a:r>
            <a:r>
              <a:rPr lang="en-US" b="1" dirty="0">
                <a:latin typeface="Baskerville Old Face" panose="02020602080505020303" pitchFamily="18" charset="0"/>
              </a:rPr>
              <a:t>Albanian noun phrase type</a:t>
            </a:r>
            <a:r>
              <a:rPr lang="en-US" dirty="0">
                <a:latin typeface="Baskerville Old Face" panose="02020602080505020303" pitchFamily="18" charset="0"/>
              </a:rPr>
              <a:t>, thus most Romance (non-)adapted loans are preceded by the indefinite Albanian article; the </a:t>
            </a:r>
            <a:r>
              <a:rPr lang="en-US" b="1" dirty="0">
                <a:latin typeface="Baskerville Old Face" panose="02020602080505020303" pitchFamily="18" charset="0"/>
              </a:rPr>
              <a:t>Romance indefinite structure </a:t>
            </a:r>
            <a:r>
              <a:rPr lang="en-US" dirty="0">
                <a:latin typeface="Baskerville Old Face" panose="02020602080505020303" pitchFamily="18" charset="0"/>
              </a:rPr>
              <a:t>appears as an alternative structure that can be freely used in everyday communication.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3A9E1B1-B5DC-EBEB-7778-42F365EBE177}"/>
              </a:ext>
            </a:extLst>
          </p:cNvPr>
          <p:cNvSpPr txBox="1"/>
          <p:nvPr/>
        </p:nvSpPr>
        <p:spPr>
          <a:xfrm>
            <a:off x="767080" y="3725703"/>
            <a:ext cx="7117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In definite contexts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GB" dirty="0">
                <a:latin typeface="Baskerville Old Face" panose="02020602080505020303" pitchFamily="18" charset="0"/>
              </a:rPr>
              <a:t>more variability </a:t>
            </a:r>
            <a:r>
              <a:rPr lang="en-GB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a</a:t>
            </a:r>
            <a:r>
              <a:rPr lang="en-GB" dirty="0">
                <a:latin typeface="Baskerville Old Face" panose="02020602080505020303" pitchFamily="18" charset="0"/>
              </a:rPr>
              <a:t> </a:t>
            </a:r>
            <a:r>
              <a:rPr lang="en-GB" b="1" i="1" dirty="0">
                <a:latin typeface="Baskerville Old Face" panose="02020602080505020303" pitchFamily="18" charset="0"/>
              </a:rPr>
              <a:t>continuum</a:t>
            </a:r>
            <a:r>
              <a:rPr lang="en-GB" dirty="0">
                <a:latin typeface="Baskerville Old Face" panose="02020602080505020303" pitchFamily="18" charset="0"/>
              </a:rPr>
              <a:t> ranging from the exclusive use of </a:t>
            </a:r>
            <a:r>
              <a:rPr lang="en-GB" b="1" dirty="0">
                <a:latin typeface="Baskerville Old Face" panose="02020602080505020303" pitchFamily="18" charset="0"/>
              </a:rPr>
              <a:t>Albanian nominal morphology </a:t>
            </a:r>
            <a:r>
              <a:rPr lang="en-GB" dirty="0">
                <a:latin typeface="Baskerville Old Face" panose="02020602080505020303" pitchFamily="18" charset="0"/>
              </a:rPr>
              <a:t>to the exclusive use of </a:t>
            </a:r>
            <a:r>
              <a:rPr lang="en-GB" b="1" dirty="0">
                <a:latin typeface="Baskerville Old Face" panose="02020602080505020303" pitchFamily="18" charset="0"/>
              </a:rPr>
              <a:t>Romance nominal morphology, </a:t>
            </a:r>
            <a:r>
              <a:rPr lang="en-GB" dirty="0">
                <a:latin typeface="Baskerville Old Face" panose="02020602080505020303" pitchFamily="18" charset="0"/>
              </a:rPr>
              <a:t>with </a:t>
            </a:r>
            <a:r>
              <a:rPr lang="en-GB" u="sng" dirty="0">
                <a:latin typeface="Baskerville Old Face" panose="02020602080505020303" pitchFamily="18" charset="0"/>
              </a:rPr>
              <a:t>intermediate cases</a:t>
            </a:r>
            <a:r>
              <a:rPr lang="en-GB" dirty="0">
                <a:latin typeface="Baskerville Old Face" panose="02020602080505020303" pitchFamily="18" charset="0"/>
              </a:rPr>
              <a:t> showing a </a:t>
            </a:r>
            <a:r>
              <a:rPr lang="en-GB" b="1" dirty="0">
                <a:latin typeface="Baskerville Old Face" panose="02020602080505020303" pitchFamily="18" charset="0"/>
              </a:rPr>
              <a:t>coexistence </a:t>
            </a:r>
            <a:r>
              <a:rPr lang="en-GB" dirty="0">
                <a:latin typeface="Baskerville Old Face" panose="02020602080505020303" pitchFamily="18" charset="0"/>
              </a:rPr>
              <a:t>of the Albanian N-D structure and the Romance D-N structure.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5032057-8525-E686-BCD0-4478E834F11D}"/>
              </a:ext>
            </a:extLst>
          </p:cNvPr>
          <p:cNvSpPr txBox="1"/>
          <p:nvPr/>
        </p:nvSpPr>
        <p:spPr>
          <a:xfrm>
            <a:off x="767074" y="5410949"/>
            <a:ext cx="7117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In all cases, speakers exhibit a </a:t>
            </a:r>
            <a:r>
              <a:rPr lang="en-US" b="1" dirty="0">
                <a:latin typeface="Baskerville Old Face" panose="02020602080505020303" pitchFamily="18" charset="0"/>
              </a:rPr>
              <a:t>clear preference </a:t>
            </a:r>
            <a:r>
              <a:rPr lang="en-US" dirty="0">
                <a:latin typeface="Baskerville Old Face" panose="02020602080505020303" pitchFamily="18" charset="0"/>
              </a:rPr>
              <a:t>for the </a:t>
            </a:r>
            <a:r>
              <a:rPr lang="en-US" u="sng" dirty="0">
                <a:latin typeface="Baskerville Old Face" panose="02020602080505020303" pitchFamily="18" charset="0"/>
              </a:rPr>
              <a:t>Romance noun phrase (D+N).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6A89DD0-54C6-368A-10F6-123C022D4A07}"/>
              </a:ext>
            </a:extLst>
          </p:cNvPr>
          <p:cNvSpPr txBox="1"/>
          <p:nvPr/>
        </p:nvSpPr>
        <p:spPr>
          <a:xfrm>
            <a:off x="2827013" y="6143445"/>
            <a:ext cx="75895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Romance Ds are increasingly selected as a tool of Definiteness lexicalization</a:t>
            </a: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1AAB8CCA-BDE9-D08F-4AA6-050C93C580B8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4325620" y="4926032"/>
            <a:ext cx="0" cy="3504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55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76BE7-2553-05FF-90E8-697EBEB41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27EA6B08-51BD-97CD-AD41-D41935CB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19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111EB66-7B10-DA72-F275-2EB5518C1C0A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D86ED2-0416-DA99-5E9D-905A2919F9F6}"/>
              </a:ext>
            </a:extLst>
          </p:cNvPr>
          <p:cNvSpPr txBox="1"/>
          <p:nvPr/>
        </p:nvSpPr>
        <p:spPr>
          <a:xfrm>
            <a:off x="477520" y="1107440"/>
            <a:ext cx="216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Nominal</a:t>
            </a:r>
            <a:r>
              <a:rPr lang="it-IT" dirty="0">
                <a:latin typeface="Baskerville Old Face" panose="02020602080505020303" pitchFamily="18" charset="0"/>
              </a:rPr>
              <a:t> Domain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E7CE89-8D36-D05F-075E-73F9FEB957D5}"/>
              </a:ext>
            </a:extLst>
          </p:cNvPr>
          <p:cNvSpPr txBox="1"/>
          <p:nvPr/>
        </p:nvSpPr>
        <p:spPr>
          <a:xfrm>
            <a:off x="386080" y="1788160"/>
            <a:ext cx="3322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Baskerville Old Face" panose="02020602080505020303" pitchFamily="18" charset="0"/>
              </a:rPr>
              <a:t>Definiteness vs Indefiniteness in Nominal modification (pre-adjectival/pre-genitival Linkers)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019C232-70C2-6339-7D00-E56192158EA2}"/>
              </a:ext>
            </a:extLst>
          </p:cNvPr>
          <p:cNvSpPr txBox="1"/>
          <p:nvPr/>
        </p:nvSpPr>
        <p:spPr>
          <a:xfrm>
            <a:off x="5323840" y="2611120"/>
            <a:ext cx="5862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it-IT" dirty="0" err="1">
                <a:latin typeface="Baskerville Old Face" panose="02020602080505020303" pitchFamily="18" charset="0"/>
              </a:rPr>
              <a:t>Pre-adjectival</a:t>
            </a:r>
            <a:r>
              <a:rPr lang="it-IT" dirty="0">
                <a:latin typeface="Baskerville Old Face" panose="02020602080505020303" pitchFamily="18" charset="0"/>
              </a:rPr>
              <a:t> and </a:t>
            </a:r>
            <a:r>
              <a:rPr lang="it-IT" dirty="0" err="1">
                <a:latin typeface="Baskerville Old Face" panose="02020602080505020303" pitchFamily="18" charset="0"/>
              </a:rPr>
              <a:t>pre-genitival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Linkers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</a:t>
            </a:r>
            <a:br>
              <a:rPr lang="it-IT" dirty="0">
                <a:latin typeface="Baskerville Old Face" panose="02020602080505020303" pitchFamily="18" charset="0"/>
                <a:sym typeface="Wingdings" panose="05000000000000000000" pitchFamily="2" charset="2"/>
              </a:rPr>
            </a:br>
            <a:r>
              <a:rPr lang="it-IT" b="1" dirty="0">
                <a:latin typeface="Baskerville Old Face" panose="02020602080505020303" pitchFamily="18" charset="0"/>
              </a:rPr>
              <a:t>i</a:t>
            </a:r>
            <a:r>
              <a:rPr lang="it-IT" dirty="0">
                <a:latin typeface="Baskerville Old Face" panose="02020602080505020303" pitchFamily="18" charset="0"/>
              </a:rPr>
              <a:t>/</a:t>
            </a:r>
            <a:r>
              <a:rPr lang="it-IT" b="1" dirty="0">
                <a:latin typeface="Baskerville Old Face" panose="02020602080505020303" pitchFamily="18" charset="0"/>
              </a:rPr>
              <a:t>e</a:t>
            </a:r>
            <a:r>
              <a:rPr lang="it-IT" dirty="0">
                <a:latin typeface="Baskerville Old Face" panose="02020602080505020303" pitchFamily="18" charset="0"/>
              </a:rPr>
              <a:t> for </a:t>
            </a:r>
            <a:r>
              <a:rPr lang="it-IT" dirty="0" err="1">
                <a:latin typeface="Baskerville Old Face" panose="02020602080505020303" pitchFamily="18" charset="0"/>
              </a:rPr>
              <a:t>masculine</a:t>
            </a:r>
            <a:r>
              <a:rPr lang="it-IT" dirty="0">
                <a:latin typeface="Baskerville Old Face" panose="02020602080505020303" pitchFamily="18" charset="0"/>
              </a:rPr>
              <a:t>/</a:t>
            </a:r>
            <a:r>
              <a:rPr lang="it-IT" dirty="0" err="1">
                <a:latin typeface="Baskerville Old Face" panose="02020602080505020303" pitchFamily="18" charset="0"/>
              </a:rPr>
              <a:t>feminine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singular</a:t>
            </a:r>
            <a:r>
              <a:rPr lang="it-IT" dirty="0">
                <a:latin typeface="Baskerville Old Face" panose="02020602080505020303" pitchFamily="18" charset="0"/>
              </a:rPr>
              <a:t> definite Ns, </a:t>
            </a:r>
            <a:r>
              <a:rPr lang="it-IT" b="1" dirty="0" err="1">
                <a:latin typeface="Baskerville Old Face" panose="02020602080505020303" pitchFamily="18" charset="0"/>
              </a:rPr>
              <a:t>të</a:t>
            </a:r>
            <a:r>
              <a:rPr lang="it-IT" dirty="0">
                <a:latin typeface="Baskerville Old Face" panose="02020602080505020303" pitchFamily="18" charset="0"/>
              </a:rPr>
              <a:t> for </a:t>
            </a:r>
            <a:r>
              <a:rPr lang="it-IT" dirty="0" err="1">
                <a:latin typeface="Baskerville Old Face" panose="02020602080505020303" pitchFamily="18" charset="0"/>
              </a:rPr>
              <a:t>plural</a:t>
            </a:r>
            <a:r>
              <a:rPr lang="it-IT" dirty="0">
                <a:latin typeface="Baskerville Old Face" panose="02020602080505020303" pitchFamily="18" charset="0"/>
              </a:rPr>
              <a:t> definite Ns and for sg/pl indefinite Ns.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CFED255-D6ED-AD74-1C9A-2C4F339BDF2C}"/>
              </a:ext>
            </a:extLst>
          </p:cNvPr>
          <p:cNvSpPr txBox="1"/>
          <p:nvPr/>
        </p:nvSpPr>
        <p:spPr>
          <a:xfrm>
            <a:off x="5323840" y="4450551"/>
            <a:ext cx="648052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it-IT" dirty="0" err="1">
                <a:latin typeface="Baskerville Old Face" panose="02020602080505020303" pitchFamily="18" charset="0"/>
              </a:rPr>
              <a:t>Pre-adjectival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Linkers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it-IT" sz="2000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NO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it-IT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b="1" dirty="0">
                <a:latin typeface="Baskerville Old Face" panose="02020602080505020303" pitchFamily="18" charset="0"/>
              </a:rPr>
              <a:t>i</a:t>
            </a:r>
            <a:r>
              <a:rPr lang="it-IT" dirty="0">
                <a:latin typeface="Baskerville Old Face" panose="02020602080505020303" pitchFamily="18" charset="0"/>
              </a:rPr>
              <a:t>/</a:t>
            </a:r>
            <a:r>
              <a:rPr lang="it-IT" b="1" dirty="0">
                <a:latin typeface="Baskerville Old Face" panose="02020602080505020303" pitchFamily="18" charset="0"/>
              </a:rPr>
              <a:t>e</a:t>
            </a:r>
            <a:r>
              <a:rPr lang="it-IT" dirty="0">
                <a:latin typeface="Baskerville Old Face" panose="02020602080505020303" pitchFamily="18" charset="0"/>
              </a:rPr>
              <a:t> for </a:t>
            </a:r>
            <a:r>
              <a:rPr lang="it-IT" dirty="0" err="1">
                <a:latin typeface="Baskerville Old Face" panose="02020602080505020303" pitchFamily="18" charset="0"/>
              </a:rPr>
              <a:t>masculine</a:t>
            </a:r>
            <a:r>
              <a:rPr lang="it-IT" dirty="0">
                <a:latin typeface="Baskerville Old Face" panose="02020602080505020303" pitchFamily="18" charset="0"/>
              </a:rPr>
              <a:t>/</a:t>
            </a:r>
            <a:r>
              <a:rPr lang="it-IT" dirty="0" err="1">
                <a:latin typeface="Baskerville Old Face" panose="02020602080505020303" pitchFamily="18" charset="0"/>
              </a:rPr>
              <a:t>feminine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singular</a:t>
            </a:r>
            <a:r>
              <a:rPr lang="it-IT" dirty="0">
                <a:latin typeface="Baskerville Old Face" panose="02020602080505020303" pitchFamily="18" charset="0"/>
              </a:rPr>
              <a:t> Ns, </a:t>
            </a:r>
            <a:r>
              <a:rPr lang="it-IT" b="1" dirty="0" err="1">
                <a:latin typeface="Baskerville Old Face" panose="02020602080505020303" pitchFamily="18" charset="0"/>
              </a:rPr>
              <a:t>të</a:t>
            </a:r>
            <a:r>
              <a:rPr lang="it-IT" dirty="0">
                <a:latin typeface="Baskerville Old Face" panose="02020602080505020303" pitchFamily="18" charset="0"/>
              </a:rPr>
              <a:t> for </a:t>
            </a:r>
            <a:r>
              <a:rPr lang="it-IT" dirty="0" err="1">
                <a:latin typeface="Baskerville Old Face" panose="02020602080505020303" pitchFamily="18" charset="0"/>
              </a:rPr>
              <a:t>plural</a:t>
            </a:r>
            <a:r>
              <a:rPr lang="it-IT" dirty="0">
                <a:latin typeface="Baskerville Old Face" panose="02020602080505020303" pitchFamily="18" charset="0"/>
              </a:rPr>
              <a:t> Ns;</a:t>
            </a:r>
          </a:p>
          <a:p>
            <a:pPr marL="285750" indent="-285750" algn="just">
              <a:buClr>
                <a:srgbClr val="A53010"/>
              </a:buClr>
              <a:buFont typeface="Arial" panose="020B0604020202020204" pitchFamily="34" charset="0"/>
              <a:buChar char="•"/>
            </a:pPr>
            <a:r>
              <a:rPr lang="it-IT" dirty="0" err="1">
                <a:latin typeface="Baskerville Old Face" panose="02020602080505020303" pitchFamily="18" charset="0"/>
              </a:rPr>
              <a:t>Pre-genitival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Linkers</a:t>
            </a:r>
            <a:r>
              <a:rPr lang="it-IT" dirty="0">
                <a:latin typeface="Baskerville Old Face" panose="02020602080505020303" pitchFamily="18" charset="0"/>
              </a:rPr>
              <a:t> in </a:t>
            </a:r>
            <a:r>
              <a:rPr lang="it-IT" dirty="0" err="1">
                <a:latin typeface="Baskerville Old Face" panose="02020602080505020303" pitchFamily="18" charset="0"/>
              </a:rPr>
              <a:t>other</a:t>
            </a:r>
            <a:r>
              <a:rPr lang="it-IT" dirty="0">
                <a:latin typeface="Baskerville Old Face" panose="02020602080505020303" pitchFamily="18" charset="0"/>
              </a:rPr>
              <a:t> arbëreshë </a:t>
            </a:r>
            <a:r>
              <a:rPr lang="it-IT" dirty="0" err="1">
                <a:latin typeface="Baskerville Old Face" panose="02020602080505020303" pitchFamily="18" charset="0"/>
              </a:rPr>
              <a:t>varieties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sz="2000" b="1" dirty="0">
                <a:solidFill>
                  <a:srgbClr val="27B334"/>
                </a:solidFill>
                <a:latin typeface="Baskerville Old Face" panose="02020602080505020303" pitchFamily="18" charset="0"/>
              </a:rPr>
              <a:t>YES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 (to some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</a:rPr>
              <a:t>extent</a:t>
            </a:r>
            <a:r>
              <a:rPr lang="it-IT" dirty="0">
                <a:latin typeface="Baskerville Old Face" panose="02020602080505020303" pitchFamily="18" charset="0"/>
              </a:rPr>
              <a:t>)</a:t>
            </a:r>
            <a:r>
              <a:rPr lang="it-IT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</a:t>
            </a:r>
            <a:r>
              <a:rPr lang="it-IT" b="1" dirty="0">
                <a:latin typeface="Baskerville Old Face" panose="02020602080505020303" pitchFamily="18" charset="0"/>
                <a:sym typeface="Wingdings" panose="05000000000000000000" pitchFamily="2" charset="2"/>
              </a:rPr>
              <a:t>i</a:t>
            </a:r>
            <a:r>
              <a:rPr lang="it-IT" dirty="0">
                <a:latin typeface="Baskerville Old Face" panose="02020602080505020303" pitchFamily="18" charset="0"/>
                <a:sym typeface="Wingdings" panose="05000000000000000000" pitchFamily="2" charset="2"/>
              </a:rPr>
              <a:t>/</a:t>
            </a:r>
            <a:r>
              <a:rPr lang="it-IT" b="1" dirty="0">
                <a:latin typeface="Baskerville Old Face" panose="02020602080505020303" pitchFamily="18" charset="0"/>
                <a:sym typeface="Wingdings" panose="05000000000000000000" pitchFamily="2" charset="2"/>
              </a:rPr>
              <a:t>e</a:t>
            </a:r>
            <a:r>
              <a:rPr lang="it-IT" dirty="0">
                <a:latin typeface="Baskerville Old Face" panose="02020602080505020303" pitchFamily="18" charset="0"/>
                <a:sym typeface="Wingdings" panose="05000000000000000000" pitchFamily="2" charset="2"/>
              </a:rPr>
              <a:t>/</a:t>
            </a:r>
            <a:r>
              <a:rPr lang="it-IT" b="1" dirty="0" err="1">
                <a:latin typeface="Baskerville Old Face" panose="02020602080505020303" pitchFamily="18" charset="0"/>
                <a:sym typeface="Wingdings" panose="05000000000000000000" pitchFamily="2" charset="2"/>
              </a:rPr>
              <a:t>t</a:t>
            </a:r>
            <a:r>
              <a:rPr lang="it-IT" b="1" dirty="0" err="1">
                <a:latin typeface="Baskerville Old Face" panose="02020602080505020303" pitchFamily="18" charset="0"/>
              </a:rPr>
              <a:t>ë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def</a:t>
            </a:r>
            <a:r>
              <a:rPr lang="it-IT" dirty="0">
                <a:latin typeface="Baskerville Old Face" panose="02020602080505020303" pitchFamily="18" charset="0"/>
              </a:rPr>
              <a:t>. vs </a:t>
            </a:r>
            <a:r>
              <a:rPr lang="it-IT" b="1" dirty="0" err="1">
                <a:latin typeface="Baskerville Old Face" panose="02020602080505020303" pitchFamily="18" charset="0"/>
                <a:sym typeface="Wingdings" panose="05000000000000000000" pitchFamily="2" charset="2"/>
              </a:rPr>
              <a:t>t</a:t>
            </a:r>
            <a:r>
              <a:rPr lang="it-IT" b="1" dirty="0" err="1">
                <a:latin typeface="Baskerville Old Face" panose="02020602080505020303" pitchFamily="18" charset="0"/>
              </a:rPr>
              <a:t>ë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indef</a:t>
            </a:r>
            <a:r>
              <a:rPr lang="it-IT" dirty="0">
                <a:latin typeface="Baskerville Old Face" panose="02020602080505020303" pitchFamily="18" charset="0"/>
              </a:rPr>
              <a:t>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940F25C-44C7-A087-974E-57585D376BB6}"/>
              </a:ext>
            </a:extLst>
          </p:cNvPr>
          <p:cNvSpPr txBox="1"/>
          <p:nvPr/>
        </p:nvSpPr>
        <p:spPr>
          <a:xfrm>
            <a:off x="5323840" y="200152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latin typeface="Baskerville Old Face" panose="02020602080505020303" pitchFamily="18" charset="0"/>
              </a:rPr>
              <a:t>Albanian</a:t>
            </a:r>
            <a:r>
              <a:rPr lang="it-IT" b="1" dirty="0">
                <a:latin typeface="Baskerville Old Face" panose="02020602080505020303" pitchFamily="18" charset="0"/>
              </a:rPr>
              <a:t>:</a:t>
            </a:r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BBA23EB-A380-1280-9A30-695742A5CFB6}"/>
              </a:ext>
            </a:extLst>
          </p:cNvPr>
          <p:cNvSpPr txBox="1"/>
          <p:nvPr/>
        </p:nvSpPr>
        <p:spPr>
          <a:xfrm>
            <a:off x="5323840" y="3886815"/>
            <a:ext cx="2184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latin typeface="Baskerville Old Face" panose="02020602080505020303" pitchFamily="18" charset="0"/>
              </a:rPr>
              <a:t>Arbëreshë: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168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F902123-F92B-3456-2A44-EFED55B78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20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528628A-FB1D-1277-2BA0-6549A31F95EF}"/>
              </a:ext>
            </a:extLst>
          </p:cNvPr>
          <p:cNvSpPr txBox="1"/>
          <p:nvPr/>
        </p:nvSpPr>
        <p:spPr>
          <a:xfrm>
            <a:off x="522309" y="1819314"/>
            <a:ext cx="423858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53010"/>
              </a:buClr>
            </a:pPr>
            <a:r>
              <a:rPr lang="it-IT" i="1" dirty="0">
                <a:latin typeface="Baskerville Old Face" panose="02020602080505020303" pitchFamily="18" charset="0"/>
              </a:rPr>
              <a:t>Vena di Maida (CS)</a:t>
            </a:r>
          </a:p>
          <a:p>
            <a:pPr>
              <a:buClr>
                <a:srgbClr val="A53010"/>
              </a:buClr>
            </a:pPr>
            <a:r>
              <a:rPr lang="it-IT" sz="1600" dirty="0" err="1">
                <a:latin typeface="Baskerville Old Face" panose="02020602080505020303" pitchFamily="18" charset="0"/>
              </a:rPr>
              <a:t>Kɐmb</a:t>
            </a:r>
            <a:r>
              <a:rPr lang="it-IT" sz="1600" dirty="0">
                <a:latin typeface="Baskerville Old Face" panose="02020602080505020303" pitchFamily="18" charset="0"/>
              </a:rPr>
              <a:t>-a          </a:t>
            </a:r>
            <a:r>
              <a:rPr lang="it-IT" sz="1600" b="1" dirty="0">
                <a:latin typeface="Baskerville Old Face" panose="02020602080505020303" pitchFamily="18" charset="0"/>
              </a:rPr>
              <a:t>ɛ</a:t>
            </a:r>
            <a:r>
              <a:rPr lang="it-IT" sz="1600" dirty="0">
                <a:latin typeface="Baskerville Old Face" panose="02020602080505020303" pitchFamily="18" charset="0"/>
              </a:rPr>
              <a:t>     </a:t>
            </a:r>
            <a:r>
              <a:rPr lang="it-IT" sz="1600" dirty="0" err="1">
                <a:latin typeface="Baskerville Old Face" panose="02020602080505020303" pitchFamily="18" charset="0"/>
              </a:rPr>
              <a:t>maʧ</a:t>
            </a:r>
            <a:r>
              <a:rPr lang="it-IT" sz="1600" dirty="0">
                <a:latin typeface="Baskerville Old Face" panose="02020602080505020303" pitchFamily="18" charset="0"/>
              </a:rPr>
              <a:t>-ə-</a:t>
            </a:r>
            <a:r>
              <a:rPr lang="it-IT" sz="1600" dirty="0" err="1">
                <a:latin typeface="Baskerville Old Face" panose="02020602080505020303" pitchFamily="18" charset="0"/>
              </a:rPr>
              <a:t>sə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A53010"/>
              </a:buClr>
            </a:pPr>
            <a:r>
              <a:rPr lang="it-IT" sz="1600" dirty="0" err="1">
                <a:latin typeface="Baskerville Old Face" panose="02020602080505020303" pitchFamily="18" charset="0"/>
              </a:rPr>
              <a:t>paw-Nom.fs</a:t>
            </a:r>
            <a:r>
              <a:rPr lang="it-IT" sz="1600" dirty="0">
                <a:latin typeface="Baskerville Old Face" panose="02020602080505020303" pitchFamily="18" charset="0"/>
              </a:rPr>
              <a:t>  Art  </a:t>
            </a:r>
            <a:r>
              <a:rPr lang="it-IT" sz="1600" dirty="0" err="1">
                <a:latin typeface="Baskerville Old Face" panose="02020602080505020303" pitchFamily="18" charset="0"/>
              </a:rPr>
              <a:t>cat-fs-Gen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A5301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‘the </a:t>
            </a:r>
            <a:r>
              <a:rPr lang="it-IT" sz="1600" dirty="0" err="1">
                <a:latin typeface="Baskerville Old Face" panose="02020602080505020303" pitchFamily="18" charset="0"/>
              </a:rPr>
              <a:t>cat’s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paw</a:t>
            </a:r>
            <a:r>
              <a:rPr lang="it-IT" sz="1600" dirty="0">
                <a:latin typeface="Baskerville Old Face" panose="02020602080505020303" pitchFamily="18" charset="0"/>
              </a:rPr>
              <a:t>’</a:t>
            </a:r>
          </a:p>
          <a:p>
            <a:pPr>
              <a:buClr>
                <a:srgbClr val="A53010"/>
              </a:buClr>
            </a:pP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A53010"/>
              </a:buClr>
            </a:pPr>
            <a:r>
              <a:rPr lang="it-IT" sz="1600" dirty="0" err="1">
                <a:latin typeface="Baskerville Old Face" panose="02020602080505020303" pitchFamily="18" charset="0"/>
              </a:rPr>
              <a:t>Njə</a:t>
            </a:r>
            <a:r>
              <a:rPr lang="it-IT" sz="1600" dirty="0">
                <a:latin typeface="Baskerville Old Face" panose="02020602080505020303" pitchFamily="18" charset="0"/>
              </a:rPr>
              <a:t>/ </a:t>
            </a:r>
            <a:r>
              <a:rPr lang="it-IT" sz="1600" dirty="0" err="1">
                <a:latin typeface="Baskerville Old Face" panose="02020602080505020303" pitchFamily="18" charset="0"/>
              </a:rPr>
              <a:t>ajɔ</a:t>
            </a:r>
            <a:r>
              <a:rPr lang="it-IT" sz="1600" dirty="0">
                <a:latin typeface="Baskerville Old Face" panose="02020602080505020303" pitchFamily="18" charset="0"/>
              </a:rPr>
              <a:t>       </a:t>
            </a:r>
            <a:r>
              <a:rPr lang="it-IT" sz="1600" dirty="0" err="1">
                <a:latin typeface="Baskerville Old Face" panose="02020602080505020303" pitchFamily="18" charset="0"/>
              </a:rPr>
              <a:t>kɐmb</a:t>
            </a:r>
            <a:r>
              <a:rPr lang="it-IT" sz="1600" dirty="0">
                <a:latin typeface="Baskerville Old Face" panose="02020602080505020303" pitchFamily="18" charset="0"/>
              </a:rPr>
              <a:t>   </a:t>
            </a:r>
            <a:r>
              <a:rPr lang="it-IT" sz="1600" b="1" dirty="0" err="1">
                <a:latin typeface="Baskerville Old Face" panose="02020602080505020303" pitchFamily="18" charset="0"/>
              </a:rPr>
              <a:t>tə</a:t>
            </a:r>
            <a:r>
              <a:rPr lang="it-IT" sz="1600" dirty="0">
                <a:latin typeface="Baskerville Old Face" panose="02020602080505020303" pitchFamily="18" charset="0"/>
              </a:rPr>
              <a:t>   </a:t>
            </a:r>
            <a:r>
              <a:rPr lang="it-IT" sz="1600" dirty="0" err="1">
                <a:latin typeface="Baskerville Old Face" panose="02020602080505020303" pitchFamily="18" charset="0"/>
              </a:rPr>
              <a:t>maʧ</a:t>
            </a:r>
            <a:r>
              <a:rPr lang="it-IT" sz="1600" dirty="0">
                <a:latin typeface="Baskerville Old Face" panose="02020602080505020303" pitchFamily="18" charset="0"/>
              </a:rPr>
              <a:t>-ə-</a:t>
            </a:r>
            <a:r>
              <a:rPr lang="it-IT" sz="1600" dirty="0" err="1">
                <a:latin typeface="Baskerville Old Face" panose="02020602080505020303" pitchFamily="18" charset="0"/>
              </a:rPr>
              <a:t>sə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A5301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Art/ Dem    </a:t>
            </a:r>
            <a:r>
              <a:rPr lang="it-IT" sz="1600" dirty="0" err="1">
                <a:latin typeface="Baskerville Old Face" panose="02020602080505020303" pitchFamily="18" charset="0"/>
              </a:rPr>
              <a:t>paw-fs</a:t>
            </a:r>
            <a:r>
              <a:rPr lang="it-IT" sz="1600" dirty="0">
                <a:latin typeface="Baskerville Old Face" panose="02020602080505020303" pitchFamily="18" charset="0"/>
              </a:rPr>
              <a:t> Art </a:t>
            </a:r>
            <a:r>
              <a:rPr lang="it-IT" sz="1600" dirty="0" err="1">
                <a:latin typeface="Baskerville Old Face" panose="02020602080505020303" pitchFamily="18" charset="0"/>
              </a:rPr>
              <a:t>cat-fs-Gen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A5301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‘a/</a:t>
            </a:r>
            <a:r>
              <a:rPr lang="it-IT" sz="1600" dirty="0" err="1">
                <a:latin typeface="Baskerville Old Face" panose="02020602080505020303" pitchFamily="18" charset="0"/>
              </a:rPr>
              <a:t>that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cat’s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paw</a:t>
            </a:r>
            <a:r>
              <a:rPr lang="it-IT" sz="1600" dirty="0">
                <a:latin typeface="Baskerville Old Face" panose="02020602080505020303" pitchFamily="18" charset="0"/>
              </a:rPr>
              <a:t>’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0613CF8-716F-F4A6-2F89-4F2E588D33DE}"/>
              </a:ext>
            </a:extLst>
          </p:cNvPr>
          <p:cNvSpPr txBox="1"/>
          <p:nvPr/>
        </p:nvSpPr>
        <p:spPr>
          <a:xfrm>
            <a:off x="522309" y="4254737"/>
            <a:ext cx="436728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atin typeface="Baskerville Old Face" panose="02020602080505020303" pitchFamily="18" charset="0"/>
              </a:rPr>
              <a:t>Casalvecchio</a:t>
            </a:r>
          </a:p>
          <a:p>
            <a:r>
              <a:rPr lang="it-IT" sz="1600" dirty="0" err="1">
                <a:latin typeface="Baskerville Old Face" panose="02020602080505020303" pitchFamily="18" charset="0"/>
              </a:rPr>
              <a:t>Kɐmb</a:t>
            </a:r>
            <a:r>
              <a:rPr lang="it-IT" sz="1600" dirty="0">
                <a:latin typeface="Baskerville Old Face" panose="02020602080505020303" pitchFamily="18" charset="0"/>
              </a:rPr>
              <a:t>-a         </a:t>
            </a:r>
            <a:r>
              <a:rPr lang="it-IT" sz="1600" b="1" dirty="0" err="1">
                <a:latin typeface="Baskerville Old Face" panose="02020602080505020303" pitchFamily="18" charset="0"/>
              </a:rPr>
              <a:t>tə</a:t>
            </a:r>
            <a:r>
              <a:rPr lang="it-IT" sz="1600" b="1" dirty="0">
                <a:latin typeface="Baskerville Old Face" panose="02020602080505020303" pitchFamily="18" charset="0"/>
              </a:rPr>
              <a:t> </a:t>
            </a:r>
            <a:r>
              <a:rPr lang="it-IT" sz="1600" dirty="0">
                <a:latin typeface="Baskerville Old Face" panose="02020602080505020303" pitchFamily="18" charset="0"/>
              </a:rPr>
              <a:t>  </a:t>
            </a:r>
            <a:r>
              <a:rPr lang="it-IT" sz="1600" dirty="0" err="1">
                <a:latin typeface="Baskerville Old Face" panose="02020602080505020303" pitchFamily="18" charset="0"/>
              </a:rPr>
              <a:t>maʧ</a:t>
            </a:r>
            <a:r>
              <a:rPr lang="it-IT" sz="1600" dirty="0">
                <a:latin typeface="Baskerville Old Face" panose="02020602080505020303" pitchFamily="18" charset="0"/>
              </a:rPr>
              <a:t>-ə-</a:t>
            </a:r>
            <a:r>
              <a:rPr lang="it-IT" sz="1600" dirty="0" err="1">
                <a:latin typeface="Baskerville Old Face" panose="02020602080505020303" pitchFamily="18" charset="0"/>
              </a:rPr>
              <a:t>sə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A53010"/>
              </a:buClr>
            </a:pPr>
            <a:r>
              <a:rPr lang="it-IT" sz="1600" dirty="0" err="1">
                <a:latin typeface="Baskerville Old Face" panose="02020602080505020303" pitchFamily="18" charset="0"/>
              </a:rPr>
              <a:t>paw-Nom.fs</a:t>
            </a:r>
            <a:r>
              <a:rPr lang="it-IT" sz="1600" dirty="0">
                <a:latin typeface="Baskerville Old Face" panose="02020602080505020303" pitchFamily="18" charset="0"/>
              </a:rPr>
              <a:t> Art  </a:t>
            </a:r>
            <a:r>
              <a:rPr lang="it-IT" sz="1600" dirty="0" err="1">
                <a:latin typeface="Baskerville Old Face" panose="02020602080505020303" pitchFamily="18" charset="0"/>
              </a:rPr>
              <a:t>cat-fs-Gen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A5301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‘the </a:t>
            </a:r>
            <a:r>
              <a:rPr lang="it-IT" sz="1600" dirty="0" err="1">
                <a:latin typeface="Baskerville Old Face" panose="02020602080505020303" pitchFamily="18" charset="0"/>
              </a:rPr>
              <a:t>cat’s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paw</a:t>
            </a:r>
            <a:r>
              <a:rPr lang="it-IT" sz="1600" dirty="0">
                <a:latin typeface="Baskerville Old Face" panose="02020602080505020303" pitchFamily="18" charset="0"/>
              </a:rPr>
              <a:t>’</a:t>
            </a:r>
          </a:p>
          <a:p>
            <a:endParaRPr lang="it-IT" sz="1600" dirty="0">
              <a:latin typeface="Baskerville Old Face" panose="02020602080505020303" pitchFamily="18" charset="0"/>
            </a:endParaRPr>
          </a:p>
          <a:p>
            <a:r>
              <a:rPr lang="it-IT" sz="1600" dirty="0" err="1">
                <a:latin typeface="Baskerville Old Face" panose="02020602080505020303" pitchFamily="18" charset="0"/>
              </a:rPr>
              <a:t>kɐmb</a:t>
            </a:r>
            <a:r>
              <a:rPr lang="it-IT" sz="1600" dirty="0">
                <a:latin typeface="Baskerville Old Face" panose="02020602080505020303" pitchFamily="18" charset="0"/>
              </a:rPr>
              <a:t>-a         </a:t>
            </a:r>
            <a:r>
              <a:rPr lang="it-IT" sz="1600" b="1" dirty="0" err="1">
                <a:latin typeface="Baskerville Old Face" panose="02020602080505020303" pitchFamily="18" charset="0"/>
              </a:rPr>
              <a:t>tə</a:t>
            </a:r>
            <a:r>
              <a:rPr lang="it-IT" sz="1600" b="1" dirty="0">
                <a:latin typeface="Baskerville Old Face" panose="02020602080505020303" pitchFamily="18" charset="0"/>
              </a:rPr>
              <a:t> </a:t>
            </a:r>
            <a:r>
              <a:rPr lang="it-IT" sz="1600" dirty="0">
                <a:latin typeface="Baskerville Old Face" panose="02020602080505020303" pitchFamily="18" charset="0"/>
              </a:rPr>
              <a:t>  </a:t>
            </a:r>
            <a:r>
              <a:rPr lang="it-IT" sz="1600" dirty="0" err="1">
                <a:latin typeface="Baskerville Old Face" panose="02020602080505020303" pitchFamily="18" charset="0"/>
              </a:rPr>
              <a:t>ati</a:t>
            </a:r>
            <a:r>
              <a:rPr lang="it-IT" sz="1600" dirty="0">
                <a:latin typeface="Baskerville Old Face" panose="02020602080505020303" pitchFamily="18" charset="0"/>
              </a:rPr>
              <a:t>-j                 / </a:t>
            </a:r>
            <a:r>
              <a:rPr lang="it-IT" sz="1600" dirty="0" err="1">
                <a:latin typeface="Baskerville Old Face" panose="02020602080505020303" pitchFamily="18" charset="0"/>
              </a:rPr>
              <a:t>njə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cən</a:t>
            </a:r>
            <a:r>
              <a:rPr lang="it-IT" sz="1600" dirty="0">
                <a:latin typeface="Baskerville Old Face" panose="02020602080505020303" pitchFamily="18" charset="0"/>
              </a:rPr>
              <a:t>-i</a:t>
            </a:r>
          </a:p>
          <a:p>
            <a:r>
              <a:rPr lang="it-IT" sz="1600" dirty="0" err="1">
                <a:latin typeface="Baskerville Old Face" panose="02020602080505020303" pitchFamily="18" charset="0"/>
              </a:rPr>
              <a:t>paw-Nom.fs</a:t>
            </a:r>
            <a:r>
              <a:rPr lang="it-IT" sz="1600" dirty="0">
                <a:latin typeface="Baskerville Old Face" panose="02020602080505020303" pitchFamily="18" charset="0"/>
              </a:rPr>
              <a:t> Art that.ms-</a:t>
            </a:r>
            <a:r>
              <a:rPr lang="it-IT" sz="1600" dirty="0" err="1">
                <a:latin typeface="Baskerville Old Face" panose="02020602080505020303" pitchFamily="18" charset="0"/>
              </a:rPr>
              <a:t>Gen</a:t>
            </a:r>
            <a:r>
              <a:rPr lang="it-IT" sz="1600" dirty="0">
                <a:latin typeface="Baskerville Old Face" panose="02020602080505020303" pitchFamily="18" charset="0"/>
              </a:rPr>
              <a:t> /  Art dog-Gen.ms</a:t>
            </a:r>
          </a:p>
          <a:p>
            <a:r>
              <a:rPr lang="it-IT" sz="1600" dirty="0">
                <a:latin typeface="Baskerville Old Face" panose="02020602080505020303" pitchFamily="18" charset="0"/>
              </a:rPr>
              <a:t>‘the </a:t>
            </a:r>
            <a:r>
              <a:rPr lang="it-IT" sz="1600" dirty="0" err="1">
                <a:latin typeface="Baskerville Old Face" panose="02020602080505020303" pitchFamily="18" charset="0"/>
              </a:rPr>
              <a:t>paw</a:t>
            </a:r>
            <a:r>
              <a:rPr lang="it-IT" sz="1600" dirty="0">
                <a:latin typeface="Baskerville Old Face" panose="02020602080505020303" pitchFamily="18" charset="0"/>
              </a:rPr>
              <a:t> of </a:t>
            </a:r>
            <a:r>
              <a:rPr lang="it-IT" sz="1600" dirty="0" err="1">
                <a:latin typeface="Baskerville Old Face" panose="02020602080505020303" pitchFamily="18" charset="0"/>
              </a:rPr>
              <a:t>that</a:t>
            </a:r>
            <a:r>
              <a:rPr lang="it-IT" sz="1600" dirty="0">
                <a:latin typeface="Baskerville Old Face" panose="02020602080505020303" pitchFamily="18" charset="0"/>
              </a:rPr>
              <a:t>/a dog’</a:t>
            </a:r>
          </a:p>
          <a:p>
            <a:endParaRPr lang="it-IT" sz="1600" i="1" dirty="0">
              <a:latin typeface="Baskerville Old Face" panose="02020602080505020303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002145D-1EFB-C816-8FE8-0F299C55C4B3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914126E-9B1A-B21C-E8F4-346ACB2DADAB}"/>
              </a:ext>
            </a:extLst>
          </p:cNvPr>
          <p:cNvSpPr txBox="1"/>
          <p:nvPr/>
        </p:nvSpPr>
        <p:spPr>
          <a:xfrm>
            <a:off x="477520" y="1107440"/>
            <a:ext cx="216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Nominal</a:t>
            </a:r>
            <a:r>
              <a:rPr lang="it-IT" dirty="0">
                <a:latin typeface="Baskerville Old Face" panose="02020602080505020303" pitchFamily="18" charset="0"/>
              </a:rPr>
              <a:t> Domain</a:t>
            </a:r>
          </a:p>
        </p:txBody>
      </p:sp>
    </p:spTree>
    <p:extLst>
      <p:ext uri="{BB962C8B-B14F-4D97-AF65-F5344CB8AC3E}">
        <p14:creationId xmlns:p14="http://schemas.microsoft.com/office/powerpoint/2010/main" val="1820192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1008BE-9C17-1288-0870-8722281AE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21</a:t>
            </a:fld>
            <a:endParaRPr lang="it-IT" dirty="0"/>
          </a:p>
        </p:txBody>
      </p:sp>
      <p:pic>
        <p:nvPicPr>
          <p:cNvPr id="5" name="Immagine 4" descr="Immagine che contiene schermata, testo, numero, Carattere&#10;&#10;Il contenuto generato dall'IA potrebbe non essere corretto.">
            <a:extLst>
              <a:ext uri="{FF2B5EF4-FFF2-40B4-BE49-F238E27FC236}">
                <a16:creationId xmlns:a16="http://schemas.microsoft.com/office/drawing/2014/main" id="{A2510CAB-1E5E-683D-59B7-7D4D32117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00" y="1810924"/>
            <a:ext cx="5418290" cy="244623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F27E3AB-0561-FD23-2035-3208A3AD4038}"/>
              </a:ext>
            </a:extLst>
          </p:cNvPr>
          <p:cNvSpPr txBox="1"/>
          <p:nvPr/>
        </p:nvSpPr>
        <p:spPr>
          <a:xfrm>
            <a:off x="440497" y="1074324"/>
            <a:ext cx="581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Baskerville Old Face" panose="02020602080505020303" pitchFamily="18" charset="0"/>
              </a:rPr>
              <a:t>Piana’s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pre-adjectival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linkers</a:t>
            </a:r>
            <a:r>
              <a:rPr lang="it-IT" dirty="0">
                <a:latin typeface="Baskerville Old Face" panose="02020602080505020303" pitchFamily="18" charset="0"/>
              </a:rPr>
              <a:t> (cf. Gerbino 2009):</a:t>
            </a:r>
          </a:p>
        </p:txBody>
      </p:sp>
      <p:sp>
        <p:nvSpPr>
          <p:cNvPr id="8" name="Connettore 7">
            <a:extLst>
              <a:ext uri="{FF2B5EF4-FFF2-40B4-BE49-F238E27FC236}">
                <a16:creationId xmlns:a16="http://schemas.microsoft.com/office/drawing/2014/main" id="{7684D463-84F1-CA8E-61F5-1D50EC4865AE}"/>
              </a:ext>
            </a:extLst>
          </p:cNvPr>
          <p:cNvSpPr/>
          <p:nvPr/>
        </p:nvSpPr>
        <p:spPr>
          <a:xfrm>
            <a:off x="7244994" y="1311544"/>
            <a:ext cx="2862732" cy="2281238"/>
          </a:xfrm>
          <a:prstGeom prst="flowChartConnec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a </a:t>
            </a:r>
            <a:r>
              <a:rPr lang="en-US" sz="20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reduced paradigm </a:t>
            </a:r>
            <a:r>
              <a:rPr lang="en-US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characterized by form </a:t>
            </a:r>
            <a:r>
              <a:rPr lang="en-US" sz="20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syncretism</a:t>
            </a:r>
            <a:endParaRPr lang="it-IT" sz="2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endParaRPr lang="it-IT" b="1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9" name="Elemento grafico 8" descr="Freccia linea: curva oraria con riempimento a tinta unita">
            <a:extLst>
              <a:ext uri="{FF2B5EF4-FFF2-40B4-BE49-F238E27FC236}">
                <a16:creationId xmlns:a16="http://schemas.microsoft.com/office/drawing/2014/main" id="{F4F17D42-FE41-ECA3-1D41-F05B3205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648325">
            <a:off x="6238613" y="3820960"/>
            <a:ext cx="1097067" cy="1097067"/>
          </a:xfrm>
          <a:prstGeom prst="rect">
            <a:avLst/>
          </a:prstGeom>
        </p:spPr>
      </p:pic>
      <p:sp>
        <p:nvSpPr>
          <p:cNvPr id="10" name="Connettore 9">
            <a:extLst>
              <a:ext uri="{FF2B5EF4-FFF2-40B4-BE49-F238E27FC236}">
                <a16:creationId xmlns:a16="http://schemas.microsoft.com/office/drawing/2014/main" id="{53809594-3C14-7936-543E-C03959F08842}"/>
              </a:ext>
            </a:extLst>
          </p:cNvPr>
          <p:cNvSpPr/>
          <p:nvPr/>
        </p:nvSpPr>
        <p:spPr>
          <a:xfrm>
            <a:off x="6962570" y="4504979"/>
            <a:ext cx="2862733" cy="2108379"/>
          </a:xfrm>
          <a:prstGeom prst="flowChartConnec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Baskerville Old Face" panose="02020602080505020303" pitchFamily="18" charset="0"/>
              </a:rPr>
              <a:t>Forms sensitive to </a:t>
            </a:r>
            <a:r>
              <a:rPr lang="en-US" sz="16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φ-features</a:t>
            </a:r>
            <a:r>
              <a:rPr lang="en-US" sz="16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(gender and number)</a:t>
            </a:r>
            <a:endParaRPr lang="it-IT" sz="16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1" name="Elemento grafico 10" descr="Freccia in su con riempimento a tinta unita">
            <a:extLst>
              <a:ext uri="{FF2B5EF4-FFF2-40B4-BE49-F238E27FC236}">
                <a16:creationId xmlns:a16="http://schemas.microsoft.com/office/drawing/2014/main" id="{672EBDE0-15DF-E487-5779-9F0726782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2526919" y="4369492"/>
            <a:ext cx="651351" cy="651351"/>
          </a:xfrm>
          <a:prstGeom prst="rect">
            <a:avLst/>
          </a:prstGeom>
        </p:spPr>
      </p:pic>
      <p:sp>
        <p:nvSpPr>
          <p:cNvPr id="12" name="Connettore 11">
            <a:extLst>
              <a:ext uri="{FF2B5EF4-FFF2-40B4-BE49-F238E27FC236}">
                <a16:creationId xmlns:a16="http://schemas.microsoft.com/office/drawing/2014/main" id="{33101639-3974-0667-F244-A5345230BFCF}"/>
              </a:ext>
            </a:extLst>
          </p:cNvPr>
          <p:cNvSpPr/>
          <p:nvPr/>
        </p:nvSpPr>
        <p:spPr>
          <a:xfrm>
            <a:off x="1653111" y="5067879"/>
            <a:ext cx="2664875" cy="1510544"/>
          </a:xfrm>
          <a:prstGeom prst="flowChartConnector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Baskerville Old Face" panose="02020602080505020303" pitchFamily="18" charset="0"/>
              </a:rPr>
              <a:t>Forms sensitive, to some extent, to </a:t>
            </a:r>
            <a:r>
              <a:rPr lang="en-US" sz="16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case</a:t>
            </a:r>
            <a:r>
              <a:rPr lang="en-US" sz="16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and the </a:t>
            </a:r>
            <a:r>
              <a:rPr lang="en-US" sz="16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definiteness </a:t>
            </a:r>
            <a:r>
              <a:rPr lang="en-US" sz="1600" dirty="0">
                <a:solidFill>
                  <a:schemeClr val="tx1"/>
                </a:solidFill>
                <a:latin typeface="Baskerville Old Face" panose="02020602080505020303" pitchFamily="18" charset="0"/>
              </a:rPr>
              <a:t>of the head noun</a:t>
            </a:r>
            <a:endParaRPr lang="it-IT" sz="1600" dirty="0">
              <a:latin typeface="Baskerville Old Face" panose="02020602080505020303" pitchFamily="18" charset="0"/>
            </a:endParaRPr>
          </a:p>
        </p:txBody>
      </p:sp>
      <p:pic>
        <p:nvPicPr>
          <p:cNvPr id="13" name="Elemento grafico 12" descr="Freccia in su con riempimento a tinta unita">
            <a:extLst>
              <a:ext uri="{FF2B5EF4-FFF2-40B4-BE49-F238E27FC236}">
                <a16:creationId xmlns:a16="http://schemas.microsoft.com/office/drawing/2014/main" id="{223B36F0-5BF1-6514-D8FA-1FCAC1FF26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6233012" y="2231706"/>
            <a:ext cx="651351" cy="651351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852E48A-DDEA-B063-9F2E-661199186092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</p:spTree>
    <p:extLst>
      <p:ext uri="{BB962C8B-B14F-4D97-AF65-F5344CB8AC3E}">
        <p14:creationId xmlns:p14="http://schemas.microsoft.com/office/powerpoint/2010/main" val="365295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E49D2-9D90-C0A3-0B0A-C94D0AE0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BA197718-189A-31AB-4EA0-896D5B1B0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22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67AADD0-BC48-6232-AFDA-A4FEE7ED0277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6561E82-EEB2-C91E-4FDB-003408893210}"/>
              </a:ext>
            </a:extLst>
          </p:cNvPr>
          <p:cNvSpPr txBox="1"/>
          <p:nvPr/>
        </p:nvSpPr>
        <p:spPr>
          <a:xfrm>
            <a:off x="477520" y="1107440"/>
            <a:ext cx="453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Pre-adjectival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linkers</a:t>
            </a:r>
            <a:r>
              <a:rPr lang="it-IT" dirty="0">
                <a:latin typeface="Baskerville Old Face" panose="02020602080505020303" pitchFamily="18" charset="0"/>
              </a:rPr>
              <a:t> in </a:t>
            </a:r>
            <a:r>
              <a:rPr lang="it-IT" dirty="0" err="1">
                <a:latin typeface="Baskerville Old Face" panose="02020602080505020303" pitchFamily="18" charset="0"/>
              </a:rPr>
              <a:t>collected</a:t>
            </a:r>
            <a:r>
              <a:rPr lang="it-IT" dirty="0">
                <a:latin typeface="Baskerville Old Face" panose="02020602080505020303" pitchFamily="18" charset="0"/>
              </a:rPr>
              <a:t> data: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B4AE8CA-3BBF-8799-C49D-B55C82DC7343}"/>
              </a:ext>
            </a:extLst>
          </p:cNvPr>
          <p:cNvSpPr txBox="1"/>
          <p:nvPr/>
        </p:nvSpPr>
        <p:spPr>
          <a:xfrm>
            <a:off x="6927101" y="2865120"/>
            <a:ext cx="443380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Pre-adjectival linkers:</a:t>
            </a:r>
            <a:r>
              <a:rPr lang="it-IT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They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agree in </a:t>
            </a:r>
            <a:r>
              <a:rPr lang="en-US" b="1" dirty="0">
                <a:latin typeface="Baskerville Old Face" panose="02020602080505020303" pitchFamily="18" charset="0"/>
              </a:rPr>
              <a:t>gender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latin typeface="Baskerville Old Face" panose="02020602080505020303" pitchFamily="18" charset="0"/>
              </a:rPr>
              <a:t>number </a:t>
            </a:r>
            <a:r>
              <a:rPr lang="en-US" dirty="0">
                <a:latin typeface="Baskerville Old Face" panose="02020602080505020303" pitchFamily="18" charset="0"/>
              </a:rPr>
              <a:t>with the modified noun, not showing any sensitivity to </a:t>
            </a:r>
            <a:r>
              <a:rPr lang="en-US" u="sng" dirty="0">
                <a:latin typeface="Baskerville Old Face" panose="02020602080505020303" pitchFamily="18" charset="0"/>
              </a:rPr>
              <a:t>definiteness</a:t>
            </a:r>
            <a:r>
              <a:rPr lang="en-US" dirty="0">
                <a:latin typeface="Baskerville Old Face" panose="02020602080505020303" pitchFamily="18" charset="0"/>
              </a:rPr>
              <a:t> or </a:t>
            </a:r>
            <a:r>
              <a:rPr lang="en-US" u="sng" dirty="0">
                <a:latin typeface="Baskerville Old Face" panose="02020602080505020303" pitchFamily="18" charset="0"/>
              </a:rPr>
              <a:t>case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FA8C783-E0A0-283F-F99F-384D1B00AB78}"/>
              </a:ext>
            </a:extLst>
          </p:cNvPr>
          <p:cNvSpPr txBox="1"/>
          <p:nvPr/>
        </p:nvSpPr>
        <p:spPr>
          <a:xfrm>
            <a:off x="477521" y="1687354"/>
            <a:ext cx="674624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A53010"/>
              </a:buClr>
              <a:buFont typeface="+mj-lt"/>
              <a:buAutoNum type="alphaLcParenR"/>
            </a:pP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ɲə</a:t>
            </a:r>
            <a:r>
              <a:rPr lang="it-IT" sz="1500" dirty="0">
                <a:latin typeface="Baskerville Old Face" panose="02020602080505020303" pitchFamily="18" charset="0"/>
              </a:rPr>
              <a:t>   </a:t>
            </a:r>
            <a:r>
              <a:rPr lang="it-IT" sz="1500" dirty="0" err="1">
                <a:latin typeface="Baskerville Old Face" panose="02020602080505020303" pitchFamily="18" charset="0"/>
              </a:rPr>
              <a:t>ʃkɔ'lin</a:t>
            </a:r>
            <a:r>
              <a:rPr lang="it-IT" sz="1500" dirty="0">
                <a:latin typeface="Baskerville Old Face" panose="02020602080505020303" pitchFamily="18" charset="0"/>
              </a:rPr>
              <a:t> / </a:t>
            </a:r>
            <a:r>
              <a:rPr lang="it-IT" sz="1500" dirty="0" err="1">
                <a:latin typeface="Baskerville Old Face" panose="02020602080505020303" pitchFamily="18" charset="0"/>
              </a:rPr>
              <a:t>ʃkɔ'lin</a:t>
            </a:r>
            <a:r>
              <a:rPr lang="it-IT" sz="1500" dirty="0">
                <a:latin typeface="Baskerville Old Face" panose="02020602080505020303" pitchFamily="18" charset="0"/>
              </a:rPr>
              <a:t>-a                 ɛ      </a:t>
            </a:r>
            <a:r>
              <a:rPr lang="it-IT" sz="1500" dirty="0" err="1">
                <a:latin typeface="Baskerville Old Face" panose="02020602080505020303" pitchFamily="18" charset="0"/>
              </a:rPr>
              <a:t>kukj</a:t>
            </a:r>
            <a:r>
              <a:rPr lang="it-IT" sz="1500" dirty="0">
                <a:latin typeface="Baskerville Old Face" panose="02020602080505020303" pitchFamily="18" charset="0"/>
              </a:rPr>
              <a:t>-ɛ     </a:t>
            </a:r>
            <a:r>
              <a:rPr lang="it-IT" sz="1500" dirty="0" err="1">
                <a:latin typeface="Baskerville Old Face" panose="02020602080505020303" pitchFamily="18" charset="0"/>
              </a:rPr>
              <a:t>tə</a:t>
            </a:r>
            <a:r>
              <a:rPr lang="it-IT" sz="1500" dirty="0">
                <a:latin typeface="Baskerville Old Face" panose="02020602080505020303" pitchFamily="18" charset="0"/>
              </a:rPr>
              <a:t>    </a:t>
            </a:r>
            <a:r>
              <a:rPr lang="it-IT" sz="1500" dirty="0" err="1">
                <a:latin typeface="Baskerville Old Face" panose="02020602080505020303" pitchFamily="18" charset="0"/>
              </a:rPr>
              <a:t>taʦ</a:t>
            </a:r>
            <a:endParaRPr lang="it-IT" sz="1500" dirty="0">
              <a:latin typeface="Baskerville Old Face" panose="02020602080505020303" pitchFamily="18" charset="0"/>
            </a:endParaRPr>
          </a:p>
          <a:p>
            <a:pPr lvl="1">
              <a:buClr>
                <a:srgbClr val="A53010"/>
              </a:buClr>
            </a:pPr>
            <a:r>
              <a:rPr lang="it-IT" sz="1500" dirty="0">
                <a:latin typeface="Baskerville Old Face" panose="02020602080505020303" pitchFamily="18" charset="0"/>
              </a:rPr>
              <a:t>Art </a:t>
            </a:r>
            <a:r>
              <a:rPr lang="it-IT" sz="1500" dirty="0" err="1">
                <a:latin typeface="Baskerville Old Face" panose="02020602080505020303" pitchFamily="18" charset="0"/>
              </a:rPr>
              <a:t>tie.fsg</a:t>
            </a:r>
            <a:r>
              <a:rPr lang="it-IT" sz="1500" dirty="0">
                <a:latin typeface="Baskerville Old Face" panose="02020602080505020303" pitchFamily="18" charset="0"/>
              </a:rPr>
              <a:t> / </a:t>
            </a:r>
            <a:r>
              <a:rPr lang="it-IT" sz="1500" dirty="0" err="1">
                <a:latin typeface="Baskerville Old Face" panose="02020602080505020303" pitchFamily="18" charset="0"/>
              </a:rPr>
              <a:t>tie-NOM.def.fsg</a:t>
            </a:r>
            <a:r>
              <a:rPr lang="it-IT" sz="1500" dirty="0">
                <a:latin typeface="Baskerville Old Face" panose="02020602080505020303" pitchFamily="18" charset="0"/>
              </a:rPr>
              <a:t>   </a:t>
            </a: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  red-</a:t>
            </a:r>
            <a:r>
              <a:rPr lang="it-IT" sz="1500" dirty="0" err="1">
                <a:latin typeface="Baskerville Old Face" panose="02020602080505020303" pitchFamily="18" charset="0"/>
              </a:rPr>
              <a:t>fsg</a:t>
            </a:r>
            <a:r>
              <a:rPr lang="it-IT" sz="1500" dirty="0">
                <a:latin typeface="Baskerville Old Face" panose="02020602080505020303" pitchFamily="18" charset="0"/>
              </a:rPr>
              <a:t>   </a:t>
            </a: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father.OBL.def.msg</a:t>
            </a:r>
          </a:p>
          <a:p>
            <a:pPr lvl="1">
              <a:buClr>
                <a:srgbClr val="A53010"/>
              </a:buClr>
            </a:pPr>
            <a:r>
              <a:rPr lang="it-IT" sz="1500" i="1" dirty="0">
                <a:latin typeface="Baskerville Old Face" panose="02020602080505020303" pitchFamily="18" charset="0"/>
              </a:rPr>
              <a:t>‘a red </a:t>
            </a:r>
            <a:r>
              <a:rPr lang="it-IT" sz="1500" i="1" dirty="0" err="1">
                <a:latin typeface="Baskerville Old Face" panose="02020602080505020303" pitchFamily="18" charset="0"/>
              </a:rPr>
              <a:t>tie</a:t>
            </a:r>
            <a:r>
              <a:rPr lang="it-IT" sz="1500" i="1" dirty="0">
                <a:latin typeface="Baskerville Old Face" panose="02020602080505020303" pitchFamily="18" charset="0"/>
              </a:rPr>
              <a:t> / the red </a:t>
            </a:r>
            <a:r>
              <a:rPr lang="it-IT" sz="1500" i="1" dirty="0" err="1">
                <a:latin typeface="Baskerville Old Face" panose="02020602080505020303" pitchFamily="18" charset="0"/>
              </a:rPr>
              <a:t>tie</a:t>
            </a:r>
            <a:r>
              <a:rPr lang="it-IT" sz="1500" i="1" dirty="0">
                <a:latin typeface="Baskerville Old Face" panose="02020602080505020303" pitchFamily="18" charset="0"/>
              </a:rPr>
              <a:t> of </a:t>
            </a:r>
            <a:r>
              <a:rPr lang="it-IT" sz="1500" i="1" dirty="0" err="1">
                <a:latin typeface="Baskerville Old Face" panose="02020602080505020303" pitchFamily="18" charset="0"/>
              </a:rPr>
              <a:t>my</a:t>
            </a:r>
            <a:r>
              <a:rPr lang="it-IT" sz="1500" i="1" dirty="0">
                <a:latin typeface="Baskerville Old Face" panose="02020602080505020303" pitchFamily="18" charset="0"/>
              </a:rPr>
              <a:t> </a:t>
            </a:r>
            <a:r>
              <a:rPr lang="it-IT" sz="1500" i="1" dirty="0" err="1">
                <a:latin typeface="Baskerville Old Face" panose="02020602080505020303" pitchFamily="18" charset="0"/>
              </a:rPr>
              <a:t>father</a:t>
            </a:r>
            <a:r>
              <a:rPr lang="it-IT" sz="1500" i="1" dirty="0">
                <a:latin typeface="Baskerville Old Face" panose="02020602080505020303" pitchFamily="18" charset="0"/>
              </a:rPr>
              <a:t>’</a:t>
            </a:r>
          </a:p>
          <a:p>
            <a:pPr lvl="1">
              <a:buClr>
                <a:srgbClr val="A53010"/>
              </a:buClr>
            </a:pPr>
            <a:endParaRPr lang="it-IT" sz="1500" i="1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arenR"/>
            </a:pP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ɲə</a:t>
            </a: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fɛlpə</a:t>
            </a:r>
            <a:r>
              <a:rPr lang="it-IT" sz="1500" dirty="0">
                <a:latin typeface="Baskerville Old Face" panose="02020602080505020303" pitchFamily="18" charset="0"/>
              </a:rPr>
              <a:t>               /a        </a:t>
            </a:r>
            <a:r>
              <a:rPr lang="it-IT" sz="1500" dirty="0" err="1">
                <a:latin typeface="Baskerville Old Face" panose="02020602080505020303" pitchFamily="18" charset="0"/>
              </a:rPr>
              <a:t>fɛlp</a:t>
            </a:r>
            <a:r>
              <a:rPr lang="it-IT" sz="1500" dirty="0">
                <a:latin typeface="Baskerville Old Face" panose="02020602080505020303" pitchFamily="18" charset="0"/>
              </a:rPr>
              <a:t>-a              ɛ      </a:t>
            </a:r>
            <a:r>
              <a:rPr lang="it-IT" sz="1500" dirty="0" err="1">
                <a:latin typeface="Baskerville Old Face" panose="02020602080505020303" pitchFamily="18" charset="0"/>
              </a:rPr>
              <a:t>ɲɔmə</a:t>
            </a:r>
            <a:r>
              <a:rPr lang="it-IT" sz="1500" dirty="0">
                <a:latin typeface="Baskerville Old Face" panose="02020602080505020303" pitchFamily="18" charset="0"/>
              </a:rPr>
              <a:t>  </a:t>
            </a:r>
          </a:p>
          <a:p>
            <a:pPr lvl="1">
              <a:buClr>
                <a:srgbClr val="A53010"/>
              </a:buClr>
            </a:pPr>
            <a:r>
              <a:rPr lang="it-IT" sz="1500" dirty="0">
                <a:latin typeface="Baskerville Old Face" panose="02020602080505020303" pitchFamily="18" charset="0"/>
              </a:rPr>
              <a:t>Art </a:t>
            </a:r>
            <a:r>
              <a:rPr lang="it-IT" sz="1500" dirty="0" err="1">
                <a:latin typeface="Baskerville Old Face" panose="02020602080505020303" pitchFamily="18" charset="0"/>
              </a:rPr>
              <a:t>sweatshirt.fsg</a:t>
            </a:r>
            <a:r>
              <a:rPr lang="it-IT" sz="1500" dirty="0">
                <a:latin typeface="Baskerville Old Face" panose="02020602080505020303" pitchFamily="18" charset="0"/>
              </a:rPr>
              <a:t>/</a:t>
            </a:r>
            <a:r>
              <a:rPr lang="it-IT" sz="1500" dirty="0" err="1">
                <a:latin typeface="Baskerville Old Face" panose="02020602080505020303" pitchFamily="18" charset="0"/>
              </a:rPr>
              <a:t>the.fs</a:t>
            </a:r>
            <a:r>
              <a:rPr lang="it-IT" sz="1500" dirty="0">
                <a:latin typeface="Baskerville Old Face" panose="02020602080505020303" pitchFamily="18" charset="0"/>
              </a:rPr>
              <a:t> </a:t>
            </a:r>
            <a:r>
              <a:rPr lang="it-IT" sz="1500" dirty="0" err="1">
                <a:latin typeface="Baskerville Old Face" panose="02020602080505020303" pitchFamily="18" charset="0"/>
              </a:rPr>
              <a:t>sweatshirt-fsg</a:t>
            </a:r>
            <a:r>
              <a:rPr lang="it-IT" sz="1500" dirty="0">
                <a:latin typeface="Baskerville Old Face" panose="02020602080505020303" pitchFamily="18" charset="0"/>
              </a:rPr>
              <a:t>   </a:t>
            </a: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 soft     </a:t>
            </a:r>
          </a:p>
          <a:p>
            <a:pPr lvl="1">
              <a:buClr>
                <a:srgbClr val="A53010"/>
              </a:buClr>
            </a:pPr>
            <a:r>
              <a:rPr lang="it-IT" sz="1500" dirty="0" err="1">
                <a:latin typeface="Baskerville Old Face" panose="02020602080505020303" pitchFamily="18" charset="0"/>
              </a:rPr>
              <a:t>tə</a:t>
            </a:r>
            <a:r>
              <a:rPr lang="it-IT" sz="1500" dirty="0">
                <a:latin typeface="Baskerville Old Face" panose="02020602080505020303" pitchFamily="18" charset="0"/>
              </a:rPr>
              <a:t>/(ɛ)  </a:t>
            </a:r>
            <a:r>
              <a:rPr lang="it-IT" sz="1500" dirty="0" err="1">
                <a:latin typeface="Baskerville Old Face" panose="02020602080505020303" pitchFamily="18" charset="0"/>
              </a:rPr>
              <a:t>mik</a:t>
            </a:r>
            <a:r>
              <a:rPr lang="it-IT" sz="1500" dirty="0">
                <a:latin typeface="Baskerville Old Face" panose="02020602080505020303" pitchFamily="18" charset="0"/>
              </a:rPr>
              <a:t>-ɛ-s                     </a:t>
            </a:r>
            <a:r>
              <a:rPr lang="it-IT" sz="1500" dirty="0" err="1">
                <a:latin typeface="Baskerville Old Face" panose="02020602080505020303" pitchFamily="18" charset="0"/>
              </a:rPr>
              <a:t>jim</a:t>
            </a:r>
            <a:r>
              <a:rPr lang="it-IT" sz="1500" dirty="0">
                <a:latin typeface="Baskerville Old Face" panose="02020602080505020303" pitchFamily="18" charset="0"/>
              </a:rPr>
              <a:t>-ɛ</a:t>
            </a:r>
          </a:p>
          <a:p>
            <a:pPr lvl="1">
              <a:buClr>
                <a:srgbClr val="A53010"/>
              </a:buClr>
            </a:pP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   friend-</a:t>
            </a:r>
            <a:r>
              <a:rPr lang="it-IT" sz="1500" dirty="0" err="1">
                <a:latin typeface="Baskerville Old Face" panose="02020602080505020303" pitchFamily="18" charset="0"/>
              </a:rPr>
              <a:t>OBL.def.fsg</a:t>
            </a: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my-nom.fsg</a:t>
            </a:r>
            <a:endParaRPr lang="it-IT" sz="1500" dirty="0">
              <a:latin typeface="Baskerville Old Face" panose="02020602080505020303" pitchFamily="18" charset="0"/>
            </a:endParaRPr>
          </a:p>
          <a:p>
            <a:pPr lvl="1">
              <a:buClr>
                <a:srgbClr val="A53010"/>
              </a:buClr>
            </a:pPr>
            <a:r>
              <a:rPr lang="it-IT" sz="1500" i="1" dirty="0">
                <a:latin typeface="Baskerville Old Face" panose="02020602080505020303" pitchFamily="18" charset="0"/>
              </a:rPr>
              <a:t>‘</a:t>
            </a:r>
            <a:r>
              <a:rPr lang="it-IT" sz="1500" i="1" dirty="0" err="1">
                <a:latin typeface="Baskerville Old Face" panose="02020602080505020303" pitchFamily="18" charset="0"/>
              </a:rPr>
              <a:t>my</a:t>
            </a:r>
            <a:r>
              <a:rPr lang="it-IT" sz="1500" i="1" dirty="0">
                <a:latin typeface="Baskerville Old Face" panose="02020602080505020303" pitchFamily="18" charset="0"/>
              </a:rPr>
              <a:t> </a:t>
            </a:r>
            <a:r>
              <a:rPr lang="it-IT" sz="1500" i="1" dirty="0" err="1">
                <a:latin typeface="Baskerville Old Face" panose="02020602080505020303" pitchFamily="18" charset="0"/>
              </a:rPr>
              <a:t>friend’s</a:t>
            </a:r>
            <a:r>
              <a:rPr lang="it-IT" sz="1500" i="1" dirty="0">
                <a:latin typeface="Baskerville Old Face" panose="02020602080505020303" pitchFamily="18" charset="0"/>
              </a:rPr>
              <a:t> soft </a:t>
            </a:r>
            <a:r>
              <a:rPr lang="it-IT" sz="1500" i="1" dirty="0" err="1">
                <a:latin typeface="Baskerville Old Face" panose="02020602080505020303" pitchFamily="18" charset="0"/>
              </a:rPr>
              <a:t>sweatshirt</a:t>
            </a:r>
            <a:r>
              <a:rPr lang="it-IT" sz="1500" i="1" dirty="0">
                <a:latin typeface="Baskerville Old Face" panose="02020602080505020303" pitchFamily="18" charset="0"/>
              </a:rPr>
              <a:t>’</a:t>
            </a:r>
          </a:p>
          <a:p>
            <a:pPr lvl="1">
              <a:buClr>
                <a:srgbClr val="A53010"/>
              </a:buClr>
            </a:pPr>
            <a:endParaRPr lang="it-IT" sz="1500" i="1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arenR"/>
            </a:pP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rɔtɛl</a:t>
            </a:r>
            <a:r>
              <a:rPr lang="it-IT" sz="1500" dirty="0">
                <a:latin typeface="Baskerville Old Face" panose="02020602080505020303" pitchFamily="18" charset="0"/>
              </a:rPr>
              <a:t>-ɛ-t                           </a:t>
            </a:r>
            <a:r>
              <a:rPr lang="it-IT" sz="1500" dirty="0" err="1">
                <a:latin typeface="Baskerville Old Face" panose="02020602080505020303" pitchFamily="18" charset="0"/>
              </a:rPr>
              <a:t>tə</a:t>
            </a:r>
            <a:r>
              <a:rPr lang="it-IT" sz="1500" dirty="0">
                <a:latin typeface="Baskerville Old Face" panose="02020602080505020303" pitchFamily="18" charset="0"/>
              </a:rPr>
              <a:t>     </a:t>
            </a:r>
            <a:r>
              <a:rPr lang="it-IT" sz="1500" dirty="0" err="1">
                <a:latin typeface="Baskerville Old Face" panose="02020602080505020303" pitchFamily="18" charset="0"/>
              </a:rPr>
              <a:t>ɲəi</a:t>
            </a:r>
            <a:r>
              <a:rPr lang="it-IT" sz="1500" dirty="0">
                <a:latin typeface="Baskerville Old Face" panose="02020602080505020303" pitchFamily="18" charset="0"/>
              </a:rPr>
              <a:t>           </a:t>
            </a:r>
            <a:r>
              <a:rPr lang="it-IT" sz="1500" dirty="0" err="1">
                <a:latin typeface="Baskerville Old Face" panose="02020602080505020303" pitchFamily="18" charset="0"/>
              </a:rPr>
              <a:t>biʧi'klɛt-jɛ</a:t>
            </a:r>
            <a:r>
              <a:rPr lang="it-IT" sz="1500" dirty="0">
                <a:latin typeface="Baskerville Old Face" panose="02020602080505020303" pitchFamily="18" charset="0"/>
              </a:rPr>
              <a:t>              ɛ      </a:t>
            </a:r>
            <a:r>
              <a:rPr lang="it-IT" sz="1500" dirty="0" err="1">
                <a:latin typeface="Baskerville Old Face" panose="02020602080505020303" pitchFamily="18" charset="0"/>
              </a:rPr>
              <a:t>ʧarə</a:t>
            </a:r>
            <a:r>
              <a:rPr lang="it-IT" sz="1500" dirty="0">
                <a:latin typeface="Baskerville Old Face" panose="02020602080505020303" pitchFamily="18" charset="0"/>
              </a:rPr>
              <a:t>      /</a:t>
            </a:r>
          </a:p>
          <a:p>
            <a:pPr lvl="1">
              <a:buClr>
                <a:srgbClr val="A53010"/>
              </a:buClr>
            </a:pPr>
            <a:r>
              <a:rPr lang="it-IT" sz="1500" dirty="0" err="1">
                <a:latin typeface="Baskerville Old Face" panose="02020602080505020303" pitchFamily="18" charset="0"/>
              </a:rPr>
              <a:t>wheel</a:t>
            </a:r>
            <a:r>
              <a:rPr lang="it-IT" sz="1500" dirty="0">
                <a:latin typeface="Baskerville Old Face" panose="02020602080505020303" pitchFamily="18" charset="0"/>
              </a:rPr>
              <a:t>-pl-</a:t>
            </a:r>
            <a:r>
              <a:rPr lang="it-IT" sz="1500" dirty="0" err="1">
                <a:latin typeface="Baskerville Old Face" panose="02020602080505020303" pitchFamily="18" charset="0"/>
              </a:rPr>
              <a:t>NOM.def.fpl</a:t>
            </a: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</a:t>
            </a:r>
            <a:r>
              <a:rPr lang="it-IT" sz="1500" dirty="0" err="1">
                <a:latin typeface="Baskerville Old Face" panose="02020602080505020303" pitchFamily="18" charset="0"/>
              </a:rPr>
              <a:t>Art.OBL</a:t>
            </a: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bicycle-OBL.fsg</a:t>
            </a:r>
            <a:r>
              <a:rPr lang="it-IT" sz="1500" dirty="0">
                <a:latin typeface="Baskerville Old Face" panose="02020602080505020303" pitchFamily="18" charset="0"/>
              </a:rPr>
              <a:t>   </a:t>
            </a: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broken</a:t>
            </a:r>
            <a:r>
              <a:rPr lang="it-IT" sz="1500" dirty="0">
                <a:latin typeface="Baskerville Old Face" panose="02020602080505020303" pitchFamily="18" charset="0"/>
              </a:rPr>
              <a:t> /</a:t>
            </a:r>
          </a:p>
          <a:p>
            <a:pPr lvl="1">
              <a:buClr>
                <a:srgbClr val="A53010"/>
              </a:buClr>
            </a:pPr>
            <a:r>
              <a:rPr lang="it-IT" sz="1500" dirty="0" err="1">
                <a:latin typeface="Baskerville Old Face" panose="02020602080505020303" pitchFamily="18" charset="0"/>
              </a:rPr>
              <a:t>tə</a:t>
            </a:r>
            <a:r>
              <a:rPr lang="it-IT" sz="1500" dirty="0">
                <a:latin typeface="Baskerville Old Face" panose="02020602080505020303" pitchFamily="18" charset="0"/>
              </a:rPr>
              <a:t> /(ɛ)  </a:t>
            </a:r>
            <a:r>
              <a:rPr lang="it-IT" sz="1500" dirty="0" err="1">
                <a:latin typeface="Baskerville Old Face" panose="02020602080505020303" pitchFamily="18" charset="0"/>
              </a:rPr>
              <a:t>biʧi'klɛt</a:t>
            </a:r>
            <a:r>
              <a:rPr lang="it-IT" sz="1500" dirty="0">
                <a:latin typeface="Baskerville Old Face" panose="02020602080505020303" pitchFamily="18" charset="0"/>
              </a:rPr>
              <a:t>-ɛ-s                       ɛ       </a:t>
            </a:r>
            <a:r>
              <a:rPr lang="it-IT" sz="1500" dirty="0" err="1">
                <a:latin typeface="Baskerville Old Face" panose="02020602080505020303" pitchFamily="18" charset="0"/>
              </a:rPr>
              <a:t>ʧarə</a:t>
            </a:r>
            <a:endParaRPr lang="it-IT" sz="1500" dirty="0">
              <a:latin typeface="Baskerville Old Face" panose="02020602080505020303" pitchFamily="18" charset="0"/>
            </a:endParaRPr>
          </a:p>
          <a:p>
            <a:pPr lvl="1">
              <a:buClr>
                <a:srgbClr val="A53010"/>
              </a:buClr>
            </a:pP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     </a:t>
            </a:r>
            <a:r>
              <a:rPr lang="it-IT" sz="1500" dirty="0" err="1">
                <a:latin typeface="Baskerville Old Face" panose="02020602080505020303" pitchFamily="18" charset="0"/>
              </a:rPr>
              <a:t>bicycle</a:t>
            </a:r>
            <a:r>
              <a:rPr lang="it-IT" sz="1500" dirty="0">
                <a:latin typeface="Baskerville Old Face" panose="02020602080505020303" pitchFamily="18" charset="0"/>
              </a:rPr>
              <a:t>-sg-</a:t>
            </a:r>
            <a:r>
              <a:rPr lang="it-IT" sz="1500" dirty="0" err="1">
                <a:latin typeface="Baskerville Old Face" panose="02020602080505020303" pitchFamily="18" charset="0"/>
              </a:rPr>
              <a:t>OBL.def.fsg</a:t>
            </a:r>
            <a:r>
              <a:rPr lang="it-IT" sz="1500" dirty="0">
                <a:latin typeface="Baskerville Old Face" panose="02020602080505020303" pitchFamily="18" charset="0"/>
              </a:rPr>
              <a:t>   </a:t>
            </a: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 </a:t>
            </a:r>
            <a:r>
              <a:rPr lang="it-IT" sz="1500" dirty="0" err="1">
                <a:latin typeface="Baskerville Old Face" panose="02020602080505020303" pitchFamily="18" charset="0"/>
              </a:rPr>
              <a:t>broken</a:t>
            </a:r>
            <a:endParaRPr lang="it-IT" sz="1500" dirty="0">
              <a:latin typeface="Baskerville Old Face" panose="02020602080505020303" pitchFamily="18" charset="0"/>
            </a:endParaRPr>
          </a:p>
          <a:p>
            <a:pPr lvl="1">
              <a:buClr>
                <a:srgbClr val="A53010"/>
              </a:buClr>
            </a:pPr>
            <a:r>
              <a:rPr lang="en-US" sz="1500" i="1" dirty="0">
                <a:latin typeface="Baskerville Old Face" panose="02020602080505020303" pitchFamily="18" charset="0"/>
              </a:rPr>
              <a:t>‘the wheels of a broken bicycle / the wheels of the broken bicycle’</a:t>
            </a:r>
          </a:p>
          <a:p>
            <a:pPr lvl="1">
              <a:buClr>
                <a:srgbClr val="A53010"/>
              </a:buClr>
            </a:pPr>
            <a:endParaRPr lang="en-US" sz="1500" i="1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arenR" startAt="4"/>
            </a:pPr>
            <a:r>
              <a:rPr lang="it-IT" sz="1500" dirty="0">
                <a:latin typeface="Baskerville Old Face" panose="02020602080505020303" pitchFamily="18" charset="0"/>
              </a:rPr>
              <a:t>  Mark-u                </a:t>
            </a:r>
            <a:r>
              <a:rPr lang="it-IT" sz="1500" dirty="0" err="1">
                <a:latin typeface="Baskerville Old Face" panose="02020602080505020303" pitchFamily="18" charset="0"/>
              </a:rPr>
              <a:t>blɛ</a:t>
            </a:r>
            <a:r>
              <a:rPr lang="it-IT" sz="1500" dirty="0">
                <a:latin typeface="Baskerville Old Face" panose="02020602080505020303" pitchFamily="18" charset="0"/>
              </a:rPr>
              <a:t>       </a:t>
            </a:r>
            <a:r>
              <a:rPr lang="it-IT" sz="1500" dirty="0" err="1">
                <a:latin typeface="Baskerville Old Face" panose="02020602080505020303" pitchFamily="18" charset="0"/>
              </a:rPr>
              <a:t>ɲə</a:t>
            </a:r>
            <a:r>
              <a:rPr lang="it-IT" sz="1500" dirty="0">
                <a:latin typeface="Baskerville Old Face" panose="02020602080505020303" pitchFamily="18" charset="0"/>
              </a:rPr>
              <a:t> </a:t>
            </a:r>
            <a:r>
              <a:rPr lang="it-IT" sz="1500" dirty="0" err="1">
                <a:latin typeface="Baskerville Old Face" panose="02020602080505020303" pitchFamily="18" charset="0"/>
              </a:rPr>
              <a:t>tɛ'lɛfɔnə</a:t>
            </a:r>
            <a:r>
              <a:rPr lang="it-IT" sz="1500" dirty="0">
                <a:latin typeface="Baskerville Old Face" panose="02020602080505020303" pitchFamily="18" charset="0"/>
              </a:rPr>
              <a:t>              /un </a:t>
            </a:r>
            <a:r>
              <a:rPr lang="it-IT" sz="1500" dirty="0" err="1">
                <a:latin typeface="Baskerville Old Face" panose="02020602080505020303" pitchFamily="18" charset="0"/>
              </a:rPr>
              <a:t>tɛ'lɛfɔn</a:t>
            </a:r>
            <a:r>
              <a:rPr lang="it-IT" sz="1500" dirty="0">
                <a:latin typeface="Baskerville Old Face" panose="02020602080505020303" pitchFamily="18" charset="0"/>
              </a:rPr>
              <a:t>-u                  / </a:t>
            </a:r>
          </a:p>
          <a:p>
            <a:pPr lvl="1">
              <a:buClr>
                <a:srgbClr val="A53010"/>
              </a:buClr>
            </a:pPr>
            <a:r>
              <a:rPr lang="it-IT" sz="1500" dirty="0">
                <a:latin typeface="Baskerville Old Face" panose="02020602080505020303" pitchFamily="18" charset="0"/>
              </a:rPr>
              <a:t>Marco-def.msg buy.3sg   a   mobile phone   / a    mobile phone-msg /</a:t>
            </a:r>
          </a:p>
          <a:p>
            <a:pPr lvl="1">
              <a:buClr>
                <a:srgbClr val="A53010"/>
              </a:buClr>
            </a:pPr>
            <a:r>
              <a:rPr lang="it-IT" sz="1500" dirty="0">
                <a:latin typeface="Baskerville Old Face" panose="02020602080505020303" pitchFamily="18" charset="0"/>
              </a:rPr>
              <a:t>u              </a:t>
            </a:r>
            <a:r>
              <a:rPr lang="it-IT" sz="1500" dirty="0" err="1">
                <a:latin typeface="Baskerville Old Face" panose="02020602080505020303" pitchFamily="18" charset="0"/>
              </a:rPr>
              <a:t>tɛ'lɛfɔn</a:t>
            </a:r>
            <a:r>
              <a:rPr lang="it-IT" sz="1500" dirty="0">
                <a:latin typeface="Baskerville Old Face" panose="02020602080505020303" pitchFamily="18" charset="0"/>
              </a:rPr>
              <a:t>-u                   /</a:t>
            </a:r>
            <a:r>
              <a:rPr lang="it-IT" sz="1500" dirty="0" err="1">
                <a:latin typeface="Baskerville Old Face" panose="02020602080505020303" pitchFamily="18" charset="0"/>
              </a:rPr>
              <a:t>stu</a:t>
            </a:r>
            <a:r>
              <a:rPr lang="it-IT" sz="1500" dirty="0">
                <a:latin typeface="Baskerville Old Face" panose="02020602080505020303" pitchFamily="18" charset="0"/>
              </a:rPr>
              <a:t>          </a:t>
            </a:r>
            <a:r>
              <a:rPr lang="it-IT" sz="1500" dirty="0" err="1">
                <a:latin typeface="Baskerville Old Face" panose="02020602080505020303" pitchFamily="18" charset="0"/>
              </a:rPr>
              <a:t>tɛ'lɛfɔn</a:t>
            </a:r>
            <a:r>
              <a:rPr lang="it-IT" sz="1500" dirty="0">
                <a:latin typeface="Baskerville Old Face" panose="02020602080505020303" pitchFamily="18" charset="0"/>
              </a:rPr>
              <a:t>-u                 i      </a:t>
            </a:r>
            <a:r>
              <a:rPr lang="it-IT" sz="1500" dirty="0" err="1">
                <a:latin typeface="Baskerville Old Face" panose="02020602080505020303" pitchFamily="18" charset="0"/>
              </a:rPr>
              <a:t>ri</a:t>
            </a:r>
            <a:endParaRPr lang="it-IT" sz="1500" dirty="0">
              <a:latin typeface="Baskerville Old Face" panose="02020602080505020303" pitchFamily="18" charset="0"/>
            </a:endParaRPr>
          </a:p>
          <a:p>
            <a:pPr lvl="1">
              <a:buClr>
                <a:srgbClr val="A53010"/>
              </a:buClr>
            </a:pPr>
            <a:r>
              <a:rPr lang="it-IT" sz="1500" dirty="0">
                <a:latin typeface="Baskerville Old Face" panose="02020602080505020303" pitchFamily="18" charset="0"/>
              </a:rPr>
              <a:t>the.msg     mobile phone-msg /this.msg   mobile phone-msg </a:t>
            </a:r>
            <a:r>
              <a:rPr lang="it-IT" sz="1500" dirty="0" err="1">
                <a:latin typeface="Baskerville Old Face" panose="02020602080505020303" pitchFamily="18" charset="0"/>
              </a:rPr>
              <a:t>Lnk</a:t>
            </a:r>
            <a:r>
              <a:rPr lang="it-IT" sz="1500" dirty="0">
                <a:latin typeface="Baskerville Old Face" panose="02020602080505020303" pitchFamily="18" charset="0"/>
              </a:rPr>
              <a:t> new.msg</a:t>
            </a:r>
          </a:p>
          <a:p>
            <a:pPr lvl="1">
              <a:buClr>
                <a:srgbClr val="A53010"/>
              </a:buClr>
            </a:pPr>
            <a:r>
              <a:rPr lang="it-IT" sz="1500" i="1" dirty="0">
                <a:latin typeface="Baskerville Old Face" panose="02020602080505020303" pitchFamily="18" charset="0"/>
              </a:rPr>
              <a:t>‘Marco </a:t>
            </a:r>
            <a:r>
              <a:rPr lang="it-IT" sz="1500" i="1" dirty="0" err="1">
                <a:latin typeface="Baskerville Old Face" panose="02020602080505020303" pitchFamily="18" charset="0"/>
              </a:rPr>
              <a:t>buys</a:t>
            </a:r>
            <a:r>
              <a:rPr lang="it-IT" sz="1500" i="1" dirty="0">
                <a:latin typeface="Baskerville Old Face" panose="02020602080505020303" pitchFamily="18" charset="0"/>
              </a:rPr>
              <a:t> a new mobile phone/the new mobile phone’</a:t>
            </a:r>
          </a:p>
          <a:p>
            <a:pPr marL="342900" indent="-342900">
              <a:buClr>
                <a:srgbClr val="A53010"/>
              </a:buClr>
              <a:buFont typeface="+mj-lt"/>
              <a:buAutoNum type="alphaLcParenR" startAt="4"/>
            </a:pPr>
            <a:endParaRPr lang="it-IT" sz="1500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arenR"/>
            </a:pPr>
            <a:endParaRPr lang="it-IT" sz="15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8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239BD41-1545-BEE8-680B-967A4EC3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23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0940A9B-C338-5DE1-2BCB-A631E3F779A8}"/>
              </a:ext>
            </a:extLst>
          </p:cNvPr>
          <p:cNvSpPr txBox="1"/>
          <p:nvPr/>
        </p:nvSpPr>
        <p:spPr>
          <a:xfrm>
            <a:off x="674177" y="1084484"/>
            <a:ext cx="581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Pre-genitival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linkers</a:t>
            </a:r>
            <a:r>
              <a:rPr lang="it-IT" dirty="0">
                <a:latin typeface="Baskerville Old Face" panose="02020602080505020303" pitchFamily="18" charset="0"/>
              </a:rPr>
              <a:t> in </a:t>
            </a:r>
            <a:r>
              <a:rPr lang="it-IT" dirty="0" err="1">
                <a:latin typeface="Baskerville Old Face" panose="02020602080505020303" pitchFamily="18" charset="0"/>
              </a:rPr>
              <a:t>collected</a:t>
            </a:r>
            <a:r>
              <a:rPr lang="it-IT" dirty="0">
                <a:latin typeface="Baskerville Old Face" panose="02020602080505020303" pitchFamily="18" charset="0"/>
              </a:rPr>
              <a:t> data: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87C3B91-44B9-73C3-EA1A-A204B4E25D56}"/>
              </a:ext>
            </a:extLst>
          </p:cNvPr>
          <p:cNvSpPr txBox="1"/>
          <p:nvPr/>
        </p:nvSpPr>
        <p:spPr>
          <a:xfrm>
            <a:off x="674177" y="1564243"/>
            <a:ext cx="7670877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16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a</a:t>
            </a:r>
            <a:r>
              <a:rPr lang="it-IT" sz="1600" dirty="0">
                <a:latin typeface="Baskerville Old Face" panose="02020602080505020303" pitchFamily="18" charset="0"/>
              </a:rPr>
              <a:t>.      </a:t>
            </a:r>
            <a:r>
              <a:rPr lang="it-IT" sz="1600" dirty="0" err="1">
                <a:latin typeface="Baskerville Old Face" panose="02020602080505020303" pitchFamily="18" charset="0"/>
              </a:rPr>
              <a:t>ɲə</a:t>
            </a:r>
            <a:r>
              <a:rPr lang="it-IT" sz="1600" dirty="0">
                <a:latin typeface="Baskerville Old Face" panose="02020602080505020303" pitchFamily="18" charset="0"/>
              </a:rPr>
              <a:t>   </a:t>
            </a:r>
            <a:r>
              <a:rPr lang="it-IT" sz="1600" dirty="0" err="1">
                <a:latin typeface="Baskerville Old Face" panose="02020602080505020303" pitchFamily="18" charset="0"/>
              </a:rPr>
              <a:t>stanʦə</a:t>
            </a:r>
            <a:r>
              <a:rPr lang="it-IT" sz="1600" dirty="0">
                <a:latin typeface="Baskerville Old Face" panose="02020602080505020303" pitchFamily="18" charset="0"/>
              </a:rPr>
              <a:t>    / </a:t>
            </a:r>
            <a:r>
              <a:rPr lang="it-IT" sz="1600" dirty="0" err="1">
                <a:latin typeface="Baskerville Old Face" panose="02020602080505020303" pitchFamily="18" charset="0"/>
              </a:rPr>
              <a:t>stanʦ</a:t>
            </a:r>
            <a:r>
              <a:rPr lang="it-IT" sz="1600" dirty="0">
                <a:latin typeface="Baskerville Old Face" panose="02020602080505020303" pitchFamily="18" charset="0"/>
              </a:rPr>
              <a:t>-a          ɛ     </a:t>
            </a:r>
            <a:r>
              <a:rPr lang="it-IT" sz="1600" dirty="0" err="1">
                <a:latin typeface="Baskerville Old Face" panose="02020602080505020303" pitchFamily="18" charset="0"/>
              </a:rPr>
              <a:t>mað</a:t>
            </a:r>
            <a:r>
              <a:rPr lang="it-IT" sz="1600" dirty="0">
                <a:latin typeface="Baskerville Old Face" panose="02020602080505020303" pitchFamily="18" charset="0"/>
              </a:rPr>
              <a:t>-ɛ   </a:t>
            </a:r>
            <a:r>
              <a:rPr lang="it-IT" sz="1600" dirty="0" err="1">
                <a:latin typeface="Baskerville Old Face" panose="02020602080505020303" pitchFamily="18" charset="0"/>
              </a:rPr>
              <a:t>tə</a:t>
            </a:r>
            <a:r>
              <a:rPr lang="it-IT" sz="1600" dirty="0">
                <a:latin typeface="Baskerville Old Face" panose="02020602080505020303" pitchFamily="18" charset="0"/>
              </a:rPr>
              <a:t>     </a:t>
            </a:r>
            <a:r>
              <a:rPr lang="it-IT" sz="1600" dirty="0" err="1">
                <a:latin typeface="Baskerville Old Face" panose="02020602080505020303" pitchFamily="18" charset="0"/>
              </a:rPr>
              <a:t>ʃpi</a:t>
            </a:r>
            <a:r>
              <a:rPr lang="it-IT" sz="1600" dirty="0">
                <a:latin typeface="Baskerville Old Face" panose="02020602080505020303" pitchFamily="18" charset="0"/>
              </a:rPr>
              <a:t>-s(ə)</a:t>
            </a:r>
          </a:p>
          <a:p>
            <a:pPr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        Art  </a:t>
            </a:r>
            <a:r>
              <a:rPr lang="it-IT" sz="1600" dirty="0" err="1">
                <a:latin typeface="Baskerville Old Face" panose="02020602080505020303" pitchFamily="18" charset="0"/>
              </a:rPr>
              <a:t>room.fsg</a:t>
            </a:r>
            <a:r>
              <a:rPr lang="it-IT" sz="1600" dirty="0">
                <a:latin typeface="Baskerville Old Face" panose="02020602080505020303" pitchFamily="18" charset="0"/>
              </a:rPr>
              <a:t>/ room-</a:t>
            </a:r>
            <a:r>
              <a:rPr lang="it-IT" sz="1600" dirty="0" err="1">
                <a:latin typeface="Baskerville Old Face" panose="02020602080505020303" pitchFamily="18" charset="0"/>
              </a:rPr>
              <a:t>def.fsg</a:t>
            </a:r>
            <a:r>
              <a:rPr lang="it-IT" sz="1600" dirty="0">
                <a:latin typeface="Baskerville Old Face" panose="02020602080505020303" pitchFamily="18" charset="0"/>
              </a:rPr>
              <a:t>  </a:t>
            </a:r>
            <a:r>
              <a:rPr lang="it-IT" sz="1600" dirty="0" err="1">
                <a:latin typeface="Baskerville Old Face" panose="02020602080505020303" pitchFamily="18" charset="0"/>
              </a:rPr>
              <a:t>Lnk</a:t>
            </a:r>
            <a:r>
              <a:rPr lang="it-IT" sz="1600" dirty="0">
                <a:latin typeface="Baskerville Old Face" panose="02020602080505020303" pitchFamily="18" charset="0"/>
              </a:rPr>
              <a:t> big-</a:t>
            </a:r>
            <a:r>
              <a:rPr lang="it-IT" sz="1600" dirty="0" err="1">
                <a:latin typeface="Baskerville Old Face" panose="02020602080505020303" pitchFamily="18" charset="0"/>
              </a:rPr>
              <a:t>fsg</a:t>
            </a:r>
            <a:r>
              <a:rPr lang="it-IT" sz="1600" dirty="0">
                <a:latin typeface="Baskerville Old Face" panose="02020602080505020303" pitchFamily="18" charset="0"/>
              </a:rPr>
              <a:t>  </a:t>
            </a:r>
            <a:r>
              <a:rPr lang="it-IT" sz="1600" dirty="0" err="1">
                <a:latin typeface="Baskerville Old Face" panose="02020602080505020303" pitchFamily="18" charset="0"/>
              </a:rPr>
              <a:t>Lnk</a:t>
            </a:r>
            <a:r>
              <a:rPr lang="it-IT" sz="1600" dirty="0">
                <a:latin typeface="Baskerville Old Face" panose="02020602080505020303" pitchFamily="18" charset="0"/>
              </a:rPr>
              <a:t>  house-</a:t>
            </a:r>
            <a:r>
              <a:rPr lang="it-IT" sz="1600" dirty="0" err="1">
                <a:latin typeface="Baskerville Old Face" panose="02020602080505020303" pitchFamily="18" charset="0"/>
              </a:rPr>
              <a:t>OBL.def.fsg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        </a:t>
            </a:r>
            <a:r>
              <a:rPr lang="it-IT" sz="1600" dirty="0" err="1">
                <a:latin typeface="Baskerville Old Face" panose="02020602080505020303" pitchFamily="18" charset="0"/>
              </a:rPr>
              <a:t>tə</a:t>
            </a:r>
            <a:r>
              <a:rPr lang="it-IT" sz="1600" dirty="0">
                <a:latin typeface="Baskerville Old Face" panose="02020602080505020303" pitchFamily="18" charset="0"/>
              </a:rPr>
              <a:t> /(ɛ) </a:t>
            </a:r>
            <a:r>
              <a:rPr lang="it-IT" sz="1600" dirty="0" err="1">
                <a:latin typeface="Baskerville Old Face" panose="02020602080505020303" pitchFamily="18" charset="0"/>
              </a:rPr>
              <a:t>nɔn</a:t>
            </a:r>
            <a:r>
              <a:rPr lang="it-IT" sz="1600" dirty="0">
                <a:latin typeface="Baskerville Old Face" panose="02020602080505020303" pitchFamily="18" charset="0"/>
              </a:rPr>
              <a:t>-ə-s</a:t>
            </a:r>
          </a:p>
          <a:p>
            <a:pPr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        </a:t>
            </a:r>
            <a:r>
              <a:rPr lang="it-IT" sz="1600" dirty="0" err="1">
                <a:latin typeface="Baskerville Old Face" panose="02020602080505020303" pitchFamily="18" charset="0"/>
              </a:rPr>
              <a:t>Lnk</a:t>
            </a:r>
            <a:r>
              <a:rPr lang="it-IT" sz="1600" dirty="0">
                <a:latin typeface="Baskerville Old Face" panose="02020602080505020303" pitchFamily="18" charset="0"/>
              </a:rPr>
              <a:t>    </a:t>
            </a:r>
            <a:r>
              <a:rPr lang="it-IT" sz="1600" dirty="0" err="1">
                <a:latin typeface="Baskerville Old Face" panose="02020602080505020303" pitchFamily="18" charset="0"/>
              </a:rPr>
              <a:t>grandmother</a:t>
            </a:r>
            <a:r>
              <a:rPr lang="it-IT" sz="1600" dirty="0">
                <a:latin typeface="Baskerville Old Face" panose="02020602080505020303" pitchFamily="18" charset="0"/>
              </a:rPr>
              <a:t>-sg-</a:t>
            </a:r>
            <a:r>
              <a:rPr lang="it-IT" sz="1600" dirty="0" err="1">
                <a:latin typeface="Baskerville Old Face" panose="02020602080505020303" pitchFamily="18" charset="0"/>
              </a:rPr>
              <a:t>OBL.def.fsg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 lvl="1"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‘a big / the big room in </a:t>
            </a:r>
            <a:r>
              <a:rPr lang="it-IT" sz="1600" dirty="0" err="1">
                <a:latin typeface="Baskerville Old Face" panose="02020602080505020303" pitchFamily="18" charset="0"/>
              </a:rPr>
              <a:t>grandmother’s</a:t>
            </a:r>
            <a:r>
              <a:rPr lang="it-IT" sz="1600" dirty="0">
                <a:latin typeface="Baskerville Old Face" panose="02020602080505020303" pitchFamily="18" charset="0"/>
              </a:rPr>
              <a:t> house’</a:t>
            </a:r>
          </a:p>
          <a:p>
            <a:pPr>
              <a:buClr>
                <a:srgbClr val="C00000"/>
              </a:buClr>
            </a:pP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C00000"/>
              </a:buClr>
            </a:pPr>
            <a:r>
              <a:rPr lang="it-IT" sz="16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b.     </a:t>
            </a:r>
            <a:r>
              <a:rPr lang="it-IT" sz="1600" dirty="0">
                <a:latin typeface="Baskerville Old Face" panose="02020602080505020303" pitchFamily="18" charset="0"/>
              </a:rPr>
              <a:t>a    </a:t>
            </a:r>
            <a:r>
              <a:rPr lang="it-IT" sz="1600" dirty="0" err="1">
                <a:latin typeface="Baskerville Old Face" panose="02020602080505020303" pitchFamily="18" charset="0"/>
              </a:rPr>
              <a:t>plɛjs'tɛʃɔn</a:t>
            </a:r>
            <a:r>
              <a:rPr lang="it-IT" sz="1600" dirty="0">
                <a:latin typeface="Baskerville Old Face" panose="02020602080505020303" pitchFamily="18" charset="0"/>
              </a:rPr>
              <a:t>       </a:t>
            </a:r>
            <a:r>
              <a:rPr lang="it-IT" sz="1600" dirty="0" err="1">
                <a:latin typeface="Baskerville Old Face" panose="02020602080505020303" pitchFamily="18" charset="0"/>
              </a:rPr>
              <a:t>tə</a:t>
            </a:r>
            <a:r>
              <a:rPr lang="it-IT" sz="1600" dirty="0">
                <a:latin typeface="Baskerville Old Face" panose="02020602080505020303" pitchFamily="18" charset="0"/>
              </a:rPr>
              <a:t>       </a:t>
            </a:r>
            <a:r>
              <a:rPr lang="it-IT" sz="1600" dirty="0" err="1">
                <a:latin typeface="Baskerville Old Face" panose="02020602080505020303" pitchFamily="18" charset="0"/>
              </a:rPr>
              <a:t>a't-ij</a:t>
            </a:r>
            <a:r>
              <a:rPr lang="it-IT" sz="1600" dirty="0">
                <a:latin typeface="Baskerville Old Face" panose="02020602080505020303" pitchFamily="18" charset="0"/>
              </a:rPr>
              <a:t>                   </a:t>
            </a:r>
            <a:r>
              <a:rPr lang="it-IT" sz="1600" dirty="0" err="1">
                <a:latin typeface="Baskerville Old Face" panose="02020602080505020303" pitchFamily="18" charset="0"/>
              </a:rPr>
              <a:t>djal</a:t>
            </a:r>
            <a:r>
              <a:rPr lang="it-IT" sz="1600" dirty="0">
                <a:latin typeface="Baskerville Old Face" panose="02020602080505020303" pitchFamily="18" charset="0"/>
              </a:rPr>
              <a:t>-i-t                  / </a:t>
            </a:r>
          </a:p>
          <a:p>
            <a:pPr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        Art playstation    </a:t>
            </a:r>
            <a:r>
              <a:rPr lang="it-IT" sz="1600" dirty="0" err="1">
                <a:latin typeface="Baskerville Old Face" panose="02020602080505020303" pitchFamily="18" charset="0"/>
              </a:rPr>
              <a:t>Lnk</a:t>
            </a:r>
            <a:r>
              <a:rPr lang="it-IT" sz="1600" dirty="0">
                <a:latin typeface="Baskerville Old Face" panose="02020602080505020303" pitchFamily="18" charset="0"/>
              </a:rPr>
              <a:t>   that-OBL.msg   boy-def-OBL.msg/ </a:t>
            </a:r>
          </a:p>
          <a:p>
            <a:pPr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        </a:t>
            </a:r>
            <a:r>
              <a:rPr lang="it-IT" sz="1600" dirty="0" err="1">
                <a:latin typeface="Baskerville Old Face" panose="02020602080505020303" pitchFamily="18" charset="0"/>
              </a:rPr>
              <a:t>ɲə</a:t>
            </a:r>
            <a:r>
              <a:rPr lang="it-IT" sz="1600" dirty="0">
                <a:latin typeface="Baskerville Old Face" panose="02020602080505020303" pitchFamily="18" charset="0"/>
              </a:rPr>
              <a:t>-i        </a:t>
            </a:r>
            <a:r>
              <a:rPr lang="it-IT" sz="1600" dirty="0" err="1">
                <a:latin typeface="Baskerville Old Face" panose="02020602080505020303" pitchFamily="18" charset="0"/>
              </a:rPr>
              <a:t>djal</a:t>
            </a:r>
            <a:r>
              <a:rPr lang="it-IT" sz="1600" dirty="0">
                <a:latin typeface="Baskerville Old Face" panose="02020602080505020303" pitchFamily="18" charset="0"/>
              </a:rPr>
              <a:t>-i</a:t>
            </a:r>
          </a:p>
          <a:p>
            <a:pPr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       a-OBL   boy-OBL.msg </a:t>
            </a:r>
          </a:p>
          <a:p>
            <a:pPr lvl="1"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‘the Playstation of </a:t>
            </a:r>
            <a:r>
              <a:rPr lang="it-IT" sz="1600" dirty="0" err="1">
                <a:latin typeface="Baskerville Old Face" panose="02020602080505020303" pitchFamily="18" charset="0"/>
              </a:rPr>
              <a:t>that</a:t>
            </a:r>
            <a:r>
              <a:rPr lang="it-IT" sz="1600" dirty="0">
                <a:latin typeface="Baskerville Old Face" panose="02020602080505020303" pitchFamily="18" charset="0"/>
              </a:rPr>
              <a:t> boy /a boy’</a:t>
            </a:r>
          </a:p>
          <a:p>
            <a:pPr>
              <a:buClr>
                <a:srgbClr val="C00000"/>
              </a:buClr>
            </a:pP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C00000"/>
              </a:buClr>
            </a:pPr>
            <a:r>
              <a:rPr lang="it-IT" sz="16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c.      </a:t>
            </a:r>
            <a:r>
              <a:rPr lang="it-IT" sz="1600" dirty="0" err="1">
                <a:latin typeface="Baskerville Old Face" panose="02020602080505020303" pitchFamily="18" charset="0"/>
              </a:rPr>
              <a:t>ɲə</a:t>
            </a:r>
            <a:r>
              <a:rPr lang="it-IT" sz="1600" dirty="0">
                <a:latin typeface="Baskerville Old Face" panose="02020602080505020303" pitchFamily="18" charset="0"/>
              </a:rPr>
              <a:t>   </a:t>
            </a:r>
            <a:r>
              <a:rPr lang="it-IT" sz="1600" dirty="0" err="1">
                <a:latin typeface="Baskerville Old Face" panose="02020602080505020303" pitchFamily="18" charset="0"/>
              </a:rPr>
              <a:t>kambrə</a:t>
            </a:r>
            <a:r>
              <a:rPr lang="it-IT" sz="1600" dirty="0">
                <a:latin typeface="Baskerville Old Face" panose="02020602080505020303" pitchFamily="18" charset="0"/>
              </a:rPr>
              <a:t>    </a:t>
            </a:r>
            <a:r>
              <a:rPr lang="it-IT" sz="1600" dirty="0" err="1">
                <a:latin typeface="Baskerville Old Face" panose="02020602080505020303" pitchFamily="18" charset="0"/>
              </a:rPr>
              <a:t>tə</a:t>
            </a:r>
            <a:r>
              <a:rPr lang="it-IT" sz="1600" dirty="0">
                <a:latin typeface="Baskerville Old Face" panose="02020602080505020303" pitchFamily="18" charset="0"/>
              </a:rPr>
              <a:t>     </a:t>
            </a:r>
            <a:r>
              <a:rPr lang="it-IT" sz="1600" dirty="0" err="1">
                <a:latin typeface="Baskerville Old Face" panose="02020602080505020303" pitchFamily="18" charset="0"/>
              </a:rPr>
              <a:t>ʃpi</a:t>
            </a:r>
            <a:r>
              <a:rPr lang="it-IT" sz="1600" dirty="0">
                <a:latin typeface="Baskerville Old Face" panose="02020602080505020303" pitchFamily="18" charset="0"/>
              </a:rPr>
              <a:t>-a                           </a:t>
            </a:r>
            <a:r>
              <a:rPr lang="it-IT" sz="1600" dirty="0" err="1">
                <a:latin typeface="Baskerville Old Face" panose="02020602080505020303" pitchFamily="18" charset="0"/>
              </a:rPr>
              <a:t>tə</a:t>
            </a:r>
            <a:r>
              <a:rPr lang="it-IT" sz="1600" dirty="0">
                <a:latin typeface="Baskerville Old Face" panose="02020602080505020303" pitchFamily="18" charset="0"/>
              </a:rPr>
              <a:t> /(ɛ) </a:t>
            </a:r>
            <a:r>
              <a:rPr lang="it-IT" sz="1600" dirty="0" err="1">
                <a:latin typeface="Baskerville Old Face" panose="02020602080505020303" pitchFamily="18" charset="0"/>
              </a:rPr>
              <a:t>nɔn</a:t>
            </a:r>
            <a:r>
              <a:rPr lang="it-IT" sz="1600" dirty="0">
                <a:latin typeface="Baskerville Old Face" panose="02020602080505020303" pitchFamily="18" charset="0"/>
              </a:rPr>
              <a:t>-ə-s</a:t>
            </a:r>
          </a:p>
          <a:p>
            <a:pPr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        Art  </a:t>
            </a:r>
            <a:r>
              <a:rPr lang="it-IT" sz="1600" dirty="0" err="1">
                <a:latin typeface="Baskerville Old Face" panose="02020602080505020303" pitchFamily="18" charset="0"/>
              </a:rPr>
              <a:t>room.fsg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Lnk</a:t>
            </a:r>
            <a:r>
              <a:rPr lang="it-IT" sz="1600" dirty="0">
                <a:latin typeface="Baskerville Old Face" panose="02020602080505020303" pitchFamily="18" charset="0"/>
              </a:rPr>
              <a:t>  house-</a:t>
            </a:r>
            <a:r>
              <a:rPr lang="it-IT" sz="1600" dirty="0" err="1">
                <a:latin typeface="Baskerville Old Face" panose="02020602080505020303" pitchFamily="18" charset="0"/>
              </a:rPr>
              <a:t>NOM.def.fsg</a:t>
            </a:r>
            <a:r>
              <a:rPr lang="it-IT" sz="1600" dirty="0">
                <a:latin typeface="Baskerville Old Face" panose="02020602080505020303" pitchFamily="18" charset="0"/>
              </a:rPr>
              <a:t>  </a:t>
            </a:r>
            <a:r>
              <a:rPr lang="it-IT" sz="1600" dirty="0" err="1">
                <a:latin typeface="Baskerville Old Face" panose="02020602080505020303" pitchFamily="18" charset="0"/>
              </a:rPr>
              <a:t>Lnk</a:t>
            </a:r>
            <a:r>
              <a:rPr lang="it-IT" sz="1600" dirty="0">
                <a:latin typeface="Baskerville Old Face" panose="02020602080505020303" pitchFamily="18" charset="0"/>
              </a:rPr>
              <a:t>      </a:t>
            </a:r>
            <a:r>
              <a:rPr lang="it-IT" sz="1600" dirty="0" err="1">
                <a:latin typeface="Baskerville Old Face" panose="02020602080505020303" pitchFamily="18" charset="0"/>
              </a:rPr>
              <a:t>grandmother</a:t>
            </a:r>
            <a:r>
              <a:rPr lang="it-IT" sz="1600" dirty="0">
                <a:latin typeface="Baskerville Old Face" panose="02020602080505020303" pitchFamily="18" charset="0"/>
              </a:rPr>
              <a:t>-sg-</a:t>
            </a:r>
            <a:r>
              <a:rPr lang="it-IT" sz="1600" dirty="0" err="1">
                <a:latin typeface="Baskerville Old Face" panose="02020602080505020303" pitchFamily="18" charset="0"/>
              </a:rPr>
              <a:t>OBL.def.f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 lvl="1"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‘A room in </a:t>
            </a:r>
            <a:r>
              <a:rPr lang="it-IT" sz="1600" dirty="0" err="1">
                <a:latin typeface="Baskerville Old Face" panose="02020602080505020303" pitchFamily="18" charset="0"/>
              </a:rPr>
              <a:t>grandmother’s</a:t>
            </a:r>
            <a:r>
              <a:rPr lang="it-IT" sz="1600" dirty="0">
                <a:latin typeface="Baskerville Old Face" panose="02020602080505020303" pitchFamily="18" charset="0"/>
              </a:rPr>
              <a:t> house’</a:t>
            </a:r>
          </a:p>
          <a:p>
            <a:pPr>
              <a:buClr>
                <a:srgbClr val="C00000"/>
              </a:buClr>
            </a:pP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C00000"/>
              </a:buClr>
            </a:pPr>
            <a:r>
              <a:rPr lang="it-IT" sz="16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d.     </a:t>
            </a:r>
            <a:r>
              <a:rPr lang="it-IT" sz="1600" dirty="0">
                <a:latin typeface="Baskerville Old Face" panose="02020602080505020303" pitchFamily="18" charset="0"/>
              </a:rPr>
              <a:t>'</a:t>
            </a:r>
            <a:r>
              <a:rPr lang="it-IT" sz="1600" dirty="0" err="1">
                <a:latin typeface="Baskerville Old Face" panose="02020602080505020303" pitchFamily="18" charset="0"/>
              </a:rPr>
              <a:t>kjɛrki</a:t>
            </a:r>
            <a:r>
              <a:rPr lang="it-IT" sz="1600" dirty="0">
                <a:latin typeface="Baskerville Old Face" panose="02020602080505020303" pitchFamily="18" charset="0"/>
              </a:rPr>
              <a:t>                        </a:t>
            </a:r>
            <a:r>
              <a:rPr lang="it-IT" sz="1600" dirty="0" err="1">
                <a:latin typeface="Baskerville Old Face" panose="02020602080505020303" pitchFamily="18" charset="0"/>
              </a:rPr>
              <a:t>tə</a:t>
            </a:r>
            <a:r>
              <a:rPr lang="it-IT" sz="1600" dirty="0">
                <a:latin typeface="Baskerville Old Face" panose="02020602080505020303" pitchFamily="18" charset="0"/>
              </a:rPr>
              <a:t>       u              </a:t>
            </a:r>
            <a:r>
              <a:rPr lang="it-IT" sz="1600" dirty="0" err="1">
                <a:latin typeface="Baskerville Old Face" panose="02020602080505020303" pitchFamily="18" charset="0"/>
              </a:rPr>
              <a:t>kljɛntɛ</a:t>
            </a: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        glass-NOM.def.msg  </a:t>
            </a:r>
            <a:r>
              <a:rPr lang="it-IT" sz="1600" dirty="0" err="1">
                <a:latin typeface="Baskerville Old Face" panose="02020602080505020303" pitchFamily="18" charset="0"/>
              </a:rPr>
              <a:t>Lnk</a:t>
            </a:r>
            <a:r>
              <a:rPr lang="it-IT" sz="1600" dirty="0">
                <a:latin typeface="Baskerville Old Face" panose="02020602080505020303" pitchFamily="18" charset="0"/>
              </a:rPr>
              <a:t>   the.msg  costumer.msg</a:t>
            </a:r>
          </a:p>
          <a:p>
            <a:pPr lvl="1">
              <a:buClr>
                <a:srgbClr val="C00000"/>
              </a:buClr>
            </a:pPr>
            <a:r>
              <a:rPr lang="it-IT" sz="1600" dirty="0">
                <a:latin typeface="Baskerville Old Face" panose="02020602080505020303" pitchFamily="18" charset="0"/>
              </a:rPr>
              <a:t>‘the </a:t>
            </a:r>
            <a:r>
              <a:rPr lang="it-IT" sz="1600" dirty="0" err="1">
                <a:latin typeface="Baskerville Old Face" panose="02020602080505020303" pitchFamily="18" charset="0"/>
              </a:rPr>
              <a:t>costumer’s</a:t>
            </a:r>
            <a:r>
              <a:rPr lang="it-IT" sz="1600" dirty="0">
                <a:latin typeface="Baskerville Old Face" panose="02020602080505020303" pitchFamily="18" charset="0"/>
              </a:rPr>
              <a:t> glass’</a:t>
            </a:r>
          </a:p>
          <a:p>
            <a:pPr>
              <a:buClr>
                <a:srgbClr val="C00000"/>
              </a:buClr>
            </a:pPr>
            <a:endParaRPr lang="it-IT" sz="1600" dirty="0">
              <a:latin typeface="Baskerville Old Face" panose="02020602080505020303" pitchFamily="18" charset="0"/>
            </a:endParaRPr>
          </a:p>
          <a:p>
            <a:pPr>
              <a:buClr>
                <a:srgbClr val="C00000"/>
              </a:buClr>
            </a:pPr>
            <a:endParaRPr lang="it-IT" sz="1800" dirty="0">
              <a:latin typeface="Baskerville Old Face" panose="02020602080505020303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D0BFBD2-0E12-D19D-2A81-1880529715DB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F7039FF-6AF1-72E6-1B4C-D0881CD556B7}"/>
              </a:ext>
            </a:extLst>
          </p:cNvPr>
          <p:cNvSpPr txBox="1"/>
          <p:nvPr/>
        </p:nvSpPr>
        <p:spPr>
          <a:xfrm>
            <a:off x="7762240" y="1225113"/>
            <a:ext cx="3598662" cy="1323439"/>
          </a:xfrm>
          <a:prstGeom prst="rect">
            <a:avLst/>
          </a:prstGeom>
          <a:ln>
            <a:solidFill>
              <a:srgbClr val="A5002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>
                <a:latin typeface="Baskerville Old Face" panose="02020602080505020303" pitchFamily="18" charset="0"/>
              </a:rPr>
              <a:t>(</a:t>
            </a:r>
            <a:r>
              <a:rPr lang="en-US" sz="1600" b="1" dirty="0" err="1">
                <a:latin typeface="Baskerville Old Face" panose="02020602080505020303" pitchFamily="18" charset="0"/>
              </a:rPr>
              <a:t>i</a:t>
            </a:r>
            <a:r>
              <a:rPr lang="en-US" sz="1600" b="1" dirty="0">
                <a:latin typeface="Baskerville Old Face" panose="02020602080505020303" pitchFamily="18" charset="0"/>
              </a:rPr>
              <a:t>) </a:t>
            </a:r>
            <a:r>
              <a:rPr lang="en-US" sz="1600" dirty="0">
                <a:latin typeface="Baskerville Old Face" panose="02020602080505020303" pitchFamily="18" charset="0"/>
              </a:rPr>
              <a:t>a noun inflected for genitive case or containing a demonstrative/indefinite determiner;</a:t>
            </a:r>
            <a:r>
              <a:rPr lang="en-US" sz="1600" b="1" dirty="0">
                <a:latin typeface="Baskerville Old Face" panose="02020602080505020303" pitchFamily="18" charset="0"/>
              </a:rPr>
              <a:t> (ii) </a:t>
            </a:r>
            <a:r>
              <a:rPr lang="en-US" sz="1600" dirty="0">
                <a:latin typeface="Baskerville Old Face" panose="02020602080505020303" pitchFamily="18" charset="0"/>
              </a:rPr>
              <a:t>an uninflected noun in the nominative, or </a:t>
            </a:r>
            <a:r>
              <a:rPr lang="en-US" sz="1600" b="1" dirty="0">
                <a:latin typeface="Baskerville Old Face" panose="02020602080505020303" pitchFamily="18" charset="0"/>
              </a:rPr>
              <a:t>(iii) </a:t>
            </a:r>
            <a:r>
              <a:rPr lang="en-US" sz="1600" dirty="0">
                <a:latin typeface="Baskerville Old Face" panose="02020602080505020303" pitchFamily="18" charset="0"/>
              </a:rPr>
              <a:t>an unintegrated Romance DP. </a:t>
            </a:r>
            <a:endParaRPr lang="it-IT" sz="1600" dirty="0">
              <a:latin typeface="Baskerville Old Face" panose="020206020805050203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D9FE0FB-DE23-9481-0566-D3C8FD268D57}"/>
              </a:ext>
            </a:extLst>
          </p:cNvPr>
          <p:cNvSpPr txBox="1"/>
          <p:nvPr/>
        </p:nvSpPr>
        <p:spPr>
          <a:xfrm>
            <a:off x="7358659" y="3010792"/>
            <a:ext cx="4710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Pre-genitival linkers: </a:t>
            </a:r>
            <a:r>
              <a:rPr lang="en-US" dirty="0">
                <a:latin typeface="Baskerville Old Face" panose="02020602080505020303" pitchFamily="18" charset="0"/>
              </a:rPr>
              <a:t>The increasing </a:t>
            </a:r>
            <a:r>
              <a:rPr lang="en-US" b="1" dirty="0">
                <a:latin typeface="Baskerville Old Face" panose="02020602080505020303" pitchFamily="18" charset="0"/>
              </a:rPr>
              <a:t>substitution</a:t>
            </a:r>
            <a:r>
              <a:rPr lang="en-US" dirty="0">
                <a:latin typeface="Baskerville Old Face" panose="02020602080505020303" pitchFamily="18" charset="0"/>
              </a:rPr>
              <a:t> of </a:t>
            </a:r>
            <a:r>
              <a:rPr lang="en-US" i="1" dirty="0" err="1">
                <a:latin typeface="Baskerville Old Face" panose="02020602080505020303" pitchFamily="18" charset="0"/>
              </a:rPr>
              <a:t>tə</a:t>
            </a:r>
            <a:r>
              <a:rPr lang="en-US" dirty="0">
                <a:latin typeface="Baskerville Old Face" panose="02020602080505020303" pitchFamily="18" charset="0"/>
              </a:rPr>
              <a:t> for other vocalic linkers in the singular and its </a:t>
            </a:r>
            <a:r>
              <a:rPr lang="en-US" b="1" dirty="0">
                <a:latin typeface="Baskerville Old Face" panose="02020602080505020303" pitchFamily="18" charset="0"/>
              </a:rPr>
              <a:t>generalization</a:t>
            </a:r>
            <a:r>
              <a:rPr lang="en-US" dirty="0">
                <a:latin typeface="Baskerville Old Face" panose="02020602080505020303" pitchFamily="18" charset="0"/>
              </a:rPr>
              <a:t> in most contexts, with or without oblique case marking on the complement noun.</a:t>
            </a:r>
            <a:endParaRPr lang="it-IT" dirty="0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E1483EB3-F150-4576-CF9D-6E5EF933CD58}"/>
              </a:ext>
            </a:extLst>
          </p:cNvPr>
          <p:cNvCxnSpPr>
            <a:cxnSpLocks/>
          </p:cNvCxnSpPr>
          <p:nvPr/>
        </p:nvCxnSpPr>
        <p:spPr>
          <a:xfrm>
            <a:off x="9713970" y="4285275"/>
            <a:ext cx="0" cy="3424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53F070B-FD2C-6118-049F-95D5058FEDB6}"/>
              </a:ext>
            </a:extLst>
          </p:cNvPr>
          <p:cNvSpPr txBox="1"/>
          <p:nvPr/>
        </p:nvSpPr>
        <p:spPr>
          <a:xfrm>
            <a:off x="7358659" y="4706750"/>
            <a:ext cx="47106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latin typeface="Baskerville Old Face" panose="02020602080505020303" pitchFamily="18" charset="0"/>
              </a:rPr>
              <a:t>Piana’s </a:t>
            </a:r>
            <a:r>
              <a:rPr lang="en-US" sz="1600" b="1" dirty="0" err="1">
                <a:latin typeface="Baskerville Old Face" panose="02020602080505020303" pitchFamily="18" charset="0"/>
              </a:rPr>
              <a:t>tə</a:t>
            </a:r>
            <a:r>
              <a:rPr lang="en-US" sz="1600" dirty="0">
                <a:latin typeface="Baskerville Old Face" panose="02020602080505020303" pitchFamily="18" charset="0"/>
              </a:rPr>
              <a:t> </a:t>
            </a:r>
            <a:r>
              <a:rPr lang="en-US" sz="1600" u="sng" dirty="0">
                <a:latin typeface="Baskerville Old Face" panose="02020602080505020303" pitchFamily="18" charset="0"/>
              </a:rPr>
              <a:t>is no more sensitive to the presence of oblique case marking</a:t>
            </a:r>
            <a:r>
              <a:rPr lang="en-US" sz="1600" dirty="0">
                <a:latin typeface="Baskerville Old Face" panose="02020602080505020303" pitchFamily="18" charset="0"/>
              </a:rPr>
              <a:t> through nominal inflection </a:t>
            </a:r>
            <a:r>
              <a:rPr lang="en-US" sz="1600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</a:t>
            </a:r>
            <a:br>
              <a:rPr lang="en-US" sz="1600" dirty="0">
                <a:latin typeface="Baskerville Old Face" panose="02020602080505020303" pitchFamily="18" charset="0"/>
                <a:sym typeface="Wingdings" panose="05000000000000000000" pitchFamily="2" charset="2"/>
              </a:rPr>
            </a:br>
            <a:r>
              <a:rPr lang="en-US" sz="1600" dirty="0">
                <a:latin typeface="Baskerville Old Face" panose="02020602080505020303" pitchFamily="18" charset="0"/>
              </a:rPr>
              <a:t>In Piana’s system,</a:t>
            </a:r>
            <a:r>
              <a:rPr lang="en-US" sz="1600" i="1" dirty="0">
                <a:latin typeface="Baskerville Old Face" panose="02020602080505020303" pitchFamily="18" charset="0"/>
              </a:rPr>
              <a:t> </a:t>
            </a:r>
            <a:r>
              <a:rPr lang="en-US" sz="1600" i="1" dirty="0" err="1">
                <a:latin typeface="Baskerville Old Face" panose="02020602080505020303" pitchFamily="18" charset="0"/>
              </a:rPr>
              <a:t>tə</a:t>
            </a:r>
            <a:r>
              <a:rPr lang="en-US" sz="1600" i="1" dirty="0">
                <a:latin typeface="Baskerville Old Face" panose="02020602080505020303" pitchFamily="18" charset="0"/>
              </a:rPr>
              <a:t> </a:t>
            </a:r>
            <a:r>
              <a:rPr lang="en-US" sz="1600" dirty="0">
                <a:latin typeface="Baskerville Old Face" panose="02020602080505020303" pitchFamily="18" charset="0"/>
              </a:rPr>
              <a:t>alone seems to function as the dyadic ⊆ operator in a genitive construction, like a </a:t>
            </a:r>
            <a:r>
              <a:rPr lang="en-US" sz="1600" b="1" dirty="0">
                <a:latin typeface="Baskerville Old Face" panose="02020602080505020303" pitchFamily="18" charset="0"/>
              </a:rPr>
              <a:t>prepositional head </a:t>
            </a:r>
            <a:r>
              <a:rPr lang="en-US" sz="1600" dirty="0">
                <a:latin typeface="Baskerville Old Face" panose="02020602080505020303" pitchFamily="18" charset="0"/>
              </a:rPr>
              <a:t>(e.g. </a:t>
            </a:r>
            <a:r>
              <a:rPr lang="en-US" sz="1600" i="1" dirty="0">
                <a:latin typeface="Baskerville Old Face" panose="02020602080505020303" pitchFamily="18" charset="0"/>
              </a:rPr>
              <a:t>di</a:t>
            </a:r>
            <a:r>
              <a:rPr lang="en-US" sz="1600" dirty="0">
                <a:latin typeface="Baskerville Old Face" panose="02020602080505020303" pitchFamily="18" charset="0"/>
              </a:rPr>
              <a:t> in Romance).</a:t>
            </a:r>
            <a:endParaRPr lang="it-IT" sz="16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07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BB0EB74-3F62-D2FC-6818-486A216E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24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536750-29BD-0E4C-9CDB-06D83350D751}"/>
              </a:ext>
            </a:extLst>
          </p:cNvPr>
          <p:cNvSpPr txBox="1"/>
          <p:nvPr/>
        </p:nvSpPr>
        <p:spPr>
          <a:xfrm>
            <a:off x="684830" y="1015566"/>
            <a:ext cx="105114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substitution </a:t>
            </a:r>
            <a:r>
              <a:rPr lang="en-US" dirty="0">
                <a:latin typeface="Baskerville Old Face" panose="02020602080505020303" pitchFamily="18" charset="0"/>
              </a:rPr>
              <a:t>of </a:t>
            </a:r>
            <a:r>
              <a:rPr lang="en-US" dirty="0" err="1">
                <a:latin typeface="Baskerville Old Face" panose="02020602080505020303" pitchFamily="18" charset="0"/>
              </a:rPr>
              <a:t>tə</a:t>
            </a:r>
            <a:r>
              <a:rPr lang="en-US" dirty="0">
                <a:latin typeface="Baskerville Old Face" panose="02020602080505020303" pitchFamily="18" charset="0"/>
              </a:rPr>
              <a:t> for other vocalic morphemes in the singular or its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generalization</a:t>
            </a:r>
            <a:r>
              <a:rPr lang="en-US" dirty="0">
                <a:solidFill>
                  <a:srgbClr val="A5301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recorded in the variety of Vena (M&amp;S 2011a:269) and in the variety of </a:t>
            </a:r>
            <a:r>
              <a:rPr lang="en-US" dirty="0" err="1">
                <a:latin typeface="Baskerville Old Face" panose="02020602080505020303" pitchFamily="18" charset="0"/>
              </a:rPr>
              <a:t>Casalvecchio</a:t>
            </a:r>
            <a:r>
              <a:rPr lang="en-US" dirty="0">
                <a:latin typeface="Baskerville Old Face" panose="02020602080505020303" pitchFamily="18" charset="0"/>
              </a:rPr>
              <a:t>  (Savoia 2008:83-85), but also in other Tosk/</a:t>
            </a:r>
            <a:r>
              <a:rPr lang="en-US" dirty="0" err="1">
                <a:latin typeface="Baskerville Old Face" panose="02020602080505020303" pitchFamily="18" charset="0"/>
              </a:rPr>
              <a:t>Geg</a:t>
            </a:r>
            <a:r>
              <a:rPr lang="en-US" dirty="0">
                <a:latin typeface="Baskerville Old Face" panose="02020602080505020303" pitchFamily="18" charset="0"/>
              </a:rPr>
              <a:t> Albanian varieties in Albania, as well as in the Albanian communities in Kosovo, North Macedonia, and in </a:t>
            </a:r>
            <a:r>
              <a:rPr lang="en-US" dirty="0" err="1">
                <a:latin typeface="Baskerville Old Face" panose="02020602080505020303" pitchFamily="18" charset="0"/>
              </a:rPr>
              <a:t>Arvanitika</a:t>
            </a:r>
            <a:r>
              <a:rPr lang="en-US" dirty="0">
                <a:latin typeface="Baskerville Old Face" panose="02020602080505020303" pitchFamily="18" charset="0"/>
              </a:rPr>
              <a:t> varieties in Greece (Trudgill 1977:45)</a:t>
            </a:r>
            <a:endParaRPr lang="it-IT" sz="2000" dirty="0">
              <a:latin typeface="Baskerville Old Face" panose="02020602080505020303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F4C6E38-4B37-FD24-7F9C-73089D9AB075}"/>
              </a:ext>
            </a:extLst>
          </p:cNvPr>
          <p:cNvSpPr txBox="1"/>
          <p:nvPr/>
        </p:nvSpPr>
        <p:spPr>
          <a:xfrm>
            <a:off x="1082564" y="2819064"/>
            <a:ext cx="7804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this phenomenon appears to be linked more to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internal variation </a:t>
            </a:r>
            <a:r>
              <a:rPr lang="en-US" dirty="0">
                <a:latin typeface="Baskerville Old Face" panose="02020602080505020303" pitchFamily="18" charset="0"/>
              </a:rPr>
              <a:t>within the Albanian system rather than being driven by </a:t>
            </a:r>
            <a:r>
              <a:rPr lang="en-US" b="1" dirty="0">
                <a:latin typeface="Baskerville Old Face" panose="02020602080505020303" pitchFamily="18" charset="0"/>
              </a:rPr>
              <a:t>language contact</a:t>
            </a:r>
            <a:endParaRPr lang="it-IT" b="1" dirty="0">
              <a:latin typeface="Baskerville Old Face" panose="02020602080505020303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7E167CA-8191-174D-C617-A61647E60353}"/>
              </a:ext>
            </a:extLst>
          </p:cNvPr>
          <p:cNvSpPr txBox="1"/>
          <p:nvPr/>
        </p:nvSpPr>
        <p:spPr>
          <a:xfrm>
            <a:off x="1082564" y="3575382"/>
            <a:ext cx="78049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the syntactic behavior of </a:t>
            </a:r>
            <a:r>
              <a:rPr lang="en-US" b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tə</a:t>
            </a:r>
            <a:r>
              <a:rPr lang="en-US" dirty="0">
                <a:latin typeface="Baskerville Old Face" panose="02020602080505020303" pitchFamily="18" charset="0"/>
              </a:rPr>
              <a:t>, similar across these systems, is tightly determined by its </a:t>
            </a:r>
            <a:r>
              <a:rPr lang="en-US" u="sng" dirty="0">
                <a:solidFill>
                  <a:srgbClr val="A53010"/>
                </a:solidFill>
                <a:latin typeface="Baskerville Old Face" panose="02020602080505020303" pitchFamily="18" charset="0"/>
              </a:rPr>
              <a:t>inherent semantic properties 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the denotational property </a:t>
            </a:r>
            <a:r>
              <a:rPr lang="en-US" b="1" dirty="0">
                <a:latin typeface="Baskerville Old Face" panose="02020602080505020303" pitchFamily="18" charset="0"/>
                <a:sym typeface="Wingdings" panose="05000000000000000000" pitchFamily="2" charset="2"/>
              </a:rPr>
              <a:t>⊆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 (inclusion/possession) endowed by </a:t>
            </a:r>
            <a:r>
              <a:rPr lang="en-US" dirty="0" err="1">
                <a:latin typeface="Baskerville Old Face" panose="02020602080505020303" pitchFamily="18" charset="0"/>
                <a:sym typeface="Wingdings" panose="05000000000000000000" pitchFamily="2" charset="2"/>
              </a:rPr>
              <a:t>tə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 (cf. Manzini &amp; Savoia 2018) explains its increasing use in possessive contexts (the morpheme </a:t>
            </a:r>
            <a:r>
              <a:rPr lang="en-US" b="1" dirty="0">
                <a:latin typeface="Baskerville Old Face" panose="02020602080505020303" pitchFamily="18" charset="0"/>
                <a:sym typeface="Wingdings" panose="05000000000000000000" pitchFamily="2" charset="2"/>
              </a:rPr>
              <a:t>t 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in Albanian </a:t>
            </a:r>
            <a:r>
              <a:rPr lang="en-US" b="1" dirty="0">
                <a:latin typeface="Baskerville Old Face" panose="02020602080505020303" pitchFamily="18" charset="0"/>
                <a:sym typeface="Wingdings" panose="05000000000000000000" pitchFamily="2" charset="2"/>
              </a:rPr>
              <a:t>possessive forms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, both adjectival and pronominal),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  <a:sym typeface="Wingdings" panose="05000000000000000000" pitchFamily="2" charset="2"/>
              </a:rPr>
              <a:t>justifying its potential reanalysis as a preposition 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introducing the genitive complement.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F9320555-69D3-453C-1E55-07372767E497}"/>
              </a:ext>
            </a:extLst>
          </p:cNvPr>
          <p:cNvCxnSpPr>
            <a:cxnSpLocks/>
          </p:cNvCxnSpPr>
          <p:nvPr/>
        </p:nvCxnSpPr>
        <p:spPr>
          <a:xfrm>
            <a:off x="375920" y="3088640"/>
            <a:ext cx="5994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35999CEA-0924-E892-0FAF-E7B582C4E743}"/>
              </a:ext>
            </a:extLst>
          </p:cNvPr>
          <p:cNvCxnSpPr>
            <a:cxnSpLocks/>
          </p:cNvCxnSpPr>
          <p:nvPr/>
        </p:nvCxnSpPr>
        <p:spPr>
          <a:xfrm>
            <a:off x="385110" y="3921760"/>
            <a:ext cx="5994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25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CC080-2668-8908-6D54-58EFA9CC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0035B463-305E-91CD-254A-FF1847704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25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91BC2DB-4E42-0330-44E2-5580617CEBFB}"/>
              </a:ext>
            </a:extLst>
          </p:cNvPr>
          <p:cNvSpPr txBox="1"/>
          <p:nvPr/>
        </p:nvSpPr>
        <p:spPr>
          <a:xfrm>
            <a:off x="3708400" y="264160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DATA ANALYSIS RESULTS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38E2707-1955-4CEF-D5CF-DAADD1B20EAC}"/>
              </a:ext>
            </a:extLst>
          </p:cNvPr>
          <p:cNvSpPr txBox="1"/>
          <p:nvPr/>
        </p:nvSpPr>
        <p:spPr>
          <a:xfrm>
            <a:off x="687897" y="3286929"/>
            <a:ext cx="492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>
                <a:latin typeface="Baskerville Old Face" panose="02020602080505020303" pitchFamily="18" charset="0"/>
              </a:rPr>
              <a:t>Genitival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constructions</a:t>
            </a:r>
            <a:r>
              <a:rPr lang="it-IT" dirty="0">
                <a:latin typeface="Baskerville Old Face" panose="02020602080505020303" pitchFamily="18" charset="0"/>
              </a:rPr>
              <a:t> show a </a:t>
            </a:r>
            <a:r>
              <a:rPr lang="it-IT" dirty="0" err="1">
                <a:latin typeface="Baskerville Old Face" panose="02020602080505020303" pitchFamily="18" charset="0"/>
              </a:rPr>
              <a:t>lot</a:t>
            </a:r>
            <a:r>
              <a:rPr lang="it-IT" dirty="0">
                <a:latin typeface="Baskerville Old Face" panose="02020602080505020303" pitchFamily="18" charset="0"/>
              </a:rPr>
              <a:t> of </a:t>
            </a:r>
            <a:r>
              <a:rPr lang="it-IT" u="sng" dirty="0" err="1">
                <a:latin typeface="Baskerville Old Face" panose="02020602080505020303" pitchFamily="18" charset="0"/>
              </a:rPr>
              <a:t>variability</a:t>
            </a:r>
            <a:r>
              <a:rPr lang="it-IT" dirty="0">
                <a:latin typeface="Baskerville Old Face" panose="02020602080505020303" pitchFamily="18" charset="0"/>
              </a:rPr>
              <a:t>: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368384A-8799-28F2-379B-7CD549A38B8B}"/>
              </a:ext>
            </a:extLst>
          </p:cNvPr>
          <p:cNvSpPr txBox="1"/>
          <p:nvPr/>
        </p:nvSpPr>
        <p:spPr>
          <a:xfrm>
            <a:off x="2209800" y="1132816"/>
            <a:ext cx="75285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Baskerville Old Face" panose="02020602080505020303" pitchFamily="18" charset="0"/>
              </a:rPr>
              <a:t>tə</a:t>
            </a:r>
            <a:r>
              <a:rPr lang="en-US" i="1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no longer a Linker (D element), but it is undergoing a reanalysis as a </a:t>
            </a:r>
            <a:r>
              <a:rPr lang="en-US" b="1" dirty="0">
                <a:latin typeface="Baskerville Old Face" panose="02020602080505020303" pitchFamily="18" charset="0"/>
              </a:rPr>
              <a:t>P head</a:t>
            </a:r>
            <a:endParaRPr lang="it-IT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6236BE5-8FD0-A764-7C56-EA123AA38788}"/>
              </a:ext>
            </a:extLst>
          </p:cNvPr>
          <p:cNvSpPr txBox="1"/>
          <p:nvPr/>
        </p:nvSpPr>
        <p:spPr>
          <a:xfrm>
            <a:off x="687897" y="1794374"/>
            <a:ext cx="8111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>
                <a:latin typeface="Baskerville Old Face" panose="02020602080505020303" pitchFamily="18" charset="0"/>
              </a:rPr>
              <a:t>tə</a:t>
            </a:r>
            <a:r>
              <a:rPr lang="en-US" dirty="0">
                <a:latin typeface="Baskerville Old Face" panose="02020602080505020303" pitchFamily="18" charset="0"/>
              </a:rPr>
              <a:t>, which no longer agrees in </a:t>
            </a:r>
            <a:r>
              <a:rPr lang="en-US" b="1" dirty="0">
                <a:latin typeface="Baskerville Old Face" panose="02020602080505020303" pitchFamily="18" charset="0"/>
              </a:rPr>
              <a:t>φ-features</a:t>
            </a:r>
            <a:r>
              <a:rPr lang="en-US" dirty="0">
                <a:latin typeface="Baskerville Old Face" panose="02020602080505020303" pitchFamily="18" charset="0"/>
              </a:rPr>
              <a:t> with the modified head noun, should no longer be seen as linker. Rather, it can independently establish the possession/inclusion relationship (</a:t>
            </a:r>
            <a:r>
              <a:rPr lang="en-US" b="1" dirty="0">
                <a:latin typeface="Baskerville Old Face" panose="02020602080505020303" pitchFamily="18" charset="0"/>
                <a:sym typeface="Wingdings" panose="05000000000000000000" pitchFamily="2" charset="2"/>
              </a:rPr>
              <a:t>⊆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)</a:t>
            </a:r>
            <a:r>
              <a:rPr lang="en-US" dirty="0">
                <a:latin typeface="Baskerville Old Face" panose="02020602080505020303" pitchFamily="18" charset="0"/>
              </a:rPr>
              <a:t>, functioning similarly to prepositional elements (like ‘</a:t>
            </a:r>
            <a:r>
              <a:rPr lang="en-US" b="1" dirty="0">
                <a:latin typeface="Baskerville Old Face" panose="02020602080505020303" pitchFamily="18" charset="0"/>
              </a:rPr>
              <a:t>di</a:t>
            </a:r>
            <a:r>
              <a:rPr lang="en-US" dirty="0">
                <a:latin typeface="Baskerville Old Face" panose="02020602080505020303" pitchFamily="18" charset="0"/>
              </a:rPr>
              <a:t>’) 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  <a:sym typeface="Wingdings" panose="05000000000000000000" pitchFamily="2" charset="2"/>
              </a:rPr>
              <a:t>ongoing reanalysis of </a:t>
            </a:r>
            <a:r>
              <a:rPr lang="en-US" b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tə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 as a P head.</a:t>
            </a:r>
            <a:endParaRPr lang="it-IT" dirty="0">
              <a:solidFill>
                <a:srgbClr val="A5301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D0DF330-A908-AE7F-C1AA-6DFF9C3024B2}"/>
              </a:ext>
            </a:extLst>
          </p:cNvPr>
          <p:cNvSpPr txBox="1"/>
          <p:nvPr/>
        </p:nvSpPr>
        <p:spPr>
          <a:xfrm>
            <a:off x="687897" y="4008517"/>
            <a:ext cx="83919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Four different strategies</a:t>
            </a:r>
            <a:r>
              <a:rPr lang="en-US" dirty="0">
                <a:latin typeface="Baskerville Old Face" panose="02020602080505020303" pitchFamily="18" charset="0"/>
              </a:rPr>
              <a:t>: </a:t>
            </a:r>
          </a:p>
          <a:p>
            <a:pPr algn="just"/>
            <a:endParaRPr lang="en-US" dirty="0">
              <a:latin typeface="Baskerville Old Face" panose="02020602080505020303" pitchFamily="18" charset="0"/>
            </a:endParaRPr>
          </a:p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(</a:t>
            </a:r>
            <a:r>
              <a:rPr lang="en-US" b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i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) </a:t>
            </a:r>
            <a:r>
              <a:rPr lang="en-US" dirty="0">
                <a:latin typeface="Baskerville Old Face" panose="02020602080505020303" pitchFamily="18" charset="0"/>
              </a:rPr>
              <a:t>an </a:t>
            </a:r>
            <a:r>
              <a:rPr lang="en-US" u="sng" dirty="0">
                <a:latin typeface="Baskerville Old Face" panose="02020602080505020303" pitchFamily="18" charset="0"/>
              </a:rPr>
              <a:t>Albanian-type strategy </a:t>
            </a:r>
            <a:r>
              <a:rPr lang="en-US" dirty="0">
                <a:latin typeface="Baskerville Old Face" panose="02020602080505020303" pitchFamily="18" charset="0"/>
              </a:rPr>
              <a:t>characterized by the co-occurrence of multiple D elements (determiner, linker, oblique inflection) in Agreement relation, denoting a single referent – when </a:t>
            </a:r>
            <a:r>
              <a:rPr lang="en-US" b="1" dirty="0" err="1">
                <a:latin typeface="Baskerville Old Face" panose="02020602080505020303" pitchFamily="18" charset="0"/>
              </a:rPr>
              <a:t>i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latin typeface="Baskerville Old Face" panose="02020602080505020303" pitchFamily="18" charset="0"/>
              </a:rPr>
              <a:t>e</a:t>
            </a:r>
            <a:r>
              <a:rPr lang="en-US" dirty="0">
                <a:latin typeface="Baskerville Old Face" panose="02020602080505020303" pitchFamily="18" charset="0"/>
              </a:rPr>
              <a:t> are employed; </a:t>
            </a:r>
          </a:p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(ii)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u="sng" dirty="0">
                <a:latin typeface="Baskerville Old Face" panose="02020602080505020303" pitchFamily="18" charset="0"/>
              </a:rPr>
              <a:t>Romance-type strategy </a:t>
            </a:r>
            <a:r>
              <a:rPr lang="en-US" dirty="0">
                <a:latin typeface="Baskerville Old Face" panose="02020602080505020303" pitchFamily="18" charset="0"/>
              </a:rPr>
              <a:t>involving Romance material (</a:t>
            </a:r>
            <a:r>
              <a:rPr lang="en-US" b="1" dirty="0" err="1">
                <a:latin typeface="Baskerville Old Face" panose="02020602080505020303" pitchFamily="18" charset="0"/>
              </a:rPr>
              <a:t>ði</a:t>
            </a:r>
            <a:r>
              <a:rPr lang="en-US" dirty="0">
                <a:latin typeface="Baskerville Old Face" panose="02020602080505020303" pitchFamily="18" charset="0"/>
              </a:rPr>
              <a:t> + Romance nouns); </a:t>
            </a:r>
          </a:p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(iii) </a:t>
            </a:r>
            <a:r>
              <a:rPr lang="en-US" dirty="0">
                <a:latin typeface="Baskerville Old Face" panose="02020602080505020303" pitchFamily="18" charset="0"/>
              </a:rPr>
              <a:t>an </a:t>
            </a:r>
            <a:r>
              <a:rPr lang="en-US" u="sng" dirty="0">
                <a:latin typeface="Baskerville Old Face" panose="02020602080505020303" pitchFamily="18" charset="0"/>
              </a:rPr>
              <a:t>‘Aromanian-type’ strategy</a:t>
            </a:r>
            <a:r>
              <a:rPr lang="en-US" dirty="0">
                <a:latin typeface="Baskerville Old Face" panose="02020602080505020303" pitchFamily="18" charset="0"/>
              </a:rPr>
              <a:t> (cf. Savoia &amp; Baldi 2024), when </a:t>
            </a:r>
            <a:r>
              <a:rPr lang="en-US" b="1" dirty="0" err="1">
                <a:latin typeface="Baskerville Old Face" panose="02020602080505020303" pitchFamily="18" charset="0"/>
              </a:rPr>
              <a:t>tə</a:t>
            </a:r>
            <a:r>
              <a:rPr lang="en-US" dirty="0">
                <a:latin typeface="Baskerville Old Face" panose="02020602080505020303" pitchFamily="18" charset="0"/>
              </a:rPr>
              <a:t> introduces </a:t>
            </a:r>
            <a:r>
              <a:rPr lang="en-US" dirty="0" err="1">
                <a:latin typeface="Baskerville Old Face" panose="02020602080505020303" pitchFamily="18" charset="0"/>
              </a:rPr>
              <a:t>arbëreshë</a:t>
            </a:r>
            <a:r>
              <a:rPr lang="en-US" dirty="0">
                <a:latin typeface="Baskerville Old Face" panose="02020602080505020303" pitchFamily="18" charset="0"/>
              </a:rPr>
              <a:t> and integrated Romance nouns as a </a:t>
            </a:r>
            <a:r>
              <a:rPr lang="en-US" b="1" dirty="0">
                <a:latin typeface="Baskerville Old Face" panose="02020602080505020303" pitchFamily="18" charset="0"/>
              </a:rPr>
              <a:t>PI</a:t>
            </a:r>
            <a:r>
              <a:rPr lang="en-US" dirty="0">
                <a:latin typeface="Baskerville Old Face" panose="02020602080505020303" pitchFamily="18" charset="0"/>
              </a:rPr>
              <a:t>; </a:t>
            </a:r>
          </a:p>
          <a:p>
            <a:pPr algn="just"/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(iv) </a:t>
            </a:r>
            <a:r>
              <a:rPr lang="en-US" dirty="0">
                <a:latin typeface="Baskerville Old Face" panose="02020602080505020303" pitchFamily="18" charset="0"/>
              </a:rPr>
              <a:t>a ‘</a:t>
            </a:r>
            <a:r>
              <a:rPr lang="en-US" u="sng" dirty="0">
                <a:latin typeface="Baskerville Old Face" panose="02020602080505020303" pitchFamily="18" charset="0"/>
              </a:rPr>
              <a:t>hybrid’ strategy</a:t>
            </a:r>
            <a:r>
              <a:rPr lang="en-US" dirty="0">
                <a:latin typeface="Baskerville Old Face" panose="02020602080505020303" pitchFamily="18" charset="0"/>
              </a:rPr>
              <a:t> involving </a:t>
            </a:r>
            <a:r>
              <a:rPr lang="en-US" b="1" dirty="0" err="1">
                <a:latin typeface="Baskerville Old Face" panose="02020602080505020303" pitchFamily="18" charset="0"/>
              </a:rPr>
              <a:t>tə</a:t>
            </a:r>
            <a:r>
              <a:rPr lang="en-US" dirty="0">
                <a:latin typeface="Baskerville Old Face" panose="02020602080505020303" pitchFamily="18" charset="0"/>
              </a:rPr>
              <a:t> as a P-head that renders the embedded NP oblique.</a:t>
            </a:r>
            <a:endParaRPr lang="it-IT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4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80030C1-8BEB-3861-0A53-12B7D2166E4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26</a:t>
            </a:fld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C1B4205-6DC7-A438-0EAF-2E31B83A94EF}"/>
              </a:ext>
            </a:extLst>
          </p:cNvPr>
          <p:cNvSpPr txBox="1"/>
          <p:nvPr/>
        </p:nvSpPr>
        <p:spPr>
          <a:xfrm>
            <a:off x="487680" y="924560"/>
            <a:ext cx="41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Verbal</a:t>
            </a:r>
            <a:r>
              <a:rPr lang="it-IT" dirty="0">
                <a:latin typeface="Baskerville Old Face" panose="02020602080505020303" pitchFamily="18" charset="0"/>
              </a:rPr>
              <a:t> domain: </a:t>
            </a:r>
            <a:r>
              <a:rPr lang="it-IT" b="1" dirty="0" err="1">
                <a:solidFill>
                  <a:srgbClr val="A50021"/>
                </a:solidFill>
                <a:latin typeface="Baskerville Old Face" panose="02020602080505020303" pitchFamily="18" charset="0"/>
              </a:rPr>
              <a:t>Subordination</a:t>
            </a:r>
            <a:r>
              <a:rPr lang="it-IT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 markers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E1E8EC52-AD84-0A04-100A-51079B8FCC32}"/>
              </a:ext>
            </a:extLst>
          </p:cNvPr>
          <p:cNvCxnSpPr/>
          <p:nvPr/>
        </p:nvCxnSpPr>
        <p:spPr>
          <a:xfrm>
            <a:off x="5029200" y="1109226"/>
            <a:ext cx="5994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EEED854-2483-AF2B-AEDA-55347716F547}"/>
              </a:ext>
            </a:extLst>
          </p:cNvPr>
          <p:cNvSpPr txBox="1"/>
          <p:nvPr/>
        </p:nvSpPr>
        <p:spPr>
          <a:xfrm>
            <a:off x="6096000" y="924560"/>
            <a:ext cx="337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Baskerville Old Face" panose="02020602080505020303" pitchFamily="18" charset="0"/>
              </a:rPr>
              <a:t>Double </a:t>
            </a:r>
            <a:r>
              <a:rPr lang="it-IT" dirty="0" err="1">
                <a:latin typeface="Baskerville Old Face" panose="02020602080505020303" pitchFamily="18" charset="0"/>
              </a:rPr>
              <a:t>Complementation</a:t>
            </a:r>
            <a:r>
              <a:rPr lang="it-IT" dirty="0">
                <a:latin typeface="Baskerville Old Face" panose="02020602080505020303" pitchFamily="18" charset="0"/>
              </a:rPr>
              <a:t> System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CCFC120-9BF6-5E5A-F2AA-EA50C29F2A6E}"/>
              </a:ext>
            </a:extLst>
          </p:cNvPr>
          <p:cNvSpPr txBox="1"/>
          <p:nvPr/>
        </p:nvSpPr>
        <p:spPr>
          <a:xfrm>
            <a:off x="487680" y="1549500"/>
            <a:ext cx="7477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r>
              <a:rPr lang="it-IT" dirty="0">
                <a:latin typeface="Baskerville Old Face" panose="02020602080505020303" pitchFamily="18" charset="0"/>
              </a:rPr>
              <a:t>In </a:t>
            </a:r>
            <a:r>
              <a:rPr lang="it-IT" dirty="0" err="1">
                <a:latin typeface="Baskerville Old Face" panose="02020602080505020303" pitchFamily="18" charset="0"/>
              </a:rPr>
              <a:t>other</a:t>
            </a:r>
            <a:r>
              <a:rPr lang="it-IT" dirty="0">
                <a:latin typeface="Baskerville Old Face" panose="02020602080505020303" pitchFamily="18" charset="0"/>
              </a:rPr>
              <a:t> arbëreshë </a:t>
            </a:r>
            <a:r>
              <a:rPr lang="it-IT" dirty="0" err="1">
                <a:latin typeface="Baskerville Old Face" panose="02020602080505020303" pitchFamily="18" charset="0"/>
              </a:rPr>
              <a:t>varieties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b="1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</a:t>
            </a:r>
            <a:r>
              <a:rPr lang="it-IT" b="1" dirty="0">
                <a:latin typeface="Baskerville Old Face" panose="02020602080505020303" pitchFamily="18" charset="0"/>
              </a:rPr>
              <a:t>Double </a:t>
            </a:r>
            <a:r>
              <a:rPr lang="it-IT" b="1" dirty="0" err="1">
                <a:latin typeface="Baskerville Old Face" panose="02020602080505020303" pitchFamily="18" charset="0"/>
              </a:rPr>
              <a:t>Complementation</a:t>
            </a:r>
            <a:r>
              <a:rPr lang="it-IT" b="1" dirty="0">
                <a:latin typeface="Baskerville Old Face" panose="02020602080505020303" pitchFamily="18" charset="0"/>
              </a:rPr>
              <a:t> System: </a:t>
            </a:r>
            <a:r>
              <a:rPr lang="it-IT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se/</a:t>
            </a:r>
            <a:r>
              <a:rPr lang="it-IT" b="1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që</a:t>
            </a:r>
            <a:r>
              <a:rPr lang="it-IT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>
                <a:latin typeface="Baskerville Old Face" panose="02020602080505020303" pitchFamily="18" charset="0"/>
              </a:rPr>
              <a:t>and</a:t>
            </a:r>
            <a:r>
              <a:rPr lang="it-IT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të</a:t>
            </a:r>
            <a:endParaRPr lang="it-IT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E2A3B90-3FF2-5CDD-B3B8-63B566BDA035}"/>
              </a:ext>
            </a:extLst>
          </p:cNvPr>
          <p:cNvSpPr txBox="1"/>
          <p:nvPr/>
        </p:nvSpPr>
        <p:spPr>
          <a:xfrm>
            <a:off x="565312" y="2174440"/>
            <a:ext cx="618079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latin typeface="Baskerville Old Face" panose="02020602080505020303" pitchFamily="18" charset="0"/>
              </a:rPr>
              <a:t>a. me      '</a:t>
            </a:r>
            <a:r>
              <a:rPr lang="en-US" sz="1700" dirty="0" err="1">
                <a:latin typeface="Baskerville Old Face" panose="02020602080505020303" pitchFamily="18" charset="0"/>
              </a:rPr>
              <a:t>θa:n</a:t>
            </a:r>
            <a:r>
              <a:rPr lang="en-US" sz="1700" dirty="0">
                <a:latin typeface="Baskerville Old Face" panose="02020602080505020303" pitchFamily="18" charset="0"/>
              </a:rPr>
              <a:t>          </a:t>
            </a:r>
            <a:r>
              <a:rPr lang="en-US" sz="1700" dirty="0" err="1">
                <a:latin typeface="Baskerville Old Face" panose="02020602080505020303" pitchFamily="18" charset="0"/>
              </a:rPr>
              <a:t>sɛ</a:t>
            </a:r>
            <a:r>
              <a:rPr lang="en-US" sz="1700" dirty="0">
                <a:latin typeface="Baskerville Old Face" panose="02020602080505020303" pitchFamily="18" charset="0"/>
              </a:rPr>
              <a:t>    '</a:t>
            </a:r>
            <a:r>
              <a:rPr lang="en-US" sz="1700" dirty="0" err="1">
                <a:latin typeface="Baskerville Old Face" panose="02020602080505020303" pitchFamily="18" charset="0"/>
              </a:rPr>
              <a:t>vijin</a:t>
            </a:r>
            <a:r>
              <a:rPr lang="en-US" sz="1700" dirty="0">
                <a:latin typeface="Baskerville Old Face" panose="02020602080505020303" pitchFamily="18" charset="0"/>
              </a:rPr>
              <a:t>               </a:t>
            </a:r>
            <a:r>
              <a:rPr lang="en-US" sz="1700" dirty="0" err="1">
                <a:latin typeface="Baskerville Old Face" panose="02020602080505020303" pitchFamily="18" charset="0"/>
              </a:rPr>
              <a:t>me'nat</a:t>
            </a:r>
            <a:r>
              <a:rPr lang="en-US" sz="1700" dirty="0">
                <a:latin typeface="Baskerville Old Face" panose="02020602080505020303" pitchFamily="18" charset="0"/>
              </a:rPr>
              <a:t> 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to.me  </a:t>
            </a:r>
            <a:r>
              <a:rPr lang="en-US" sz="1700" dirty="0" err="1">
                <a:latin typeface="Baskerville Old Face" panose="02020602080505020303" pitchFamily="18" charset="0"/>
              </a:rPr>
              <a:t>they.said</a:t>
            </a:r>
            <a:r>
              <a:rPr lang="en-US" sz="1700" dirty="0">
                <a:latin typeface="Baskerville Old Face" panose="02020602080505020303" pitchFamily="18" charset="0"/>
              </a:rPr>
              <a:t>    that </a:t>
            </a:r>
            <a:r>
              <a:rPr lang="en-US" sz="1700" dirty="0" err="1">
                <a:latin typeface="Baskerville Old Face" panose="02020602080505020303" pitchFamily="18" charset="0"/>
              </a:rPr>
              <a:t>they.came</a:t>
            </a:r>
            <a:r>
              <a:rPr lang="en-US" sz="1700" dirty="0">
                <a:latin typeface="Baskerville Old Face" panose="02020602080505020303" pitchFamily="18" charset="0"/>
              </a:rPr>
              <a:t>     tomorrow 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‘They told to me that they came tomorrow’</a:t>
            </a:r>
          </a:p>
          <a:p>
            <a:endParaRPr lang="en-US" sz="1700" dirty="0">
              <a:latin typeface="Baskerville Old Face" panose="02020602080505020303" pitchFamily="18" charset="0"/>
            </a:endParaRPr>
          </a:p>
          <a:p>
            <a:r>
              <a:rPr lang="en-US" sz="1700" dirty="0">
                <a:latin typeface="Baskerville Old Face" panose="02020602080505020303" pitchFamily="18" charset="0"/>
              </a:rPr>
              <a:t>b. </a:t>
            </a:r>
            <a:r>
              <a:rPr lang="en-US" sz="1700" dirty="0" err="1">
                <a:latin typeface="Baskerville Old Face" panose="02020602080505020303" pitchFamily="18" charset="0"/>
              </a:rPr>
              <a:t>fiɾ'nɔva</a:t>
            </a:r>
            <a:r>
              <a:rPr lang="en-US" sz="1700" dirty="0">
                <a:latin typeface="Baskerville Old Face" panose="02020602080505020303" pitchFamily="18" charset="0"/>
              </a:rPr>
              <a:t>       t      ɛ  </a:t>
            </a:r>
            <a:r>
              <a:rPr lang="en-US" sz="1700" dirty="0" err="1">
                <a:latin typeface="Baskerville Old Face" panose="02020602080505020303" pitchFamily="18" charset="0"/>
              </a:rPr>
              <a:t>diɛ'vasja</a:t>
            </a:r>
            <a:r>
              <a:rPr lang="en-US" sz="1700" dirty="0">
                <a:latin typeface="Baskerville Old Face" panose="02020602080505020303" pitchFamily="18" charset="0"/>
              </a:rPr>
              <a:t> 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 </a:t>
            </a:r>
            <a:r>
              <a:rPr lang="en-US" sz="1700" dirty="0" err="1">
                <a:latin typeface="Baskerville Old Face" panose="02020602080505020303" pitchFamily="18" charset="0"/>
              </a:rPr>
              <a:t>I.finished</a:t>
            </a:r>
            <a:r>
              <a:rPr lang="en-US" sz="1700" dirty="0">
                <a:latin typeface="Baskerville Old Face" panose="02020602080505020303" pitchFamily="18" charset="0"/>
              </a:rPr>
              <a:t> </a:t>
            </a:r>
            <a:r>
              <a:rPr lang="en-US" sz="1700" dirty="0" err="1">
                <a:latin typeface="Baskerville Old Face" panose="02020602080505020303" pitchFamily="18" charset="0"/>
              </a:rPr>
              <a:t>Prt</a:t>
            </a:r>
            <a:r>
              <a:rPr lang="en-US" sz="1700" dirty="0">
                <a:latin typeface="Baskerville Old Face" panose="02020602080505020303" pitchFamily="18" charset="0"/>
              </a:rPr>
              <a:t>   it  </a:t>
            </a:r>
            <a:r>
              <a:rPr lang="en-US" sz="1700" dirty="0" err="1">
                <a:latin typeface="Baskerville Old Face" panose="02020602080505020303" pitchFamily="18" charset="0"/>
              </a:rPr>
              <a:t>I.read</a:t>
            </a:r>
            <a:r>
              <a:rPr lang="en-US" sz="1700" dirty="0">
                <a:latin typeface="Baskerville Old Face" panose="02020602080505020303" pitchFamily="18" charset="0"/>
              </a:rPr>
              <a:t> 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‘I finished reading it’ </a:t>
            </a:r>
          </a:p>
          <a:p>
            <a:endParaRPr lang="en-US" sz="1700" dirty="0">
              <a:latin typeface="Baskerville Old Face" panose="02020602080505020303" pitchFamily="18" charset="0"/>
            </a:endParaRPr>
          </a:p>
          <a:p>
            <a:r>
              <a:rPr lang="en-US" sz="1700" dirty="0">
                <a:latin typeface="Baskerville Old Face" panose="02020602080505020303" pitchFamily="18" charset="0"/>
              </a:rPr>
              <a:t>c. dua       </a:t>
            </a:r>
            <a:r>
              <a:rPr lang="en-US" sz="1700" dirty="0" err="1">
                <a:latin typeface="Baskerville Old Face" panose="02020602080505020303" pitchFamily="18" charset="0"/>
              </a:rPr>
              <a:t>mɔs</a:t>
            </a:r>
            <a:r>
              <a:rPr lang="en-US" sz="1700" dirty="0">
                <a:latin typeface="Baskerville Old Face" panose="02020602080505020303" pitchFamily="18" charset="0"/>
              </a:rPr>
              <a:t>   </a:t>
            </a:r>
            <a:r>
              <a:rPr lang="en-US" sz="1700" dirty="0" err="1">
                <a:latin typeface="Baskerville Old Face" panose="02020602080505020303" pitchFamily="18" charset="0"/>
              </a:rPr>
              <a:t>tə</a:t>
            </a:r>
            <a:r>
              <a:rPr lang="en-US" sz="1700" dirty="0">
                <a:latin typeface="Baskerville Old Face" panose="02020602080505020303" pitchFamily="18" charset="0"/>
              </a:rPr>
              <a:t>    '</a:t>
            </a:r>
            <a:r>
              <a:rPr lang="en-US" sz="1700" dirty="0" err="1">
                <a:latin typeface="Baskerville Old Face" panose="02020602080505020303" pitchFamily="18" charset="0"/>
              </a:rPr>
              <a:t>vitʃ</a:t>
            </a:r>
            <a:r>
              <a:rPr lang="en-US" sz="1700" dirty="0">
                <a:latin typeface="Baskerville Old Face" panose="02020602080505020303" pitchFamily="18" charset="0"/>
              </a:rPr>
              <a:t> 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 </a:t>
            </a:r>
            <a:r>
              <a:rPr lang="en-US" sz="1700" dirty="0" err="1">
                <a:latin typeface="Baskerville Old Face" panose="02020602080505020303" pitchFamily="18" charset="0"/>
              </a:rPr>
              <a:t>I.want</a:t>
            </a:r>
            <a:r>
              <a:rPr lang="en-US" sz="1700" dirty="0">
                <a:latin typeface="Baskerville Old Face" panose="02020602080505020303" pitchFamily="18" charset="0"/>
              </a:rPr>
              <a:t>  not    </a:t>
            </a:r>
            <a:r>
              <a:rPr lang="en-US" sz="1700" dirty="0" err="1">
                <a:latin typeface="Baskerville Old Face" panose="02020602080505020303" pitchFamily="18" charset="0"/>
              </a:rPr>
              <a:t>Prt</a:t>
            </a:r>
            <a:r>
              <a:rPr lang="en-US" sz="1700" dirty="0">
                <a:latin typeface="Baskerville Old Face" panose="02020602080505020303" pitchFamily="18" charset="0"/>
              </a:rPr>
              <a:t>   </a:t>
            </a:r>
            <a:r>
              <a:rPr lang="en-US" sz="1700" dirty="0" err="1">
                <a:latin typeface="Baskerville Old Face" panose="02020602080505020303" pitchFamily="18" charset="0"/>
              </a:rPr>
              <a:t>you.come</a:t>
            </a:r>
            <a:r>
              <a:rPr lang="en-US" sz="1700" dirty="0">
                <a:latin typeface="Baskerville Old Face" panose="02020602080505020303" pitchFamily="18" charset="0"/>
              </a:rPr>
              <a:t> 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‘I want you not to come’ </a:t>
            </a:r>
          </a:p>
          <a:p>
            <a:endParaRPr lang="en-US" sz="1700" dirty="0">
              <a:latin typeface="Baskerville Old Face" panose="02020602080505020303" pitchFamily="18" charset="0"/>
            </a:endParaRPr>
          </a:p>
          <a:p>
            <a:r>
              <a:rPr lang="en-US" sz="1700" dirty="0">
                <a:latin typeface="Baskerville Old Face" panose="02020602080505020303" pitchFamily="18" charset="0"/>
              </a:rPr>
              <a:t>d. dua        </a:t>
            </a:r>
            <a:r>
              <a:rPr lang="en-US" sz="1700" dirty="0" err="1">
                <a:latin typeface="Baskerville Old Face" panose="02020602080505020303" pitchFamily="18" charset="0"/>
              </a:rPr>
              <a:t>tə</a:t>
            </a:r>
            <a:r>
              <a:rPr lang="en-US" sz="1700" dirty="0">
                <a:latin typeface="Baskerville Old Face" panose="02020602080505020303" pitchFamily="18" charset="0"/>
              </a:rPr>
              <a:t>    ɛ   '</a:t>
            </a:r>
            <a:r>
              <a:rPr lang="en-US" sz="1700" dirty="0" err="1">
                <a:latin typeface="Baskerville Old Face" panose="02020602080505020303" pitchFamily="18" charset="0"/>
              </a:rPr>
              <a:t>beɲ</a:t>
            </a:r>
            <a:r>
              <a:rPr lang="en-US" sz="1700" dirty="0">
                <a:latin typeface="Baskerville Old Face" panose="02020602080505020303" pitchFamily="18" charset="0"/>
              </a:rPr>
              <a:t>            </a:t>
            </a:r>
            <a:r>
              <a:rPr lang="en-US" sz="1700" dirty="0" err="1">
                <a:latin typeface="Baskerville Old Face" panose="02020602080505020303" pitchFamily="18" charset="0"/>
              </a:rPr>
              <a:t>a’i</a:t>
            </a:r>
            <a:endParaRPr lang="en-US" sz="1700" dirty="0">
              <a:latin typeface="Baskerville Old Face" panose="02020602080505020303" pitchFamily="18" charset="0"/>
            </a:endParaRPr>
          </a:p>
          <a:p>
            <a:r>
              <a:rPr lang="en-US" sz="1700" dirty="0">
                <a:latin typeface="Baskerville Old Face" panose="02020602080505020303" pitchFamily="18" charset="0"/>
              </a:rPr>
              <a:t>     </a:t>
            </a:r>
            <a:r>
              <a:rPr lang="en-US" sz="1700" dirty="0" err="1">
                <a:latin typeface="Baskerville Old Face" panose="02020602080505020303" pitchFamily="18" charset="0"/>
              </a:rPr>
              <a:t>I.want</a:t>
            </a:r>
            <a:r>
              <a:rPr lang="en-US" sz="1700" dirty="0">
                <a:latin typeface="Baskerville Old Face" panose="02020602080505020303" pitchFamily="18" charset="0"/>
              </a:rPr>
              <a:t>  </a:t>
            </a:r>
            <a:r>
              <a:rPr lang="en-US" sz="1700" dirty="0" err="1">
                <a:latin typeface="Baskerville Old Face" panose="02020602080505020303" pitchFamily="18" charset="0"/>
              </a:rPr>
              <a:t>Prt</a:t>
            </a:r>
            <a:r>
              <a:rPr lang="en-US" sz="1700" dirty="0">
                <a:latin typeface="Baskerville Old Face" panose="02020602080505020303" pitchFamily="18" charset="0"/>
              </a:rPr>
              <a:t>    it  does(subj.) he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‘I want him to do it’</a:t>
            </a:r>
          </a:p>
          <a:p>
            <a:endParaRPr lang="en-US" sz="1700" dirty="0">
              <a:latin typeface="Baskerville Old Face" panose="02020602080505020303" pitchFamily="18" charset="0"/>
            </a:endParaRPr>
          </a:p>
          <a:p>
            <a:r>
              <a:rPr lang="en-US" sz="1700" dirty="0">
                <a:latin typeface="Baskerville Old Face" panose="02020602080505020303" pitchFamily="18" charset="0"/>
              </a:rPr>
              <a:t>Manzini and Savoia (2007)</a:t>
            </a:r>
          </a:p>
          <a:p>
            <a:endParaRPr lang="en-US" sz="1700" dirty="0">
              <a:latin typeface="Baskerville Old Face" panose="02020602080505020303" pitchFamily="18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4F82D94-F03B-671C-1C93-839385D3259D}"/>
              </a:ext>
            </a:extLst>
          </p:cNvPr>
          <p:cNvSpPr txBox="1"/>
          <p:nvPr/>
        </p:nvSpPr>
        <p:spPr>
          <a:xfrm>
            <a:off x="6096000" y="2743199"/>
            <a:ext cx="512428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latin typeface="Baskerville Old Face" panose="02020602080505020303" pitchFamily="18" charset="0"/>
              </a:rPr>
              <a:t> Non-</a:t>
            </a:r>
            <a:r>
              <a:rPr lang="it-IT" sz="1400" b="1" dirty="0" err="1">
                <a:latin typeface="Baskerville Old Face" panose="02020602080505020303" pitchFamily="18" charset="0"/>
              </a:rPr>
              <a:t>modal</a:t>
            </a:r>
            <a:r>
              <a:rPr lang="it-IT" sz="1400" b="1" dirty="0">
                <a:latin typeface="Baskerville Old Face" panose="02020602080505020303" pitchFamily="18" charset="0"/>
              </a:rPr>
              <a:t> vs. </a:t>
            </a:r>
            <a:r>
              <a:rPr lang="it-IT" sz="1400" b="1" dirty="0" err="1">
                <a:latin typeface="Baskerville Old Face" panose="02020602080505020303" pitchFamily="18" charset="0"/>
              </a:rPr>
              <a:t>modal</a:t>
            </a:r>
            <a:endParaRPr lang="it-IT" sz="1400" b="1" dirty="0">
              <a:latin typeface="Baskerville Old Face" panose="020206020805050203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it-IT" sz="1400" dirty="0" err="1">
                <a:latin typeface="Baskerville Old Face" panose="02020602080505020303" pitchFamily="18" charset="0"/>
              </a:rPr>
              <a:t>Selected</a:t>
            </a:r>
            <a:r>
              <a:rPr lang="it-IT" sz="1400" dirty="0">
                <a:latin typeface="Baskerville Old Face" panose="02020602080505020303" pitchFamily="18" charset="0"/>
              </a:rPr>
              <a:t> by </a:t>
            </a:r>
            <a:r>
              <a:rPr lang="it-IT" sz="1400" dirty="0" err="1">
                <a:latin typeface="Baskerville Old Face" panose="02020602080505020303" pitchFamily="18" charset="0"/>
              </a:rPr>
              <a:t>predicates</a:t>
            </a:r>
            <a:r>
              <a:rPr lang="it-IT" sz="1400" dirty="0">
                <a:latin typeface="Baskerville Old Face" panose="02020602080505020303" pitchFamily="18" charset="0"/>
              </a:rPr>
              <a:t> </a:t>
            </a:r>
            <a:r>
              <a:rPr lang="en-US" sz="1400" dirty="0">
                <a:latin typeface="Baskerville Old Face" panose="02020602080505020303" pitchFamily="18" charset="0"/>
              </a:rPr>
              <a:t>as verbs of assertion and those expressing propositional attitude (‘inform’, ‘say’, ‘believe’, ‘think’) </a:t>
            </a:r>
            <a:r>
              <a:rPr lang="en-US" sz="1400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</a:t>
            </a:r>
            <a:r>
              <a:rPr lang="en-US" sz="1400" dirty="0">
                <a:latin typeface="Baskerville Old Face" panose="02020602080505020303" pitchFamily="18" charset="0"/>
              </a:rPr>
              <a:t> </a:t>
            </a:r>
            <a:r>
              <a:rPr lang="en-US" sz="14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indicative mood</a:t>
            </a:r>
            <a:r>
              <a:rPr lang="en-US" sz="1400" dirty="0">
                <a:latin typeface="Baskerville Old Face" panose="02020602080505020303" pitchFamily="18" charset="0"/>
              </a:rPr>
              <a:t>; </a:t>
            </a:r>
          </a:p>
          <a:p>
            <a:pPr marL="285750" indent="-285750" algn="just">
              <a:buFontTx/>
              <a:buChar char="-"/>
            </a:pPr>
            <a:r>
              <a:rPr lang="en-US" sz="1400" dirty="0">
                <a:latin typeface="Baskerville Old Face" panose="02020602080505020303" pitchFamily="18" charset="0"/>
              </a:rPr>
              <a:t>Selected by predicates (‘can’), phasal verbs (‘begin/continue’), those that convey obligation (‘must’, ‘need’, ‘should’, ‘it is necessary’),</a:t>
            </a:r>
            <a:r>
              <a:rPr lang="en-US" sz="1400" dirty="0" err="1">
                <a:latin typeface="Baskerville Old Face" panose="02020602080505020303" pitchFamily="18" charset="0"/>
              </a:rPr>
              <a:t>desideratives</a:t>
            </a:r>
            <a:r>
              <a:rPr lang="en-US" sz="1400" dirty="0">
                <a:latin typeface="Baskerville Old Face" panose="02020602080505020303" pitchFamily="18" charset="0"/>
              </a:rPr>
              <a:t> expressing the speaker’s will (‘wish’, ‘try’, ‘menage’, ‘understand’, ‘hope’), manipulatives that express imposition of will (‘order’, ‘permit’, ‘request’, ‘pray’, ‘forbid’) or a speaker’s inner state (‘know’, ‘want’, ‘love’, ‘doubt’, ‘think’, ‘like’, ‘prefer’, ‘decide’) </a:t>
            </a:r>
            <a:r>
              <a:rPr lang="en-US" sz="1400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rgbClr val="C00000"/>
                </a:solidFill>
                <a:latin typeface="Baskerville Old Face" panose="02020602080505020303" pitchFamily="18" charset="0"/>
                <a:sym typeface="Wingdings" panose="05000000000000000000" pitchFamily="2" charset="2"/>
              </a:rPr>
              <a:t> subjunctive </a:t>
            </a:r>
            <a:r>
              <a:rPr lang="en-US" sz="14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mood</a:t>
            </a:r>
            <a:endParaRPr lang="it-IT" sz="1400" dirty="0">
              <a:latin typeface="Baskerville Old Face" panose="02020602080505020303" pitchFamily="18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11FAD99-1B16-5B6D-BCDD-40AD237258DC}"/>
              </a:ext>
            </a:extLst>
          </p:cNvPr>
          <p:cNvSpPr txBox="1"/>
          <p:nvPr/>
        </p:nvSpPr>
        <p:spPr>
          <a:xfrm>
            <a:off x="5943600" y="5624225"/>
            <a:ext cx="5683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err="1">
                <a:latin typeface="Baskerville Old Face" panose="02020602080505020303" pitchFamily="18" charset="0"/>
              </a:rPr>
              <a:t>Të</a:t>
            </a:r>
            <a:r>
              <a:rPr lang="it-IT" sz="1600" b="1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subjunctive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particle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indicating</a:t>
            </a:r>
            <a:r>
              <a:rPr lang="it-IT" sz="1600" dirty="0">
                <a:latin typeface="Baskerville Old Face" panose="02020602080505020303" pitchFamily="18" charset="0"/>
              </a:rPr>
              <a:t> </a:t>
            </a:r>
            <a:r>
              <a:rPr lang="it-IT" sz="1600" dirty="0" err="1">
                <a:latin typeface="Baskerville Old Face" panose="02020602080505020303" pitchFamily="18" charset="0"/>
              </a:rPr>
              <a:t>higher</a:t>
            </a:r>
            <a:r>
              <a:rPr lang="it-IT" sz="1600" dirty="0">
                <a:latin typeface="Baskerville Old Face" panose="02020602080505020303" pitchFamily="18" charset="0"/>
              </a:rPr>
              <a:t> degree of </a:t>
            </a:r>
            <a:r>
              <a:rPr lang="it-IT" sz="1600" b="1" dirty="0">
                <a:latin typeface="Baskerville Old Face" panose="02020602080505020303" pitchFamily="18" charset="0"/>
              </a:rPr>
              <a:t>agent control</a:t>
            </a:r>
          </a:p>
        </p:txBody>
      </p:sp>
    </p:spTree>
    <p:extLst>
      <p:ext uri="{BB962C8B-B14F-4D97-AF65-F5344CB8AC3E}">
        <p14:creationId xmlns:p14="http://schemas.microsoft.com/office/powerpoint/2010/main" val="217038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14847B-7F80-F119-842F-B0484BD1A96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27</a:t>
            </a:fld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BA10DEC-2F5F-DEED-1571-C84B2BF3896A}"/>
              </a:ext>
            </a:extLst>
          </p:cNvPr>
          <p:cNvSpPr txBox="1"/>
          <p:nvPr/>
        </p:nvSpPr>
        <p:spPr>
          <a:xfrm>
            <a:off x="377325" y="1152447"/>
            <a:ext cx="5955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r>
              <a:rPr lang="it-IT" dirty="0">
                <a:latin typeface="Baskerville Old Face" panose="02020602080505020303" pitchFamily="18" charset="0"/>
              </a:rPr>
              <a:t>Double </a:t>
            </a:r>
            <a:r>
              <a:rPr lang="it-IT" dirty="0" err="1">
                <a:latin typeface="Baskerville Old Face" panose="02020602080505020303" pitchFamily="18" charset="0"/>
              </a:rPr>
              <a:t>Complementation</a:t>
            </a:r>
            <a:r>
              <a:rPr lang="it-IT" dirty="0">
                <a:latin typeface="Baskerville Old Face" panose="02020602080505020303" pitchFamily="18" charset="0"/>
              </a:rPr>
              <a:t> System in Piana</a:t>
            </a:r>
            <a:endParaRPr lang="it-IT" sz="1800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181441D-24B3-811F-7700-EE0B460C05D7}"/>
              </a:ext>
            </a:extLst>
          </p:cNvPr>
          <p:cNvSpPr txBox="1"/>
          <p:nvPr/>
        </p:nvSpPr>
        <p:spPr>
          <a:xfrm>
            <a:off x="413527" y="1718359"/>
            <a:ext cx="749515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Baskerville Old Face" panose="02020602080505020303" pitchFamily="18" charset="0"/>
              </a:rPr>
              <a:t>a. </a:t>
            </a:r>
            <a:r>
              <a:rPr lang="en-US" sz="1500" dirty="0" err="1">
                <a:latin typeface="Baskerville Old Face" panose="02020602080505020303" pitchFamily="18" charset="0"/>
              </a:rPr>
              <a:t>θɔm</a:t>
            </a:r>
            <a:r>
              <a:rPr lang="en-US" sz="1500" dirty="0">
                <a:latin typeface="Baskerville Old Face" panose="02020602080505020303" pitchFamily="18" charset="0"/>
              </a:rPr>
              <a:t>         </a:t>
            </a:r>
            <a:r>
              <a:rPr lang="en-US" sz="1500" dirty="0" err="1">
                <a:latin typeface="Baskerville Old Face" panose="02020602080505020303" pitchFamily="18" charset="0"/>
              </a:rPr>
              <a:t>sɛ</a:t>
            </a:r>
            <a:r>
              <a:rPr lang="en-US" sz="1500" dirty="0">
                <a:latin typeface="Baskerville Old Face" panose="02020602080505020303" pitchFamily="18" charset="0"/>
              </a:rPr>
              <a:t>          </a:t>
            </a:r>
            <a:r>
              <a:rPr lang="en-US" sz="1500" dirty="0" err="1">
                <a:latin typeface="Baskerville Old Face" panose="02020602080505020303" pitchFamily="18" charset="0"/>
              </a:rPr>
              <a:t>vijən</a:t>
            </a:r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     say-1SG  COMP  come-3PL</a:t>
            </a:r>
          </a:p>
          <a:p>
            <a:r>
              <a:rPr lang="en-US" sz="1500" dirty="0">
                <a:latin typeface="Baskerville Old Face" panose="02020602080505020303" pitchFamily="18" charset="0"/>
              </a:rPr>
              <a:t>     ‘I say that they are coming’</a:t>
            </a:r>
          </a:p>
          <a:p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b. </a:t>
            </a:r>
            <a:r>
              <a:rPr lang="en-US" sz="1500" dirty="0" err="1">
                <a:latin typeface="Baskerville Old Face" panose="02020602080505020303" pitchFamily="18" charset="0"/>
              </a:rPr>
              <a:t>kam</a:t>
            </a:r>
            <a:r>
              <a:rPr lang="en-US" sz="1500" dirty="0">
                <a:latin typeface="Baskerville Old Face" panose="02020602080505020303" pitchFamily="18" charset="0"/>
              </a:rPr>
              <a:t>           </a:t>
            </a:r>
            <a:r>
              <a:rPr lang="en-US" sz="1500" dirty="0" err="1">
                <a:latin typeface="Baskerville Old Face" panose="02020602080505020303" pitchFamily="18" charset="0"/>
              </a:rPr>
              <a:t>bɛsə</a:t>
            </a:r>
            <a:r>
              <a:rPr lang="en-US" sz="1500" dirty="0">
                <a:latin typeface="Baskerville Old Face" panose="02020602080505020303" pitchFamily="18" charset="0"/>
              </a:rPr>
              <a:t>   </a:t>
            </a:r>
            <a:r>
              <a:rPr lang="en-US" sz="1500" dirty="0" err="1">
                <a:latin typeface="Baskerville Old Face" panose="02020602080505020303" pitchFamily="18" charset="0"/>
              </a:rPr>
              <a:t>sɛ</a:t>
            </a:r>
            <a:r>
              <a:rPr lang="en-US" sz="1500" dirty="0">
                <a:latin typeface="Baskerville Old Face" panose="02020602080505020303" pitchFamily="18" charset="0"/>
              </a:rPr>
              <a:t>           </a:t>
            </a:r>
            <a:r>
              <a:rPr lang="en-US" sz="1500" dirty="0" err="1">
                <a:latin typeface="Baskerville Old Face" panose="02020602080505020303" pitchFamily="18" charset="0"/>
              </a:rPr>
              <a:t>Ma'riɛja</a:t>
            </a:r>
            <a:r>
              <a:rPr lang="en-US" sz="1500" dirty="0">
                <a:latin typeface="Baskerville Old Face" panose="02020602080505020303" pitchFamily="18" charset="0"/>
              </a:rPr>
              <a:t>             ɛ       pa              '</a:t>
            </a:r>
            <a:r>
              <a:rPr lang="en-US" sz="1500" dirty="0" err="1">
                <a:latin typeface="Baskerville Old Face" panose="02020602080505020303" pitchFamily="18" charset="0"/>
              </a:rPr>
              <a:t>djɛ</a:t>
            </a:r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    have-1SG  trust   COMP   Maria-NOM      him   saw-3SG   yesterday</a:t>
            </a:r>
          </a:p>
          <a:p>
            <a:r>
              <a:rPr lang="en-US" sz="1500" dirty="0">
                <a:latin typeface="Baskerville Old Face" panose="02020602080505020303" pitchFamily="18" charset="0"/>
              </a:rPr>
              <a:t>    ‘I believe that Maria saw him yesterday’</a:t>
            </a:r>
          </a:p>
          <a:p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c. '</a:t>
            </a:r>
            <a:r>
              <a:rPr lang="en-US" sz="1500" dirty="0" err="1">
                <a:latin typeface="Baskerville Old Face" panose="02020602080505020303" pitchFamily="18" charset="0"/>
              </a:rPr>
              <a:t>gɛrgi</a:t>
            </a:r>
            <a:r>
              <a:rPr lang="en-US" sz="1500" dirty="0">
                <a:latin typeface="Baskerville Old Face" panose="02020602080505020303" pitchFamily="18" charset="0"/>
              </a:rPr>
              <a:t>      (</a:t>
            </a:r>
            <a:r>
              <a:rPr lang="en-US" sz="1500" dirty="0" err="1">
                <a:latin typeface="Baskerville Old Face" panose="02020602080505020303" pitchFamily="18" charset="0"/>
              </a:rPr>
              <a:t>ɲgə</a:t>
            </a:r>
            <a:r>
              <a:rPr lang="en-US" sz="1500" dirty="0">
                <a:latin typeface="Baskerville Old Face" panose="02020602080505020303" pitchFamily="18" charset="0"/>
              </a:rPr>
              <a:t>)     </a:t>
            </a:r>
            <a:r>
              <a:rPr lang="en-US" sz="1500" dirty="0" err="1">
                <a:latin typeface="Baskerville Old Face" panose="02020602080505020303" pitchFamily="18" charset="0"/>
              </a:rPr>
              <a:t>dɔ</a:t>
            </a:r>
            <a:r>
              <a:rPr lang="en-US" sz="1500" dirty="0">
                <a:latin typeface="Baskerville Old Face" panose="02020602080505020303" pitchFamily="18" charset="0"/>
              </a:rPr>
              <a:t>              </a:t>
            </a:r>
            <a:r>
              <a:rPr lang="en-US" sz="1500" dirty="0" err="1">
                <a:latin typeface="Baskerville Old Face" panose="02020602080505020303" pitchFamily="18" charset="0"/>
              </a:rPr>
              <a:t>sɛ</a:t>
            </a:r>
            <a:r>
              <a:rPr lang="en-US" sz="1500" dirty="0">
                <a:latin typeface="Baskerville Old Face" panose="02020602080505020303" pitchFamily="18" charset="0"/>
              </a:rPr>
              <a:t>/*</a:t>
            </a:r>
            <a:r>
              <a:rPr lang="en-US" sz="1500" dirty="0" err="1">
                <a:latin typeface="Baskerville Old Face" panose="02020602080505020303" pitchFamily="18" charset="0"/>
              </a:rPr>
              <a:t>tə</a:t>
            </a:r>
            <a:r>
              <a:rPr lang="en-US" sz="1500" dirty="0">
                <a:latin typeface="Baskerville Old Face" panose="02020602080505020303" pitchFamily="18" charset="0"/>
              </a:rPr>
              <a:t>    </a:t>
            </a:r>
            <a:r>
              <a:rPr lang="en-US" sz="1500" dirty="0" err="1">
                <a:latin typeface="Baskerville Old Face" panose="02020602080505020303" pitchFamily="18" charset="0"/>
              </a:rPr>
              <a:t>ma'riɛja</a:t>
            </a:r>
            <a:r>
              <a:rPr lang="en-US" sz="1500" dirty="0">
                <a:latin typeface="Baskerville Old Face" panose="02020602080505020303" pitchFamily="18" charset="0"/>
              </a:rPr>
              <a:t>    (</a:t>
            </a:r>
            <a:r>
              <a:rPr lang="en-US" sz="1500" dirty="0" err="1">
                <a:latin typeface="Baskerville Old Face" panose="02020602080505020303" pitchFamily="18" charset="0"/>
              </a:rPr>
              <a:t>ɲgə</a:t>
            </a:r>
            <a:r>
              <a:rPr lang="en-US" sz="1500" dirty="0">
                <a:latin typeface="Baskerville Old Face" panose="02020602080505020303" pitchFamily="18" charset="0"/>
              </a:rPr>
              <a:t>)     </a:t>
            </a:r>
            <a:r>
              <a:rPr lang="en-US" sz="1500" dirty="0" err="1">
                <a:latin typeface="Baskerville Old Face" panose="02020602080505020303" pitchFamily="18" charset="0"/>
              </a:rPr>
              <a:t>ʃɛx</a:t>
            </a:r>
            <a:r>
              <a:rPr lang="en-US" sz="1500" dirty="0">
                <a:latin typeface="Baskerville Old Face" panose="02020602080505020303" pitchFamily="18" charset="0"/>
              </a:rPr>
              <a:t>           (</a:t>
            </a:r>
            <a:r>
              <a:rPr lang="en-US" sz="1500" dirty="0" err="1">
                <a:latin typeface="Baskerville Old Face" panose="02020602080505020303" pitchFamily="18" charset="0"/>
              </a:rPr>
              <a:t>mɔs</a:t>
            </a:r>
            <a:r>
              <a:rPr lang="en-US" sz="1500" dirty="0">
                <a:latin typeface="Baskerville Old Face" panose="02020602080505020303" pitchFamily="18" charset="0"/>
              </a:rPr>
              <a:t>)</a:t>
            </a:r>
            <a:r>
              <a:rPr lang="en-US" sz="1500" dirty="0" err="1">
                <a:latin typeface="Baskerville Old Face" panose="02020602080505020303" pitchFamily="18" charset="0"/>
              </a:rPr>
              <a:t>ɲɛ'ri</a:t>
            </a:r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    Giorgio  (Neg)    want-3SG  COMP  Maria       (Neg)    see-3SG   (no)one</a:t>
            </a:r>
          </a:p>
          <a:p>
            <a:r>
              <a:rPr lang="en-US" sz="1500" dirty="0">
                <a:latin typeface="Baskerville Old Face" panose="02020602080505020303" pitchFamily="18" charset="0"/>
              </a:rPr>
              <a:t>    ‘Giorgio does not want that Maria see anybody’</a:t>
            </a:r>
          </a:p>
          <a:p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d. (</a:t>
            </a:r>
            <a:r>
              <a:rPr lang="en-US" sz="1500" dirty="0" err="1">
                <a:latin typeface="Baskerville Old Face" panose="02020602080505020303" pitchFamily="18" charset="0"/>
              </a:rPr>
              <a:t>sɔt</a:t>
            </a:r>
            <a:r>
              <a:rPr lang="en-US" sz="1500" dirty="0">
                <a:latin typeface="Baskerville Old Face" panose="02020602080505020303" pitchFamily="18" charset="0"/>
              </a:rPr>
              <a:t>)      </a:t>
            </a:r>
            <a:r>
              <a:rPr lang="en-US" sz="1500" dirty="0" err="1">
                <a:latin typeface="Baskerville Old Face" panose="02020602080505020303" pitchFamily="18" charset="0"/>
              </a:rPr>
              <a:t>diʃi'rɔjən</a:t>
            </a:r>
            <a:r>
              <a:rPr lang="en-US" sz="1500" dirty="0">
                <a:latin typeface="Baskerville Old Face" panose="02020602080505020303" pitchFamily="18" charset="0"/>
              </a:rPr>
              <a:t>/    </a:t>
            </a:r>
            <a:r>
              <a:rPr lang="en-US" sz="1500" dirty="0" err="1">
                <a:latin typeface="Baskerville Old Face" panose="02020602080505020303" pitchFamily="18" charset="0"/>
              </a:rPr>
              <a:t>dɔ</a:t>
            </a:r>
            <a:r>
              <a:rPr lang="en-US" sz="1500" dirty="0">
                <a:latin typeface="Baskerville Old Face" panose="02020602080505020303" pitchFamily="18" charset="0"/>
              </a:rPr>
              <a:t>           *</a:t>
            </a:r>
            <a:r>
              <a:rPr lang="en-US" sz="1500" dirty="0" err="1">
                <a:latin typeface="Baskerville Old Face" panose="02020602080505020303" pitchFamily="18" charset="0"/>
              </a:rPr>
              <a:t>sɛ</a:t>
            </a:r>
            <a:r>
              <a:rPr lang="en-US" sz="1500" dirty="0">
                <a:latin typeface="Baskerville Old Face" panose="02020602080505020303" pitchFamily="18" charset="0"/>
              </a:rPr>
              <a:t>/</a:t>
            </a:r>
            <a:r>
              <a:rPr lang="en-US" sz="1500" dirty="0" err="1">
                <a:latin typeface="Baskerville Old Face" panose="02020602080505020303" pitchFamily="18" charset="0"/>
              </a:rPr>
              <a:t>tə</a:t>
            </a:r>
            <a:r>
              <a:rPr lang="en-US" sz="1500" dirty="0">
                <a:latin typeface="Baskerville Old Face" panose="02020602080505020303" pitchFamily="18" charset="0"/>
              </a:rPr>
              <a:t>     '</a:t>
            </a:r>
            <a:r>
              <a:rPr lang="en-US" sz="1500" dirty="0" err="1">
                <a:latin typeface="Baskerville Old Face" panose="02020602080505020303" pitchFamily="18" charset="0"/>
              </a:rPr>
              <a:t>vɛmi</a:t>
            </a:r>
            <a:r>
              <a:rPr lang="en-US" sz="1500" dirty="0">
                <a:latin typeface="Baskerville Old Face" panose="02020602080505020303" pitchFamily="18" charset="0"/>
              </a:rPr>
              <a:t>      </a:t>
            </a:r>
            <a:r>
              <a:rPr lang="en-US" sz="1500" dirty="0" err="1">
                <a:latin typeface="Baskerville Old Face" panose="02020602080505020303" pitchFamily="18" charset="0"/>
              </a:rPr>
              <a:t>Pa'lɛrmə</a:t>
            </a:r>
            <a:r>
              <a:rPr lang="en-US" sz="1500" dirty="0">
                <a:latin typeface="Baskerville Old Face" panose="02020602080505020303" pitchFamily="18" charset="0"/>
              </a:rPr>
              <a:t>      (sot)</a:t>
            </a:r>
          </a:p>
          <a:p>
            <a:r>
              <a:rPr lang="en-US" sz="1500" dirty="0">
                <a:latin typeface="Baskerville Old Face" panose="02020602080505020303" pitchFamily="18" charset="0"/>
              </a:rPr>
              <a:t>    (today)  wish-1PL/  want-1PL     PRT  go-1PL  </a:t>
            </a:r>
            <a:r>
              <a:rPr lang="en-US" sz="1500" dirty="0" err="1">
                <a:latin typeface="Baskerville Old Face" panose="02020602080505020303" pitchFamily="18" charset="0"/>
              </a:rPr>
              <a:t>to.Palermo</a:t>
            </a:r>
            <a:r>
              <a:rPr lang="en-US" sz="1500" dirty="0">
                <a:latin typeface="Baskerville Old Face" panose="02020602080505020303" pitchFamily="18" charset="0"/>
              </a:rPr>
              <a:t>  (today)</a:t>
            </a:r>
          </a:p>
          <a:p>
            <a:r>
              <a:rPr lang="en-US" sz="1500" dirty="0">
                <a:latin typeface="Baskerville Old Face" panose="02020602080505020303" pitchFamily="18" charset="0"/>
              </a:rPr>
              <a:t>    ‘We wish/want to go to Palermo today’</a:t>
            </a:r>
          </a:p>
          <a:p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e. </a:t>
            </a:r>
            <a:r>
              <a:rPr lang="en-US" sz="1500" dirty="0" err="1">
                <a:latin typeface="Baskerville Old Face" panose="02020602080505020303" pitchFamily="18" charset="0"/>
              </a:rPr>
              <a:t>pru'var</a:t>
            </a:r>
            <a:r>
              <a:rPr lang="en-US" sz="1500" dirty="0">
                <a:latin typeface="Baskerville Old Face" panose="02020602080505020303" pitchFamily="18" charset="0"/>
              </a:rPr>
              <a:t>/      </a:t>
            </a:r>
            <a:r>
              <a:rPr lang="en-US" sz="1500" dirty="0" err="1">
                <a:latin typeface="Baskerville Old Face" panose="02020602080505020303" pitchFamily="18" charset="0"/>
              </a:rPr>
              <a:t>kər'kɔn</a:t>
            </a:r>
            <a:r>
              <a:rPr lang="en-US" sz="1500" dirty="0">
                <a:latin typeface="Baskerville Old Face" panose="02020602080505020303" pitchFamily="18" charset="0"/>
              </a:rPr>
              <a:t>      </a:t>
            </a:r>
            <a:r>
              <a:rPr lang="en-US" sz="1500" dirty="0" err="1">
                <a:latin typeface="Baskerville Old Face" panose="02020602080505020303" pitchFamily="18" charset="0"/>
              </a:rPr>
              <a:t>tə</a:t>
            </a:r>
            <a:r>
              <a:rPr lang="en-US" sz="1500" dirty="0">
                <a:latin typeface="Baskerville Old Face" panose="02020602080505020303" pitchFamily="18" charset="0"/>
              </a:rPr>
              <a:t>       </a:t>
            </a:r>
            <a:r>
              <a:rPr lang="en-US" sz="1500" dirty="0" err="1">
                <a:latin typeface="Baskerville Old Face" panose="02020602080505020303" pitchFamily="18" charset="0"/>
              </a:rPr>
              <a:t>i</a:t>
            </a:r>
            <a:r>
              <a:rPr lang="en-US" sz="1500" dirty="0">
                <a:latin typeface="Baskerville Old Face" panose="02020602080505020303" pitchFamily="18" charset="0"/>
              </a:rPr>
              <a:t>-a             '</a:t>
            </a:r>
            <a:r>
              <a:rPr lang="el-GR" sz="1500" dirty="0"/>
              <a:t>θ</a:t>
            </a:r>
            <a:r>
              <a:rPr lang="en-US" sz="1500" dirty="0" err="1">
                <a:latin typeface="Baskerville Old Face" panose="02020602080505020303" pitchFamily="18" charset="0"/>
              </a:rPr>
              <a:t>uaʃ</a:t>
            </a:r>
            <a:r>
              <a:rPr lang="en-US" sz="1500" dirty="0">
                <a:latin typeface="Baskerville Old Face" panose="02020602080505020303" pitchFamily="18" charset="0"/>
              </a:rPr>
              <a:t>                   </a:t>
            </a:r>
            <a:r>
              <a:rPr lang="en-US" sz="1500" dirty="0" err="1">
                <a:latin typeface="Baskerville Old Face" panose="02020602080505020303" pitchFamily="18" charset="0"/>
              </a:rPr>
              <a:t>sɛ</a:t>
            </a:r>
            <a:r>
              <a:rPr lang="en-US" sz="1500" dirty="0">
                <a:latin typeface="Baskerville Old Face" panose="02020602080505020303" pitchFamily="18" charset="0"/>
              </a:rPr>
              <a:t>         </a:t>
            </a:r>
          </a:p>
          <a:p>
            <a:r>
              <a:rPr lang="en-US" sz="1500" dirty="0">
                <a:latin typeface="Baskerville Old Face" panose="02020602080505020303" pitchFamily="18" charset="0"/>
              </a:rPr>
              <a:t>    try-2SG/    seek-2SG    PRT  </a:t>
            </a:r>
            <a:r>
              <a:rPr lang="en-US" sz="1500" dirty="0" err="1">
                <a:latin typeface="Baskerville Old Face" panose="02020602080505020303" pitchFamily="18" charset="0"/>
              </a:rPr>
              <a:t>to.them</a:t>
            </a:r>
            <a:r>
              <a:rPr lang="en-US" sz="1500" dirty="0">
                <a:latin typeface="Baskerville Old Face" panose="02020602080505020303" pitchFamily="18" charset="0"/>
              </a:rPr>
              <a:t>-it  say-SUBJ.2SG   COMP</a:t>
            </a:r>
          </a:p>
          <a:p>
            <a:r>
              <a:rPr lang="en-US" sz="1500" dirty="0">
                <a:latin typeface="Baskerville Old Face" panose="02020602080505020303" pitchFamily="18" charset="0"/>
              </a:rPr>
              <a:t>    </a:t>
            </a:r>
            <a:r>
              <a:rPr lang="en-US" sz="1500" dirty="0" err="1">
                <a:latin typeface="Baskerville Old Face" panose="02020602080505020303" pitchFamily="18" charset="0"/>
              </a:rPr>
              <a:t>dɔ</a:t>
            </a:r>
            <a:r>
              <a:rPr lang="en-US" sz="1500" dirty="0">
                <a:latin typeface="Baskerville Old Face" panose="02020602080505020303" pitchFamily="18" charset="0"/>
              </a:rPr>
              <a:t>               </a:t>
            </a:r>
            <a:r>
              <a:rPr lang="en-US" sz="1500" dirty="0" err="1">
                <a:latin typeface="Baskerville Old Face" panose="02020602080505020303" pitchFamily="18" charset="0"/>
              </a:rPr>
              <a:t>vɛʧ</a:t>
            </a:r>
            <a:r>
              <a:rPr lang="en-US" sz="1500" dirty="0">
                <a:latin typeface="Baskerville Old Face" panose="02020602080505020303" pitchFamily="18" charset="0"/>
              </a:rPr>
              <a:t>                    </a:t>
            </a:r>
            <a:r>
              <a:rPr lang="en-US" sz="1500" dirty="0" err="1">
                <a:latin typeface="Baskerville Old Face" panose="02020602080505020303" pitchFamily="18" charset="0"/>
              </a:rPr>
              <a:t>Pa'lɛrmə</a:t>
            </a:r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    want-2SG   go-SUBJ.2SG  </a:t>
            </a:r>
            <a:r>
              <a:rPr lang="en-US" sz="1500" dirty="0" err="1">
                <a:latin typeface="Baskerville Old Face" panose="02020602080505020303" pitchFamily="18" charset="0"/>
              </a:rPr>
              <a:t>to.Palermo</a:t>
            </a:r>
            <a:endParaRPr lang="en-US" sz="1500" dirty="0">
              <a:latin typeface="Baskerville Old Face" panose="02020602080505020303" pitchFamily="18" charset="0"/>
            </a:endParaRPr>
          </a:p>
          <a:p>
            <a:r>
              <a:rPr lang="en-US" sz="1500" dirty="0">
                <a:latin typeface="Baskerville Old Face" panose="02020602080505020303" pitchFamily="18" charset="0"/>
              </a:rPr>
              <a:t>   ‘Try telling them that you want to go to Palermo’</a:t>
            </a:r>
          </a:p>
          <a:p>
            <a:r>
              <a:rPr lang="en-US" sz="1500" dirty="0">
                <a:latin typeface="Baskerville Old Face" panose="02020602080505020303" pitchFamily="18" charset="0"/>
              </a:rPr>
              <a:t>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E5DB102-8DA4-1762-0025-9F5884145886}"/>
              </a:ext>
            </a:extLst>
          </p:cNvPr>
          <p:cNvSpPr txBox="1"/>
          <p:nvPr/>
        </p:nvSpPr>
        <p:spPr>
          <a:xfrm>
            <a:off x="294640" y="586535"/>
            <a:ext cx="41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Verbal</a:t>
            </a:r>
            <a:r>
              <a:rPr lang="it-IT" dirty="0">
                <a:latin typeface="Baskerville Old Face" panose="02020602080505020303" pitchFamily="18" charset="0"/>
              </a:rPr>
              <a:t> domain: </a:t>
            </a:r>
            <a:r>
              <a:rPr lang="it-IT" b="1" dirty="0" err="1">
                <a:solidFill>
                  <a:srgbClr val="A50021"/>
                </a:solidFill>
                <a:latin typeface="Baskerville Old Face" panose="02020602080505020303" pitchFamily="18" charset="0"/>
              </a:rPr>
              <a:t>Subordination</a:t>
            </a:r>
            <a:r>
              <a:rPr lang="it-IT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 markers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21E8BB9-EE34-64CE-9083-882805AD820A}"/>
              </a:ext>
            </a:extLst>
          </p:cNvPr>
          <p:cNvSpPr txBox="1"/>
          <p:nvPr/>
        </p:nvSpPr>
        <p:spPr>
          <a:xfrm>
            <a:off x="7156684" y="2967335"/>
            <a:ext cx="4520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Semantic </a:t>
            </a:r>
            <a:r>
              <a:rPr lang="it-IT" b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refunctionalization</a:t>
            </a:r>
            <a:r>
              <a:rPr lang="it-IT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 </a:t>
            </a:r>
            <a:r>
              <a:rPr lang="it-IT" dirty="0">
                <a:latin typeface="Baskerville Old Face" panose="02020602080505020303" pitchFamily="18" charset="0"/>
              </a:rPr>
              <a:t>of </a:t>
            </a:r>
            <a:r>
              <a:rPr lang="it-IT" i="1" dirty="0">
                <a:latin typeface="Baskerville Old Face" panose="02020602080505020303" pitchFamily="18" charset="0"/>
              </a:rPr>
              <a:t>se</a:t>
            </a:r>
            <a:r>
              <a:rPr lang="it-IT" dirty="0">
                <a:latin typeface="Baskerville Old Face" panose="02020602080505020303" pitchFamily="18" charset="0"/>
              </a:rPr>
              <a:t> and </a:t>
            </a:r>
            <a:r>
              <a:rPr lang="en-US" i="1" dirty="0" err="1">
                <a:latin typeface="Baskerville Old Face" panose="02020602080505020303" pitchFamily="18" charset="0"/>
              </a:rPr>
              <a:t>të</a:t>
            </a:r>
            <a:r>
              <a:rPr lang="en-US" i="1" dirty="0">
                <a:latin typeface="Baskerville Old Face" panose="02020602080505020303" pitchFamily="18" charset="0"/>
              </a:rPr>
              <a:t> </a:t>
            </a:r>
            <a:r>
              <a:rPr lang="it-IT" dirty="0">
                <a:latin typeface="Baskerville Old Face" panose="02020602080505020303" pitchFamily="18" charset="0"/>
              </a:rPr>
              <a:t>markers, </a:t>
            </a:r>
            <a:r>
              <a:rPr lang="it-IT" dirty="0" err="1">
                <a:latin typeface="Baskerville Old Face" panose="02020602080505020303" pitchFamily="18" charset="0"/>
              </a:rPr>
              <a:t>determining</a:t>
            </a:r>
            <a:r>
              <a:rPr lang="it-IT" dirty="0">
                <a:latin typeface="Baskerville Old Face" panose="02020602080505020303" pitchFamily="18" charset="0"/>
              </a:rPr>
              <a:t> a </a:t>
            </a:r>
            <a:r>
              <a:rPr lang="it-IT" b="1" dirty="0" err="1">
                <a:latin typeface="Baskerville Old Face" panose="02020602080505020303" pitchFamily="18" charset="0"/>
              </a:rPr>
              <a:t>reduction</a:t>
            </a:r>
            <a:r>
              <a:rPr lang="it-IT" dirty="0">
                <a:latin typeface="Baskerville Old Face" panose="02020602080505020303" pitchFamily="18" charset="0"/>
              </a:rPr>
              <a:t> and </a:t>
            </a:r>
            <a:r>
              <a:rPr lang="it-IT" b="1" dirty="0" err="1">
                <a:latin typeface="Baskerville Old Face" panose="02020602080505020303" pitchFamily="18" charset="0"/>
              </a:rPr>
              <a:t>specialization</a:t>
            </a:r>
            <a:r>
              <a:rPr lang="it-IT" dirty="0">
                <a:latin typeface="Baskerville Old Face" panose="02020602080505020303" pitchFamily="18" charset="0"/>
              </a:rPr>
              <a:t> of </a:t>
            </a:r>
            <a:r>
              <a:rPr lang="it-IT" dirty="0" err="1">
                <a:latin typeface="Baskerville Old Face" panose="02020602080505020303" pitchFamily="18" charset="0"/>
              </a:rPr>
              <a:t>occurrence</a:t>
            </a:r>
            <a:r>
              <a:rPr lang="it-IT" dirty="0">
                <a:latin typeface="Baskerville Old Face" panose="02020602080505020303" pitchFamily="18" charset="0"/>
              </a:rPr>
              <a:t> </a:t>
            </a:r>
            <a:r>
              <a:rPr lang="it-IT" dirty="0" err="1">
                <a:latin typeface="Baskerville Old Face" panose="02020602080505020303" pitchFamily="18" charset="0"/>
              </a:rPr>
              <a:t>contexts</a:t>
            </a:r>
            <a:r>
              <a:rPr lang="it-IT" dirty="0"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844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F2274-67A9-E0F9-D8A5-C5CB8A969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3E798AA-520C-63A0-53E1-9ECD04E086F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28</a:t>
            </a:fld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42B3870-DE90-3F48-7B5D-7B487502AD51}"/>
              </a:ext>
            </a:extLst>
          </p:cNvPr>
          <p:cNvSpPr txBox="1"/>
          <p:nvPr/>
        </p:nvSpPr>
        <p:spPr>
          <a:xfrm>
            <a:off x="377325" y="1152447"/>
            <a:ext cx="5955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r>
              <a:rPr lang="it-IT" dirty="0">
                <a:latin typeface="Baskerville Old Face" panose="02020602080505020303" pitchFamily="18" charset="0"/>
              </a:rPr>
              <a:t>Double </a:t>
            </a:r>
            <a:r>
              <a:rPr lang="it-IT" dirty="0" err="1">
                <a:latin typeface="Baskerville Old Face" panose="02020602080505020303" pitchFamily="18" charset="0"/>
              </a:rPr>
              <a:t>Complementation</a:t>
            </a:r>
            <a:r>
              <a:rPr lang="it-IT" dirty="0">
                <a:latin typeface="Baskerville Old Face" panose="02020602080505020303" pitchFamily="18" charset="0"/>
              </a:rPr>
              <a:t> System in Piana</a:t>
            </a:r>
            <a:endParaRPr lang="it-IT" sz="1800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4CE91D6-6A3B-493B-61E1-75490D24B2F2}"/>
              </a:ext>
            </a:extLst>
          </p:cNvPr>
          <p:cNvSpPr txBox="1"/>
          <p:nvPr/>
        </p:nvSpPr>
        <p:spPr>
          <a:xfrm>
            <a:off x="294640" y="586535"/>
            <a:ext cx="41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Verbal</a:t>
            </a:r>
            <a:r>
              <a:rPr lang="it-IT" dirty="0">
                <a:latin typeface="Baskerville Old Face" panose="02020602080505020303" pitchFamily="18" charset="0"/>
              </a:rPr>
              <a:t> domain: </a:t>
            </a:r>
            <a:r>
              <a:rPr lang="it-IT" b="1" dirty="0" err="1">
                <a:solidFill>
                  <a:srgbClr val="A50021"/>
                </a:solidFill>
                <a:latin typeface="Baskerville Old Face" panose="02020602080505020303" pitchFamily="18" charset="0"/>
              </a:rPr>
              <a:t>Subordination</a:t>
            </a:r>
            <a:r>
              <a:rPr lang="it-IT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 markers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F13705D-26BC-777D-B908-D0CD81F59030}"/>
              </a:ext>
            </a:extLst>
          </p:cNvPr>
          <p:cNvSpPr txBox="1"/>
          <p:nvPr/>
        </p:nvSpPr>
        <p:spPr>
          <a:xfrm>
            <a:off x="377325" y="1992679"/>
            <a:ext cx="492619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latin typeface="Baskerville Old Face" panose="02020602080505020303" pitchFamily="18" charset="0"/>
              </a:rPr>
              <a:t>a. Luka   </a:t>
            </a:r>
            <a:r>
              <a:rPr lang="en-US" sz="1700" dirty="0" err="1">
                <a:latin typeface="Baskerville Old Face" panose="02020602080505020303" pitchFamily="18" charset="0"/>
              </a:rPr>
              <a:t>pin'ʦar</a:t>
            </a:r>
            <a:r>
              <a:rPr lang="en-US" sz="1700" dirty="0">
                <a:latin typeface="Baskerville Old Face" panose="02020602080505020303" pitchFamily="18" charset="0"/>
              </a:rPr>
              <a:t>        </a:t>
            </a:r>
            <a:r>
              <a:rPr lang="en-US" sz="1700" dirty="0" err="1">
                <a:latin typeface="Baskerville Old Face" panose="02020602080505020303" pitchFamily="18" charset="0"/>
              </a:rPr>
              <a:t>sɛ</a:t>
            </a:r>
            <a:r>
              <a:rPr lang="en-US" sz="1700" dirty="0">
                <a:latin typeface="Baskerville Old Face" panose="02020602080505020303" pitchFamily="18" charset="0"/>
              </a:rPr>
              <a:t>           </a:t>
            </a:r>
            <a:r>
              <a:rPr lang="en-US" sz="1700" dirty="0" err="1">
                <a:latin typeface="Baskerville Old Face" panose="02020602080505020303" pitchFamily="18" charset="0"/>
              </a:rPr>
              <a:t>ʃər'bɛn</a:t>
            </a:r>
            <a:r>
              <a:rPr lang="en-US" sz="1700" dirty="0">
                <a:latin typeface="Baskerville Old Face" panose="02020602080505020303" pitchFamily="18" charset="0"/>
              </a:rPr>
              <a:t>        </a:t>
            </a:r>
            <a:r>
              <a:rPr lang="en-US" sz="1700" dirty="0" err="1">
                <a:latin typeface="Baskerville Old Face" panose="02020602080505020303" pitchFamily="18" charset="0"/>
              </a:rPr>
              <a:t>mirə</a:t>
            </a:r>
            <a:endParaRPr lang="en-US" sz="1700" dirty="0">
              <a:latin typeface="Baskerville Old Face" panose="02020602080505020303" pitchFamily="18" charset="0"/>
            </a:endParaRPr>
          </a:p>
          <a:p>
            <a:r>
              <a:rPr lang="en-US" sz="1700" dirty="0">
                <a:latin typeface="Baskerville Old Face" panose="02020602080505020303" pitchFamily="18" charset="0"/>
              </a:rPr>
              <a:t>    Luca   think-3SG  that        work-3SG    well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‘Luca thinks he is working well’</a:t>
            </a:r>
          </a:p>
          <a:p>
            <a:endParaRPr lang="en-US" sz="1700" dirty="0">
              <a:latin typeface="Baskerville Old Face" panose="02020602080505020303" pitchFamily="18" charset="0"/>
            </a:endParaRPr>
          </a:p>
          <a:p>
            <a:endParaRPr lang="en-US" sz="1700" dirty="0">
              <a:latin typeface="Baskerville Old Face" panose="02020602080505020303" pitchFamily="18" charset="0"/>
            </a:endParaRPr>
          </a:p>
          <a:p>
            <a:endParaRPr lang="en-US" sz="1700" dirty="0">
              <a:latin typeface="Baskerville Old Face" panose="02020602080505020303" pitchFamily="18" charset="0"/>
            </a:endParaRPr>
          </a:p>
          <a:p>
            <a:r>
              <a:rPr lang="en-US" sz="1700" dirty="0">
                <a:latin typeface="Baskerville Old Face" panose="02020602080505020303" pitchFamily="18" charset="0"/>
              </a:rPr>
              <a:t>b. Luka   </a:t>
            </a:r>
            <a:r>
              <a:rPr lang="en-US" sz="1700" dirty="0" err="1">
                <a:latin typeface="Baskerville Old Face" panose="02020602080505020303" pitchFamily="18" charset="0"/>
              </a:rPr>
              <a:t>pin'ʦar</a:t>
            </a:r>
            <a:r>
              <a:rPr lang="en-US" sz="1700" dirty="0">
                <a:latin typeface="Baskerville Old Face" panose="02020602080505020303" pitchFamily="18" charset="0"/>
              </a:rPr>
              <a:t>        </a:t>
            </a:r>
            <a:r>
              <a:rPr lang="en-US" sz="1700" dirty="0" err="1">
                <a:latin typeface="Baskerville Old Face" panose="02020602080505020303" pitchFamily="18" charset="0"/>
              </a:rPr>
              <a:t>të</a:t>
            </a:r>
            <a:r>
              <a:rPr lang="en-US" sz="1700" dirty="0">
                <a:latin typeface="Baskerville Old Face" panose="02020602080505020303" pitchFamily="18" charset="0"/>
              </a:rPr>
              <a:t>   </a:t>
            </a:r>
            <a:r>
              <a:rPr lang="en-US" sz="1700" dirty="0" err="1">
                <a:latin typeface="Baskerville Old Face" panose="02020602080505020303" pitchFamily="18" charset="0"/>
              </a:rPr>
              <a:t>ʃər'bɛɲə</a:t>
            </a:r>
            <a:r>
              <a:rPr lang="en-US" sz="1700" dirty="0">
                <a:latin typeface="Baskerville Old Face" panose="02020602080505020303" pitchFamily="18" charset="0"/>
              </a:rPr>
              <a:t>                   </a:t>
            </a:r>
            <a:r>
              <a:rPr lang="en-US" sz="1700" dirty="0" err="1">
                <a:latin typeface="Baskerville Old Face" panose="02020602080505020303" pitchFamily="18" charset="0"/>
              </a:rPr>
              <a:t>mirə</a:t>
            </a:r>
            <a:endParaRPr lang="en-US" sz="1700" dirty="0">
              <a:latin typeface="Baskerville Old Face" panose="02020602080505020303" pitchFamily="18" charset="0"/>
            </a:endParaRPr>
          </a:p>
          <a:p>
            <a:r>
              <a:rPr lang="en-US" sz="1700" dirty="0">
                <a:latin typeface="Baskerville Old Face" panose="02020602080505020303" pitchFamily="18" charset="0"/>
              </a:rPr>
              <a:t>    Luca   think-3SG    to   work-SUBJ.3SG     well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   ‘Luca thinks about working well’</a:t>
            </a:r>
          </a:p>
          <a:p>
            <a:r>
              <a:rPr lang="en-US" sz="1700" dirty="0">
                <a:latin typeface="Baskerville Old Face" panose="02020602080505020303" pitchFamily="18" charset="0"/>
              </a:rPr>
              <a:t>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C0FB9F-2B28-04ED-2988-F9E4E48A095C}"/>
              </a:ext>
            </a:extLst>
          </p:cNvPr>
          <p:cNvSpPr txBox="1"/>
          <p:nvPr/>
        </p:nvSpPr>
        <p:spPr>
          <a:xfrm>
            <a:off x="6332630" y="1718359"/>
            <a:ext cx="4787382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1700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Factual verbs </a:t>
            </a:r>
            <a:r>
              <a:rPr lang="en-US" sz="1700" dirty="0">
                <a:latin typeface="Baskerville Old Face" panose="02020602080505020303" pitchFamily="18" charset="0"/>
              </a:rPr>
              <a:t>select </a:t>
            </a:r>
            <a:r>
              <a:rPr lang="en-US" sz="1700" b="1" dirty="0" err="1">
                <a:latin typeface="Baskerville Old Face" panose="02020602080505020303" pitchFamily="18" charset="0"/>
              </a:rPr>
              <a:t>se+indicative</a:t>
            </a:r>
            <a:r>
              <a:rPr lang="en-US" sz="1700" dirty="0">
                <a:latin typeface="Baskerville Old Face" panose="02020602080505020303" pitchFamily="18" charset="0"/>
              </a:rPr>
              <a:t>, introducing an </a:t>
            </a:r>
            <a:r>
              <a:rPr lang="en-US" sz="1700" b="1" dirty="0">
                <a:latin typeface="Baskerville Old Face" panose="02020602080505020303" pitchFamily="18" charset="0"/>
              </a:rPr>
              <a:t>embedded proposition</a:t>
            </a:r>
            <a:r>
              <a:rPr lang="en-US" sz="1700" dirty="0">
                <a:latin typeface="Baskerville Old Face" panose="02020602080505020303" pitchFamily="18" charset="0"/>
              </a:rPr>
              <a:t>, but they can also select </a:t>
            </a:r>
            <a:r>
              <a:rPr lang="en-US" sz="1700" b="1" dirty="0" err="1">
                <a:latin typeface="Baskerville Old Face" panose="02020602080505020303" pitchFamily="18" charset="0"/>
              </a:rPr>
              <a:t>të+subjunctive</a:t>
            </a:r>
            <a:r>
              <a:rPr lang="en-US" sz="1700" dirty="0">
                <a:latin typeface="Baskerville Old Face" panose="02020602080505020303" pitchFamily="18" charset="0"/>
              </a:rPr>
              <a:t>, functioning as an </a:t>
            </a:r>
            <a:r>
              <a:rPr lang="en-US" sz="1700" b="1" dirty="0">
                <a:latin typeface="Baskerville Old Face" panose="02020602080505020303" pitchFamily="18" charset="0"/>
              </a:rPr>
              <a:t>embedded predicate</a:t>
            </a:r>
            <a:r>
              <a:rPr lang="en-US" sz="1700" dirty="0">
                <a:latin typeface="Baskerville Old Face" panose="02020602080505020303" pitchFamily="18" charset="0"/>
              </a:rPr>
              <a:t>, where </a:t>
            </a:r>
            <a:r>
              <a:rPr lang="en-US" sz="1700" i="1" dirty="0" err="1">
                <a:latin typeface="Baskerville Old Face" panose="02020602080505020303" pitchFamily="18" charset="0"/>
              </a:rPr>
              <a:t>të</a:t>
            </a:r>
            <a:r>
              <a:rPr lang="en-US" sz="1700" dirty="0">
                <a:latin typeface="Baskerville Old Face" panose="02020602080505020303" pitchFamily="18" charset="0"/>
              </a:rPr>
              <a:t> seems to operate similarly to the Italo-Romance </a:t>
            </a:r>
            <a:r>
              <a:rPr lang="en-US" sz="1700" u="sng" dirty="0">
                <a:latin typeface="Baskerville Old Face" panose="02020602080505020303" pitchFamily="18" charset="0"/>
              </a:rPr>
              <a:t>prepositions</a:t>
            </a:r>
            <a:r>
              <a:rPr lang="en-US" sz="1700" dirty="0">
                <a:latin typeface="Baskerville Old Face" panose="02020602080505020303" pitchFamily="18" charset="0"/>
              </a:rPr>
              <a:t> that govern the infinitive.</a:t>
            </a:r>
          </a:p>
          <a:p>
            <a:pPr algn="just"/>
            <a:endParaRPr lang="en-US" sz="1700" dirty="0">
              <a:latin typeface="Baskerville Old Face" panose="020206020805050203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sz="1700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Non-factual verbs</a:t>
            </a:r>
            <a:r>
              <a:rPr lang="en-US" sz="1700" dirty="0">
                <a:latin typeface="Baskerville Old Face" panose="02020602080505020303" pitchFamily="18" charset="0"/>
              </a:rPr>
              <a:t> select </a:t>
            </a:r>
            <a:r>
              <a:rPr lang="en-US" sz="1700" b="1" dirty="0" err="1">
                <a:latin typeface="Baskerville Old Face" panose="02020602080505020303" pitchFamily="18" charset="0"/>
              </a:rPr>
              <a:t>të+subjunctive</a:t>
            </a:r>
            <a:r>
              <a:rPr lang="en-US" sz="1700" b="1" dirty="0">
                <a:latin typeface="Baskerville Old Face" panose="02020602080505020303" pitchFamily="18" charset="0"/>
              </a:rPr>
              <a:t> </a:t>
            </a:r>
            <a:r>
              <a:rPr lang="en-US" sz="1700" dirty="0">
                <a:latin typeface="Baskerville Old Face" panose="02020602080505020303" pitchFamily="18" charset="0"/>
              </a:rPr>
              <a:t>in </a:t>
            </a:r>
            <a:r>
              <a:rPr lang="en-US" sz="1700" u="sng" dirty="0">
                <a:latin typeface="Baskerville Old Face" panose="02020602080505020303" pitchFamily="18" charset="0"/>
              </a:rPr>
              <a:t>coreferential contexts</a:t>
            </a:r>
            <a:r>
              <a:rPr lang="en-US" sz="1700" dirty="0">
                <a:latin typeface="Baskerville Old Face" panose="02020602080505020303" pitchFamily="18" charset="0"/>
              </a:rPr>
              <a:t>, in all </a:t>
            </a:r>
            <a:r>
              <a:rPr lang="en-US" sz="1700" u="sng" dirty="0">
                <a:latin typeface="Baskerville Old Face" panose="02020602080505020303" pitchFamily="18" charset="0"/>
              </a:rPr>
              <a:t>obligatory and arbitrary control</a:t>
            </a:r>
            <a:r>
              <a:rPr lang="en-US" sz="1700" dirty="0">
                <a:latin typeface="Baskerville Old Face" panose="02020602080505020303" pitchFamily="18" charset="0"/>
              </a:rPr>
              <a:t> contexts, but </a:t>
            </a:r>
            <a:r>
              <a:rPr lang="en-US" sz="1700" b="1" dirty="0" err="1">
                <a:latin typeface="Baskerville Old Face" panose="02020602080505020303" pitchFamily="18" charset="0"/>
              </a:rPr>
              <a:t>se+indicative</a:t>
            </a:r>
            <a:r>
              <a:rPr lang="en-US" sz="1700" b="1" dirty="0">
                <a:latin typeface="Baskerville Old Face" panose="02020602080505020303" pitchFamily="18" charset="0"/>
              </a:rPr>
              <a:t> </a:t>
            </a:r>
            <a:r>
              <a:rPr lang="en-US" sz="1700" dirty="0">
                <a:latin typeface="Baskerville Old Face" panose="02020602080505020303" pitchFamily="18" charset="0"/>
              </a:rPr>
              <a:t>for signaling the lack of coreference between the main clause and the subordinate clause (</a:t>
            </a:r>
            <a:r>
              <a:rPr lang="en-US" sz="1700" b="1" dirty="0">
                <a:latin typeface="Baskerville Old Face" panose="02020602080505020303" pitchFamily="18" charset="0"/>
              </a:rPr>
              <a:t>disjoint reference</a:t>
            </a:r>
            <a:r>
              <a:rPr lang="en-US" sz="1700" dirty="0">
                <a:latin typeface="Baskerville Old Face" panose="02020602080505020303" pitchFamily="18" charset="0"/>
              </a:rPr>
              <a:t>).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C8A231-F7D5-1E72-4837-62A2DA9D8A41}"/>
              </a:ext>
            </a:extLst>
          </p:cNvPr>
          <p:cNvSpPr txBox="1"/>
          <p:nvPr/>
        </p:nvSpPr>
        <p:spPr>
          <a:xfrm>
            <a:off x="1200285" y="5617685"/>
            <a:ext cx="9061978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A5301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latin typeface="Baskerville Old Face" panose="02020602080505020303" pitchFamily="18" charset="0"/>
              </a:rPr>
              <a:t>Manzini and Savoia (2018): the selection of an </a:t>
            </a:r>
            <a:r>
              <a:rPr lang="en-US" sz="1400" b="1" dirty="0">
                <a:latin typeface="Baskerville Old Face" panose="02020602080505020303" pitchFamily="18" charset="0"/>
              </a:rPr>
              <a:t>embedded predicate</a:t>
            </a:r>
            <a:r>
              <a:rPr lang="en-US" sz="1400" dirty="0">
                <a:latin typeface="Baskerville Old Face" panose="02020602080505020303" pitchFamily="18" charset="0"/>
              </a:rPr>
              <a:t>, as opposed to an </a:t>
            </a:r>
            <a:r>
              <a:rPr lang="en-US" sz="1400" u="sng" dirty="0">
                <a:latin typeface="Baskerville Old Face" panose="02020602080505020303" pitchFamily="18" charset="0"/>
              </a:rPr>
              <a:t>embedded proposition</a:t>
            </a:r>
            <a:r>
              <a:rPr lang="en-US" sz="1400" dirty="0">
                <a:latin typeface="Baskerville Old Face" panose="02020602080505020303" pitchFamily="18" charset="0"/>
              </a:rPr>
              <a:t>, by the matrix verb </a:t>
            </a:r>
            <a:r>
              <a:rPr lang="en-US" sz="1400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involves an element that establishes the (⊆) relation </a:t>
            </a:r>
            <a:r>
              <a:rPr lang="en-US" sz="1400" b="1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</a:t>
            </a:r>
            <a:r>
              <a:rPr lang="en-US" sz="1400" b="1" dirty="0">
                <a:solidFill>
                  <a:srgbClr val="A53010"/>
                </a:solidFill>
                <a:latin typeface="Baskerville Old Face" panose="02020602080505020303" pitchFamily="18" charset="0"/>
                <a:sym typeface="Wingdings" panose="05000000000000000000" pitchFamily="2" charset="2"/>
              </a:rPr>
              <a:t> </a:t>
            </a:r>
            <a:r>
              <a:rPr lang="en-US" sz="1400" b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të</a:t>
            </a:r>
            <a:r>
              <a:rPr lang="en-US" sz="1400" dirty="0">
                <a:latin typeface="Baskerville Old Face" panose="02020602080505020303" pitchFamily="18" charset="0"/>
              </a:rPr>
              <a:t> functions as a </a:t>
            </a:r>
            <a:r>
              <a:rPr lang="en-US" sz="1400" b="1" dirty="0">
                <a:latin typeface="Baskerville Old Face" panose="02020602080505020303" pitchFamily="18" charset="0"/>
              </a:rPr>
              <a:t>P(⊆) head </a:t>
            </a:r>
            <a:r>
              <a:rPr lang="en-US" sz="1400" dirty="0">
                <a:latin typeface="Baskerville Old Face" panose="02020602080505020303" pitchFamily="18" charset="0"/>
              </a:rPr>
              <a:t>capable of embedding an inflected verb interpretable as an infinitive, following the Romance model.</a:t>
            </a:r>
            <a:endParaRPr lang="it-IT" sz="1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2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9C677E8-EAC2-D4F9-AD3E-A9280D9B00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29</a:t>
            </a:fld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6634582-3775-CE4C-56C6-8B94FF2888BF}"/>
              </a:ext>
            </a:extLst>
          </p:cNvPr>
          <p:cNvSpPr txBox="1"/>
          <p:nvPr/>
        </p:nvSpPr>
        <p:spPr>
          <a:xfrm>
            <a:off x="611005" y="634287"/>
            <a:ext cx="5955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it-IT" b="1" dirty="0">
                <a:latin typeface="Baskerville Old Face" panose="02020602080505020303" pitchFamily="18" charset="0"/>
              </a:rPr>
              <a:t>Causative </a:t>
            </a:r>
            <a:r>
              <a:rPr lang="it-IT" b="1" dirty="0" err="1">
                <a:latin typeface="Baskerville Old Face" panose="02020602080505020303" pitchFamily="18" charset="0"/>
              </a:rPr>
              <a:t>constructions</a:t>
            </a:r>
            <a:r>
              <a:rPr lang="it-IT" b="1" dirty="0">
                <a:latin typeface="Baskerville Old Face" panose="02020602080505020303" pitchFamily="18" charset="0"/>
              </a:rPr>
              <a:t> </a:t>
            </a:r>
            <a:endParaRPr lang="it-IT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9DA3C37-E923-9920-8092-987406DCE03B}"/>
              </a:ext>
            </a:extLst>
          </p:cNvPr>
          <p:cNvSpPr txBox="1"/>
          <p:nvPr/>
        </p:nvSpPr>
        <p:spPr>
          <a:xfrm>
            <a:off x="515127" y="1532791"/>
            <a:ext cx="745539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A53010"/>
              </a:buClr>
              <a:buFont typeface="+mj-lt"/>
              <a:buAutoNum type="alphaLcPeriod"/>
            </a:pPr>
            <a:r>
              <a:rPr lang="en-US" sz="1600" dirty="0">
                <a:latin typeface="Baskerville Old Face" panose="02020602080505020303" pitchFamily="18" charset="0"/>
              </a:rPr>
              <a:t>  u </a:t>
            </a:r>
            <a:r>
              <a:rPr lang="en-US" sz="1600" dirty="0" err="1">
                <a:latin typeface="Baskerville Old Face" panose="02020602080505020303" pitchFamily="18" charset="0"/>
              </a:rPr>
              <a:t>binɛ</a:t>
            </a:r>
            <a:r>
              <a:rPr lang="en-US" sz="1600" dirty="0">
                <a:latin typeface="Baskerville Old Face" panose="02020602080505020303" pitchFamily="18" charset="0"/>
              </a:rPr>
              <a:t>     </a:t>
            </a:r>
            <a:r>
              <a:rPr lang="en-US" sz="1600" dirty="0" err="1">
                <a:latin typeface="Baskerville Old Face" panose="02020602080505020303" pitchFamily="18" charset="0"/>
              </a:rPr>
              <a:t>diɔ'vasi</a:t>
            </a:r>
            <a:r>
              <a:rPr lang="en-US" sz="1600" dirty="0">
                <a:latin typeface="Baskerville Old Face" panose="02020602080505020303" pitchFamily="18" charset="0"/>
              </a:rPr>
              <a:t>       '</a:t>
            </a:r>
            <a:r>
              <a:rPr lang="en-US" sz="1600" dirty="0" err="1">
                <a:latin typeface="Baskerville Old Face" panose="02020602080505020303" pitchFamily="18" charset="0"/>
              </a:rPr>
              <a:t>libr</a:t>
            </a:r>
            <a:r>
              <a:rPr lang="en-US" sz="1600" dirty="0">
                <a:latin typeface="Baskerville Old Face" panose="02020602080505020303" pitchFamily="18" charset="0"/>
              </a:rPr>
              <a:t>-in             </a:t>
            </a:r>
            <a:r>
              <a:rPr lang="en-US" sz="1600" dirty="0" err="1">
                <a:latin typeface="Baskerville Old Face" panose="02020602080505020303" pitchFamily="18" charset="0"/>
              </a:rPr>
              <a:t>kria'tur-i</a:t>
            </a:r>
            <a:r>
              <a:rPr lang="en-US" sz="1600" dirty="0">
                <a:latin typeface="Baskerville Old Face" panose="02020602080505020303" pitchFamily="18" charset="0"/>
              </a:rPr>
              <a:t> </a:t>
            </a:r>
          </a:p>
          <a:p>
            <a:pPr lvl="1">
              <a:buClr>
                <a:srgbClr val="A53010"/>
              </a:buClr>
            </a:pPr>
            <a:r>
              <a:rPr lang="en-US" sz="1600" dirty="0">
                <a:latin typeface="Baskerville Old Face" panose="02020602080505020303" pitchFamily="18" charset="0"/>
              </a:rPr>
              <a:t>I make   </a:t>
            </a:r>
            <a:r>
              <a:rPr lang="en-US" sz="1600" dirty="0" err="1">
                <a:latin typeface="Baskerville Old Face" panose="02020602080505020303" pitchFamily="18" charset="0"/>
              </a:rPr>
              <a:t>he.read</a:t>
            </a:r>
            <a:r>
              <a:rPr lang="en-US" sz="1600" dirty="0">
                <a:latin typeface="Baskerville Old Face" panose="02020602080505020303" pitchFamily="18" charset="0"/>
              </a:rPr>
              <a:t>      book-the(acc)  boy-the(nom) </a:t>
            </a:r>
          </a:p>
          <a:p>
            <a:pPr lvl="1"/>
            <a:r>
              <a:rPr lang="en-US" sz="1600" i="1" dirty="0">
                <a:latin typeface="Baskerville Old Face" panose="02020602080505020303" pitchFamily="18" charset="0"/>
              </a:rPr>
              <a:t>‘I made the boy read the book’                                                                         Firmo</a:t>
            </a:r>
          </a:p>
          <a:p>
            <a:endParaRPr lang="en-US" sz="1600" i="1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eriod" startAt="2"/>
            </a:pPr>
            <a:r>
              <a:rPr lang="en-US" sz="1600" dirty="0">
                <a:latin typeface="Baskerville Old Face" panose="02020602080505020303" pitchFamily="18" charset="0"/>
              </a:rPr>
              <a:t>  '</a:t>
            </a:r>
            <a:r>
              <a:rPr lang="en-US" sz="1600" dirty="0" err="1">
                <a:latin typeface="Baskerville Old Face" panose="02020602080505020303" pitchFamily="18" charset="0"/>
              </a:rPr>
              <a:t>bɐɲɲa</a:t>
            </a:r>
            <a:r>
              <a:rPr lang="en-US" sz="1600" dirty="0">
                <a:latin typeface="Baskerville Old Face" panose="02020602080505020303" pitchFamily="18" charset="0"/>
              </a:rPr>
              <a:t>    (</a:t>
            </a:r>
            <a:r>
              <a:rPr lang="en-US" sz="1600" dirty="0" err="1">
                <a:latin typeface="Baskerville Old Face" panose="02020602080505020303" pitchFamily="18" charset="0"/>
              </a:rPr>
              <a:t>pə</a:t>
            </a:r>
            <a:r>
              <a:rPr lang="en-US" sz="1600" dirty="0">
                <a:latin typeface="Baskerville Old Face" panose="02020602080505020303" pitchFamily="18" charset="0"/>
              </a:rPr>
              <a:t>)   </a:t>
            </a:r>
            <a:r>
              <a:rPr lang="en-US" sz="1600" dirty="0" err="1">
                <a:latin typeface="Baskerville Old Face" panose="02020602080505020303" pitchFamily="18" charset="0"/>
              </a:rPr>
              <a:t>tə</a:t>
            </a:r>
            <a:r>
              <a:rPr lang="en-US" sz="1600" dirty="0">
                <a:latin typeface="Baskerville Old Face" panose="02020602080505020303" pitchFamily="18" charset="0"/>
              </a:rPr>
              <a:t>        '</a:t>
            </a:r>
            <a:r>
              <a:rPr lang="en-US" sz="1600" dirty="0" err="1">
                <a:latin typeface="Baskerville Old Face" panose="02020602080505020303" pitchFamily="18" charset="0"/>
              </a:rPr>
              <a:t>harə</a:t>
            </a:r>
            <a:r>
              <a:rPr lang="en-US" sz="1600" dirty="0">
                <a:latin typeface="Baskerville Old Face" panose="02020602080505020303" pitchFamily="18" charset="0"/>
              </a:rPr>
              <a:t>       </a:t>
            </a:r>
            <a:r>
              <a:rPr lang="en-US" sz="1600" dirty="0" err="1">
                <a:latin typeface="Baskerville Old Face" panose="02020602080505020303" pitchFamily="18" charset="0"/>
              </a:rPr>
              <a:t>di'aλ-i</a:t>
            </a:r>
            <a:r>
              <a:rPr lang="en-US" sz="1600" dirty="0">
                <a:latin typeface="Baskerville Old Face" panose="02020602080505020303" pitchFamily="18" charset="0"/>
              </a:rPr>
              <a:t> </a:t>
            </a:r>
          </a:p>
          <a:p>
            <a:pPr lvl="1">
              <a:buClr>
                <a:srgbClr val="A53010"/>
              </a:buClr>
            </a:pPr>
            <a:r>
              <a:rPr lang="en-US" sz="1600" dirty="0">
                <a:latin typeface="Baskerville Old Face" panose="02020602080505020303" pitchFamily="18" charset="0"/>
              </a:rPr>
              <a:t>make      for    PRT    </a:t>
            </a:r>
            <a:r>
              <a:rPr lang="en-US" sz="1600" dirty="0" err="1">
                <a:latin typeface="Baskerville Old Face" panose="02020602080505020303" pitchFamily="18" charset="0"/>
              </a:rPr>
              <a:t>he.eats</a:t>
            </a:r>
            <a:r>
              <a:rPr lang="en-US" sz="1600" dirty="0">
                <a:latin typeface="Baskerville Old Face" panose="02020602080505020303" pitchFamily="18" charset="0"/>
              </a:rPr>
              <a:t>   boy-the(nom) </a:t>
            </a:r>
          </a:p>
          <a:p>
            <a:pPr lvl="1">
              <a:buClr>
                <a:srgbClr val="A53010"/>
              </a:buClr>
            </a:pPr>
            <a:r>
              <a:rPr lang="en-US" sz="1600" i="1" dirty="0">
                <a:latin typeface="Baskerville Old Face" panose="02020602080505020303" pitchFamily="18" charset="0"/>
              </a:rPr>
              <a:t>‘I make the boy eat’</a:t>
            </a:r>
          </a:p>
          <a:p>
            <a:pPr marL="342900" indent="-342900">
              <a:buClr>
                <a:srgbClr val="A53010"/>
              </a:buClr>
              <a:buFont typeface="+mj-lt"/>
              <a:buAutoNum type="alphaLcPeriod" startAt="2"/>
            </a:pPr>
            <a:endParaRPr lang="en-US" sz="1600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eriod" startAt="2"/>
            </a:pPr>
            <a:r>
              <a:rPr lang="en-US" sz="1600" dirty="0">
                <a:latin typeface="Baskerville Old Face" panose="02020602080505020303" pitchFamily="18" charset="0"/>
              </a:rPr>
              <a:t>  u '</a:t>
            </a:r>
            <a:r>
              <a:rPr lang="en-US" sz="1600" dirty="0" err="1">
                <a:latin typeface="Baskerville Old Face" panose="02020602080505020303" pitchFamily="18" charset="0"/>
              </a:rPr>
              <a:t>bɐɾɐ</a:t>
            </a:r>
            <a:r>
              <a:rPr lang="en-US" sz="1600" dirty="0">
                <a:latin typeface="Baskerville Old Face" panose="02020602080505020303" pitchFamily="18" charset="0"/>
              </a:rPr>
              <a:t>   (</a:t>
            </a:r>
            <a:r>
              <a:rPr lang="en-US" sz="1600" dirty="0" err="1">
                <a:latin typeface="Baskerville Old Face" panose="02020602080505020303" pitchFamily="18" charset="0"/>
              </a:rPr>
              <a:t>ɲə'ri-unə</a:t>
            </a:r>
            <a:r>
              <a:rPr lang="en-US" sz="1600" dirty="0">
                <a:latin typeface="Baskerville Old Face" panose="02020602080505020303" pitchFamily="18" charset="0"/>
              </a:rPr>
              <a:t>)       </a:t>
            </a:r>
            <a:r>
              <a:rPr lang="en-US" sz="1600" dirty="0" err="1">
                <a:latin typeface="Baskerville Old Face" panose="02020602080505020303" pitchFamily="18" charset="0"/>
              </a:rPr>
              <a:t>pə</a:t>
            </a:r>
            <a:r>
              <a:rPr lang="en-US" sz="1600" dirty="0">
                <a:latin typeface="Baskerville Old Face" panose="02020602080505020303" pitchFamily="18" charset="0"/>
              </a:rPr>
              <a:t>   </a:t>
            </a:r>
            <a:r>
              <a:rPr lang="en-US" sz="1600" dirty="0" err="1">
                <a:latin typeface="Baskerville Old Face" panose="02020602080505020303" pitchFamily="18" charset="0"/>
              </a:rPr>
              <a:t>tə</a:t>
            </a:r>
            <a:r>
              <a:rPr lang="en-US" sz="1600" dirty="0">
                <a:latin typeface="Baskerville Old Face" panose="02020602080505020303" pitchFamily="18" charset="0"/>
              </a:rPr>
              <a:t>        '</a:t>
            </a:r>
            <a:r>
              <a:rPr lang="en-US" sz="1600" dirty="0" err="1">
                <a:latin typeface="Baskerville Old Face" panose="02020602080505020303" pitchFamily="18" charset="0"/>
              </a:rPr>
              <a:t>ikənə</a:t>
            </a:r>
            <a:r>
              <a:rPr lang="en-US" sz="1600" dirty="0">
                <a:latin typeface="Baskerville Old Face" panose="02020602080505020303" pitchFamily="18" charset="0"/>
              </a:rPr>
              <a:t>    (</a:t>
            </a:r>
            <a:r>
              <a:rPr lang="en-US" sz="1600" dirty="0" err="1">
                <a:latin typeface="Baskerville Old Face" panose="02020602080505020303" pitchFamily="18" charset="0"/>
              </a:rPr>
              <a:t>ɲə'ri-unə</a:t>
            </a:r>
            <a:r>
              <a:rPr lang="en-US" sz="1600" dirty="0">
                <a:latin typeface="Baskerville Old Face" panose="02020602080505020303" pitchFamily="18" charset="0"/>
              </a:rPr>
              <a:t>)</a:t>
            </a:r>
          </a:p>
          <a:p>
            <a:pPr lvl="1">
              <a:buClr>
                <a:srgbClr val="A53010"/>
              </a:buClr>
            </a:pPr>
            <a:r>
              <a:rPr lang="en-US" sz="1600" dirty="0">
                <a:latin typeface="Baskerville Old Face" panose="02020602080505020303" pitchFamily="18" charset="0"/>
              </a:rPr>
              <a:t>I made   man-the(acc)  for  PRT    </a:t>
            </a:r>
            <a:r>
              <a:rPr lang="en-US" sz="1600" dirty="0" err="1">
                <a:latin typeface="Baskerville Old Face" panose="02020602080505020303" pitchFamily="18" charset="0"/>
              </a:rPr>
              <a:t>he.runs</a:t>
            </a:r>
            <a:r>
              <a:rPr lang="en-US" sz="1600" dirty="0">
                <a:latin typeface="Baskerville Old Face" panose="02020602080505020303" pitchFamily="18" charset="0"/>
              </a:rPr>
              <a:t>  man-the(acc) </a:t>
            </a:r>
          </a:p>
          <a:p>
            <a:pPr lvl="1">
              <a:buClr>
                <a:srgbClr val="A53010"/>
              </a:buClr>
            </a:pPr>
            <a:r>
              <a:rPr lang="en-US" sz="1600" i="1" dirty="0">
                <a:latin typeface="Baskerville Old Face" panose="02020602080505020303" pitchFamily="18" charset="0"/>
              </a:rPr>
              <a:t>‘I made the man run’</a:t>
            </a:r>
            <a:r>
              <a:rPr lang="en-US" sz="1600" dirty="0">
                <a:latin typeface="Baskerville Old Face" panose="02020602080505020303" pitchFamily="18" charset="0"/>
              </a:rPr>
              <a:t>                                                                          </a:t>
            </a:r>
            <a:r>
              <a:rPr lang="en-US" sz="1600" i="1" dirty="0">
                <a:latin typeface="Baskerville Old Face" panose="02020602080505020303" pitchFamily="18" charset="0"/>
              </a:rPr>
              <a:t>Vena di Maida</a:t>
            </a:r>
          </a:p>
          <a:p>
            <a:pPr lvl="1">
              <a:buClr>
                <a:srgbClr val="A53010"/>
              </a:buClr>
            </a:pPr>
            <a:endParaRPr lang="en-US" sz="1600" i="1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eriod" startAt="2"/>
            </a:pPr>
            <a:r>
              <a:rPr lang="en-US" sz="1600" dirty="0">
                <a:latin typeface="Baskerville Old Face" panose="02020602080505020303" pitchFamily="18" charset="0"/>
              </a:rPr>
              <a:t>  </a:t>
            </a:r>
            <a:r>
              <a:rPr lang="en-US" sz="1600" dirty="0" err="1">
                <a:latin typeface="Baskerville Old Face" panose="02020602080505020303" pitchFamily="18" charset="0"/>
              </a:rPr>
              <a:t>buɲ</a:t>
            </a:r>
            <a:r>
              <a:rPr lang="en-US" sz="1600" dirty="0">
                <a:latin typeface="Baskerville Old Face" panose="02020602080505020303" pitchFamily="18" charset="0"/>
              </a:rPr>
              <a:t>       </a:t>
            </a:r>
            <a:r>
              <a:rPr lang="en-US" sz="1600" dirty="0" err="1">
                <a:latin typeface="Baskerville Old Face" panose="02020602080505020303" pitchFamily="18" charset="0"/>
              </a:rPr>
              <a:t>tə</a:t>
            </a:r>
            <a:r>
              <a:rPr lang="en-US" sz="1600" dirty="0">
                <a:latin typeface="Baskerville Old Face" panose="02020602080505020303" pitchFamily="18" charset="0"/>
              </a:rPr>
              <a:t>      '</a:t>
            </a:r>
            <a:r>
              <a:rPr lang="en-US" sz="1600" dirty="0" err="1">
                <a:latin typeface="Baskerville Old Face" panose="02020602080505020303" pitchFamily="18" charset="0"/>
              </a:rPr>
              <a:t>fləɲ</a:t>
            </a:r>
            <a:r>
              <a:rPr lang="en-US" sz="1600" dirty="0">
                <a:latin typeface="Baskerville Old Face" panose="02020602080505020303" pitchFamily="18" charset="0"/>
              </a:rPr>
              <a:t>         </a:t>
            </a:r>
            <a:r>
              <a:rPr lang="en-US" sz="1600" dirty="0" err="1">
                <a:latin typeface="Baskerville Old Face" panose="02020602080505020303" pitchFamily="18" charset="0"/>
              </a:rPr>
              <a:t>di'al</a:t>
            </a:r>
            <a:r>
              <a:rPr lang="en-US" sz="1600" dirty="0">
                <a:latin typeface="Baskerville Old Face" panose="02020602080505020303" pitchFamily="18" charset="0"/>
              </a:rPr>
              <a:t>-in </a:t>
            </a:r>
          </a:p>
          <a:p>
            <a:pPr lvl="1">
              <a:buClr>
                <a:srgbClr val="A53010"/>
              </a:buClr>
            </a:pPr>
            <a:r>
              <a:rPr lang="en-US" sz="1600" dirty="0" err="1">
                <a:latin typeface="Baskerville Old Face" panose="02020602080505020303" pitchFamily="18" charset="0"/>
              </a:rPr>
              <a:t>I.make</a:t>
            </a:r>
            <a:r>
              <a:rPr lang="en-US" sz="1600" dirty="0">
                <a:latin typeface="Baskerville Old Face" panose="02020602080505020303" pitchFamily="18" charset="0"/>
              </a:rPr>
              <a:t>  PRT  </a:t>
            </a:r>
            <a:r>
              <a:rPr lang="en-US" sz="1600" dirty="0" err="1">
                <a:latin typeface="Baskerville Old Face" panose="02020602080505020303" pitchFamily="18" charset="0"/>
              </a:rPr>
              <a:t>he.sleeps</a:t>
            </a:r>
            <a:r>
              <a:rPr lang="en-US" sz="1600" dirty="0">
                <a:latin typeface="Baskerville Old Face" panose="02020602080505020303" pitchFamily="18" charset="0"/>
              </a:rPr>
              <a:t> boy-the(acc) </a:t>
            </a:r>
          </a:p>
          <a:p>
            <a:pPr lvl="1">
              <a:buClr>
                <a:srgbClr val="A53010"/>
              </a:buClr>
            </a:pPr>
            <a:r>
              <a:rPr lang="en-US" sz="1600" i="1" dirty="0">
                <a:latin typeface="Baskerville Old Face" panose="02020602080505020303" pitchFamily="18" charset="0"/>
              </a:rPr>
              <a:t>‘I make the boy sleep’</a:t>
            </a:r>
            <a:endParaRPr lang="en-US" sz="1600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eriod" startAt="2"/>
            </a:pPr>
            <a:endParaRPr lang="en-US" sz="1600" dirty="0">
              <a:latin typeface="Baskerville Old Face" panose="02020602080505020303" pitchFamily="18" charset="0"/>
            </a:endParaRPr>
          </a:p>
          <a:p>
            <a:pPr marL="342900" indent="-342900">
              <a:buClr>
                <a:srgbClr val="A53010"/>
              </a:buClr>
              <a:buFont typeface="+mj-lt"/>
              <a:buAutoNum type="alphaLcPeriod" startAt="2"/>
            </a:pPr>
            <a:r>
              <a:rPr lang="en-US" sz="1600" dirty="0">
                <a:latin typeface="Baskerville Old Face" panose="02020602080505020303" pitchFamily="18" charset="0"/>
              </a:rPr>
              <a:t>  </a:t>
            </a:r>
            <a:r>
              <a:rPr lang="en-US" sz="1600" dirty="0" err="1">
                <a:latin typeface="Baskerville Old Face" panose="02020602080505020303" pitchFamily="18" charset="0"/>
              </a:rPr>
              <a:t>tə</a:t>
            </a:r>
            <a:r>
              <a:rPr lang="en-US" sz="1600" dirty="0">
                <a:latin typeface="Baskerville Old Face" panose="02020602080505020303" pitchFamily="18" charset="0"/>
              </a:rPr>
              <a:t>     </a:t>
            </a:r>
            <a:r>
              <a:rPr lang="en-US" sz="1600" dirty="0" err="1">
                <a:latin typeface="Baskerville Old Face" panose="02020602080505020303" pitchFamily="18" charset="0"/>
              </a:rPr>
              <a:t>bujən</a:t>
            </a:r>
            <a:r>
              <a:rPr lang="en-US" sz="1600" dirty="0">
                <a:latin typeface="Baskerville Old Face" panose="02020602080505020303" pitchFamily="18" charset="0"/>
              </a:rPr>
              <a:t>          </a:t>
            </a:r>
            <a:r>
              <a:rPr lang="en-US" sz="1600" dirty="0" err="1">
                <a:latin typeface="Baskerville Old Face" panose="02020602080505020303" pitchFamily="18" charset="0"/>
              </a:rPr>
              <a:t>tə</a:t>
            </a:r>
            <a:r>
              <a:rPr lang="en-US" sz="1600" dirty="0">
                <a:latin typeface="Baskerville Old Face" panose="02020602080505020303" pitchFamily="18" charset="0"/>
              </a:rPr>
              <a:t>       '</a:t>
            </a:r>
            <a:r>
              <a:rPr lang="en-US" sz="1600" dirty="0" err="1">
                <a:latin typeface="Baskerville Old Face" panose="02020602080505020303" pitchFamily="18" charset="0"/>
              </a:rPr>
              <a:t>vdɛʧ</a:t>
            </a:r>
            <a:r>
              <a:rPr lang="en-US" sz="1600" dirty="0">
                <a:latin typeface="Baskerville Old Face" panose="02020602080505020303" pitchFamily="18" charset="0"/>
              </a:rPr>
              <a:t>      </a:t>
            </a:r>
            <a:r>
              <a:rPr lang="en-US" sz="1600" dirty="0" err="1">
                <a:latin typeface="Baskerville Old Face" panose="02020602080505020303" pitchFamily="18" charset="0"/>
              </a:rPr>
              <a:t>pi'tit</a:t>
            </a:r>
            <a:r>
              <a:rPr lang="en-US" sz="1600" dirty="0">
                <a:latin typeface="Baskerville Old Face" panose="02020602080505020303" pitchFamily="18" charset="0"/>
              </a:rPr>
              <a:t>-it</a:t>
            </a:r>
          </a:p>
          <a:p>
            <a:pPr lvl="1">
              <a:buClr>
                <a:srgbClr val="A53010"/>
              </a:buClr>
            </a:pPr>
            <a:r>
              <a:rPr lang="en-US" sz="1600" dirty="0">
                <a:latin typeface="Baskerville Old Face" panose="02020602080505020303" pitchFamily="18" charset="0"/>
              </a:rPr>
              <a:t>you  </a:t>
            </a:r>
            <a:r>
              <a:rPr lang="en-US" sz="1600" dirty="0" err="1">
                <a:latin typeface="Baskerville Old Face" panose="02020602080505020303" pitchFamily="18" charset="0"/>
              </a:rPr>
              <a:t>they.make</a:t>
            </a:r>
            <a:r>
              <a:rPr lang="en-US" sz="1600" dirty="0">
                <a:latin typeface="Baskerville Old Face" panose="02020602080505020303" pitchFamily="18" charset="0"/>
              </a:rPr>
              <a:t>  PRT   </a:t>
            </a:r>
            <a:r>
              <a:rPr lang="en-US" sz="1600" dirty="0" err="1">
                <a:latin typeface="Baskerville Old Face" panose="02020602080505020303" pitchFamily="18" charset="0"/>
              </a:rPr>
              <a:t>you.die</a:t>
            </a:r>
            <a:r>
              <a:rPr lang="en-US" sz="1600" dirty="0">
                <a:latin typeface="Baskerville Old Face" panose="02020602080505020303" pitchFamily="18" charset="0"/>
              </a:rPr>
              <a:t>  hunger-the(gen)</a:t>
            </a:r>
          </a:p>
          <a:p>
            <a:pPr lvl="1">
              <a:buClr>
                <a:srgbClr val="A53010"/>
              </a:buClr>
            </a:pPr>
            <a:r>
              <a:rPr lang="en-US" sz="1600" i="1" dirty="0">
                <a:latin typeface="Baskerville Old Face" panose="02020602080505020303" pitchFamily="18" charset="0"/>
              </a:rPr>
              <a:t>‘They make you die of hunger’                                                Piana </a:t>
            </a:r>
            <a:r>
              <a:rPr lang="en-US" sz="1600" i="1" dirty="0" err="1">
                <a:latin typeface="Baskerville Old Face" panose="02020602080505020303" pitchFamily="18" charset="0"/>
              </a:rPr>
              <a:t>degli</a:t>
            </a:r>
            <a:r>
              <a:rPr lang="en-US" sz="1600" i="1" dirty="0">
                <a:latin typeface="Baskerville Old Face" panose="02020602080505020303" pitchFamily="18" charset="0"/>
              </a:rPr>
              <a:t> Albanesi</a:t>
            </a:r>
          </a:p>
        </p:txBody>
      </p:sp>
    </p:spTree>
    <p:extLst>
      <p:ext uri="{BB962C8B-B14F-4D97-AF65-F5344CB8AC3E}">
        <p14:creationId xmlns:p14="http://schemas.microsoft.com/office/powerpoint/2010/main" val="2857784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2D763-189F-082D-A97A-E3B87CA56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egnaposto numero diapositiva 67">
            <a:extLst>
              <a:ext uri="{FF2B5EF4-FFF2-40B4-BE49-F238E27FC236}">
                <a16:creationId xmlns:a16="http://schemas.microsoft.com/office/drawing/2014/main" id="{1FCDE75D-D705-7FE4-CD86-B531B8DBC9C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30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C62B23A-8160-C484-AA76-EA7AA3CFE74F}"/>
              </a:ext>
            </a:extLst>
          </p:cNvPr>
          <p:cNvSpPr txBox="1"/>
          <p:nvPr/>
        </p:nvSpPr>
        <p:spPr>
          <a:xfrm>
            <a:off x="487680" y="924560"/>
            <a:ext cx="41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Verbal</a:t>
            </a:r>
            <a:r>
              <a:rPr lang="it-IT" dirty="0">
                <a:latin typeface="Baskerville Old Face" panose="02020602080505020303" pitchFamily="18" charset="0"/>
              </a:rPr>
              <a:t> domain: </a:t>
            </a:r>
            <a:r>
              <a:rPr lang="it-IT" b="1" dirty="0" err="1">
                <a:solidFill>
                  <a:srgbClr val="A50021"/>
                </a:solidFill>
                <a:latin typeface="Baskerville Old Face" panose="02020602080505020303" pitchFamily="18" charset="0"/>
              </a:rPr>
              <a:t>Subordination</a:t>
            </a:r>
            <a:r>
              <a:rPr lang="it-IT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 markers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83EBC41-64F0-18FE-B15D-8E1ABB2E731D}"/>
              </a:ext>
            </a:extLst>
          </p:cNvPr>
          <p:cNvSpPr txBox="1"/>
          <p:nvPr/>
        </p:nvSpPr>
        <p:spPr>
          <a:xfrm>
            <a:off x="802640" y="1676400"/>
            <a:ext cx="702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Direct overlap between </a:t>
            </a:r>
            <a:r>
              <a:rPr lang="en-US" b="1" i="1" dirty="0">
                <a:latin typeface="Baskerville Old Face" panose="02020602080505020303" pitchFamily="18" charset="0"/>
              </a:rPr>
              <a:t>se</a:t>
            </a:r>
            <a:r>
              <a:rPr lang="en-US" b="1" dirty="0">
                <a:latin typeface="Baskerville Old Face" panose="02020602080505020303" pitchFamily="18" charset="0"/>
              </a:rPr>
              <a:t> + indicative(/subjunctive) - </a:t>
            </a:r>
            <a:r>
              <a:rPr lang="en-US" b="1" dirty="0" err="1">
                <a:latin typeface="Baskerville Old Face" panose="02020602080505020303" pitchFamily="18" charset="0"/>
              </a:rPr>
              <a:t>c</a:t>
            </a:r>
            <a:r>
              <a:rPr lang="en-US" b="1" i="1" dirty="0" err="1">
                <a:latin typeface="Baskerville Old Face" panose="02020602080505020303" pitchFamily="18" charset="0"/>
              </a:rPr>
              <a:t>he</a:t>
            </a:r>
            <a:r>
              <a:rPr lang="en-US" b="1" dirty="0">
                <a:latin typeface="Baskerville Old Face" panose="02020602080505020303" pitchFamily="18" charset="0"/>
              </a:rPr>
              <a:t> + indicative/subjunctive </a:t>
            </a:r>
            <a:r>
              <a:rPr lang="en-US" dirty="0">
                <a:latin typeface="Baskerville Old Face" panose="02020602080505020303" pitchFamily="18" charset="0"/>
              </a:rPr>
              <a:t>and</a:t>
            </a: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i="1" dirty="0" err="1">
                <a:latin typeface="Baskerville Old Face" panose="02020602080505020303" pitchFamily="18" charset="0"/>
              </a:rPr>
              <a:t>të</a:t>
            </a:r>
            <a:r>
              <a:rPr lang="en-US" b="1" dirty="0">
                <a:latin typeface="Baskerville Old Face" panose="02020602080505020303" pitchFamily="18" charset="0"/>
              </a:rPr>
              <a:t> + subjunctive - infinitive/</a:t>
            </a:r>
            <a:r>
              <a:rPr lang="en-US" b="1" i="1" dirty="0" err="1">
                <a:latin typeface="Baskerville Old Face" panose="02020602080505020303" pitchFamily="18" charset="0"/>
              </a:rPr>
              <a:t>di,a</a:t>
            </a:r>
            <a:r>
              <a:rPr lang="en-US" b="1" i="1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+ infinitive</a:t>
            </a:r>
            <a:r>
              <a:rPr lang="en-US" dirty="0">
                <a:latin typeface="Baskerville Old Face" panose="02020602080505020303" pitchFamily="18" charset="0"/>
              </a:rPr>
              <a:t>, has contributed to the </a:t>
            </a:r>
            <a:r>
              <a:rPr lang="en-US" u="sng" dirty="0">
                <a:latin typeface="Baskerville Old Face" panose="02020602080505020303" pitchFamily="18" charset="0"/>
              </a:rPr>
              <a:t>functional specialization</a:t>
            </a:r>
            <a:r>
              <a:rPr lang="en-US" dirty="0">
                <a:latin typeface="Baskerville Old Face" panose="02020602080505020303" pitchFamily="18" charset="0"/>
              </a:rPr>
              <a:t> of the two </a:t>
            </a:r>
            <a:r>
              <a:rPr lang="en-US" dirty="0" err="1">
                <a:latin typeface="Baskerville Old Face" panose="02020602080505020303" pitchFamily="18" charset="0"/>
              </a:rPr>
              <a:t>Arbëreshë</a:t>
            </a:r>
            <a:r>
              <a:rPr lang="en-US" dirty="0">
                <a:latin typeface="Baskerville Old Face" panose="02020602080505020303" pitchFamily="18" charset="0"/>
              </a:rPr>
              <a:t> structures.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B07613D-B9C8-4CCC-7A42-811DE1B190D7}"/>
              </a:ext>
            </a:extLst>
          </p:cNvPr>
          <p:cNvSpPr txBox="1"/>
          <p:nvPr/>
        </p:nvSpPr>
        <p:spPr>
          <a:xfrm>
            <a:off x="802640" y="3677920"/>
            <a:ext cx="7143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Baskerville Old Face" panose="02020602080505020303" pitchFamily="18" charset="0"/>
              </a:rPr>
              <a:t>Shift in strategy </a:t>
            </a:r>
            <a:r>
              <a:rPr lang="en-US" dirty="0">
                <a:latin typeface="Baskerville Old Face" panose="02020602080505020303" pitchFamily="18" charset="0"/>
              </a:rPr>
              <a:t>in both the nominal and verbal domains: the proclitic morpheme </a:t>
            </a:r>
            <a:r>
              <a:rPr lang="en-US" i="1" dirty="0" err="1">
                <a:latin typeface="Baskerville Old Face" panose="02020602080505020303" pitchFamily="18" charset="0"/>
              </a:rPr>
              <a:t>të</a:t>
            </a:r>
            <a:r>
              <a:rPr lang="en-US" i="1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begins to be interpreted as an </a:t>
            </a:r>
            <a:r>
              <a:rPr lang="en-US" b="1" dirty="0">
                <a:latin typeface="Baskerville Old Face" panose="02020602080505020303" pitchFamily="18" charset="0"/>
              </a:rPr>
              <a:t>operator</a:t>
            </a:r>
            <a:r>
              <a:rPr lang="en-US" dirty="0">
                <a:latin typeface="Baskerville Old Face" panose="02020602080505020303" pitchFamily="18" charset="0"/>
              </a:rPr>
              <a:t> of nominal and clausal </a:t>
            </a:r>
            <a:r>
              <a:rPr lang="en-US" b="1" dirty="0" err="1">
                <a:latin typeface="Baskerville Old Face" panose="02020602080505020303" pitchFamily="18" charset="0"/>
              </a:rPr>
              <a:t>obliquization</a:t>
            </a:r>
            <a:r>
              <a:rPr lang="en-US" b="1" dirty="0">
                <a:latin typeface="Baskerville Old Face" panose="02020602080505020303" pitchFamily="18" charset="0"/>
              </a:rPr>
              <a:t>.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F4E98C6-9C02-DCAF-7DA4-AF4E9518A6C4}"/>
              </a:ext>
            </a:extLst>
          </p:cNvPr>
          <p:cNvSpPr txBox="1"/>
          <p:nvPr/>
        </p:nvSpPr>
        <p:spPr>
          <a:xfrm>
            <a:off x="868679" y="5239979"/>
            <a:ext cx="696571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atin typeface="Baskerville Old Face" panose="02020602080505020303" pitchFamily="18" charset="0"/>
              </a:rPr>
              <a:t>Obliquizing</a:t>
            </a:r>
            <a:r>
              <a:rPr lang="en-US" dirty="0">
                <a:latin typeface="Baskerville Old Face" panose="02020602080505020303" pitchFamily="18" charset="0"/>
              </a:rPr>
              <a:t> sentential complements is made possible by the </a:t>
            </a:r>
            <a:r>
              <a:rPr lang="en-US" b="1" dirty="0">
                <a:latin typeface="Baskerville Old Face" panose="02020602080505020303" pitchFamily="18" charset="0"/>
              </a:rPr>
              <a:t>re-categorization</a:t>
            </a:r>
            <a:r>
              <a:rPr lang="en-US" dirty="0">
                <a:latin typeface="Baskerville Old Face" panose="02020602080505020303" pitchFamily="18" charset="0"/>
              </a:rPr>
              <a:t> of </a:t>
            </a:r>
            <a:r>
              <a:rPr lang="en-US" i="1" dirty="0" err="1">
                <a:latin typeface="Baskerville Old Face" panose="02020602080505020303" pitchFamily="18" charset="0"/>
              </a:rPr>
              <a:t>të</a:t>
            </a:r>
            <a:r>
              <a:rPr lang="en-US" dirty="0">
                <a:latin typeface="Baskerville Old Face" panose="02020602080505020303" pitchFamily="18" charset="0"/>
              </a:rPr>
              <a:t> as a </a:t>
            </a:r>
            <a:r>
              <a:rPr lang="en-US" b="1" dirty="0">
                <a:latin typeface="Baskerville Old Face" panose="02020602080505020303" pitchFamily="18" charset="0"/>
              </a:rPr>
              <a:t>P head</a:t>
            </a:r>
            <a:r>
              <a:rPr lang="en-US" dirty="0">
                <a:latin typeface="Baskerville Old Face" panose="02020602080505020303" pitchFamily="18" charset="0"/>
              </a:rPr>
              <a:t>, analogous to the Romance infinitival introducer </a:t>
            </a:r>
            <a:r>
              <a:rPr lang="en-US" b="1" i="1" dirty="0">
                <a:latin typeface="Baskerville Old Face" panose="02020602080505020303" pitchFamily="18" charset="0"/>
              </a:rPr>
              <a:t>di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58D8FDC7-C535-1FD1-5647-7CE8EC593D0E}"/>
              </a:ext>
            </a:extLst>
          </p:cNvPr>
          <p:cNvCxnSpPr>
            <a:cxnSpLocks/>
          </p:cNvCxnSpPr>
          <p:nvPr/>
        </p:nvCxnSpPr>
        <p:spPr>
          <a:xfrm>
            <a:off x="4180840" y="2848650"/>
            <a:ext cx="0" cy="5803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5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EC528F-B33A-744E-4BFF-259D7C8A7A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A49DFD55-3C28-40EF-9E31-A92D2E4017FF}" type="slidenum">
              <a:rPr lang="it-IT" smtClean="0"/>
              <a:pPr rtl="0"/>
              <a:t>31</a:t>
            </a:fld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37FBD15-87E7-A847-3F4D-3749C16AA16D}"/>
              </a:ext>
            </a:extLst>
          </p:cNvPr>
          <p:cNvSpPr txBox="1"/>
          <p:nvPr/>
        </p:nvSpPr>
        <p:spPr>
          <a:xfrm>
            <a:off x="1087340" y="4761645"/>
            <a:ext cx="8747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The current </a:t>
            </a:r>
            <a:r>
              <a:rPr lang="en-US" b="1" dirty="0">
                <a:latin typeface="Baskerville Old Face" panose="02020602080505020303" pitchFamily="18" charset="0"/>
              </a:rPr>
              <a:t>coexistence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of different interpretations </a:t>
            </a:r>
            <a:r>
              <a:rPr lang="en-US" dirty="0">
                <a:latin typeface="Baskerville Old Face" panose="02020602080505020303" pitchFamily="18" charset="0"/>
              </a:rPr>
              <a:t>for the same structure (</a:t>
            </a:r>
            <a:r>
              <a:rPr lang="en-US" dirty="0" err="1">
                <a:latin typeface="Baskerville Old Face" panose="02020602080505020303" pitchFamily="18" charset="0"/>
              </a:rPr>
              <a:t>të</a:t>
            </a:r>
            <a:r>
              <a:rPr lang="en-US" dirty="0">
                <a:latin typeface="Baskerville Old Face" panose="02020602080505020303" pitchFamily="18" charset="0"/>
              </a:rPr>
              <a:t> + subjunctive), comparable to the </a:t>
            </a:r>
            <a:r>
              <a:rPr lang="en-US" b="1" dirty="0">
                <a:latin typeface="Baskerville Old Face" panose="02020602080505020303" pitchFamily="18" charset="0"/>
              </a:rPr>
              <a:t>coexistence of alternative structures for the same function </a:t>
            </a:r>
            <a:r>
              <a:rPr lang="en-US" dirty="0">
                <a:latin typeface="Baskerville Old Face" panose="02020602080505020303" pitchFamily="18" charset="0"/>
              </a:rPr>
              <a:t>(</a:t>
            </a:r>
            <a:r>
              <a:rPr lang="en-US" dirty="0" err="1">
                <a:latin typeface="Baskerville Old Face" panose="02020602080505020303" pitchFamily="18" charset="0"/>
              </a:rPr>
              <a:t>Lnk</a:t>
            </a:r>
            <a:r>
              <a:rPr lang="en-US" dirty="0">
                <a:latin typeface="Baskerville Old Face" panose="02020602080505020303" pitchFamily="18" charset="0"/>
              </a:rPr>
              <a:t> + NGEN / </a:t>
            </a:r>
            <a:r>
              <a:rPr lang="en-US" dirty="0" err="1">
                <a:latin typeface="Baskerville Old Face" panose="02020602080505020303" pitchFamily="18" charset="0"/>
              </a:rPr>
              <a:t>të</a:t>
            </a:r>
            <a:r>
              <a:rPr lang="en-US" dirty="0">
                <a:latin typeface="Baskerville Old Face" panose="02020602080505020303" pitchFamily="18" charset="0"/>
              </a:rPr>
              <a:t> + NGEN / </a:t>
            </a:r>
            <a:r>
              <a:rPr lang="en-US" dirty="0" err="1">
                <a:latin typeface="Baskerville Old Face" panose="02020602080505020303" pitchFamily="18" charset="0"/>
              </a:rPr>
              <a:t>të</a:t>
            </a:r>
            <a:r>
              <a:rPr lang="en-US" dirty="0">
                <a:latin typeface="Baskerville Old Face" panose="02020602080505020303" pitchFamily="18" charset="0"/>
              </a:rPr>
              <a:t> + N), is a natural manifestation of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linguistic variation in progress</a:t>
            </a:r>
            <a:r>
              <a:rPr lang="en-US" dirty="0">
                <a:latin typeface="Baskerville Old Face" panose="02020602080505020303" pitchFamily="18" charset="0"/>
              </a:rPr>
              <a:t>, before the change stabilizes in the speakers’ grammar. 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648088E-4D45-2777-338D-10D00417F93F}"/>
              </a:ext>
            </a:extLst>
          </p:cNvPr>
          <p:cNvSpPr txBox="1"/>
          <p:nvPr/>
        </p:nvSpPr>
        <p:spPr>
          <a:xfrm>
            <a:off x="1087340" y="1637688"/>
            <a:ext cx="8747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In Piana, there is a </a:t>
            </a:r>
            <a:r>
              <a:rPr lang="en-US" b="1" dirty="0">
                <a:latin typeface="Baskerville Old Face" panose="02020602080505020303" pitchFamily="18" charset="0"/>
              </a:rPr>
              <a:t>complete convergence </a:t>
            </a:r>
            <a:r>
              <a:rPr lang="en-US" dirty="0">
                <a:latin typeface="Baskerville Old Face" panose="02020602080505020303" pitchFamily="18" charset="0"/>
              </a:rPr>
              <a:t>of the two structures (</a:t>
            </a:r>
            <a:r>
              <a:rPr lang="en-US" b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të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 + subjunctive </a:t>
            </a:r>
            <a:r>
              <a:rPr lang="en-US" dirty="0">
                <a:latin typeface="Baskerville Old Face" panose="02020602080505020303" pitchFamily="18" charset="0"/>
              </a:rPr>
              <a:t>and the Romance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infinitive/di + infinitive</a:t>
            </a:r>
            <a:r>
              <a:rPr lang="en-US" dirty="0">
                <a:latin typeface="Baskerville Old Face" panose="02020602080505020303" pitchFamily="18" charset="0"/>
              </a:rPr>
              <a:t>) </a:t>
            </a:r>
            <a:r>
              <a:rPr lang="en-US" b="1" dirty="0">
                <a:latin typeface="Baskerville Old Face" panose="02020602080505020303" pitchFamily="18" charset="0"/>
              </a:rPr>
              <a:t>in all predicative contexts</a:t>
            </a:r>
            <a:r>
              <a:rPr lang="en-US" dirty="0">
                <a:latin typeface="Baskerville Old Face" panose="02020602080505020303" pitchFamily="18" charset="0"/>
              </a:rPr>
              <a:t>, including </a:t>
            </a:r>
            <a:r>
              <a:rPr lang="en-US" u="sng" dirty="0">
                <a:latin typeface="Baskerville Old Face" panose="02020602080505020303" pitchFamily="18" charset="0"/>
              </a:rPr>
              <a:t>causatives or purpose clauses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u="sng" dirty="0">
                <a:latin typeface="Baskerville Old Face" panose="02020602080505020303" pitchFamily="18" charset="0"/>
              </a:rPr>
              <a:t>where other varieties typically introduce </a:t>
            </a:r>
            <a:r>
              <a:rPr lang="en-US" u="sng" dirty="0" err="1">
                <a:latin typeface="Baskerville Old Face" panose="02020602080505020303" pitchFamily="18" charset="0"/>
              </a:rPr>
              <a:t>të</a:t>
            </a:r>
            <a:r>
              <a:rPr lang="en-US" u="sng" dirty="0">
                <a:latin typeface="Baskerville Old Face" panose="02020602080505020303" pitchFamily="18" charset="0"/>
              </a:rPr>
              <a:t> with a prepositional head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Baskerville Old Face" panose="02020602080505020303" pitchFamily="18" charset="0"/>
              </a:rPr>
              <a:t>In Piana’s system, no prepositional introducer is involved: </a:t>
            </a:r>
            <a:r>
              <a:rPr lang="en-US" b="1" dirty="0" err="1">
                <a:solidFill>
                  <a:srgbClr val="A53010"/>
                </a:solidFill>
                <a:latin typeface="Baskerville Old Face" panose="02020602080505020303" pitchFamily="18" charset="0"/>
              </a:rPr>
              <a:t>të</a:t>
            </a:r>
            <a:r>
              <a:rPr lang="en-US" dirty="0">
                <a:latin typeface="Baskerville Old Face" panose="02020602080505020303" pitchFamily="18" charset="0"/>
              </a:rPr>
              <a:t> has begun to be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reanalyzed as a preposition</a:t>
            </a:r>
            <a:endParaRPr lang="it-IT" b="1" dirty="0">
              <a:solidFill>
                <a:srgbClr val="A5301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422883-DC55-9398-1AC9-D555A400FECC}"/>
              </a:ext>
            </a:extLst>
          </p:cNvPr>
          <p:cNvSpPr txBox="1"/>
          <p:nvPr/>
        </p:nvSpPr>
        <p:spPr>
          <a:xfrm>
            <a:off x="1087340" y="3384840"/>
            <a:ext cx="8747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latin typeface="Baskerville Old Face" panose="02020602080505020303" pitchFamily="18" charset="0"/>
              </a:rPr>
              <a:t>variation</a:t>
            </a:r>
            <a:r>
              <a:rPr lang="en-US" dirty="0">
                <a:latin typeface="Baskerville Old Face" panose="02020602080505020303" pitchFamily="18" charset="0"/>
              </a:rPr>
              <a:t> leading to an almost identical structure with Romance infinitives can be interpreted as a </a:t>
            </a:r>
            <a:r>
              <a:rPr lang="en-US" b="1" dirty="0">
                <a:solidFill>
                  <a:srgbClr val="A53010"/>
                </a:solidFill>
                <a:latin typeface="Baskerville Old Face" panose="02020602080505020303" pitchFamily="18" charset="0"/>
              </a:rPr>
              <a:t>realignment process of morphosyntactic devices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u="sng" dirty="0">
                <a:latin typeface="Baskerville Old Face" panose="02020602080505020303" pitchFamily="18" charset="0"/>
              </a:rPr>
              <a:t>facilitated by intense contact and language mixing conditions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it-IT" dirty="0">
              <a:latin typeface="Baskerville Old Face" panose="02020602080505020303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0B96CC1-089F-9E35-E833-ED0EAFA37956}"/>
              </a:ext>
            </a:extLst>
          </p:cNvPr>
          <p:cNvSpPr txBox="1"/>
          <p:nvPr/>
        </p:nvSpPr>
        <p:spPr>
          <a:xfrm>
            <a:off x="487680" y="924560"/>
            <a:ext cx="41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latin typeface="Baskerville Old Face" panose="02020602080505020303" pitchFamily="18" charset="0"/>
              </a:rPr>
              <a:t>Verbal</a:t>
            </a:r>
            <a:r>
              <a:rPr lang="it-IT" dirty="0">
                <a:latin typeface="Baskerville Old Face" panose="02020602080505020303" pitchFamily="18" charset="0"/>
              </a:rPr>
              <a:t> domain: </a:t>
            </a:r>
            <a:r>
              <a:rPr lang="it-IT" b="1" dirty="0" err="1">
                <a:solidFill>
                  <a:srgbClr val="A50021"/>
                </a:solidFill>
                <a:latin typeface="Baskerville Old Face" panose="02020602080505020303" pitchFamily="18" charset="0"/>
              </a:rPr>
              <a:t>Subordination</a:t>
            </a:r>
            <a:r>
              <a:rPr lang="it-IT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 markers</a:t>
            </a:r>
          </a:p>
        </p:txBody>
      </p:sp>
    </p:spTree>
    <p:extLst>
      <p:ext uri="{BB962C8B-B14F-4D97-AF65-F5344CB8AC3E}">
        <p14:creationId xmlns:p14="http://schemas.microsoft.com/office/powerpoint/2010/main" val="968402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3109BF-6583-8448-1926-B0A2DA442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8965FE74-6743-DB2E-E463-6B6016F746D3}"/>
              </a:ext>
            </a:extLst>
          </p:cNvPr>
          <p:cNvCxnSpPr/>
          <p:nvPr/>
        </p:nvCxnSpPr>
        <p:spPr>
          <a:xfrm>
            <a:off x="2092960" y="1910080"/>
            <a:ext cx="5923280" cy="1152327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1B18D9F5-B54E-8FC3-6AEA-B08DA897A20D}"/>
              </a:ext>
            </a:extLst>
          </p:cNvPr>
          <p:cNvCxnSpPr/>
          <p:nvPr/>
        </p:nvCxnSpPr>
        <p:spPr>
          <a:xfrm flipH="1">
            <a:off x="3556000" y="3062407"/>
            <a:ext cx="4450080" cy="134703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86245BE8-1710-C008-4ECE-1701B78AC7D3}"/>
              </a:ext>
            </a:extLst>
          </p:cNvPr>
          <p:cNvCxnSpPr/>
          <p:nvPr/>
        </p:nvCxnSpPr>
        <p:spPr>
          <a:xfrm>
            <a:off x="3576320" y="4429760"/>
            <a:ext cx="5577840" cy="116840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AA49846-FA92-182B-480C-52B6F2F10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32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258D83F-E067-A84E-46D3-C157B84A3B09}"/>
              </a:ext>
            </a:extLst>
          </p:cNvPr>
          <p:cNvSpPr txBox="1"/>
          <p:nvPr/>
        </p:nvSpPr>
        <p:spPr>
          <a:xfrm>
            <a:off x="670560" y="369054"/>
            <a:ext cx="4551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latin typeface="Imprint MT Shadow" panose="04020605060303030202" pitchFamily="82" charset="0"/>
              </a:rPr>
              <a:t>CONCLUSIONS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B59E776-7851-0867-8DA8-189704140D5C}"/>
              </a:ext>
            </a:extLst>
          </p:cNvPr>
          <p:cNvSpPr txBox="1"/>
          <p:nvPr/>
        </p:nvSpPr>
        <p:spPr>
          <a:xfrm>
            <a:off x="325120" y="1615858"/>
            <a:ext cx="542544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Font typeface="+mj-lt"/>
              <a:buAutoNum type="romanUcPeriod"/>
            </a:pPr>
            <a:r>
              <a:rPr lang="en-US" sz="1700" dirty="0">
                <a:latin typeface="Baskerville Old Face" panose="02020602080505020303" pitchFamily="18" charset="0"/>
              </a:rPr>
              <a:t>The </a:t>
            </a:r>
            <a:r>
              <a:rPr lang="en-US" sz="1700" b="1" dirty="0">
                <a:latin typeface="Baskerville Old Face" panose="02020602080505020303" pitchFamily="18" charset="0"/>
              </a:rPr>
              <a:t>divergences</a:t>
            </a:r>
            <a:r>
              <a:rPr lang="en-US" sz="1700" dirty="0">
                <a:latin typeface="Baskerville Old Face" panose="02020602080505020303" pitchFamily="18" charset="0"/>
              </a:rPr>
              <a:t> observed in the Piana system in terms of micro-variation point to a broader </a:t>
            </a:r>
            <a:r>
              <a:rPr lang="en-US" sz="1700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realignment in the domain of definiteness </a:t>
            </a:r>
            <a:r>
              <a:rPr lang="en-US" sz="1700" dirty="0">
                <a:latin typeface="Baskerville Old Face" panose="02020602080505020303" pitchFamily="18" charset="0"/>
              </a:rPr>
              <a:t>(involving </a:t>
            </a:r>
            <a:r>
              <a:rPr lang="en-US" sz="1700" b="1" dirty="0">
                <a:solidFill>
                  <a:srgbClr val="A50021"/>
                </a:solidFill>
                <a:latin typeface="Baskerville Old Face" panose="02020602080505020303" pitchFamily="18" charset="0"/>
              </a:rPr>
              <a:t>case</a:t>
            </a:r>
            <a:r>
              <a:rPr lang="en-US" sz="1700" dirty="0">
                <a:latin typeface="Baskerville Old Face" panose="02020602080505020303" pitchFamily="18" charset="0"/>
              </a:rPr>
              <a:t>)</a:t>
            </a:r>
            <a:endParaRPr lang="en-US" sz="1700" b="1" dirty="0">
              <a:latin typeface="Baskerville Old Face" panose="02020602080505020303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DDDFD08-D53C-6A29-F30B-600B80F3ACB2}"/>
              </a:ext>
            </a:extLst>
          </p:cNvPr>
          <p:cNvSpPr txBox="1"/>
          <p:nvPr/>
        </p:nvSpPr>
        <p:spPr>
          <a:xfrm>
            <a:off x="6380480" y="2493021"/>
            <a:ext cx="53441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Font typeface="+mj-lt"/>
              <a:buAutoNum type="romanUcPeriod" startAt="2"/>
            </a:pPr>
            <a:r>
              <a:rPr lang="en-US" sz="1700" dirty="0">
                <a:latin typeface="Baskerville Old Face" panose="02020602080505020303" pitchFamily="18" charset="0"/>
              </a:rPr>
              <a:t>The observable </a:t>
            </a:r>
            <a:r>
              <a:rPr lang="en-US" sz="1700" b="1" dirty="0">
                <a:latin typeface="Baskerville Old Face" panose="02020602080505020303" pitchFamily="18" charset="0"/>
              </a:rPr>
              <a:t>shift in lexicalization strategy</a:t>
            </a:r>
            <a:r>
              <a:rPr lang="en-US" sz="1700" dirty="0">
                <a:latin typeface="Baskerville Old Face" panose="02020602080505020303" pitchFamily="18" charset="0"/>
              </a:rPr>
              <a:t>, characterized by </a:t>
            </a:r>
            <a:r>
              <a:rPr lang="en-US" sz="1700" u="sng" dirty="0">
                <a:latin typeface="Baskerville Old Face" panose="02020602080505020303" pitchFamily="18" charset="0"/>
              </a:rPr>
              <a:t>variability</a:t>
            </a:r>
            <a:r>
              <a:rPr lang="en-US" sz="1700" dirty="0">
                <a:latin typeface="Baskerville Old Face" panose="02020602080505020303" pitchFamily="18" charset="0"/>
              </a:rPr>
              <a:t> and </a:t>
            </a:r>
            <a:r>
              <a:rPr lang="en-US" sz="1700" u="sng" dirty="0">
                <a:latin typeface="Baskerville Old Face" panose="02020602080505020303" pitchFamily="18" charset="0"/>
              </a:rPr>
              <a:t>optionality</a:t>
            </a:r>
            <a:r>
              <a:rPr lang="en-US" sz="1700" dirty="0">
                <a:latin typeface="Baskerville Old Face" panose="02020602080505020303" pitchFamily="18" charset="0"/>
              </a:rPr>
              <a:t>, suggests </a:t>
            </a:r>
            <a:r>
              <a:rPr lang="en-US" sz="1700" b="1" dirty="0">
                <a:latin typeface="Baskerville Old Face" panose="02020602080505020303" pitchFamily="18" charset="0"/>
              </a:rPr>
              <a:t>convergence with the Romance system</a:t>
            </a:r>
            <a:r>
              <a:rPr lang="en-US" sz="1700" dirty="0">
                <a:latin typeface="Baskerville Old Face" panose="02020602080505020303" pitchFamily="18" charset="0"/>
              </a:rPr>
              <a:t>, particularly in the way </a:t>
            </a:r>
            <a:r>
              <a:rPr lang="en-US" sz="1700" dirty="0">
                <a:solidFill>
                  <a:srgbClr val="A50021"/>
                </a:solidFill>
                <a:latin typeface="Baskerville Old Face" panose="02020602080505020303" pitchFamily="18" charset="0"/>
              </a:rPr>
              <a:t>definiteness</a:t>
            </a:r>
            <a:r>
              <a:rPr lang="en-US" sz="1700" dirty="0">
                <a:latin typeface="Baskerville Old Face" panose="02020602080505020303" pitchFamily="18" charset="0"/>
              </a:rPr>
              <a:t> and </a:t>
            </a:r>
            <a:r>
              <a:rPr lang="en-US" sz="1700" dirty="0">
                <a:solidFill>
                  <a:srgbClr val="A50021"/>
                </a:solidFill>
                <a:latin typeface="Baskerville Old Face" panose="02020602080505020303" pitchFamily="18" charset="0"/>
              </a:rPr>
              <a:t>case</a:t>
            </a:r>
            <a:r>
              <a:rPr lang="en-US" sz="1700" dirty="0">
                <a:latin typeface="Baskerville Old Face" panose="02020602080505020303" pitchFamily="18" charset="0"/>
              </a:rPr>
              <a:t> are expressed</a:t>
            </a:r>
            <a:endParaRPr lang="it-IT" sz="1700" dirty="0">
              <a:latin typeface="Baskerville Old Face" panose="02020602080505020303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B5BC5EE-465C-41A9-0AD9-67C3663BF539}"/>
              </a:ext>
            </a:extLst>
          </p:cNvPr>
          <p:cNvSpPr txBox="1"/>
          <p:nvPr/>
        </p:nvSpPr>
        <p:spPr>
          <a:xfrm>
            <a:off x="325120" y="3601312"/>
            <a:ext cx="542544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Font typeface="+mj-lt"/>
              <a:buAutoNum type="romanUcPeriod" startAt="3"/>
            </a:pPr>
            <a:r>
              <a:rPr lang="en-US" sz="1700" dirty="0">
                <a:latin typeface="Baskerville Old Face" panose="02020602080505020303" pitchFamily="18" charset="0"/>
              </a:rPr>
              <a:t>The consistent use of </a:t>
            </a:r>
            <a:r>
              <a:rPr lang="en-US" sz="1700" b="1" dirty="0">
                <a:latin typeface="Baskerville Old Face" panose="02020602080505020303" pitchFamily="18" charset="0"/>
              </a:rPr>
              <a:t>non-integrated Romance nouns</a:t>
            </a:r>
            <a:r>
              <a:rPr lang="en-US" sz="1700" dirty="0">
                <a:latin typeface="Baskerville Old Face" panose="02020602080505020303" pitchFamily="18" charset="0"/>
              </a:rPr>
              <a:t>, in which the vocalic segments </a:t>
            </a:r>
            <a:r>
              <a:rPr lang="en-US" sz="1700" i="1" dirty="0">
                <a:latin typeface="Baskerville Old Face" panose="02020602080505020303" pitchFamily="18" charset="0"/>
              </a:rPr>
              <a:t>a, u, </a:t>
            </a:r>
            <a:r>
              <a:rPr lang="en-US" sz="1700" i="1" dirty="0" err="1">
                <a:latin typeface="Baskerville Old Face" panose="02020602080505020303" pitchFamily="18" charset="0"/>
              </a:rPr>
              <a:t>i</a:t>
            </a:r>
            <a:r>
              <a:rPr lang="en-US" sz="1700" i="1" dirty="0">
                <a:latin typeface="Baskerville Old Face" panose="02020602080505020303" pitchFamily="18" charset="0"/>
              </a:rPr>
              <a:t> </a:t>
            </a:r>
            <a:r>
              <a:rPr lang="en-US" sz="1700" dirty="0">
                <a:latin typeface="Baskerville Old Face" panose="02020602080505020303" pitchFamily="18" charset="0"/>
              </a:rPr>
              <a:t>(remnants of </a:t>
            </a:r>
            <a:r>
              <a:rPr lang="en-US" sz="1700" i="1" dirty="0">
                <a:latin typeface="Baskerville Old Face" panose="02020602080505020303" pitchFamily="18" charset="0"/>
              </a:rPr>
              <a:t>l-a</a:t>
            </a:r>
            <a:r>
              <a:rPr lang="en-US" sz="1700" dirty="0">
                <a:latin typeface="Baskerville Old Face" panose="02020602080505020303" pitchFamily="18" charset="0"/>
              </a:rPr>
              <a:t>, </a:t>
            </a:r>
            <a:r>
              <a:rPr lang="en-US" sz="1700" i="1" dirty="0">
                <a:latin typeface="Baskerville Old Face" panose="02020602080505020303" pitchFamily="18" charset="0"/>
              </a:rPr>
              <a:t>l-u</a:t>
            </a:r>
            <a:r>
              <a:rPr lang="en-US" sz="1700" dirty="0">
                <a:latin typeface="Baskerville Old Face" panose="02020602080505020303" pitchFamily="18" charset="0"/>
              </a:rPr>
              <a:t>, </a:t>
            </a:r>
            <a:r>
              <a:rPr lang="en-US" sz="1700" i="1" dirty="0">
                <a:latin typeface="Baskerville Old Face" panose="02020602080505020303" pitchFamily="18" charset="0"/>
              </a:rPr>
              <a:t>l-</a:t>
            </a:r>
            <a:r>
              <a:rPr lang="en-US" sz="1700" i="1" dirty="0" err="1">
                <a:latin typeface="Baskerville Old Face" panose="02020602080505020303" pitchFamily="18" charset="0"/>
              </a:rPr>
              <a:t>i</a:t>
            </a:r>
            <a:r>
              <a:rPr lang="en-US" sz="1700" dirty="0">
                <a:latin typeface="Baskerville Old Face" panose="02020602080505020303" pitchFamily="18" charset="0"/>
              </a:rPr>
              <a:t>) overtly lexicalize definiteness in the </a:t>
            </a:r>
            <a:r>
              <a:rPr lang="en-US" sz="1700" b="1" dirty="0">
                <a:latin typeface="Baskerville Old Face" panose="02020602080505020303" pitchFamily="18" charset="0"/>
              </a:rPr>
              <a:t>pre-nominal space</a:t>
            </a:r>
            <a:r>
              <a:rPr lang="en-US" sz="1700" dirty="0">
                <a:latin typeface="Baskerville Old Face" panose="02020602080505020303" pitchFamily="18" charset="0"/>
              </a:rPr>
              <a:t>, may have altered the </a:t>
            </a:r>
            <a:r>
              <a:rPr lang="en-US" sz="1700" u="sng" dirty="0">
                <a:latin typeface="Baskerville Old Face" panose="02020602080505020303" pitchFamily="18" charset="0"/>
              </a:rPr>
              <a:t>conditions of visibility</a:t>
            </a:r>
            <a:r>
              <a:rPr lang="en-US" sz="1700" dirty="0">
                <a:latin typeface="Baskerville Old Face" panose="02020602080505020303" pitchFamily="18" charset="0"/>
              </a:rPr>
              <a:t> for the </a:t>
            </a:r>
            <a:r>
              <a:rPr lang="en-US" sz="1700" dirty="0">
                <a:solidFill>
                  <a:srgbClr val="A50021"/>
                </a:solidFill>
                <a:latin typeface="Baskerville Old Face" panose="02020602080505020303" pitchFamily="18" charset="0"/>
              </a:rPr>
              <a:t>D properties</a:t>
            </a:r>
            <a:r>
              <a:rPr lang="en-US" sz="1700" dirty="0">
                <a:latin typeface="Baskerville Old Face" panose="02020602080505020303" pitchFamily="18" charset="0"/>
              </a:rPr>
              <a:t> within the Albanian noun phrase: these are beginning to be satisfied by a lexical item inserted before the noun.</a:t>
            </a:r>
            <a:endParaRPr lang="it-IT" sz="1700" dirty="0">
              <a:latin typeface="Baskerville Old Face" panose="02020602080505020303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93A7CE1-5C1A-2D40-78CA-59B0614BDE85}"/>
              </a:ext>
            </a:extLst>
          </p:cNvPr>
          <p:cNvSpPr txBox="1"/>
          <p:nvPr/>
        </p:nvSpPr>
        <p:spPr>
          <a:xfrm>
            <a:off x="6380480" y="4693920"/>
            <a:ext cx="53441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Font typeface="+mj-lt"/>
              <a:buAutoNum type="romanUcPeriod" startAt="4"/>
            </a:pPr>
            <a:r>
              <a:rPr lang="en-US" sz="1700" dirty="0">
                <a:latin typeface="Baskerville Old Face" panose="02020602080505020303" pitchFamily="18" charset="0"/>
              </a:rPr>
              <a:t>Similarly, the </a:t>
            </a:r>
            <a:r>
              <a:rPr lang="en-US" sz="1700" b="1" dirty="0">
                <a:latin typeface="Baskerville Old Face" panose="02020602080505020303" pitchFamily="18" charset="0"/>
              </a:rPr>
              <a:t>Romance genitival construction</a:t>
            </a:r>
            <a:r>
              <a:rPr lang="en-US" sz="1700" dirty="0">
                <a:latin typeface="Baskerville Old Face" panose="02020602080505020303" pitchFamily="18" charset="0"/>
              </a:rPr>
              <a:t>, in which the possessive relation (⊆) is established solely by the </a:t>
            </a:r>
            <a:r>
              <a:rPr lang="en-US" sz="1700" b="1" dirty="0">
                <a:latin typeface="Baskerville Old Face" panose="02020602080505020303" pitchFamily="18" charset="0"/>
              </a:rPr>
              <a:t>prenominal preposition</a:t>
            </a:r>
            <a:r>
              <a:rPr lang="en-US" sz="1700" dirty="0">
                <a:latin typeface="Baskerville Old Face" panose="02020602080505020303" pitchFamily="18" charset="0"/>
              </a:rPr>
              <a:t>, may have altered the </a:t>
            </a:r>
            <a:r>
              <a:rPr lang="en-US" sz="1700" u="sng" dirty="0">
                <a:latin typeface="Baskerville Old Face" panose="02020602080505020303" pitchFamily="18" charset="0"/>
              </a:rPr>
              <a:t>visibility conditions</a:t>
            </a:r>
            <a:r>
              <a:rPr lang="en-US" sz="1700" dirty="0">
                <a:latin typeface="Baskerville Old Face" panose="02020602080505020303" pitchFamily="18" charset="0"/>
              </a:rPr>
              <a:t> of the </a:t>
            </a:r>
            <a:r>
              <a:rPr lang="en-US" sz="1700" dirty="0">
                <a:solidFill>
                  <a:srgbClr val="A50021"/>
                </a:solidFill>
                <a:latin typeface="Baskerville Old Face" panose="02020602080505020303" pitchFamily="18" charset="0"/>
              </a:rPr>
              <a:t>⊆ properties </a:t>
            </a:r>
            <a:r>
              <a:rPr lang="en-US" sz="1700" dirty="0">
                <a:latin typeface="Baskerville Old Face" panose="02020602080505020303" pitchFamily="18" charset="0"/>
              </a:rPr>
              <a:t>(</a:t>
            </a:r>
            <a:r>
              <a:rPr lang="en-US" sz="1700" dirty="0">
                <a:solidFill>
                  <a:srgbClr val="A50021"/>
                </a:solidFill>
                <a:latin typeface="Baskerville Old Face" panose="02020602080505020303" pitchFamily="18" charset="0"/>
              </a:rPr>
              <a:t>case</a:t>
            </a:r>
            <a:r>
              <a:rPr lang="en-US" sz="1700" dirty="0">
                <a:latin typeface="Baskerville Old Face" panose="02020602080505020303" pitchFamily="18" charset="0"/>
              </a:rPr>
              <a:t>), which are satisfied by the insertion of a lexical item in the specific pre-nominal position. </a:t>
            </a:r>
          </a:p>
        </p:txBody>
      </p:sp>
    </p:spTree>
    <p:extLst>
      <p:ext uri="{BB962C8B-B14F-4D97-AF65-F5344CB8AC3E}">
        <p14:creationId xmlns:p14="http://schemas.microsoft.com/office/powerpoint/2010/main" val="223453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fld id="{A49DFD55-3C28-40EF-9E31-A92D2E4017FF}" type="slidenum">
              <a:rPr lang="it-IT" smtClean="0"/>
              <a:pPr rtl="0"/>
              <a:t>33</a:t>
            </a:fld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074CA74-C590-02CA-7566-55459CB4C702}"/>
              </a:ext>
            </a:extLst>
          </p:cNvPr>
          <p:cNvSpPr txBox="1"/>
          <p:nvPr/>
        </p:nvSpPr>
        <p:spPr>
          <a:xfrm>
            <a:off x="4643120" y="2397760"/>
            <a:ext cx="2905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Imprint MT Shadow" panose="04020605060303030202" pitchFamily="82" charset="0"/>
              </a:rPr>
              <a:t>GHRACJI</a:t>
            </a:r>
          </a:p>
          <a:p>
            <a:endParaRPr lang="it-IT" sz="3600" dirty="0">
              <a:solidFill>
                <a:schemeClr val="bg1"/>
              </a:solidFill>
              <a:latin typeface="Imprint MT Shadow" panose="04020605060303030202" pitchFamily="82" charset="0"/>
            </a:endParaRPr>
          </a:p>
          <a:p>
            <a:r>
              <a:rPr lang="it-IT" sz="3600" dirty="0">
                <a:solidFill>
                  <a:schemeClr val="bg1"/>
                </a:solidFill>
                <a:latin typeface="Imprint MT Shadow" panose="04020605060303030202" pitchFamily="82" charset="0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7039_TF67328976_Win32" id="{5E75D752-C793-408A-B2B5-2A68FB7A8526}" vid="{70570D30-6E34-4935-9BD4-9AE704588A5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Presentazione minimalista</Template>
  <TotalTime>56880</TotalTime>
  <Words>4418</Words>
  <Application>Microsoft Office PowerPoint</Application>
  <PresentationFormat>Widescreen</PresentationFormat>
  <Paragraphs>421</Paragraphs>
  <Slides>33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41" baseType="lpstr">
      <vt:lpstr>Arial</vt:lpstr>
      <vt:lpstr>Baskerville Old Face</vt:lpstr>
      <vt:lpstr>Calibri</vt:lpstr>
      <vt:lpstr>Courier New</vt:lpstr>
      <vt:lpstr>Imprint MT Shadow</vt:lpstr>
      <vt:lpstr>Tenorite</vt:lpstr>
      <vt:lpstr>Wingdings</vt:lpstr>
      <vt:lpstr>Tema di Office</vt:lpstr>
      <vt:lpstr>Presentazione standard di PowerPoint</vt:lpstr>
      <vt:lpstr>Overview</vt:lpstr>
      <vt:lpstr>Presentazione standard di PowerPoint</vt:lpstr>
      <vt:lpstr>Presentazione standard di PowerPoint</vt:lpstr>
      <vt:lpstr>Historical and Ethno-linguistic framework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Rita Messina</dc:creator>
  <cp:lastModifiedBy>Jessica Rita Messina</cp:lastModifiedBy>
  <cp:revision>86</cp:revision>
  <dcterms:created xsi:type="dcterms:W3CDTF">2025-05-25T08:46:34Z</dcterms:created>
  <dcterms:modified xsi:type="dcterms:W3CDTF">2025-10-21T11:33:17Z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