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8" r:id="rId1"/>
  </p:sldMasterIdLst>
  <p:sldIdLst>
    <p:sldId id="256" r:id="rId2"/>
    <p:sldId id="298" r:id="rId3"/>
    <p:sldId id="257" r:id="rId4"/>
    <p:sldId id="258" r:id="rId5"/>
    <p:sldId id="293" r:id="rId6"/>
    <p:sldId id="259" r:id="rId7"/>
    <p:sldId id="294" r:id="rId8"/>
    <p:sldId id="260" r:id="rId9"/>
    <p:sldId id="261" r:id="rId10"/>
    <p:sldId id="262" r:id="rId11"/>
    <p:sldId id="292" r:id="rId12"/>
    <p:sldId id="263" r:id="rId13"/>
    <p:sldId id="268" r:id="rId14"/>
    <p:sldId id="264" r:id="rId15"/>
    <p:sldId id="266" r:id="rId16"/>
    <p:sldId id="267" r:id="rId17"/>
    <p:sldId id="271" r:id="rId18"/>
    <p:sldId id="270" r:id="rId19"/>
    <p:sldId id="272" r:id="rId20"/>
    <p:sldId id="273" r:id="rId21"/>
    <p:sldId id="274" r:id="rId22"/>
    <p:sldId id="275" r:id="rId23"/>
    <p:sldId id="277" r:id="rId24"/>
    <p:sldId id="295" r:id="rId25"/>
    <p:sldId id="278" r:id="rId26"/>
    <p:sldId id="280" r:id="rId27"/>
    <p:sldId id="296" r:id="rId28"/>
    <p:sldId id="297" r:id="rId29"/>
    <p:sldId id="276" r:id="rId30"/>
    <p:sldId id="281" r:id="rId31"/>
    <p:sldId id="279" r:id="rId32"/>
    <p:sldId id="282" r:id="rId33"/>
    <p:sldId id="289" r:id="rId34"/>
    <p:sldId id="299" r:id="rId35"/>
    <p:sldId id="300" r:id="rId36"/>
    <p:sldId id="301" r:id="rId37"/>
    <p:sldId id="302" r:id="rId38"/>
    <p:sldId id="303" r:id="rId39"/>
    <p:sldId id="304" r:id="rId40"/>
    <p:sldId id="283" r:id="rId41"/>
    <p:sldId id="284" r:id="rId42"/>
    <p:sldId id="285" r:id="rId43"/>
    <p:sldId id="286" r:id="rId44"/>
    <p:sldId id="287" r:id="rId45"/>
    <p:sldId id="288" r:id="rId46"/>
  </p:sldIdLst>
  <p:sldSz cx="12192000" cy="6858000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96CC326-7CFE-400E-812E-5B69925E0ACC}" v="8" dt="2024-11-19T11:37:08.41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 mitjà 2 - èmfasi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microsoft.com/office/2016/11/relationships/changesInfo" Target="changesInfos/changesInfo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tthias Ulrich Raab" userId="532bd2b2-fee0-4952-8d2a-cea5a941c7e4" providerId="ADAL" clId="{D96CC326-7CFE-400E-812E-5B69925E0ACC}"/>
    <pc:docChg chg="custSel addSld delSld modSld sldOrd">
      <pc:chgData name="Matthias Ulrich Raab" userId="532bd2b2-fee0-4952-8d2a-cea5a941c7e4" providerId="ADAL" clId="{D96CC326-7CFE-400E-812E-5B69925E0ACC}" dt="2024-11-19T11:38:34.493" v="551" actId="27636"/>
      <pc:docMkLst>
        <pc:docMk/>
      </pc:docMkLst>
      <pc:sldChg chg="modSp mod">
        <pc:chgData name="Matthias Ulrich Raab" userId="532bd2b2-fee0-4952-8d2a-cea5a941c7e4" providerId="ADAL" clId="{D96CC326-7CFE-400E-812E-5B69925E0ACC}" dt="2024-11-19T11:37:08.406" v="524" actId="20577"/>
        <pc:sldMkLst>
          <pc:docMk/>
          <pc:sldMk cId="1450595969" sldId="256"/>
        </pc:sldMkLst>
        <pc:spChg chg="mod">
          <ac:chgData name="Matthias Ulrich Raab" userId="532bd2b2-fee0-4952-8d2a-cea5a941c7e4" providerId="ADAL" clId="{D96CC326-7CFE-400E-812E-5B69925E0ACC}" dt="2024-11-19T11:37:08.406" v="524" actId="20577"/>
          <ac:spMkLst>
            <pc:docMk/>
            <pc:sldMk cId="1450595969" sldId="256"/>
            <ac:spMk id="5" creationId="{0CA80713-C967-6EC3-D646-82BC7F17B2C5}"/>
          </ac:spMkLst>
        </pc:spChg>
      </pc:sldChg>
      <pc:sldChg chg="modSp mod">
        <pc:chgData name="Matthias Ulrich Raab" userId="532bd2b2-fee0-4952-8d2a-cea5a941c7e4" providerId="ADAL" clId="{D96CC326-7CFE-400E-812E-5B69925E0ACC}" dt="2024-11-19T06:16:56.004" v="266" actId="113"/>
        <pc:sldMkLst>
          <pc:docMk/>
          <pc:sldMk cId="1726585449" sldId="258"/>
        </pc:sldMkLst>
        <pc:spChg chg="mod">
          <ac:chgData name="Matthias Ulrich Raab" userId="532bd2b2-fee0-4952-8d2a-cea5a941c7e4" providerId="ADAL" clId="{D96CC326-7CFE-400E-812E-5B69925E0ACC}" dt="2024-11-19T06:16:56.004" v="266" actId="113"/>
          <ac:spMkLst>
            <pc:docMk/>
            <pc:sldMk cId="1726585449" sldId="258"/>
            <ac:spMk id="5" creationId="{01B65503-FE03-8FA7-B3A3-AADE1CA3DE6C}"/>
          </ac:spMkLst>
        </pc:spChg>
      </pc:sldChg>
      <pc:sldChg chg="modSp mod">
        <pc:chgData name="Matthias Ulrich Raab" userId="532bd2b2-fee0-4952-8d2a-cea5a941c7e4" providerId="ADAL" clId="{D96CC326-7CFE-400E-812E-5B69925E0ACC}" dt="2024-11-19T11:37:42.650" v="543" actId="20577"/>
        <pc:sldMkLst>
          <pc:docMk/>
          <pc:sldMk cId="359311397" sldId="260"/>
        </pc:sldMkLst>
        <pc:spChg chg="mod">
          <ac:chgData name="Matthias Ulrich Raab" userId="532bd2b2-fee0-4952-8d2a-cea5a941c7e4" providerId="ADAL" clId="{D96CC326-7CFE-400E-812E-5B69925E0ACC}" dt="2024-11-19T11:37:42.650" v="543" actId="20577"/>
          <ac:spMkLst>
            <pc:docMk/>
            <pc:sldMk cId="359311397" sldId="260"/>
            <ac:spMk id="5" creationId="{01B65503-FE03-8FA7-B3A3-AADE1CA3DE6C}"/>
          </ac:spMkLst>
        </pc:spChg>
      </pc:sldChg>
      <pc:sldChg chg="modSp mod">
        <pc:chgData name="Matthias Ulrich Raab" userId="532bd2b2-fee0-4952-8d2a-cea5a941c7e4" providerId="ADAL" clId="{D96CC326-7CFE-400E-812E-5B69925E0ACC}" dt="2024-11-19T08:31:57.306" v="522" actId="115"/>
        <pc:sldMkLst>
          <pc:docMk/>
          <pc:sldMk cId="1814427878" sldId="268"/>
        </pc:sldMkLst>
        <pc:spChg chg="mod">
          <ac:chgData name="Matthias Ulrich Raab" userId="532bd2b2-fee0-4952-8d2a-cea5a941c7e4" providerId="ADAL" clId="{D96CC326-7CFE-400E-812E-5B69925E0ACC}" dt="2024-11-19T08:31:57.306" v="522" actId="115"/>
          <ac:spMkLst>
            <pc:docMk/>
            <pc:sldMk cId="1814427878" sldId="268"/>
            <ac:spMk id="4" creationId="{DB2D66DB-86F5-5790-B850-C44CBDFDDF06}"/>
          </ac:spMkLst>
        </pc:spChg>
      </pc:sldChg>
      <pc:sldChg chg="del">
        <pc:chgData name="Matthias Ulrich Raab" userId="532bd2b2-fee0-4952-8d2a-cea5a941c7e4" providerId="ADAL" clId="{D96CC326-7CFE-400E-812E-5B69925E0ACC}" dt="2024-11-19T06:18:30.813" v="267" actId="47"/>
        <pc:sldMkLst>
          <pc:docMk/>
          <pc:sldMk cId="2284389031" sldId="269"/>
        </pc:sldMkLst>
      </pc:sldChg>
      <pc:sldChg chg="addSp modSp mod">
        <pc:chgData name="Matthias Ulrich Raab" userId="532bd2b2-fee0-4952-8d2a-cea5a941c7e4" providerId="ADAL" clId="{D96CC326-7CFE-400E-812E-5B69925E0ACC}" dt="2024-11-19T06:22:19.120" v="365" actId="20577"/>
        <pc:sldMkLst>
          <pc:docMk/>
          <pc:sldMk cId="2097881363" sldId="275"/>
        </pc:sldMkLst>
        <pc:spChg chg="add mod">
          <ac:chgData name="Matthias Ulrich Raab" userId="532bd2b2-fee0-4952-8d2a-cea5a941c7e4" providerId="ADAL" clId="{D96CC326-7CFE-400E-812E-5B69925E0ACC}" dt="2024-11-19T06:22:19.120" v="365" actId="20577"/>
          <ac:spMkLst>
            <pc:docMk/>
            <pc:sldMk cId="2097881363" sldId="275"/>
            <ac:spMk id="6" creationId="{1DBC5C71-9983-71EE-FF3A-4617C0334524}"/>
          </ac:spMkLst>
        </pc:spChg>
        <pc:graphicFrameChg chg="modGraphic">
          <ac:chgData name="Matthias Ulrich Raab" userId="532bd2b2-fee0-4952-8d2a-cea5a941c7e4" providerId="ADAL" clId="{D96CC326-7CFE-400E-812E-5B69925E0ACC}" dt="2024-11-19T06:21:18.688" v="302" actId="20577"/>
          <ac:graphicFrameMkLst>
            <pc:docMk/>
            <pc:sldMk cId="2097881363" sldId="275"/>
            <ac:graphicFrameMk id="3" creationId="{0F177E61-0012-20E9-F8E6-BB539F631193}"/>
          </ac:graphicFrameMkLst>
        </pc:graphicFrameChg>
      </pc:sldChg>
      <pc:sldChg chg="addSp modSp mod">
        <pc:chgData name="Matthias Ulrich Raab" userId="532bd2b2-fee0-4952-8d2a-cea5a941c7e4" providerId="ADAL" clId="{D96CC326-7CFE-400E-812E-5B69925E0ACC}" dt="2024-11-19T06:25:36.620" v="378" actId="21"/>
        <pc:sldMkLst>
          <pc:docMk/>
          <pc:sldMk cId="3360930398" sldId="289"/>
        </pc:sldMkLst>
        <pc:spChg chg="mod">
          <ac:chgData name="Matthias Ulrich Raab" userId="532bd2b2-fee0-4952-8d2a-cea5a941c7e4" providerId="ADAL" clId="{D96CC326-7CFE-400E-812E-5B69925E0ACC}" dt="2024-11-19T06:25:36.620" v="378" actId="21"/>
          <ac:spMkLst>
            <pc:docMk/>
            <pc:sldMk cId="3360930398" sldId="289"/>
            <ac:spMk id="5" creationId="{AC04C9B2-5CF0-D8A8-7F9E-75FA28F7B6EA}"/>
          </ac:spMkLst>
        </pc:spChg>
        <pc:picChg chg="add mod">
          <ac:chgData name="Matthias Ulrich Raab" userId="532bd2b2-fee0-4952-8d2a-cea5a941c7e4" providerId="ADAL" clId="{D96CC326-7CFE-400E-812E-5B69925E0ACC}" dt="2024-11-19T06:25:31.947" v="377" actId="14100"/>
          <ac:picMkLst>
            <pc:docMk/>
            <pc:sldMk cId="3360930398" sldId="289"/>
            <ac:picMk id="4" creationId="{6CC65584-C2ED-1CFF-7A28-2F2F66F408CF}"/>
          </ac:picMkLst>
        </pc:picChg>
      </pc:sldChg>
      <pc:sldChg chg="modSp mod ord">
        <pc:chgData name="Matthias Ulrich Raab" userId="532bd2b2-fee0-4952-8d2a-cea5a941c7e4" providerId="ADAL" clId="{D96CC326-7CFE-400E-812E-5B69925E0ACC}" dt="2024-11-19T11:38:34.493" v="551" actId="27636"/>
        <pc:sldMkLst>
          <pc:docMk/>
          <pc:sldMk cId="1246938165" sldId="292"/>
        </pc:sldMkLst>
        <pc:spChg chg="mod">
          <ac:chgData name="Matthias Ulrich Raab" userId="532bd2b2-fee0-4952-8d2a-cea5a941c7e4" providerId="ADAL" clId="{D96CC326-7CFE-400E-812E-5B69925E0ACC}" dt="2024-11-19T11:38:34.493" v="551" actId="27636"/>
          <ac:spMkLst>
            <pc:docMk/>
            <pc:sldMk cId="1246938165" sldId="292"/>
            <ac:spMk id="2" creationId="{B5024E36-764D-91A9-549C-336F0527B195}"/>
          </ac:spMkLst>
        </pc:spChg>
      </pc:sldChg>
      <pc:sldChg chg="modSp mod">
        <pc:chgData name="Matthias Ulrich Raab" userId="532bd2b2-fee0-4952-8d2a-cea5a941c7e4" providerId="ADAL" clId="{D96CC326-7CFE-400E-812E-5B69925E0ACC}" dt="2024-11-19T06:16:17.844" v="261" actId="20577"/>
        <pc:sldMkLst>
          <pc:docMk/>
          <pc:sldMk cId="288721100" sldId="293"/>
        </pc:sldMkLst>
        <pc:spChg chg="mod">
          <ac:chgData name="Matthias Ulrich Raab" userId="532bd2b2-fee0-4952-8d2a-cea5a941c7e4" providerId="ADAL" clId="{D96CC326-7CFE-400E-812E-5B69925E0ACC}" dt="2024-11-19T06:16:17.844" v="261" actId="20577"/>
          <ac:spMkLst>
            <pc:docMk/>
            <pc:sldMk cId="288721100" sldId="293"/>
            <ac:spMk id="5" creationId="{01B65503-FE03-8FA7-B3A3-AADE1CA3DE6C}"/>
          </ac:spMkLst>
        </pc:spChg>
      </pc:sldChg>
      <pc:sldChg chg="modSp mod">
        <pc:chgData name="Matthias Ulrich Raab" userId="532bd2b2-fee0-4952-8d2a-cea5a941c7e4" providerId="ADAL" clId="{D96CC326-7CFE-400E-812E-5B69925E0ACC}" dt="2024-11-19T06:23:03.613" v="369" actId="115"/>
        <pc:sldMkLst>
          <pc:docMk/>
          <pc:sldMk cId="3952500848" sldId="296"/>
        </pc:sldMkLst>
        <pc:spChg chg="mod">
          <ac:chgData name="Matthias Ulrich Raab" userId="532bd2b2-fee0-4952-8d2a-cea5a941c7e4" providerId="ADAL" clId="{D96CC326-7CFE-400E-812E-5B69925E0ACC}" dt="2024-11-19T06:23:03.613" v="369" actId="115"/>
          <ac:spMkLst>
            <pc:docMk/>
            <pc:sldMk cId="3952500848" sldId="296"/>
            <ac:spMk id="5" creationId="{22B45965-4727-E4B4-5EB3-844414AD3C21}"/>
          </ac:spMkLst>
        </pc:spChg>
      </pc:sldChg>
      <pc:sldChg chg="modSp add mod">
        <pc:chgData name="Matthias Ulrich Raab" userId="532bd2b2-fee0-4952-8d2a-cea5a941c7e4" providerId="ADAL" clId="{D96CC326-7CFE-400E-812E-5B69925E0ACC}" dt="2024-11-19T08:29:49.619" v="520" actId="20577"/>
        <pc:sldMkLst>
          <pc:docMk/>
          <pc:sldMk cId="234130328" sldId="298"/>
        </pc:sldMkLst>
        <pc:spChg chg="mod">
          <ac:chgData name="Matthias Ulrich Raab" userId="532bd2b2-fee0-4952-8d2a-cea5a941c7e4" providerId="ADAL" clId="{D96CC326-7CFE-400E-812E-5B69925E0ACC}" dt="2024-11-19T08:29:49.619" v="520" actId="20577"/>
          <ac:spMkLst>
            <pc:docMk/>
            <pc:sldMk cId="234130328" sldId="298"/>
            <ac:spMk id="5" creationId="{2841FA4B-BA16-8F4F-4E64-90997F6EDBD5}"/>
          </ac:spMkLst>
        </pc:spChg>
      </pc:sldChg>
      <pc:sldChg chg="delSp modSp add mod">
        <pc:chgData name="Matthias Ulrich Raab" userId="532bd2b2-fee0-4952-8d2a-cea5a941c7e4" providerId="ADAL" clId="{D96CC326-7CFE-400E-812E-5B69925E0ACC}" dt="2024-11-19T06:26:07.634" v="388" actId="20577"/>
        <pc:sldMkLst>
          <pc:docMk/>
          <pc:sldMk cId="1384148139" sldId="299"/>
        </pc:sldMkLst>
        <pc:spChg chg="mod">
          <ac:chgData name="Matthias Ulrich Raab" userId="532bd2b2-fee0-4952-8d2a-cea5a941c7e4" providerId="ADAL" clId="{D96CC326-7CFE-400E-812E-5B69925E0ACC}" dt="2024-11-19T06:26:07.634" v="388" actId="20577"/>
          <ac:spMkLst>
            <pc:docMk/>
            <pc:sldMk cId="1384148139" sldId="299"/>
            <ac:spMk id="5" creationId="{C791E92E-C3B7-D946-5017-FF0AD22FF94B}"/>
          </ac:spMkLst>
        </pc:spChg>
        <pc:picChg chg="del">
          <ac:chgData name="Matthias Ulrich Raab" userId="532bd2b2-fee0-4952-8d2a-cea5a941c7e4" providerId="ADAL" clId="{D96CC326-7CFE-400E-812E-5B69925E0ACC}" dt="2024-11-19T06:25:43.461" v="380" actId="478"/>
          <ac:picMkLst>
            <pc:docMk/>
            <pc:sldMk cId="1384148139" sldId="299"/>
            <ac:picMk id="4" creationId="{70F39840-FBB6-7B6D-32FD-E2742EF6DF36}"/>
          </ac:picMkLst>
        </pc:picChg>
      </pc:sldChg>
      <pc:sldChg chg="addSp modSp add mod">
        <pc:chgData name="Matthias Ulrich Raab" userId="532bd2b2-fee0-4952-8d2a-cea5a941c7e4" providerId="ADAL" clId="{D96CC326-7CFE-400E-812E-5B69925E0ACC}" dt="2024-11-19T06:27:22.309" v="441" actId="20577"/>
        <pc:sldMkLst>
          <pc:docMk/>
          <pc:sldMk cId="3707119090" sldId="300"/>
        </pc:sldMkLst>
        <pc:spChg chg="mod">
          <ac:chgData name="Matthias Ulrich Raab" userId="532bd2b2-fee0-4952-8d2a-cea5a941c7e4" providerId="ADAL" clId="{D96CC326-7CFE-400E-812E-5B69925E0ACC}" dt="2024-11-19T06:27:22.309" v="441" actId="20577"/>
          <ac:spMkLst>
            <pc:docMk/>
            <pc:sldMk cId="3707119090" sldId="300"/>
            <ac:spMk id="2" creationId="{F3789B66-903A-1BC6-B7E1-5759A081575F}"/>
          </ac:spMkLst>
        </pc:spChg>
        <pc:spChg chg="mod">
          <ac:chgData name="Matthias Ulrich Raab" userId="532bd2b2-fee0-4952-8d2a-cea5a941c7e4" providerId="ADAL" clId="{D96CC326-7CFE-400E-812E-5B69925E0ACC}" dt="2024-11-19T06:27:12.576" v="438" actId="20577"/>
          <ac:spMkLst>
            <pc:docMk/>
            <pc:sldMk cId="3707119090" sldId="300"/>
            <ac:spMk id="5" creationId="{A10DC276-910A-DEF5-C9EA-3211CC65F316}"/>
          </ac:spMkLst>
        </pc:spChg>
        <pc:picChg chg="add mod">
          <ac:chgData name="Matthias Ulrich Raab" userId="532bd2b2-fee0-4952-8d2a-cea5a941c7e4" providerId="ADAL" clId="{D96CC326-7CFE-400E-812E-5B69925E0ACC}" dt="2024-11-19T06:27:15.400" v="439" actId="1076"/>
          <ac:picMkLst>
            <pc:docMk/>
            <pc:sldMk cId="3707119090" sldId="300"/>
            <ac:picMk id="4" creationId="{99BA9C13-770A-0838-3329-F251DFB66A40}"/>
          </ac:picMkLst>
        </pc:picChg>
      </pc:sldChg>
      <pc:sldChg chg="addSp delSp modSp add mod">
        <pc:chgData name="Matthias Ulrich Raab" userId="532bd2b2-fee0-4952-8d2a-cea5a941c7e4" providerId="ADAL" clId="{D96CC326-7CFE-400E-812E-5B69925E0ACC}" dt="2024-11-19T06:30:25.761" v="455" actId="20577"/>
        <pc:sldMkLst>
          <pc:docMk/>
          <pc:sldMk cId="3836999606" sldId="301"/>
        </pc:sldMkLst>
        <pc:spChg chg="mod">
          <ac:chgData name="Matthias Ulrich Raab" userId="532bd2b2-fee0-4952-8d2a-cea5a941c7e4" providerId="ADAL" clId="{D96CC326-7CFE-400E-812E-5B69925E0ACC}" dt="2024-11-19T06:27:26.154" v="442" actId="20577"/>
          <ac:spMkLst>
            <pc:docMk/>
            <pc:sldMk cId="3836999606" sldId="301"/>
            <ac:spMk id="2" creationId="{22A20215-75BB-B583-E128-4AE91590443A}"/>
          </ac:spMkLst>
        </pc:spChg>
        <pc:spChg chg="mod">
          <ac:chgData name="Matthias Ulrich Raab" userId="532bd2b2-fee0-4952-8d2a-cea5a941c7e4" providerId="ADAL" clId="{D96CC326-7CFE-400E-812E-5B69925E0ACC}" dt="2024-11-19T06:30:25.761" v="455" actId="20577"/>
          <ac:spMkLst>
            <pc:docMk/>
            <pc:sldMk cId="3836999606" sldId="301"/>
            <ac:spMk id="5" creationId="{35CF54A0-8160-278E-F263-EEE3384B1653}"/>
          </ac:spMkLst>
        </pc:spChg>
        <pc:picChg chg="del">
          <ac:chgData name="Matthias Ulrich Raab" userId="532bd2b2-fee0-4952-8d2a-cea5a941c7e4" providerId="ADAL" clId="{D96CC326-7CFE-400E-812E-5B69925E0ACC}" dt="2024-11-19T06:27:27.796" v="443" actId="478"/>
          <ac:picMkLst>
            <pc:docMk/>
            <pc:sldMk cId="3836999606" sldId="301"/>
            <ac:picMk id="4" creationId="{DC1B7F0F-A7A8-0037-78F5-B6823D81877C}"/>
          </ac:picMkLst>
        </pc:picChg>
        <pc:picChg chg="add mod">
          <ac:chgData name="Matthias Ulrich Raab" userId="532bd2b2-fee0-4952-8d2a-cea5a941c7e4" providerId="ADAL" clId="{D96CC326-7CFE-400E-812E-5B69925E0ACC}" dt="2024-11-19T06:30:05.199" v="448" actId="1076"/>
          <ac:picMkLst>
            <pc:docMk/>
            <pc:sldMk cId="3836999606" sldId="301"/>
            <ac:picMk id="6" creationId="{51AE1B63-656D-F2C2-3B7F-01A7835D50A2}"/>
          </ac:picMkLst>
        </pc:picChg>
      </pc:sldChg>
      <pc:sldChg chg="addSp delSp modSp add mod">
        <pc:chgData name="Matthias Ulrich Raab" userId="532bd2b2-fee0-4952-8d2a-cea5a941c7e4" providerId="ADAL" clId="{D96CC326-7CFE-400E-812E-5B69925E0ACC}" dt="2024-11-19T06:32:30.891" v="461" actId="20577"/>
        <pc:sldMkLst>
          <pc:docMk/>
          <pc:sldMk cId="3692411371" sldId="302"/>
        </pc:sldMkLst>
        <pc:spChg chg="mod">
          <ac:chgData name="Matthias Ulrich Raab" userId="532bd2b2-fee0-4952-8d2a-cea5a941c7e4" providerId="ADAL" clId="{D96CC326-7CFE-400E-812E-5B69925E0ACC}" dt="2024-11-19T06:32:30.891" v="461" actId="20577"/>
          <ac:spMkLst>
            <pc:docMk/>
            <pc:sldMk cId="3692411371" sldId="302"/>
            <ac:spMk id="5" creationId="{232BA409-32A2-8D25-F729-96CD05DB50CD}"/>
          </ac:spMkLst>
        </pc:spChg>
        <pc:picChg chg="add mod">
          <ac:chgData name="Matthias Ulrich Raab" userId="532bd2b2-fee0-4952-8d2a-cea5a941c7e4" providerId="ADAL" clId="{D96CC326-7CFE-400E-812E-5B69925E0ACC}" dt="2024-11-19T06:32:20.752" v="459" actId="1076"/>
          <ac:picMkLst>
            <pc:docMk/>
            <pc:sldMk cId="3692411371" sldId="302"/>
            <ac:picMk id="4" creationId="{C0D7CC96-03C9-3CBF-16CB-D3EBB0F4FC0D}"/>
          </ac:picMkLst>
        </pc:picChg>
        <pc:picChg chg="del">
          <ac:chgData name="Matthias Ulrich Raab" userId="532bd2b2-fee0-4952-8d2a-cea5a941c7e4" providerId="ADAL" clId="{D96CC326-7CFE-400E-812E-5B69925E0ACC}" dt="2024-11-19T06:32:18.458" v="457" actId="478"/>
          <ac:picMkLst>
            <pc:docMk/>
            <pc:sldMk cId="3692411371" sldId="302"/>
            <ac:picMk id="6" creationId="{7ED6B15A-7AB9-69DD-A642-8CBCD41DA1CD}"/>
          </ac:picMkLst>
        </pc:picChg>
      </pc:sldChg>
      <pc:sldChg chg="addSp delSp modSp add mod">
        <pc:chgData name="Matthias Ulrich Raab" userId="532bd2b2-fee0-4952-8d2a-cea5a941c7e4" providerId="ADAL" clId="{D96CC326-7CFE-400E-812E-5B69925E0ACC}" dt="2024-11-19T06:34:50.117" v="467"/>
        <pc:sldMkLst>
          <pc:docMk/>
          <pc:sldMk cId="994576921" sldId="303"/>
        </pc:sldMkLst>
        <pc:spChg chg="del mod">
          <ac:chgData name="Matthias Ulrich Raab" userId="532bd2b2-fee0-4952-8d2a-cea5a941c7e4" providerId="ADAL" clId="{D96CC326-7CFE-400E-812E-5B69925E0ACC}" dt="2024-11-19T06:34:50.117" v="467"/>
          <ac:spMkLst>
            <pc:docMk/>
            <pc:sldMk cId="994576921" sldId="303"/>
            <ac:spMk id="5" creationId="{F0978D51-5E02-0FE8-E639-810151F95112}"/>
          </ac:spMkLst>
        </pc:spChg>
        <pc:picChg chg="del">
          <ac:chgData name="Matthias Ulrich Raab" userId="532bd2b2-fee0-4952-8d2a-cea5a941c7e4" providerId="ADAL" clId="{D96CC326-7CFE-400E-812E-5B69925E0ACC}" dt="2024-11-19T06:33:45.536" v="463" actId="478"/>
          <ac:picMkLst>
            <pc:docMk/>
            <pc:sldMk cId="994576921" sldId="303"/>
            <ac:picMk id="4" creationId="{532E8814-8D34-8C34-1B49-630B0CBE1811}"/>
          </ac:picMkLst>
        </pc:picChg>
        <pc:picChg chg="add">
          <ac:chgData name="Matthias Ulrich Raab" userId="532bd2b2-fee0-4952-8d2a-cea5a941c7e4" providerId="ADAL" clId="{D96CC326-7CFE-400E-812E-5B69925E0ACC}" dt="2024-11-19T06:33:45.837" v="464" actId="22"/>
          <ac:picMkLst>
            <pc:docMk/>
            <pc:sldMk cId="994576921" sldId="303"/>
            <ac:picMk id="6" creationId="{A70AC33F-FF46-A855-9941-542B36DBFA87}"/>
          </ac:picMkLst>
        </pc:picChg>
      </pc:sldChg>
      <pc:sldChg chg="modSp new mod">
        <pc:chgData name="Matthias Ulrich Raab" userId="532bd2b2-fee0-4952-8d2a-cea5a941c7e4" providerId="ADAL" clId="{D96CC326-7CFE-400E-812E-5B69925E0ACC}" dt="2024-11-19T06:35:08.220" v="491" actId="122"/>
        <pc:sldMkLst>
          <pc:docMk/>
          <pc:sldMk cId="3192790197" sldId="304"/>
        </pc:sldMkLst>
        <pc:spChg chg="mod">
          <ac:chgData name="Matthias Ulrich Raab" userId="532bd2b2-fee0-4952-8d2a-cea5a941c7e4" providerId="ADAL" clId="{D96CC326-7CFE-400E-812E-5B69925E0ACC}" dt="2024-11-19T06:35:08.220" v="491" actId="122"/>
          <ac:spMkLst>
            <pc:docMk/>
            <pc:sldMk cId="3192790197" sldId="304"/>
            <ac:spMk id="2" creationId="{0E192D30-DC7B-B968-A9A0-85324792C5AB}"/>
          </ac:spMkLst>
        </pc:spChg>
      </pc:sldChg>
    </pc:docChg>
  </pc:docChgLst>
  <pc:docChgLst>
    <pc:chgData name="Matthias Ulrich Raab" userId="532bd2b2-fee0-4952-8d2a-cea5a941c7e4" providerId="ADAL" clId="{5B50D408-57C8-4B59-A883-43590B246B85}"/>
    <pc:docChg chg="undo custSel addSld delSld modSld sldOrd">
      <pc:chgData name="Matthias Ulrich Raab" userId="532bd2b2-fee0-4952-8d2a-cea5a941c7e4" providerId="ADAL" clId="{5B50D408-57C8-4B59-A883-43590B246B85}" dt="2024-11-15T10:38:23.905" v="1026" actId="47"/>
      <pc:docMkLst>
        <pc:docMk/>
      </pc:docMkLst>
      <pc:sldChg chg="modSp mod">
        <pc:chgData name="Matthias Ulrich Raab" userId="532bd2b2-fee0-4952-8d2a-cea5a941c7e4" providerId="ADAL" clId="{5B50D408-57C8-4B59-A883-43590B246B85}" dt="2024-11-15T07:26:25.817" v="30" actId="20577"/>
        <pc:sldMkLst>
          <pc:docMk/>
          <pc:sldMk cId="1450595969" sldId="256"/>
        </pc:sldMkLst>
        <pc:spChg chg="mod">
          <ac:chgData name="Matthias Ulrich Raab" userId="532bd2b2-fee0-4952-8d2a-cea5a941c7e4" providerId="ADAL" clId="{5B50D408-57C8-4B59-A883-43590B246B85}" dt="2024-11-15T07:26:25.817" v="30" actId="20577"/>
          <ac:spMkLst>
            <pc:docMk/>
            <pc:sldMk cId="1450595969" sldId="256"/>
            <ac:spMk id="5" creationId="{0CA80713-C967-6EC3-D646-82BC7F17B2C5}"/>
          </ac:spMkLst>
        </pc:spChg>
      </pc:sldChg>
      <pc:sldChg chg="modSp mod">
        <pc:chgData name="Matthias Ulrich Raab" userId="532bd2b2-fee0-4952-8d2a-cea5a941c7e4" providerId="ADAL" clId="{5B50D408-57C8-4B59-A883-43590B246B85}" dt="2024-11-15T07:28:41.195" v="32" actId="20577"/>
        <pc:sldMkLst>
          <pc:docMk/>
          <pc:sldMk cId="2340591668" sldId="264"/>
        </pc:sldMkLst>
        <pc:spChg chg="mod">
          <ac:chgData name="Matthias Ulrich Raab" userId="532bd2b2-fee0-4952-8d2a-cea5a941c7e4" providerId="ADAL" clId="{5B50D408-57C8-4B59-A883-43590B246B85}" dt="2024-11-15T07:28:41.195" v="32" actId="20577"/>
          <ac:spMkLst>
            <pc:docMk/>
            <pc:sldMk cId="2340591668" sldId="264"/>
            <ac:spMk id="4" creationId="{DB2D66DB-86F5-5790-B850-C44CBDFDDF06}"/>
          </ac:spMkLst>
        </pc:spChg>
      </pc:sldChg>
      <pc:sldChg chg="modSp mod">
        <pc:chgData name="Matthias Ulrich Raab" userId="532bd2b2-fee0-4952-8d2a-cea5a941c7e4" providerId="ADAL" clId="{5B50D408-57C8-4B59-A883-43590B246B85}" dt="2024-11-15T10:36:21.819" v="1022" actId="20577"/>
        <pc:sldMkLst>
          <pc:docMk/>
          <pc:sldMk cId="1814427878" sldId="268"/>
        </pc:sldMkLst>
        <pc:spChg chg="mod">
          <ac:chgData name="Matthias Ulrich Raab" userId="532bd2b2-fee0-4952-8d2a-cea5a941c7e4" providerId="ADAL" clId="{5B50D408-57C8-4B59-A883-43590B246B85}" dt="2024-11-15T10:36:21.819" v="1022" actId="20577"/>
          <ac:spMkLst>
            <pc:docMk/>
            <pc:sldMk cId="1814427878" sldId="268"/>
            <ac:spMk id="4" creationId="{DB2D66DB-86F5-5790-B850-C44CBDFDDF06}"/>
          </ac:spMkLst>
        </pc:spChg>
      </pc:sldChg>
      <pc:sldChg chg="modSp mod">
        <pc:chgData name="Matthias Ulrich Raab" userId="532bd2b2-fee0-4952-8d2a-cea5a941c7e4" providerId="ADAL" clId="{5B50D408-57C8-4B59-A883-43590B246B85}" dt="2024-11-15T10:32:15.859" v="1019" actId="20577"/>
        <pc:sldMkLst>
          <pc:docMk/>
          <pc:sldMk cId="2665443315" sldId="287"/>
        </pc:sldMkLst>
        <pc:spChg chg="mod">
          <ac:chgData name="Matthias Ulrich Raab" userId="532bd2b2-fee0-4952-8d2a-cea5a941c7e4" providerId="ADAL" clId="{5B50D408-57C8-4B59-A883-43590B246B85}" dt="2024-11-15T10:32:15.859" v="1019" actId="20577"/>
          <ac:spMkLst>
            <pc:docMk/>
            <pc:sldMk cId="2665443315" sldId="287"/>
            <ac:spMk id="5" creationId="{AC04C9B2-5CF0-D8A8-7F9E-75FA28F7B6EA}"/>
          </ac:spMkLst>
        </pc:spChg>
      </pc:sldChg>
      <pc:sldChg chg="modSp mod">
        <pc:chgData name="Matthias Ulrich Raab" userId="532bd2b2-fee0-4952-8d2a-cea5a941c7e4" providerId="ADAL" clId="{5B50D408-57C8-4B59-A883-43590B246B85}" dt="2024-11-15T10:31:50.357" v="988" actId="20577"/>
        <pc:sldMkLst>
          <pc:docMk/>
          <pc:sldMk cId="3360930398" sldId="289"/>
        </pc:sldMkLst>
        <pc:spChg chg="mod">
          <ac:chgData name="Matthias Ulrich Raab" userId="532bd2b2-fee0-4952-8d2a-cea5a941c7e4" providerId="ADAL" clId="{5B50D408-57C8-4B59-A883-43590B246B85}" dt="2024-11-15T10:31:50.357" v="988" actId="20577"/>
          <ac:spMkLst>
            <pc:docMk/>
            <pc:sldMk cId="3360930398" sldId="289"/>
            <ac:spMk id="5" creationId="{AC04C9B2-5CF0-D8A8-7F9E-75FA28F7B6EA}"/>
          </ac:spMkLst>
        </pc:spChg>
      </pc:sldChg>
      <pc:sldChg chg="del">
        <pc:chgData name="Matthias Ulrich Raab" userId="532bd2b2-fee0-4952-8d2a-cea5a941c7e4" providerId="ADAL" clId="{5B50D408-57C8-4B59-A883-43590B246B85}" dt="2024-11-15T10:31:59.865" v="989" actId="47"/>
        <pc:sldMkLst>
          <pc:docMk/>
          <pc:sldMk cId="391890657" sldId="290"/>
        </pc:sldMkLst>
      </pc:sldChg>
      <pc:sldChg chg="new del">
        <pc:chgData name="Matthias Ulrich Raab" userId="532bd2b2-fee0-4952-8d2a-cea5a941c7e4" providerId="ADAL" clId="{5B50D408-57C8-4B59-A883-43590B246B85}" dt="2024-11-15T07:31:36.701" v="35" actId="47"/>
        <pc:sldMkLst>
          <pc:docMk/>
          <pc:sldMk cId="4244143947" sldId="291"/>
        </pc:sldMkLst>
      </pc:sldChg>
      <pc:sldChg chg="addSp delSp modSp add mod setBg">
        <pc:chgData name="Matthias Ulrich Raab" userId="532bd2b2-fee0-4952-8d2a-cea5a941c7e4" providerId="ADAL" clId="{5B50D408-57C8-4B59-A883-43590B246B85}" dt="2024-11-15T07:32:07.912" v="43" actId="26606"/>
        <pc:sldMkLst>
          <pc:docMk/>
          <pc:sldMk cId="1246938165" sldId="292"/>
        </pc:sldMkLst>
        <pc:spChg chg="mod">
          <ac:chgData name="Matthias Ulrich Raab" userId="532bd2b2-fee0-4952-8d2a-cea5a941c7e4" providerId="ADAL" clId="{5B50D408-57C8-4B59-A883-43590B246B85}" dt="2024-11-15T07:32:07.912" v="43" actId="26606"/>
          <ac:spMkLst>
            <pc:docMk/>
            <pc:sldMk cId="1246938165" sldId="292"/>
            <ac:spMk id="2" creationId="{B5024E36-764D-91A9-549C-336F0527B195}"/>
          </ac:spMkLst>
        </pc:spChg>
        <pc:spChg chg="del mod">
          <ac:chgData name="Matthias Ulrich Raab" userId="532bd2b2-fee0-4952-8d2a-cea5a941c7e4" providerId="ADAL" clId="{5B50D408-57C8-4B59-A883-43590B246B85}" dt="2024-11-15T07:31:44.290" v="37" actId="478"/>
          <ac:spMkLst>
            <pc:docMk/>
            <pc:sldMk cId="1246938165" sldId="292"/>
            <ac:spMk id="5" creationId="{01B65503-FE03-8FA7-B3A3-AADE1CA3DE6C}"/>
          </ac:spMkLst>
        </pc:spChg>
        <pc:spChg chg="add del">
          <ac:chgData name="Matthias Ulrich Raab" userId="532bd2b2-fee0-4952-8d2a-cea5a941c7e4" providerId="ADAL" clId="{5B50D408-57C8-4B59-A883-43590B246B85}" dt="2024-11-15T07:32:07.912" v="43" actId="26606"/>
          <ac:spMkLst>
            <pc:docMk/>
            <pc:sldMk cId="1246938165" sldId="292"/>
            <ac:spMk id="11" creationId="{50B488F5-9CE4-4346-B22F-600286ED4D8F}"/>
          </ac:spMkLst>
        </pc:spChg>
        <pc:spChg chg="add del">
          <ac:chgData name="Matthias Ulrich Raab" userId="532bd2b2-fee0-4952-8d2a-cea5a941c7e4" providerId="ADAL" clId="{5B50D408-57C8-4B59-A883-43590B246B85}" dt="2024-11-15T07:32:07.912" v="43" actId="26606"/>
          <ac:spMkLst>
            <pc:docMk/>
            <pc:sldMk cId="1246938165" sldId="292"/>
            <ac:spMk id="17" creationId="{B374BF5C-C264-47AF-9C49-1875F88B92C9}"/>
          </ac:spMkLst>
        </pc:spChg>
        <pc:spChg chg="add del">
          <ac:chgData name="Matthias Ulrich Raab" userId="532bd2b2-fee0-4952-8d2a-cea5a941c7e4" providerId="ADAL" clId="{5B50D408-57C8-4B59-A883-43590B246B85}" dt="2024-11-15T07:32:07.912" v="43" actId="26606"/>
          <ac:spMkLst>
            <pc:docMk/>
            <pc:sldMk cId="1246938165" sldId="292"/>
            <ac:spMk id="19" creationId="{EA9A5156-A214-495D-9493-B85A2B08F1E7}"/>
          </ac:spMkLst>
        </pc:spChg>
        <pc:spChg chg="add del">
          <ac:chgData name="Matthias Ulrich Raab" userId="532bd2b2-fee0-4952-8d2a-cea5a941c7e4" providerId="ADAL" clId="{5B50D408-57C8-4B59-A883-43590B246B85}" dt="2024-11-15T07:32:07.912" v="43" actId="26606"/>
          <ac:spMkLst>
            <pc:docMk/>
            <pc:sldMk cId="1246938165" sldId="292"/>
            <ac:spMk id="27" creationId="{F07A6A06-44A6-41CD-B49D-7FAFA5119B02}"/>
          </ac:spMkLst>
        </pc:spChg>
        <pc:grpChg chg="add del">
          <ac:chgData name="Matthias Ulrich Raab" userId="532bd2b2-fee0-4952-8d2a-cea5a941c7e4" providerId="ADAL" clId="{5B50D408-57C8-4B59-A883-43590B246B85}" dt="2024-11-15T07:32:07.912" v="43" actId="26606"/>
          <ac:grpSpMkLst>
            <pc:docMk/>
            <pc:sldMk cId="1246938165" sldId="292"/>
            <ac:grpSpMk id="23" creationId="{B26DC251-CF3C-487C-93C0-74344C2700C0}"/>
          </ac:grpSpMkLst>
        </pc:grpChg>
        <pc:picChg chg="add mod">
          <ac:chgData name="Matthias Ulrich Raab" userId="532bd2b2-fee0-4952-8d2a-cea5a941c7e4" providerId="ADAL" clId="{5B50D408-57C8-4B59-A883-43590B246B85}" dt="2024-11-15T07:32:07.912" v="43" actId="26606"/>
          <ac:picMkLst>
            <pc:docMk/>
            <pc:sldMk cId="1246938165" sldId="292"/>
            <ac:picMk id="4" creationId="{10A07C6F-3B38-A8F2-97D0-8DDDA5184569}"/>
          </ac:picMkLst>
        </pc:picChg>
        <pc:picChg chg="add del">
          <ac:chgData name="Matthias Ulrich Raab" userId="532bd2b2-fee0-4952-8d2a-cea5a941c7e4" providerId="ADAL" clId="{5B50D408-57C8-4B59-A883-43590B246B85}" dt="2024-11-15T07:32:07.912" v="43" actId="26606"/>
          <ac:picMkLst>
            <pc:docMk/>
            <pc:sldMk cId="1246938165" sldId="292"/>
            <ac:picMk id="9" creationId="{CB1DE69F-569C-4A49-8E50-4093C135AECF}"/>
          </ac:picMkLst>
        </pc:picChg>
        <pc:picChg chg="add del">
          <ac:chgData name="Matthias Ulrich Raab" userId="532bd2b2-fee0-4952-8d2a-cea5a941c7e4" providerId="ADAL" clId="{5B50D408-57C8-4B59-A883-43590B246B85}" dt="2024-11-15T07:32:07.912" v="43" actId="26606"/>
          <ac:picMkLst>
            <pc:docMk/>
            <pc:sldMk cId="1246938165" sldId="292"/>
            <ac:picMk id="15" creationId="{16176A8D-754E-4699-9AAC-A833466A201A}"/>
          </ac:picMkLst>
        </pc:picChg>
        <pc:picChg chg="add del">
          <ac:chgData name="Matthias Ulrich Raab" userId="532bd2b2-fee0-4952-8d2a-cea5a941c7e4" providerId="ADAL" clId="{5B50D408-57C8-4B59-A883-43590B246B85}" dt="2024-11-15T07:32:07.912" v="43" actId="26606"/>
          <ac:picMkLst>
            <pc:docMk/>
            <pc:sldMk cId="1246938165" sldId="292"/>
            <ac:picMk id="21" creationId="{14043B93-31EA-42C9-A52B-7B10135FCB7F}"/>
          </ac:picMkLst>
        </pc:picChg>
        <pc:picChg chg="add del">
          <ac:chgData name="Matthias Ulrich Raab" userId="532bd2b2-fee0-4952-8d2a-cea5a941c7e4" providerId="ADAL" clId="{5B50D408-57C8-4B59-A883-43590B246B85}" dt="2024-11-15T07:32:07.912" v="43" actId="26606"/>
          <ac:picMkLst>
            <pc:docMk/>
            <pc:sldMk cId="1246938165" sldId="292"/>
            <ac:picMk id="29" creationId="{374CBFC4-E02A-4F3E-AB09-DAD63A764C16}"/>
          </ac:picMkLst>
        </pc:picChg>
        <pc:cxnChg chg="add del">
          <ac:chgData name="Matthias Ulrich Raab" userId="532bd2b2-fee0-4952-8d2a-cea5a941c7e4" providerId="ADAL" clId="{5B50D408-57C8-4B59-A883-43590B246B85}" dt="2024-11-15T07:32:07.912" v="43" actId="26606"/>
          <ac:cxnSpMkLst>
            <pc:docMk/>
            <pc:sldMk cId="1246938165" sldId="292"/>
            <ac:cxnSpMk id="13" creationId="{5F76596F-57DF-4A0C-96D9-046DC3B30E9F}"/>
          </ac:cxnSpMkLst>
        </pc:cxnChg>
        <pc:cxnChg chg="add del">
          <ac:chgData name="Matthias Ulrich Raab" userId="532bd2b2-fee0-4952-8d2a-cea5a941c7e4" providerId="ADAL" clId="{5B50D408-57C8-4B59-A883-43590B246B85}" dt="2024-11-15T07:32:07.912" v="43" actId="26606"/>
          <ac:cxnSpMkLst>
            <pc:docMk/>
            <pc:sldMk cId="1246938165" sldId="292"/>
            <ac:cxnSpMk id="31" creationId="{170F181A-95DA-4251-AC11-0C9302264E66}"/>
          </ac:cxnSpMkLst>
        </pc:cxnChg>
      </pc:sldChg>
      <pc:sldChg chg="addSp delSp modSp add mod">
        <pc:chgData name="Matthias Ulrich Raab" userId="532bd2b2-fee0-4952-8d2a-cea5a941c7e4" providerId="ADAL" clId="{5B50D408-57C8-4B59-A883-43590B246B85}" dt="2024-11-15T07:39:07.717" v="117" actId="478"/>
        <pc:sldMkLst>
          <pc:docMk/>
          <pc:sldMk cId="288721100" sldId="293"/>
        </pc:sldMkLst>
        <pc:spChg chg="add del">
          <ac:chgData name="Matthias Ulrich Raab" userId="532bd2b2-fee0-4952-8d2a-cea5a941c7e4" providerId="ADAL" clId="{5B50D408-57C8-4B59-A883-43590B246B85}" dt="2024-11-15T07:39:07.717" v="117" actId="478"/>
          <ac:spMkLst>
            <pc:docMk/>
            <pc:sldMk cId="288721100" sldId="293"/>
            <ac:spMk id="3" creationId="{8B0C34D7-A265-DE6E-3DC4-0D2A7F0D6F00}"/>
          </ac:spMkLst>
        </pc:spChg>
        <pc:spChg chg="mod">
          <ac:chgData name="Matthias Ulrich Raab" userId="532bd2b2-fee0-4952-8d2a-cea5a941c7e4" providerId="ADAL" clId="{5B50D408-57C8-4B59-A883-43590B246B85}" dt="2024-11-15T07:35:16.089" v="90" actId="20577"/>
          <ac:spMkLst>
            <pc:docMk/>
            <pc:sldMk cId="288721100" sldId="293"/>
            <ac:spMk id="5" creationId="{01B65503-FE03-8FA7-B3A3-AADE1CA3DE6C}"/>
          </ac:spMkLst>
        </pc:spChg>
      </pc:sldChg>
      <pc:sldChg chg="modSp add mod">
        <pc:chgData name="Matthias Ulrich Raab" userId="532bd2b2-fee0-4952-8d2a-cea5a941c7e4" providerId="ADAL" clId="{5B50D408-57C8-4B59-A883-43590B246B85}" dt="2024-11-15T07:42:01.033" v="241" actId="1076"/>
        <pc:sldMkLst>
          <pc:docMk/>
          <pc:sldMk cId="1990429108" sldId="294"/>
        </pc:sldMkLst>
        <pc:spChg chg="mod">
          <ac:chgData name="Matthias Ulrich Raab" userId="532bd2b2-fee0-4952-8d2a-cea5a941c7e4" providerId="ADAL" clId="{5B50D408-57C8-4B59-A883-43590B246B85}" dt="2024-11-15T07:38:56.027" v="115" actId="20577"/>
          <ac:spMkLst>
            <pc:docMk/>
            <pc:sldMk cId="1990429108" sldId="294"/>
            <ac:spMk id="2" creationId="{B5024E36-764D-91A9-549C-336F0527B195}"/>
          </ac:spMkLst>
        </pc:spChg>
        <pc:spChg chg="mod">
          <ac:chgData name="Matthias Ulrich Raab" userId="532bd2b2-fee0-4952-8d2a-cea5a941c7e4" providerId="ADAL" clId="{5B50D408-57C8-4B59-A883-43590B246B85}" dt="2024-11-15T07:42:01.033" v="241" actId="1076"/>
          <ac:spMkLst>
            <pc:docMk/>
            <pc:sldMk cId="1990429108" sldId="294"/>
            <ac:spMk id="5" creationId="{01B65503-FE03-8FA7-B3A3-AADE1CA3DE6C}"/>
          </ac:spMkLst>
        </pc:spChg>
      </pc:sldChg>
      <pc:sldChg chg="addSp modSp add mod ord">
        <pc:chgData name="Matthias Ulrich Raab" userId="532bd2b2-fee0-4952-8d2a-cea5a941c7e4" providerId="ADAL" clId="{5B50D408-57C8-4B59-A883-43590B246B85}" dt="2024-11-15T10:22:40.430" v="300" actId="20577"/>
        <pc:sldMkLst>
          <pc:docMk/>
          <pc:sldMk cId="4120294008" sldId="295"/>
        </pc:sldMkLst>
        <pc:spChg chg="mod">
          <ac:chgData name="Matthias Ulrich Raab" userId="532bd2b2-fee0-4952-8d2a-cea5a941c7e4" providerId="ADAL" clId="{5B50D408-57C8-4B59-A883-43590B246B85}" dt="2024-11-15T10:21:16.970" v="276" actId="20577"/>
          <ac:spMkLst>
            <pc:docMk/>
            <pc:sldMk cId="4120294008" sldId="295"/>
            <ac:spMk id="5" creationId="{22B45965-4727-E4B4-5EB3-844414AD3C21}"/>
          </ac:spMkLst>
        </pc:spChg>
        <pc:spChg chg="add mod">
          <ac:chgData name="Matthias Ulrich Raab" userId="532bd2b2-fee0-4952-8d2a-cea5a941c7e4" providerId="ADAL" clId="{5B50D408-57C8-4B59-A883-43590B246B85}" dt="2024-11-15T10:22:40.430" v="300" actId="20577"/>
          <ac:spMkLst>
            <pc:docMk/>
            <pc:sldMk cId="4120294008" sldId="295"/>
            <ac:spMk id="6" creationId="{0143FACD-BCC3-D816-4749-4D4174F39975}"/>
          </ac:spMkLst>
        </pc:spChg>
        <pc:graphicFrameChg chg="modGraphic">
          <ac:chgData name="Matthias Ulrich Raab" userId="532bd2b2-fee0-4952-8d2a-cea5a941c7e4" providerId="ADAL" clId="{5B50D408-57C8-4B59-A883-43590B246B85}" dt="2024-11-15T10:21:49.373" v="291" actId="2165"/>
          <ac:graphicFrameMkLst>
            <pc:docMk/>
            <pc:sldMk cId="4120294008" sldId="295"/>
            <ac:graphicFrameMk id="3" creationId="{0F177E61-0012-20E9-F8E6-BB539F631193}"/>
          </ac:graphicFrameMkLst>
        </pc:graphicFrameChg>
      </pc:sldChg>
      <pc:sldChg chg="addSp delSp modSp add mod">
        <pc:chgData name="Matthias Ulrich Raab" userId="532bd2b2-fee0-4952-8d2a-cea5a941c7e4" providerId="ADAL" clId="{5B50D408-57C8-4B59-A883-43590B246B85}" dt="2024-11-15T10:28:34.607" v="563" actId="20577"/>
        <pc:sldMkLst>
          <pc:docMk/>
          <pc:sldMk cId="3952500848" sldId="296"/>
        </pc:sldMkLst>
        <pc:spChg chg="mod">
          <ac:chgData name="Matthias Ulrich Raab" userId="532bd2b2-fee0-4952-8d2a-cea5a941c7e4" providerId="ADAL" clId="{5B50D408-57C8-4B59-A883-43590B246B85}" dt="2024-11-15T10:24:07.422" v="328" actId="20577"/>
          <ac:spMkLst>
            <pc:docMk/>
            <pc:sldMk cId="3952500848" sldId="296"/>
            <ac:spMk id="2" creationId="{B5024E36-764D-91A9-549C-336F0527B195}"/>
          </ac:spMkLst>
        </pc:spChg>
        <pc:spChg chg="add del mod">
          <ac:chgData name="Matthias Ulrich Raab" userId="532bd2b2-fee0-4952-8d2a-cea5a941c7e4" providerId="ADAL" clId="{5B50D408-57C8-4B59-A883-43590B246B85}" dt="2024-11-15T10:26:57.148" v="366"/>
          <ac:spMkLst>
            <pc:docMk/>
            <pc:sldMk cId="3952500848" sldId="296"/>
            <ac:spMk id="3" creationId="{53CD889B-1B5C-6ADE-D1E5-1560F2E8755E}"/>
          </ac:spMkLst>
        </pc:spChg>
        <pc:spChg chg="mod">
          <ac:chgData name="Matthias Ulrich Raab" userId="532bd2b2-fee0-4952-8d2a-cea5a941c7e4" providerId="ADAL" clId="{5B50D408-57C8-4B59-A883-43590B246B85}" dt="2024-11-15T10:28:34.607" v="563" actId="20577"/>
          <ac:spMkLst>
            <pc:docMk/>
            <pc:sldMk cId="3952500848" sldId="296"/>
            <ac:spMk id="5" creationId="{22B45965-4727-E4B4-5EB3-844414AD3C21}"/>
          </ac:spMkLst>
        </pc:spChg>
      </pc:sldChg>
      <pc:sldChg chg="modSp add mod">
        <pc:chgData name="Matthias Ulrich Raab" userId="532bd2b2-fee0-4952-8d2a-cea5a941c7e4" providerId="ADAL" clId="{5B50D408-57C8-4B59-A883-43590B246B85}" dt="2024-11-15T10:30:14.692" v="753" actId="13926"/>
        <pc:sldMkLst>
          <pc:docMk/>
          <pc:sldMk cId="3871507257" sldId="297"/>
        </pc:sldMkLst>
        <pc:spChg chg="mod">
          <ac:chgData name="Matthias Ulrich Raab" userId="532bd2b2-fee0-4952-8d2a-cea5a941c7e4" providerId="ADAL" clId="{5B50D408-57C8-4B59-A883-43590B246B85}" dt="2024-11-15T10:30:14.692" v="753" actId="13926"/>
          <ac:spMkLst>
            <pc:docMk/>
            <pc:sldMk cId="3871507257" sldId="297"/>
            <ac:spMk id="5" creationId="{22B45965-4727-E4B4-5EB3-844414AD3C21}"/>
          </ac:spMkLst>
        </pc:spChg>
      </pc:sldChg>
      <pc:sldChg chg="modSp add del mod">
        <pc:chgData name="Matthias Ulrich Raab" userId="532bd2b2-fee0-4952-8d2a-cea5a941c7e4" providerId="ADAL" clId="{5B50D408-57C8-4B59-A883-43590B246B85}" dt="2024-11-15T10:38:23.905" v="1026" actId="47"/>
        <pc:sldMkLst>
          <pc:docMk/>
          <pc:sldMk cId="3565728750" sldId="298"/>
        </pc:sldMkLst>
        <pc:spChg chg="mod">
          <ac:chgData name="Matthias Ulrich Raab" userId="532bd2b2-fee0-4952-8d2a-cea5a941c7e4" providerId="ADAL" clId="{5B50D408-57C8-4B59-A883-43590B246B85}" dt="2024-11-15T10:38:11.985" v="1025"/>
          <ac:spMkLst>
            <pc:docMk/>
            <pc:sldMk cId="3565728750" sldId="298"/>
            <ac:spMk id="4" creationId="{DB2D66DB-86F5-5790-B850-C44CBDFDDF06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28403" y="945913"/>
            <a:ext cx="8637073" cy="2618554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ca-ES"/>
              <a:t>Feu clic aquí per editar l'estil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28404" y="3564467"/>
            <a:ext cx="8637072" cy="1071095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a-ES"/>
              <a:t>Feu clic aquí per editar l'estil de subtítols del patró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A47EB-805C-427E-93AA-A4A52092CFAC}" type="datetimeFigureOut">
              <a:rPr lang="es-ES" smtClean="0"/>
              <a:t>19/11/2024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27124" y="329307"/>
            <a:ext cx="5943668" cy="309201"/>
          </a:xfrm>
        </p:spPr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24392" y="134930"/>
            <a:ext cx="811019" cy="503578"/>
          </a:xfrm>
        </p:spPr>
        <p:txBody>
          <a:bodyPr/>
          <a:lstStyle/>
          <a:p>
            <a:fld id="{D2FE1619-4464-4A3A-9438-8911BCFA81B0}" type="slidenum">
              <a:rPr lang="es-ES" smtClean="0"/>
              <a:t>‹#›</a:t>
            </a:fld>
            <a:endParaRPr lang="es-ES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153893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ol i objec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/>
              <a:t>Feu clic aquí per editar l'estil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ca-ES"/>
              <a:t>Feu clic per editar els estils del text del patró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/>
            </a:lvl1pPr>
          </a:lstStyle>
          <a:p>
            <a:fld id="{22CA47EB-805C-427E-93AA-A4A52092CFAC}" type="datetimeFigureOut">
              <a:rPr lang="es-ES" smtClean="0"/>
              <a:t>19/11/2024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/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E1619-4464-4A3A-9438-8911BCFA81B0}" type="slidenum">
              <a:rPr lang="es-ES" smtClean="0"/>
              <a:t>‹#›</a:t>
            </a:fld>
            <a:endParaRPr lang="es-ES"/>
          </a:p>
        </p:txBody>
      </p:sp>
      <p:pic>
        <p:nvPicPr>
          <p:cNvPr id="24" name="Picture 23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052558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pçalera de la secci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167" y="1756129"/>
            <a:ext cx="8619060" cy="2050065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ca-ES"/>
              <a:t>Feu clic aquí per editar l'estil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29166" y="3806195"/>
            <a:ext cx="8619060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A47EB-805C-427E-93AA-A4A52092CFAC}" type="datetimeFigureOut">
              <a:rPr lang="es-ES" smtClean="0"/>
              <a:t>19/11/2024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E1619-4464-4A3A-9438-8911BCFA81B0}" type="slidenum">
              <a:rPr lang="es-ES" smtClean="0"/>
              <a:t>‹#›</a:t>
            </a:fld>
            <a:endParaRPr lang="es-ES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421098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c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1052" y="958037"/>
            <a:ext cx="9605635" cy="1059305"/>
          </a:xfrm>
        </p:spPr>
        <p:txBody>
          <a:bodyPr/>
          <a:lstStyle/>
          <a:p>
            <a:r>
              <a:rPr lang="ca-ES"/>
              <a:t>Feu clic aquí per editar l'estil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9166" y="2165621"/>
            <a:ext cx="4645152" cy="3293852"/>
          </a:xfrm>
        </p:spPr>
        <p:txBody>
          <a:bodyPr/>
          <a:lstStyle/>
          <a:p>
            <a:pPr lvl="0"/>
            <a:r>
              <a:rPr lang="ca-ES"/>
              <a:t>Feu clic per editar els estils del text del patró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606" y="2171769"/>
            <a:ext cx="4645152" cy="3287094"/>
          </a:xfrm>
        </p:spPr>
        <p:txBody>
          <a:bodyPr/>
          <a:lstStyle/>
          <a:p>
            <a:pPr lvl="0"/>
            <a:r>
              <a:rPr lang="ca-ES"/>
              <a:t>Feu clic per editar els estils del text del patró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A47EB-805C-427E-93AA-A4A52092CFAC}" type="datetimeFigureOut">
              <a:rPr lang="es-ES" smtClean="0"/>
              <a:t>19/11/2024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E1619-4464-4A3A-9438-8911BCFA81B0}" type="slidenum">
              <a:rPr lang="es-ES" smtClean="0"/>
              <a:t>‹#›</a:t>
            </a:fld>
            <a:endParaRPr lang="es-ES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730260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166" y="953336"/>
            <a:ext cx="9607661" cy="1056319"/>
          </a:xfrm>
        </p:spPr>
        <p:txBody>
          <a:bodyPr/>
          <a:lstStyle/>
          <a:p>
            <a:r>
              <a:rPr lang="ca-ES"/>
              <a:t>Feu clic aquí per editar l'estil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9166" y="2169727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800" b="0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a-ES"/>
              <a:t>Feu clic per editar els estils del text del patró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9166" y="2974448"/>
            <a:ext cx="4645152" cy="2493876"/>
          </a:xfrm>
        </p:spPr>
        <p:txBody>
          <a:bodyPr/>
          <a:lstStyle/>
          <a:p>
            <a:pPr lvl="0"/>
            <a:r>
              <a:rPr lang="ca-ES"/>
              <a:t>Feu clic per editar els estils del text del patró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4337" y="2173181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800" b="0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a-ES"/>
              <a:t>Feu clic per editar els estils del text del patró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94337" y="2971669"/>
            <a:ext cx="4645152" cy="2487193"/>
          </a:xfrm>
        </p:spPr>
        <p:txBody>
          <a:bodyPr/>
          <a:lstStyle/>
          <a:p>
            <a:pPr lvl="0"/>
            <a:r>
              <a:rPr lang="ca-ES"/>
              <a:t>Feu clic per editar els estils del text del patró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A47EB-805C-427E-93AA-A4A52092CFAC}" type="datetimeFigureOut">
              <a:rPr lang="es-ES" smtClean="0"/>
              <a:t>19/11/2024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E1619-4464-4A3A-9438-8911BCFA81B0}" type="slidenum">
              <a:rPr lang="es-ES" smtClean="0"/>
              <a:t>‹#›</a:t>
            </a:fld>
            <a:endParaRPr lang="es-ES"/>
          </a:p>
        </p:txBody>
      </p:sp>
      <p:pic>
        <p:nvPicPr>
          <p:cNvPr id="18" name="Picture 17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702232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omés tít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/>
              <a:t>Feu clic aquí per editar l'estil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A47EB-805C-427E-93AA-A4A52092CFAC}" type="datetimeFigureOut">
              <a:rPr lang="es-ES" smtClean="0"/>
              <a:t>19/11/2024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E1619-4464-4A3A-9438-8911BCFA81B0}" type="slidenum">
              <a:rPr lang="es-ES" smtClean="0"/>
              <a:t>‹#›</a:t>
            </a:fld>
            <a:endParaRPr lang="es-ES"/>
          </a:p>
        </p:txBody>
      </p:sp>
      <p:pic>
        <p:nvPicPr>
          <p:cNvPr id="14" name="Picture 13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49911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A47EB-805C-427E-93AA-A4A52092CFAC}" type="datetimeFigureOut">
              <a:rPr lang="es-ES" smtClean="0"/>
              <a:t>19/11/2024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E1619-4464-4A3A-9438-8911BCFA81B0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542340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ingut amb l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4291" y="952578"/>
            <a:ext cx="3275013" cy="2322176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ca-ES"/>
              <a:t>Feu clic aquí per editar l'estil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23334" y="952578"/>
            <a:ext cx="6012470" cy="4505221"/>
          </a:xfrm>
        </p:spPr>
        <p:txBody>
          <a:bodyPr anchor="ctr"/>
          <a:lstStyle/>
          <a:p>
            <a:pPr lvl="0"/>
            <a:r>
              <a:rPr lang="ca-ES"/>
              <a:t>Feu clic per editar els estils del text del patró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4291" y="3274754"/>
            <a:ext cx="3275013" cy="2178918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a-ES"/>
              <a:t>Feu clic per editar els estils del text del patró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A47EB-805C-427E-93AA-A4A52092CFAC}" type="datetimeFigureOut">
              <a:rPr lang="es-ES" smtClean="0"/>
              <a:t>19/11/2024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E1619-4464-4A3A-9438-8911BCFA81B0}" type="slidenum">
              <a:rPr lang="es-ES" smtClean="0"/>
              <a:t>‹#›</a:t>
            </a:fld>
            <a:endParaRPr lang="es-ES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28497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tge amb l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chemeClr val="tx1">
                    <a:lumMod val="85000"/>
                    <a:lumOff val="15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124" y="1129513"/>
            <a:ext cx="5854872" cy="1924208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ca-ES"/>
              <a:t>Feu clic aquí per editar l'estil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a-ES"/>
              <a:t>Feu clic a la icona per afegir una imatge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8247" y="3053721"/>
            <a:ext cx="5846486" cy="2096013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a-ES"/>
              <a:t>Feu clic per editar els estils del text del patró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125300" y="5469856"/>
            <a:ext cx="5849605" cy="320123"/>
          </a:xfrm>
        </p:spPr>
        <p:txBody>
          <a:bodyPr/>
          <a:lstStyle>
            <a:lvl1pPr algn="l">
              <a:defRPr/>
            </a:lvl1pPr>
          </a:lstStyle>
          <a:p>
            <a:fld id="{22CA47EB-805C-427E-93AA-A4A52092CFAC}" type="datetimeFigureOut">
              <a:rPr lang="es-ES" smtClean="0"/>
              <a:t>19/11/2024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25300" y="318640"/>
            <a:ext cx="4877818" cy="320931"/>
          </a:xfrm>
        </p:spPr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176794" y="137408"/>
            <a:ext cx="811019" cy="503578"/>
          </a:xfrm>
        </p:spPr>
        <p:txBody>
          <a:bodyPr/>
          <a:lstStyle/>
          <a:p>
            <a:fld id="{D2FE1619-4464-4A3A-9438-8911BCFA81B0}" type="slidenum">
              <a:rPr lang="es-ES" smtClean="0"/>
              <a:t>‹#›</a:t>
            </a:fld>
            <a:endParaRPr lang="es-ES"/>
          </a:p>
        </p:txBody>
      </p:sp>
      <p:pic>
        <p:nvPicPr>
          <p:cNvPr id="22" name="Picture 21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" t="474" r="48549" b="36564"/>
          <a:stretch/>
        </p:blipFill>
        <p:spPr>
          <a:xfrm>
            <a:off x="1125460" y="643464"/>
            <a:ext cx="5879592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125818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ol i text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/>
              <a:t>Feu clic aquí per editar l'estil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a-ES"/>
              <a:t>Feu clic per editar els estils del text del patró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A47EB-805C-427E-93AA-A4A52092CFAC}" type="datetimeFigureOut">
              <a:rPr lang="es-ES" smtClean="0"/>
              <a:t>19/11/2024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E1619-4464-4A3A-9438-8911BCFA81B0}" type="slidenum">
              <a:rPr lang="es-ES" smtClean="0"/>
              <a:t>‹#›</a:t>
            </a:fld>
            <a:endParaRPr lang="es-ES"/>
          </a:p>
        </p:txBody>
      </p:sp>
      <p:pic>
        <p:nvPicPr>
          <p:cNvPr id="15" name="Picture 14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59805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ol vertical i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24709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ca-ES"/>
              <a:t>Feu clic aquí per editar l'estil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30270" y="798973"/>
            <a:ext cx="7828830" cy="4659889"/>
          </a:xfrm>
        </p:spPr>
        <p:txBody>
          <a:bodyPr vert="eaVert"/>
          <a:lstStyle/>
          <a:p>
            <a:pPr lvl="0"/>
            <a:r>
              <a:rPr lang="ca-ES"/>
              <a:t>Feu clic per editar els estils del text del patró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A47EB-805C-427E-93AA-A4A52092CFAC}" type="datetimeFigureOut">
              <a:rPr lang="es-ES" smtClean="0"/>
              <a:t>19/11/2024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E1619-4464-4A3A-9438-8911BCFA81B0}" type="slidenum">
              <a:rPr lang="es-ES" smtClean="0"/>
              <a:t>‹#›</a:t>
            </a:fld>
            <a:endParaRPr lang="es-ES"/>
          </a:p>
        </p:txBody>
      </p:sp>
      <p:pic>
        <p:nvPicPr>
          <p:cNvPr id="17" name="Picture 16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59215" b="36435"/>
          <a:stretch/>
        </p:blipFill>
        <p:spPr>
          <a:xfrm rot="5400000">
            <a:off x="8642279" y="3046916"/>
            <a:ext cx="4663440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380575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19336"/>
            <a:ext cx="12192000" cy="74295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0" y="468769"/>
            <a:ext cx="12192000" cy="564702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  <a:lumMod val="100000"/>
                </a:schemeClr>
              </a:gs>
              <a:gs pos="100000">
                <a:schemeClr val="bg2">
                  <a:lumMod val="95000"/>
                  <a:lumOff val="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/>
          <p:cNvCxnSpPr/>
          <p:nvPr/>
        </p:nvCxnSpPr>
        <p:spPr>
          <a:xfrm>
            <a:off x="0" y="6121269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30270" y="953324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a-ES"/>
              <a:t>Feu clic aquí per editar l'estil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30270" y="2171769"/>
            <a:ext cx="9603275" cy="32945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a-ES"/>
              <a:t>Feu clic per editar els estils del text del patró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32830" y="330370"/>
            <a:ext cx="251539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CA47EB-805C-427E-93AA-A4A52092CFAC}" type="datetimeFigureOut">
              <a:rPr lang="es-ES" smtClean="0"/>
              <a:t>19/11/2024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30270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18076" y="137408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D2FE1619-4464-4A3A-9438-8911BCFA81B0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44755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orcid.org/0000-0001-8077-5970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dara.aragon.es/opac/doma/actas07.jsp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dara.aragon.es/opac/doma/actas07.jsp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dara.aragon.es/opac/doma/actas07.jsp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ghcl.ub.edu/diccaxv/listings/WordsBySourceIndex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archive.org/details/A335137/page/n3/mode/2up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atlashistorico.uib.es/" TargetMode="Externa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corpuscodea.es/" TargetMode="Externa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asines.org/diasines/" TargetMode="Externa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QuadreDeText 4">
            <a:extLst>
              <a:ext uri="{FF2B5EF4-FFF2-40B4-BE49-F238E27FC236}">
                <a16:creationId xmlns:a16="http://schemas.microsoft.com/office/drawing/2014/main" id="{0CA80713-C967-6EC3-D646-82BC7F17B2C5}"/>
              </a:ext>
            </a:extLst>
          </p:cNvPr>
          <p:cNvSpPr txBox="1"/>
          <p:nvPr/>
        </p:nvSpPr>
        <p:spPr>
          <a:xfrm>
            <a:off x="223157" y="920621"/>
            <a:ext cx="11549743" cy="5386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4000" dirty="0">
                <a:latin typeface="Book Antiqua" panose="02040602050305030304" pitchFamily="18" charset="0"/>
              </a:rPr>
              <a:t>Contacto de lenguas y transferencia lingüística: los catalanismos léxicos, morfológicos y sintácticos en el castellano oriental del siglo XV</a:t>
            </a:r>
          </a:p>
          <a:p>
            <a:pPr algn="ctr"/>
            <a:endParaRPr lang="en-US" sz="3200" dirty="0">
              <a:latin typeface="Book Antiqua" panose="02040602050305030304" pitchFamily="18" charset="0"/>
              <a:ea typeface="Calibri" panose="020F0502020204030204" pitchFamily="34" charset="0"/>
            </a:endParaRPr>
          </a:p>
          <a:p>
            <a:pPr algn="ctr"/>
            <a:r>
              <a:rPr lang="en-US" sz="3200" dirty="0">
                <a:latin typeface="Book Antiqua" panose="02040602050305030304" pitchFamily="18" charset="0"/>
                <a:ea typeface="Calibri" panose="020F0502020204030204" pitchFamily="34" charset="0"/>
              </a:rPr>
              <a:t>Matthias Raab</a:t>
            </a:r>
          </a:p>
          <a:p>
            <a:pPr algn="ctr"/>
            <a:r>
              <a:rPr lang="en-US" sz="3200" dirty="0">
                <a:latin typeface="Book Antiqua" panose="02040602050305030304" pitchFamily="18" charset="0"/>
                <a:ea typeface="Calibri" panose="020F0502020204030204" pitchFamily="34" charset="0"/>
              </a:rPr>
              <a:t>Universitat Autònoma de Barcelona</a:t>
            </a:r>
          </a:p>
          <a:p>
            <a:pPr algn="ctr"/>
            <a:r>
              <a:rPr lang="en-US" sz="3200" dirty="0">
                <a:latin typeface="Book Antiqua" panose="02040602050305030304" pitchFamily="18" charset="0"/>
                <a:ea typeface="Calibri" panose="020F0502020204030204" pitchFamily="34" charset="0"/>
              </a:rPr>
              <a:t>matthias.raab@uab.cat</a:t>
            </a:r>
          </a:p>
          <a:p>
            <a:pPr algn="ctr"/>
            <a:r>
              <a:rPr lang="en-US" sz="3200" dirty="0">
                <a:latin typeface="Book Antiqua" panose="02040602050305030304" pitchFamily="18" charset="0"/>
                <a:ea typeface="Calibri" panose="020F0502020204030204" pitchFamily="34" charset="0"/>
                <a:hlinkClick r:id="rId2"/>
              </a:rPr>
              <a:t>https://orcid.org/0000-0001-8077-5970</a:t>
            </a:r>
            <a:endParaRPr lang="en-US" sz="3200" dirty="0">
              <a:latin typeface="Book Antiqua" panose="02040602050305030304" pitchFamily="18" charset="0"/>
              <a:ea typeface="Calibri" panose="020F0502020204030204" pitchFamily="34" charset="0"/>
            </a:endParaRPr>
          </a:p>
          <a:p>
            <a:pPr algn="ctr"/>
            <a:endParaRPr lang="en-US" sz="3200" dirty="0">
              <a:latin typeface="Book Antiqua" panose="02040602050305030304" pitchFamily="18" charset="0"/>
              <a:ea typeface="Calibri" panose="020F0502020204030204" pitchFamily="34" charset="0"/>
            </a:endParaRPr>
          </a:p>
          <a:p>
            <a:pPr algn="ctr"/>
            <a:r>
              <a:rPr lang="en-US" sz="3200" dirty="0">
                <a:latin typeface="Book Antiqua" panose="02040602050305030304" pitchFamily="18" charset="0"/>
                <a:ea typeface="Calibri" panose="020F0502020204030204" pitchFamily="34" charset="0"/>
              </a:rPr>
              <a:t>Newcastle, 19/11/2024</a:t>
            </a:r>
            <a:endParaRPr lang="es-ES" sz="3200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05959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B1FC9C-48F9-DA71-A873-1726E2FF24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QuadreDeText 4">
            <a:extLst>
              <a:ext uri="{FF2B5EF4-FFF2-40B4-BE49-F238E27FC236}">
                <a16:creationId xmlns:a16="http://schemas.microsoft.com/office/drawing/2014/main" id="{2841FA4B-BA16-8F4F-4E64-90997F6EDBD5}"/>
              </a:ext>
            </a:extLst>
          </p:cNvPr>
          <p:cNvSpPr txBox="1"/>
          <p:nvPr/>
        </p:nvSpPr>
        <p:spPr>
          <a:xfrm>
            <a:off x="223157" y="920621"/>
            <a:ext cx="11968843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ca-ES" sz="4000" dirty="0" err="1">
                <a:latin typeface="Book Antiqua" panose="02040602050305030304" pitchFamily="18" charset="0"/>
              </a:rPr>
              <a:t>Objetivos</a:t>
            </a:r>
            <a:r>
              <a:rPr lang="ca-ES" sz="4000" dirty="0">
                <a:latin typeface="Book Antiqua" panose="02040602050305030304" pitchFamily="18" charset="0"/>
              </a:rPr>
              <a:t>:</a:t>
            </a:r>
          </a:p>
          <a:p>
            <a:pPr algn="ctr"/>
            <a:endParaRPr lang="ca-ES" sz="4000" dirty="0">
              <a:latin typeface="Book Antiqua" panose="02040602050305030304" pitchFamily="18" charset="0"/>
            </a:endParaRPr>
          </a:p>
          <a:p>
            <a:r>
              <a:rPr lang="ca-ES" sz="3600" dirty="0">
                <a:latin typeface="Book Antiqua" panose="02040602050305030304" pitchFamily="18" charset="0"/>
              </a:rPr>
              <a:t>1) El origen del </a:t>
            </a:r>
            <a:r>
              <a:rPr lang="ca-ES" sz="3600" dirty="0" err="1">
                <a:latin typeface="Book Antiqua" panose="02040602050305030304" pitchFamily="18" charset="0"/>
              </a:rPr>
              <a:t>bilingüismo</a:t>
            </a:r>
            <a:r>
              <a:rPr lang="ca-ES" sz="3600" dirty="0">
                <a:latin typeface="Book Antiqua" panose="02040602050305030304" pitchFamily="18" charset="0"/>
              </a:rPr>
              <a:t> en el este peninsular</a:t>
            </a:r>
          </a:p>
          <a:p>
            <a:r>
              <a:rPr lang="ca-ES" sz="3600" dirty="0">
                <a:latin typeface="Book Antiqua" panose="02040602050305030304" pitchFamily="18" charset="0"/>
              </a:rPr>
              <a:t>2) </a:t>
            </a:r>
            <a:r>
              <a:rPr lang="ca-ES" sz="3600" dirty="0" err="1">
                <a:latin typeface="Book Antiqua" panose="02040602050305030304" pitchFamily="18" charset="0"/>
              </a:rPr>
              <a:t>Familiarización</a:t>
            </a:r>
            <a:r>
              <a:rPr lang="ca-ES" sz="3600" dirty="0">
                <a:latin typeface="Book Antiqua" panose="02040602050305030304" pitchFamily="18" charset="0"/>
              </a:rPr>
              <a:t> con el </a:t>
            </a:r>
            <a:r>
              <a:rPr lang="ca-ES" sz="3600" dirty="0" err="1">
                <a:latin typeface="Book Antiqua" panose="02040602050305030304" pitchFamily="18" charset="0"/>
              </a:rPr>
              <a:t>híbrido</a:t>
            </a:r>
            <a:r>
              <a:rPr lang="ca-ES" sz="3600" dirty="0">
                <a:latin typeface="Book Antiqua" panose="02040602050305030304" pitchFamily="18" charset="0"/>
              </a:rPr>
              <a:t> </a:t>
            </a:r>
            <a:r>
              <a:rPr lang="ca-ES" sz="3600" dirty="0" err="1">
                <a:latin typeface="Book Antiqua" panose="02040602050305030304" pitchFamily="18" charset="0"/>
              </a:rPr>
              <a:t>lingüístico</a:t>
            </a:r>
            <a:r>
              <a:rPr lang="ca-ES" sz="3600" dirty="0">
                <a:latin typeface="Book Antiqua" panose="02040602050305030304" pitchFamily="18" charset="0"/>
              </a:rPr>
              <a:t> del </a:t>
            </a:r>
            <a:r>
              <a:rPr lang="ca-ES" sz="3600" dirty="0" err="1">
                <a:latin typeface="Book Antiqua" panose="02040602050305030304" pitchFamily="18" charset="0"/>
              </a:rPr>
              <a:t>siglo</a:t>
            </a:r>
            <a:r>
              <a:rPr lang="ca-ES" sz="3600" dirty="0">
                <a:latin typeface="Book Antiqua" panose="02040602050305030304" pitchFamily="18" charset="0"/>
              </a:rPr>
              <a:t> XV</a:t>
            </a:r>
          </a:p>
          <a:p>
            <a:r>
              <a:rPr lang="ca-ES" sz="3600" dirty="0">
                <a:latin typeface="Book Antiqua" panose="02040602050305030304" pitchFamily="18" charset="0"/>
              </a:rPr>
              <a:t>3) </a:t>
            </a:r>
            <a:r>
              <a:rPr lang="ca-ES" sz="3600" dirty="0" err="1">
                <a:latin typeface="Book Antiqua" panose="02040602050305030304" pitchFamily="18" charset="0"/>
              </a:rPr>
              <a:t>Presentación</a:t>
            </a:r>
            <a:r>
              <a:rPr lang="ca-ES" sz="3600" dirty="0">
                <a:latin typeface="Book Antiqua" panose="02040602050305030304" pitchFamily="18" charset="0"/>
              </a:rPr>
              <a:t> del </a:t>
            </a:r>
            <a:r>
              <a:rPr lang="ca-ES" sz="3600" i="1" dirty="0">
                <a:latin typeface="Book Antiqua" panose="02040602050305030304" pitchFamily="18" charset="0"/>
              </a:rPr>
              <a:t>DICCA-XV</a:t>
            </a:r>
          </a:p>
          <a:p>
            <a:r>
              <a:rPr lang="ca-ES" sz="3600" dirty="0">
                <a:latin typeface="Book Antiqua" panose="02040602050305030304" pitchFamily="18" charset="0"/>
              </a:rPr>
              <a:t>4) </a:t>
            </a:r>
            <a:r>
              <a:rPr lang="ca-ES" sz="3600" dirty="0" err="1">
                <a:latin typeface="Book Antiqua" panose="02040602050305030304" pitchFamily="18" charset="0"/>
              </a:rPr>
              <a:t>Posibles</a:t>
            </a:r>
            <a:r>
              <a:rPr lang="ca-ES" sz="3600" dirty="0">
                <a:latin typeface="Book Antiqua" panose="02040602050305030304" pitchFamily="18" charset="0"/>
              </a:rPr>
              <a:t> </a:t>
            </a:r>
            <a:r>
              <a:rPr lang="ca-ES" sz="3600" dirty="0" err="1">
                <a:latin typeface="Book Antiqua" panose="02040602050305030304" pitchFamily="18" charset="0"/>
              </a:rPr>
              <a:t>análisis</a:t>
            </a:r>
            <a:r>
              <a:rPr lang="ca-ES" sz="3600" dirty="0">
                <a:latin typeface="Book Antiqua" panose="02040602050305030304" pitchFamily="18" charset="0"/>
              </a:rPr>
              <a:t> </a:t>
            </a:r>
            <a:r>
              <a:rPr lang="ca-ES" sz="3600" dirty="0" err="1">
                <a:latin typeface="Book Antiqua" panose="02040602050305030304" pitchFamily="18" charset="0"/>
              </a:rPr>
              <a:t>filológicos</a:t>
            </a:r>
            <a:endParaRPr lang="es-ES" sz="3600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1303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>
            <a:extLst>
              <a:ext uri="{FF2B5EF4-FFF2-40B4-BE49-F238E27FC236}">
                <a16:creationId xmlns:a16="http://schemas.microsoft.com/office/drawing/2014/main" id="{B5024E36-764D-91A9-549C-336F0527B1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56238"/>
            <a:ext cx="12529458" cy="1320800"/>
          </a:xfrm>
        </p:spPr>
        <p:txBody>
          <a:bodyPr>
            <a:normAutofit/>
          </a:bodyPr>
          <a:lstStyle/>
          <a:p>
            <a:r>
              <a:rPr lang="es-ES" sz="2400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  <a:t>0. El origen del “bilingüismo”: </a:t>
            </a:r>
            <a:r>
              <a:rPr lang="es-ES" sz="2400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Sentencia del Compromiso de Caspe (25 de junio de 1412):</a:t>
            </a:r>
            <a:br>
              <a:rPr lang="es-ES" sz="2800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</a:br>
            <a:endParaRPr lang="es-ES" sz="2800" dirty="0">
              <a:latin typeface="Book Antiqua" panose="02040602050305030304" pitchFamily="18" charset="0"/>
              <a:ea typeface="Calibri" panose="020F0502020204030204" pitchFamily="34" charset="0"/>
              <a:cs typeface="+mn-cs"/>
            </a:endParaRPr>
          </a:p>
        </p:txBody>
      </p:sp>
      <p:pic>
        <p:nvPicPr>
          <p:cNvPr id="4" name="Imatge 3" descr="Imatge que conté text, escriptura a mà, Beix, Vitel·la&#10;&#10;Descripció generada automàticament">
            <a:extLst>
              <a:ext uri="{FF2B5EF4-FFF2-40B4-BE49-F238E27FC236}">
                <a16:creationId xmlns:a16="http://schemas.microsoft.com/office/drawing/2014/main" id="{0211C461-3F30-2DB7-0369-2932F7DE61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4524" y="910500"/>
            <a:ext cx="8862951" cy="5036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9896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>
            <a:extLst>
              <a:ext uri="{FF2B5EF4-FFF2-40B4-BE49-F238E27FC236}">
                <a16:creationId xmlns:a16="http://schemas.microsoft.com/office/drawing/2014/main" id="{B5024E36-764D-91A9-549C-336F0527B1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56238"/>
            <a:ext cx="12529458" cy="1320800"/>
          </a:xfrm>
        </p:spPr>
        <p:txBody>
          <a:bodyPr>
            <a:normAutofit/>
          </a:bodyPr>
          <a:lstStyle/>
          <a:p>
            <a:r>
              <a:rPr lang="es-ES" sz="2400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  <a:t>El origen del “bilingüismo”: </a:t>
            </a:r>
            <a:r>
              <a:rPr lang="es-ES" sz="2400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Sentencia del Compromiso de Caspe (25 de junio de 1412):</a:t>
            </a:r>
            <a:br>
              <a:rPr lang="es-ES" sz="2800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</a:br>
            <a:endParaRPr lang="es-ES" sz="2800" dirty="0">
              <a:latin typeface="Book Antiqua" panose="02040602050305030304" pitchFamily="18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5" name="QuadreDeText 4">
            <a:extLst>
              <a:ext uri="{FF2B5EF4-FFF2-40B4-BE49-F238E27FC236}">
                <a16:creationId xmlns:a16="http://schemas.microsoft.com/office/drawing/2014/main" id="{01B65503-FE03-8FA7-B3A3-AADE1CA3DE6C}"/>
              </a:ext>
            </a:extLst>
          </p:cNvPr>
          <p:cNvSpPr txBox="1"/>
          <p:nvPr/>
        </p:nvSpPr>
        <p:spPr>
          <a:xfrm>
            <a:off x="947057" y="1062615"/>
            <a:ext cx="10472057" cy="42369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2000" b="1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 nomine </a:t>
            </a:r>
            <a:r>
              <a:rPr lang="es-ES" sz="2000" b="1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Domini</a:t>
            </a:r>
            <a:r>
              <a:rPr lang="es-ES" sz="20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nostri</a:t>
            </a:r>
            <a:r>
              <a:rPr lang="es-ES" sz="20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Ihesu</a:t>
            </a:r>
            <a:r>
              <a:rPr lang="es-ES" sz="20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Christi. </a:t>
            </a:r>
            <a:r>
              <a:rPr lang="es-ES" sz="2000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Pateat</a:t>
            </a:r>
            <a:r>
              <a:rPr lang="es-ES" sz="20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universis</a:t>
            </a:r>
            <a:r>
              <a:rPr lang="es-ES" sz="20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quod</a:t>
            </a:r>
            <a:r>
              <a:rPr lang="es-ES" sz="20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die </a:t>
            </a:r>
            <a:r>
              <a:rPr lang="es-ES" sz="2000" b="1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sabbati</a:t>
            </a:r>
            <a:r>
              <a:rPr lang="es-ES" sz="2000" b="1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b="1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intitulata</a:t>
            </a:r>
            <a:r>
              <a:rPr lang="es-ES" sz="2000" b="1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b="1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vicesima</a:t>
            </a:r>
            <a:r>
              <a:rPr lang="es-ES" sz="2000" b="1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quinta </a:t>
            </a:r>
            <a:r>
              <a:rPr lang="es-ES" sz="2000" b="1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mensis</a:t>
            </a:r>
            <a:r>
              <a:rPr lang="es-ES" sz="2000" b="1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b="1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junii</a:t>
            </a:r>
            <a:r>
              <a:rPr lang="es-ES" sz="2000" b="1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s-ES" sz="2000" b="1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anno</a:t>
            </a:r>
            <a:r>
              <a:rPr lang="es-ES" sz="2000" b="1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es-ES" sz="2000" b="1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nativitate</a:t>
            </a:r>
            <a:r>
              <a:rPr lang="es-ES" sz="2000" b="1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b="1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Domini</a:t>
            </a:r>
            <a:r>
              <a:rPr lang="es-ES" sz="2000" b="1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b="1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millesimo</a:t>
            </a:r>
            <a:r>
              <a:rPr lang="es-ES" sz="2000" b="1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b="1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quadringentesimo</a:t>
            </a:r>
            <a:r>
              <a:rPr lang="es-ES" sz="2000" b="1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b="1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duodecimo</a:t>
            </a:r>
            <a:r>
              <a:rPr lang="es-ES" sz="20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[…]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2000" b="1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Dicimus</a:t>
            </a:r>
            <a:r>
              <a:rPr lang="es-ES" sz="2000" b="1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et </a:t>
            </a:r>
            <a:r>
              <a:rPr lang="es-ES" sz="2000" b="1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publicamus</a:t>
            </a:r>
            <a:r>
              <a:rPr lang="es-ES" sz="2000" b="1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b="1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quod</a:t>
            </a:r>
            <a:r>
              <a:rPr lang="es-ES" sz="20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parlamenta </a:t>
            </a:r>
            <a:r>
              <a:rPr lang="es-ES" sz="2000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predicta</a:t>
            </a:r>
            <a:r>
              <a:rPr lang="es-ES" sz="20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et </a:t>
            </a:r>
            <a:r>
              <a:rPr lang="es-ES" sz="2000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subditi</a:t>
            </a:r>
            <a:r>
              <a:rPr lang="es-ES" sz="20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ac </a:t>
            </a:r>
            <a:r>
              <a:rPr lang="es-ES" sz="2000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vassalli</a:t>
            </a:r>
            <a:r>
              <a:rPr lang="es-ES" sz="20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b="1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Corone </a:t>
            </a:r>
            <a:r>
              <a:rPr lang="es-ES" sz="2000" b="1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Aragonum</a:t>
            </a:r>
            <a:r>
              <a:rPr lang="es-ES" sz="20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fidelitatis</a:t>
            </a:r>
            <a:r>
              <a:rPr lang="es-ES" sz="20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debitum</a:t>
            </a:r>
            <a:r>
              <a:rPr lang="es-ES" sz="20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prestare </a:t>
            </a:r>
            <a:r>
              <a:rPr lang="es-ES" sz="2000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debent</a:t>
            </a:r>
            <a:r>
              <a:rPr lang="es-ES" sz="20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et </a:t>
            </a:r>
            <a:r>
              <a:rPr lang="es-ES" sz="2000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tenentur</a:t>
            </a:r>
            <a:r>
              <a:rPr lang="es-ES" sz="20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illustrissimo</a:t>
            </a:r>
            <a:r>
              <a:rPr lang="es-ES" sz="20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ac </a:t>
            </a:r>
            <a:r>
              <a:rPr lang="es-ES" sz="2000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excellentissimo</a:t>
            </a:r>
            <a:r>
              <a:rPr lang="es-ES" sz="20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et </a:t>
            </a:r>
            <a:r>
              <a:rPr lang="es-ES" sz="2000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potentissimo</a:t>
            </a:r>
            <a:r>
              <a:rPr lang="es-ES" sz="20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principi</a:t>
            </a:r>
            <a:r>
              <a:rPr lang="es-ES" sz="20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et domino: </a:t>
            </a:r>
            <a:r>
              <a:rPr lang="es-ES" sz="2000" b="1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domino Ferdinando, </a:t>
            </a:r>
            <a:r>
              <a:rPr lang="es-ES" sz="2000" b="1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infanti</a:t>
            </a:r>
            <a:r>
              <a:rPr lang="es-ES" sz="2000" b="1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b="1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Castelle</a:t>
            </a:r>
            <a:r>
              <a:rPr lang="es-ES" sz="2000" b="1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et </a:t>
            </a:r>
            <a:r>
              <a:rPr lang="es-ES" sz="2000" b="1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ipsum</a:t>
            </a:r>
            <a:r>
              <a:rPr lang="es-ES" sz="2000" b="1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b="1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dominum</a:t>
            </a:r>
            <a:r>
              <a:rPr lang="es-ES" sz="2000" b="1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b="1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Ferdinandum</a:t>
            </a:r>
            <a:r>
              <a:rPr lang="es-ES" sz="2000" b="1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in </a:t>
            </a:r>
            <a:r>
              <a:rPr lang="es-ES" sz="2000" b="1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eorum</a:t>
            </a:r>
            <a:r>
              <a:rPr lang="es-ES" sz="2000" b="1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b="1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verum</a:t>
            </a:r>
            <a:r>
              <a:rPr lang="es-ES" sz="2000" b="1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b="1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regem</a:t>
            </a:r>
            <a:r>
              <a:rPr lang="es-ES" sz="2000" b="1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et </a:t>
            </a:r>
            <a:r>
              <a:rPr lang="es-ES" sz="2000" b="1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dominum</a:t>
            </a:r>
            <a:r>
              <a:rPr lang="es-ES" sz="2000" b="1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b="1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habere</a:t>
            </a:r>
            <a:r>
              <a:rPr lang="es-ES" sz="2000" b="1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b="1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tenentur</a:t>
            </a:r>
            <a:r>
              <a:rPr lang="es-ES" sz="2000" b="1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et </a:t>
            </a:r>
            <a:r>
              <a:rPr lang="es-ES" sz="2000" b="1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debent</a:t>
            </a:r>
            <a:r>
              <a:rPr lang="es-ES" sz="2000" b="1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s-ES" sz="20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[…]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20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Que </a:t>
            </a:r>
            <a:r>
              <a:rPr lang="es-ES" sz="2000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fuerunt</a:t>
            </a:r>
            <a:r>
              <a:rPr lang="es-ES" sz="20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acta die, </a:t>
            </a:r>
            <a:r>
              <a:rPr lang="es-ES" sz="2000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anno</a:t>
            </a:r>
            <a:r>
              <a:rPr lang="es-ES" sz="20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et loco </a:t>
            </a:r>
            <a:r>
              <a:rPr lang="es-ES" sz="2000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predictis</a:t>
            </a:r>
            <a:r>
              <a:rPr lang="es-ES" sz="20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s-ES" sz="2000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presentibus</a:t>
            </a:r>
            <a:r>
              <a:rPr lang="es-ES" sz="20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honorabilibus</a:t>
            </a:r>
            <a:r>
              <a:rPr lang="es-ES" sz="20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viris</a:t>
            </a:r>
            <a:r>
              <a:rPr lang="es-ES" sz="20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dominis</a:t>
            </a:r>
            <a:r>
              <a:rPr lang="es-ES" sz="20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Francisco de Pau, </a:t>
            </a:r>
            <a:r>
              <a:rPr lang="es-ES" sz="2000" b="1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milite</a:t>
            </a:r>
            <a:r>
              <a:rPr lang="es-ES" sz="20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Dominico </a:t>
            </a:r>
            <a:r>
              <a:rPr lang="es-ES" sz="2000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Ram</a:t>
            </a:r>
            <a:r>
              <a:rPr lang="es-ES" sz="20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s-ES" sz="2000" b="1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licenciato</a:t>
            </a:r>
            <a:r>
              <a:rPr lang="es-ES" sz="2000" b="1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in </a:t>
            </a:r>
            <a:r>
              <a:rPr lang="es-ES" sz="2000" b="1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legi</a:t>
            </a:r>
            <a:r>
              <a:rPr lang="es-ES" sz="2000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bus</a:t>
            </a:r>
            <a:r>
              <a:rPr lang="es-ES" sz="20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s-ES" sz="2000" b="1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priore </a:t>
            </a:r>
            <a:r>
              <a:rPr lang="es-ES" sz="2000" b="1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ecclesi</a:t>
            </a:r>
            <a:r>
              <a:rPr lang="es-ES" sz="2000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es-ES" sz="20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Alcanicii</a:t>
            </a:r>
            <a:r>
              <a:rPr lang="es-ES" sz="20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s-ES" sz="2000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Melchiore</a:t>
            </a:r>
            <a:r>
              <a:rPr lang="es-ES" sz="20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es-ES" sz="2000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Galbis</a:t>
            </a:r>
            <a:r>
              <a:rPr lang="es-ES" sz="20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s-ES" sz="2000" b="1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milite</a:t>
            </a:r>
            <a:r>
              <a:rPr lang="es-ES" sz="20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Dominico de </a:t>
            </a:r>
            <a:r>
              <a:rPr lang="es-ES" sz="2000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Lanaja</a:t>
            </a:r>
            <a:r>
              <a:rPr lang="es-ES" sz="20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s-ES" sz="2000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Guillelmo</a:t>
            </a:r>
            <a:r>
              <a:rPr lang="es-ES" sz="20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Çaera</a:t>
            </a:r>
            <a:r>
              <a:rPr lang="es-ES" sz="20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et Raymundo </a:t>
            </a:r>
            <a:r>
              <a:rPr lang="es-ES" sz="2000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Fivalerii</a:t>
            </a:r>
            <a:r>
              <a:rPr lang="es-ES" sz="20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s-ES" sz="2000" b="1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castellanis</a:t>
            </a:r>
            <a:r>
              <a:rPr lang="es-ES" sz="20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et </a:t>
            </a:r>
            <a:r>
              <a:rPr lang="es-ES" sz="2000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custodibus</a:t>
            </a:r>
            <a:r>
              <a:rPr lang="es-ES" sz="20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dicti</a:t>
            </a:r>
            <a:r>
              <a:rPr lang="es-ES" sz="20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b="1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castri</a:t>
            </a:r>
            <a:r>
              <a:rPr lang="es-ES" sz="2000" b="1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es-ES" sz="2000" b="1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Casp</a:t>
            </a:r>
            <a:r>
              <a:rPr lang="es-ES" sz="20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ad </a:t>
            </a:r>
            <a:r>
              <a:rPr lang="es-ES" sz="2000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hec</a:t>
            </a:r>
            <a:r>
              <a:rPr lang="es-ES" sz="20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pro </a:t>
            </a:r>
            <a:r>
              <a:rPr lang="es-ES" sz="2000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testibus</a:t>
            </a:r>
            <a:r>
              <a:rPr lang="es-ES" sz="20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vocatis</a:t>
            </a:r>
            <a:r>
              <a:rPr lang="es-ES" sz="20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specialiter</a:t>
            </a:r>
            <a:r>
              <a:rPr lang="es-ES" sz="20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et </a:t>
            </a:r>
            <a:r>
              <a:rPr lang="es-ES" sz="2000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assumptis</a:t>
            </a:r>
            <a:r>
              <a:rPr lang="es-ES" sz="20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[…]</a:t>
            </a:r>
          </a:p>
        </p:txBody>
      </p:sp>
    </p:spTree>
    <p:extLst>
      <p:ext uri="{BB962C8B-B14F-4D97-AF65-F5344CB8AC3E}">
        <p14:creationId xmlns:p14="http://schemas.microsoft.com/office/powerpoint/2010/main" val="17265854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>
            <a:extLst>
              <a:ext uri="{FF2B5EF4-FFF2-40B4-BE49-F238E27FC236}">
                <a16:creationId xmlns:a16="http://schemas.microsoft.com/office/drawing/2014/main" id="{B5024E36-764D-91A9-549C-336F0527B1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56238"/>
            <a:ext cx="12529458" cy="1320800"/>
          </a:xfrm>
        </p:spPr>
        <p:txBody>
          <a:bodyPr>
            <a:normAutofit/>
          </a:bodyPr>
          <a:lstStyle/>
          <a:p>
            <a:r>
              <a:rPr lang="es-ES" sz="2400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  <a:t>El origen del “bilingüismo”: </a:t>
            </a:r>
            <a:r>
              <a:rPr lang="es-ES" sz="2400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Sentencia del Compromiso de Caspe (25 de junio de 1412):</a:t>
            </a:r>
            <a:br>
              <a:rPr lang="es-ES" sz="2800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</a:br>
            <a:endParaRPr lang="es-ES" sz="2800" dirty="0">
              <a:latin typeface="Book Antiqua" panose="02040602050305030304" pitchFamily="18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5" name="QuadreDeText 4">
            <a:extLst>
              <a:ext uri="{FF2B5EF4-FFF2-40B4-BE49-F238E27FC236}">
                <a16:creationId xmlns:a16="http://schemas.microsoft.com/office/drawing/2014/main" id="{01B65503-FE03-8FA7-B3A3-AADE1CA3DE6C}"/>
              </a:ext>
            </a:extLst>
          </p:cNvPr>
          <p:cNvSpPr txBox="1"/>
          <p:nvPr/>
        </p:nvSpPr>
        <p:spPr>
          <a:xfrm>
            <a:off x="947057" y="1062615"/>
            <a:ext cx="10472057" cy="43395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20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 el nombre de nuestro Señor Jesucristo. Sepa todo el mundo que estamos en sábado día veinticinco del mes de junio del año mil cuatrocientos doce desde el nacimiento del Señor.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20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Decimos y publicamos que los dichos parlamentos y súbditos y vasallos deben pagar la deuda de fidelidad a la Corona de Aragón y están obligados al ilustre y excelentísimo y poderoso príncipe y señor: están obligados y deben tener al señor Fernando, al infante de Castilla, como su verdadero rey y señor. […]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s-ES" sz="2000" kern="100" dirty="0"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20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 “</a:t>
            </a:r>
            <a:r>
              <a:rPr lang="es-ES" sz="2000" b="0" i="0" dirty="0">
                <a:solidFill>
                  <a:srgbClr val="444444"/>
                </a:solidFill>
                <a:effectLst/>
                <a:latin typeface="Book Antiqua" panose="02040602050305030304" pitchFamily="18" charset="0"/>
              </a:rPr>
              <a:t>una modalidad lingüística, el castellano usado en la Corona de Aragón, y un periodo, el siglo XV, que, como consecuencia de la convivencia con el catalán y el aragonés, por una parte, y de las innovaciones latinizantes que llegaban desde el reino de Nápoles, por otra, es de trascendental importancia para el estudio del paso del castellano medieval al renacentista.” (</a:t>
            </a:r>
            <a:r>
              <a:rPr lang="es-ES" sz="2000" b="0" i="1" dirty="0" err="1">
                <a:solidFill>
                  <a:srgbClr val="444444"/>
                </a:solidFill>
                <a:effectLst/>
                <a:latin typeface="Book Antiqua" panose="02040602050305030304" pitchFamily="18" charset="0"/>
              </a:rPr>
              <a:t>Dicca</a:t>
            </a:r>
            <a:r>
              <a:rPr lang="es-ES" sz="2000" b="0" i="1" dirty="0">
                <a:solidFill>
                  <a:srgbClr val="444444"/>
                </a:solidFill>
                <a:effectLst/>
                <a:latin typeface="Book Antiqua" panose="02040602050305030304" pitchFamily="18" charset="0"/>
              </a:rPr>
              <a:t>-XV</a:t>
            </a:r>
            <a:r>
              <a:rPr lang="es-ES" sz="2000" b="0" dirty="0">
                <a:solidFill>
                  <a:srgbClr val="444444"/>
                </a:solidFill>
                <a:effectLst/>
                <a:latin typeface="Book Antiqua" panose="02040602050305030304" pitchFamily="18" charset="0"/>
              </a:rPr>
              <a:t>, </a:t>
            </a:r>
            <a:r>
              <a:rPr lang="es-ES" sz="2000" b="0" i="1" dirty="0">
                <a:solidFill>
                  <a:srgbClr val="444444"/>
                </a:solidFill>
                <a:effectLst/>
                <a:latin typeface="Book Antiqua" panose="02040602050305030304" pitchFamily="18" charset="0"/>
              </a:rPr>
              <a:t>presentación</a:t>
            </a:r>
            <a:r>
              <a:rPr lang="es-ES" sz="2000" b="0" dirty="0">
                <a:solidFill>
                  <a:srgbClr val="444444"/>
                </a:solidFill>
                <a:effectLst/>
                <a:latin typeface="Book Antiqua" panose="02040602050305030304" pitchFamily="18" charset="0"/>
              </a:rPr>
              <a:t>)</a:t>
            </a:r>
            <a:endParaRPr lang="es-ES" sz="2000" kern="100" dirty="0">
              <a:effectLst/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7211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>
            <a:extLst>
              <a:ext uri="{FF2B5EF4-FFF2-40B4-BE49-F238E27FC236}">
                <a16:creationId xmlns:a16="http://schemas.microsoft.com/office/drawing/2014/main" id="{B5024E36-764D-91A9-549C-336F0527B1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56238"/>
            <a:ext cx="12529458" cy="1320800"/>
          </a:xfrm>
        </p:spPr>
        <p:txBody>
          <a:bodyPr>
            <a:normAutofit/>
          </a:bodyPr>
          <a:lstStyle/>
          <a:p>
            <a:r>
              <a:rPr lang="es-ES" sz="2400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  <a:t>1. Introducción</a:t>
            </a:r>
            <a:br>
              <a:rPr lang="es-ES" sz="2800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</a:br>
            <a:endParaRPr lang="es-ES" sz="2800" dirty="0">
              <a:latin typeface="Book Antiqua" panose="02040602050305030304" pitchFamily="18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5" name="QuadreDeText 4">
            <a:extLst>
              <a:ext uri="{FF2B5EF4-FFF2-40B4-BE49-F238E27FC236}">
                <a16:creationId xmlns:a16="http://schemas.microsoft.com/office/drawing/2014/main" id="{01B65503-FE03-8FA7-B3A3-AADE1CA3DE6C}"/>
              </a:ext>
            </a:extLst>
          </p:cNvPr>
          <p:cNvSpPr txBox="1"/>
          <p:nvPr/>
        </p:nvSpPr>
        <p:spPr>
          <a:xfrm>
            <a:off x="576943" y="1477038"/>
            <a:ext cx="10472057" cy="28429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buFont typeface="Garamond" panose="02020404030301010803" pitchFamily="18" charset="0"/>
              <a:buChar char="-"/>
            </a:pPr>
            <a:r>
              <a:rPr lang="es-ES" sz="28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Objeto de estudio: transferencias lingüísticas del catalán (aragonés) que se documentan en textos del siglo </a:t>
            </a:r>
            <a:r>
              <a:rPr lang="es-ES" sz="2800" kern="100" cap="small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xv</a:t>
            </a:r>
            <a:r>
              <a:rPr lang="es-ES" sz="2800" kern="100" cap="small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8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escritos en variedades orientales del castellano.</a:t>
            </a:r>
          </a:p>
          <a:p>
            <a:pPr lvl="0" algn="just">
              <a:lnSpc>
                <a:spcPct val="107000"/>
              </a:lnSpc>
            </a:pPr>
            <a:endParaRPr lang="es-ES" sz="2800" kern="100" dirty="0">
              <a:effectLst/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Garamond" panose="02020404030301010803" pitchFamily="18" charset="0"/>
              <a:buChar char="-"/>
            </a:pPr>
            <a:r>
              <a:rPr lang="es-ES" sz="28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Corpus de partida: </a:t>
            </a:r>
            <a:r>
              <a:rPr lang="es-ES" sz="2800" i="1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Diccionario del castellano del siglo </a:t>
            </a:r>
            <a:r>
              <a:rPr lang="es-ES" sz="2800" i="1" kern="100" cap="small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xv</a:t>
            </a:r>
            <a:r>
              <a:rPr lang="es-ES" sz="2800" i="1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en la Corona de Aragón</a:t>
            </a:r>
            <a:r>
              <a:rPr lang="es-ES" sz="28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s-ES" sz="2800" u="sng" kern="100" dirty="0">
                <a:solidFill>
                  <a:srgbClr val="0563C1"/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DICCA-XV</a:t>
            </a:r>
            <a:r>
              <a:rPr lang="es-ES" sz="28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6777886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>
            <a:extLst>
              <a:ext uri="{FF2B5EF4-FFF2-40B4-BE49-F238E27FC236}">
                <a16:creationId xmlns:a16="http://schemas.microsoft.com/office/drawing/2014/main" id="{B5024E36-764D-91A9-549C-336F0527B1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56238"/>
            <a:ext cx="12529458" cy="1320800"/>
          </a:xfrm>
        </p:spPr>
        <p:txBody>
          <a:bodyPr>
            <a:normAutofit/>
          </a:bodyPr>
          <a:lstStyle/>
          <a:p>
            <a:r>
              <a:rPr lang="es-ES" sz="2400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  <a:t>1. Introducción - Justificación</a:t>
            </a:r>
            <a:br>
              <a:rPr lang="es-ES" sz="2800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</a:br>
            <a:endParaRPr lang="es-ES" sz="2800" dirty="0">
              <a:latin typeface="Book Antiqua" panose="02040602050305030304" pitchFamily="18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5" name="QuadreDeText 4">
            <a:extLst>
              <a:ext uri="{FF2B5EF4-FFF2-40B4-BE49-F238E27FC236}">
                <a16:creationId xmlns:a16="http://schemas.microsoft.com/office/drawing/2014/main" id="{01B65503-FE03-8FA7-B3A3-AADE1CA3DE6C}"/>
              </a:ext>
            </a:extLst>
          </p:cNvPr>
          <p:cNvSpPr txBox="1"/>
          <p:nvPr/>
        </p:nvSpPr>
        <p:spPr>
          <a:xfrm>
            <a:off x="481693" y="1696113"/>
            <a:ext cx="10472057" cy="23851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</a:pPr>
            <a:r>
              <a:rPr lang="es-ES" sz="2000" kern="100" dirty="0">
                <a:latin typeface="Book Antiqua" panose="02040602050305030304" pitchFamily="18" charset="0"/>
                <a:cs typeface="Times New Roman" panose="02020603050405020304" pitchFamily="18" charset="0"/>
              </a:rPr>
              <a:t>- Importancia del siglo XV en la gestación de </a:t>
            </a:r>
            <a:r>
              <a:rPr lang="es-ES" sz="2000" kern="0" dirty="0">
                <a:effectLst/>
                <a:latin typeface="Book Antiqua" panose="02040602050305030304" pitchFamily="18" charset="0"/>
                <a:ea typeface="Calibri" panose="020F0502020204030204" pitchFamily="34" charset="0"/>
              </a:rPr>
              <a:t>lo que será la lengua clásica de los siglos </a:t>
            </a:r>
            <a:r>
              <a:rPr lang="es-ES" sz="2000" kern="0" cap="small" dirty="0" err="1">
                <a:effectLst/>
                <a:latin typeface="Book Antiqua" panose="02040602050305030304" pitchFamily="18" charset="0"/>
                <a:ea typeface="Calibri" panose="020F0502020204030204" pitchFamily="34" charset="0"/>
              </a:rPr>
              <a:t>xvi</a:t>
            </a:r>
            <a:r>
              <a:rPr lang="es-ES" sz="2000" kern="0" dirty="0">
                <a:effectLst/>
                <a:latin typeface="Book Antiqua" panose="02040602050305030304" pitchFamily="18" charset="0"/>
                <a:ea typeface="Calibri" panose="020F0502020204030204" pitchFamily="34" charset="0"/>
              </a:rPr>
              <a:t> y </a:t>
            </a:r>
            <a:r>
              <a:rPr lang="es-ES" sz="2000" kern="0" cap="small" dirty="0" err="1">
                <a:effectLst/>
                <a:latin typeface="Book Antiqua" panose="02040602050305030304" pitchFamily="18" charset="0"/>
                <a:ea typeface="Calibri" panose="020F0502020204030204" pitchFamily="34" charset="0"/>
              </a:rPr>
              <a:t>xvii</a:t>
            </a:r>
            <a:r>
              <a:rPr lang="es-ES" sz="2000" kern="0" dirty="0">
                <a:effectLst/>
                <a:latin typeface="Book Antiqua" panose="02040602050305030304" pitchFamily="18" charset="0"/>
                <a:ea typeface="Calibri" panose="020F0502020204030204" pitchFamily="34" charset="0"/>
              </a:rPr>
              <a:t> (cfr. Lleal 2009, 2011: 51 y 2016; Dworkin 2012 o Raab 2014, 2015, 2022, 2024a y 2024b)</a:t>
            </a:r>
          </a:p>
          <a:p>
            <a:pPr lvl="0" algn="just">
              <a:lnSpc>
                <a:spcPct val="107000"/>
              </a:lnSpc>
            </a:pPr>
            <a:endParaRPr lang="es-ES" sz="2000" kern="100" dirty="0">
              <a:latin typeface="Book Antiqua" panose="0204060205030503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</a:pPr>
            <a:r>
              <a:rPr lang="es-ES" sz="2000" kern="100" dirty="0">
                <a:latin typeface="Book Antiqua" panose="02040602050305030304" pitchFamily="18" charset="0"/>
                <a:cs typeface="Times New Roman" panose="02020603050405020304" pitchFamily="18" charset="0"/>
              </a:rPr>
              <a:t>- «</a:t>
            </a:r>
            <a:r>
              <a:rPr lang="es-ES" sz="2000" b="1" kern="100" dirty="0">
                <a:latin typeface="Book Antiqua" panose="02040602050305030304" pitchFamily="18" charset="0"/>
                <a:cs typeface="Times New Roman" panose="02020603050405020304" pitchFamily="18" charset="0"/>
              </a:rPr>
              <a:t>Muchos aspectos que separan el español medieval del español moderno parecen proceder de Navarra y Aragón y haber penetrado en Castilla a través de su zona oriental, antes de extenderse por el centro y el sur peninsular</a:t>
            </a:r>
            <a:r>
              <a:rPr lang="es-ES" sz="2000" kern="100" dirty="0">
                <a:latin typeface="Book Antiqua" panose="02040602050305030304" pitchFamily="18" charset="0"/>
                <a:cs typeface="Times New Roman" panose="02020603050405020304" pitchFamily="18" charset="0"/>
              </a:rPr>
              <a:t>» (Fernández-Ordóñez 2012: 55; cfr. </a:t>
            </a:r>
            <a:r>
              <a:rPr lang="es-ES" sz="2000" kern="100" dirty="0" err="1">
                <a:latin typeface="Book Antiqua" panose="02040602050305030304" pitchFamily="18" charset="0"/>
                <a:cs typeface="Times New Roman" panose="02020603050405020304" pitchFamily="18" charset="0"/>
              </a:rPr>
              <a:t>tb</a:t>
            </a:r>
            <a:r>
              <a:rPr lang="es-ES" sz="2000" kern="100" dirty="0">
                <a:latin typeface="Book Antiqua" panose="02040602050305030304" pitchFamily="18" charset="0"/>
                <a:cs typeface="Times New Roman" panose="02020603050405020304" pitchFamily="18" charset="0"/>
              </a:rPr>
              <a:t>. Harris-</a:t>
            </a:r>
            <a:r>
              <a:rPr lang="es-ES" sz="2000" kern="100" dirty="0" err="1">
                <a:latin typeface="Book Antiqua" panose="02040602050305030304" pitchFamily="18" charset="0"/>
                <a:cs typeface="Times New Roman" panose="02020603050405020304" pitchFamily="18" charset="0"/>
              </a:rPr>
              <a:t>Northall</a:t>
            </a:r>
            <a:r>
              <a:rPr lang="es-ES" sz="2000" kern="100" dirty="0">
                <a:latin typeface="Book Antiqua" panose="02040602050305030304" pitchFamily="18" charset="0"/>
                <a:cs typeface="Times New Roman" panose="02020603050405020304" pitchFamily="18" charset="0"/>
              </a:rPr>
              <a:t> 1999; Lleal 2009; Dworkin 2014 o Raab 2022)</a:t>
            </a:r>
          </a:p>
        </p:txBody>
      </p:sp>
    </p:spTree>
    <p:extLst>
      <p:ext uri="{BB962C8B-B14F-4D97-AF65-F5344CB8AC3E}">
        <p14:creationId xmlns:p14="http://schemas.microsoft.com/office/powerpoint/2010/main" val="19904291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>
            <a:extLst>
              <a:ext uri="{FF2B5EF4-FFF2-40B4-BE49-F238E27FC236}">
                <a16:creationId xmlns:a16="http://schemas.microsoft.com/office/drawing/2014/main" id="{B5024E36-764D-91A9-549C-336F0527B1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56238"/>
            <a:ext cx="12529458" cy="1320800"/>
          </a:xfrm>
        </p:spPr>
        <p:txBody>
          <a:bodyPr>
            <a:normAutofit/>
          </a:bodyPr>
          <a:lstStyle/>
          <a:p>
            <a:r>
              <a:rPr lang="es-ES" sz="2400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  <a:t>1. Introducción</a:t>
            </a:r>
            <a:br>
              <a:rPr lang="es-ES" sz="2800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</a:br>
            <a:endParaRPr lang="es-ES" sz="2800" dirty="0">
              <a:latin typeface="Book Antiqua" panose="02040602050305030304" pitchFamily="18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5" name="QuadreDeText 4">
            <a:extLst>
              <a:ext uri="{FF2B5EF4-FFF2-40B4-BE49-F238E27FC236}">
                <a16:creationId xmlns:a16="http://schemas.microsoft.com/office/drawing/2014/main" id="{01B65503-FE03-8FA7-B3A3-AADE1CA3DE6C}"/>
              </a:ext>
            </a:extLst>
          </p:cNvPr>
          <p:cNvSpPr txBox="1"/>
          <p:nvPr/>
        </p:nvSpPr>
        <p:spPr>
          <a:xfrm>
            <a:off x="408214" y="816638"/>
            <a:ext cx="10733314" cy="52940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</a:pPr>
            <a:r>
              <a:rPr lang="es-ES" sz="24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Preguntas de investigación:  </a:t>
            </a:r>
          </a:p>
          <a:p>
            <a:pPr marL="342900" lvl="0" indent="-342900" algn="just">
              <a:lnSpc>
                <a:spcPct val="150000"/>
              </a:lnSpc>
              <a:buFont typeface="+mj-lt"/>
              <a:buAutoNum type="arabicParenBoth"/>
            </a:pPr>
            <a:r>
              <a:rPr lang="es-ES" sz="24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¿Cómo / en qué tipologías textuales tienden a aparecer elementos de procedencia oriental?</a:t>
            </a:r>
          </a:p>
          <a:p>
            <a:pPr marL="342900" lvl="0" indent="-342900">
              <a:lnSpc>
                <a:spcPct val="150000"/>
              </a:lnSpc>
              <a:buFont typeface="+mj-lt"/>
              <a:buAutoNum type="arabicParenBoth"/>
            </a:pPr>
            <a:r>
              <a:rPr lang="es-ES" sz="24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¿Existe una mayor huella oriental en textos de inicios del siglo </a:t>
            </a:r>
            <a:r>
              <a:rPr lang="es-ES" sz="2400" kern="100" cap="small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xv</a:t>
            </a:r>
            <a:r>
              <a:rPr lang="es-ES" sz="24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que en textos de finales del siglo?</a:t>
            </a:r>
          </a:p>
          <a:p>
            <a:pPr marL="342900" lvl="0" indent="-342900" algn="just">
              <a:lnSpc>
                <a:spcPct val="150000"/>
              </a:lnSpc>
              <a:buFont typeface="+mj-lt"/>
              <a:buAutoNum type="arabicParenBoth"/>
            </a:pPr>
            <a:r>
              <a:rPr lang="es-ES" sz="24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¿Qué papel desempeña la labor de traducción en los procesos de transferencia lingüística? </a:t>
            </a:r>
          </a:p>
          <a:p>
            <a:pPr marL="342900" lvl="0" indent="-342900" algn="just">
              <a:lnSpc>
                <a:spcPct val="150000"/>
              </a:lnSpc>
              <a:buFont typeface="+mj-lt"/>
              <a:buAutoNum type="arabicParenBoth"/>
            </a:pPr>
            <a:r>
              <a:rPr lang="es-ES" sz="24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¿Cuáles son las características fonológicas, morfológicas, sintácticas y léxicas de los catalanismos?</a:t>
            </a:r>
            <a:endParaRPr lang="es-ES" sz="2400" kern="100" dirty="0"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</a:pPr>
            <a:r>
              <a:rPr lang="es-ES" sz="18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593113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>
            <a:extLst>
              <a:ext uri="{FF2B5EF4-FFF2-40B4-BE49-F238E27FC236}">
                <a16:creationId xmlns:a16="http://schemas.microsoft.com/office/drawing/2014/main" id="{B5024E36-764D-91A9-549C-336F0527B1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56238"/>
            <a:ext cx="12529458" cy="1320800"/>
          </a:xfrm>
        </p:spPr>
        <p:txBody>
          <a:bodyPr>
            <a:normAutofit fontScale="90000"/>
          </a:bodyPr>
          <a:lstStyle/>
          <a:p>
            <a:r>
              <a:rPr lang="es-ES" sz="2400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  <a:t>2. Problemas teóricos y terminológicos: </a:t>
            </a:r>
            <a:r>
              <a:rPr lang="es-ES" sz="2400" i="1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  <a:t>préstamo</a:t>
            </a:r>
            <a:br>
              <a:rPr lang="es-ES" sz="2800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</a:br>
            <a:br>
              <a:rPr lang="es-ES" sz="2800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</a:br>
            <a:br>
              <a:rPr lang="es-ES" sz="2800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</a:br>
            <a:br>
              <a:rPr lang="es-ES" sz="2800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</a:br>
            <a:r>
              <a:rPr lang="es-ES" sz="2700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  <a:t>- </a:t>
            </a:r>
            <a: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“la transferencia de elementos –normalmente léxicos, aunque no siempre […]– entre dos lenguas o comunidades lingüísticas, con cierta alteración formal de dicho elemento […]” (Gómez Capuz 1998: 19)</a:t>
            </a: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Problema de diferenciación en el plano etimológico entre </a:t>
            </a:r>
            <a:r>
              <a:rPr lang="es-ES" sz="2700" i="1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étimo último</a:t>
            </a:r>
            <a: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y </a:t>
            </a:r>
            <a:r>
              <a:rPr lang="es-ES" sz="2700" i="1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étimo inmediato </a:t>
            </a:r>
            <a: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s-ES" sz="2700" i="1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cfr. </a:t>
            </a:r>
            <a: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Pratt 1980: 42-43).</a:t>
            </a: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Ejemplo: longobardo </a:t>
            </a:r>
            <a:r>
              <a:rPr lang="es-ES" sz="2700" i="1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skif</a:t>
            </a:r>
            <a: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‘barco’ &gt; italiano </a:t>
            </a:r>
            <a:r>
              <a:rPr lang="es-ES" sz="2700" i="1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schifo</a:t>
            </a:r>
            <a: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&gt; catalán </a:t>
            </a:r>
            <a:r>
              <a:rPr lang="es-ES" sz="2700" i="1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esquif</a:t>
            </a:r>
            <a:r>
              <a:rPr lang="es-ES" sz="2700" i="1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&gt; castellano </a:t>
            </a:r>
            <a:r>
              <a:rPr lang="es-ES" sz="2700" i="1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esquife</a:t>
            </a:r>
            <a:br>
              <a:rPr lang="es-E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s-ES" sz="2800" dirty="0">
              <a:latin typeface="Book Antiqua" panose="02040602050305030304" pitchFamily="18" charset="0"/>
              <a:ea typeface="Calibri" panose="020F0502020204030204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56210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>
            <a:extLst>
              <a:ext uri="{FF2B5EF4-FFF2-40B4-BE49-F238E27FC236}">
                <a16:creationId xmlns:a16="http://schemas.microsoft.com/office/drawing/2014/main" id="{B5024E36-764D-91A9-549C-336F0527B1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56238"/>
            <a:ext cx="12529458" cy="1320800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es-ES" sz="2400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  <a:t>2. Problemas teóricos y terminológicos: </a:t>
            </a:r>
            <a:r>
              <a:rPr lang="es-ES" sz="2400" i="1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  <a:t>catalanismo</a:t>
            </a:r>
            <a:br>
              <a:rPr lang="es-ES" sz="2800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</a:br>
            <a:br>
              <a:rPr lang="es-ES" sz="2800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</a:br>
            <a:r>
              <a:rPr lang="es-ES" sz="2700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  <a:t>- </a:t>
            </a:r>
            <a: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“Forma </a:t>
            </a:r>
            <a:r>
              <a:rPr lang="es-ES" sz="2700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d’expressió</a:t>
            </a:r>
            <a: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catalana usada en una </a:t>
            </a:r>
            <a:r>
              <a:rPr lang="es-ES" sz="2700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altra</a:t>
            </a:r>
            <a: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700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llengua</a:t>
            </a:r>
            <a: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” (</a:t>
            </a:r>
            <a:r>
              <a:rPr lang="es-ES" sz="2700" i="1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DIEC</a:t>
            </a:r>
            <a: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s-ES" sz="2700" i="1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s. v.</a:t>
            </a:r>
            <a: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700" i="1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catalanisme</a:t>
            </a:r>
            <a: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“</a:t>
            </a:r>
            <a:r>
              <a:rPr lang="es-ES" sz="2700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Element</a:t>
            </a:r>
            <a: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s-ES" sz="2700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lingüístic</a:t>
            </a:r>
            <a: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700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català</a:t>
            </a:r>
            <a: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s-ES" sz="2700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introduït</a:t>
            </a:r>
            <a: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en una </a:t>
            </a:r>
            <a:r>
              <a:rPr lang="es-ES" sz="2700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altra</a:t>
            </a:r>
            <a: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700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llengua</a:t>
            </a:r>
            <a: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” (</a:t>
            </a:r>
            <a:r>
              <a:rPr lang="es-ES" sz="2700" i="1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DDLC</a:t>
            </a:r>
            <a: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s-ES" sz="2700" i="1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s. v. </a:t>
            </a:r>
            <a:r>
              <a:rPr lang="es-ES" sz="2700" i="1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catalanisme</a:t>
            </a:r>
            <a: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“Palabra, locución, giro, etc. peculiar o procedente del catalán” (</a:t>
            </a:r>
            <a:r>
              <a:rPr lang="es-ES" sz="2700" i="1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DLE</a:t>
            </a:r>
            <a: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s-ES" sz="2700" i="1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s. v. catalanismo</a:t>
            </a:r>
            <a: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Coincidencias formales de las soluciones entre el aragonés, el catalán y el occitano:</a:t>
            </a:r>
            <a:r>
              <a:rPr lang="es-ES" sz="2700" i="1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s-ES" sz="2700" i="1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s-ES" sz="2700" i="1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acollir</a:t>
            </a:r>
            <a: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s-ES" sz="2700" i="1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aconsellar</a:t>
            </a:r>
            <a: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s-ES" sz="2700" i="1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agenollar</a:t>
            </a:r>
            <a: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…</a:t>
            </a: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“de origen galorrománico” (Colon 1967b: 161-162) u “orientalismos”</a:t>
            </a:r>
            <a:r>
              <a:rPr lang="es-ES" sz="2700" i="1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(Pascual 1974: 119)</a:t>
            </a: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En la tradición de la filología hispánica, un </a:t>
            </a:r>
            <a:r>
              <a:rPr lang="es-ES" sz="2700" i="1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orientalismo</a:t>
            </a:r>
            <a: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no es lo mismo que en la tradición de la filología catalana.</a:t>
            </a: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s-ES" sz="2800" dirty="0">
              <a:latin typeface="Book Antiqua" panose="02040602050305030304" pitchFamily="18" charset="0"/>
              <a:ea typeface="Calibri" panose="020F0502020204030204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60330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>
            <a:extLst>
              <a:ext uri="{FF2B5EF4-FFF2-40B4-BE49-F238E27FC236}">
                <a16:creationId xmlns:a16="http://schemas.microsoft.com/office/drawing/2014/main" id="{B5024E36-764D-91A9-549C-336F0527B1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56238"/>
            <a:ext cx="12529458" cy="1320800"/>
          </a:xfrm>
        </p:spPr>
        <p:txBody>
          <a:bodyPr>
            <a:normAutofit fontScale="90000"/>
          </a:bodyPr>
          <a:lstStyle/>
          <a:p>
            <a:r>
              <a:rPr lang="es-ES" sz="2400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  <a:t>3. El </a:t>
            </a:r>
            <a:r>
              <a:rPr lang="es-ES" sz="2400" i="1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  <a:t>Diccionario del castellano del siglo XV en la Corona de Aragón</a:t>
            </a:r>
            <a:br>
              <a:rPr lang="es-ES" sz="2800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</a:br>
            <a:br>
              <a:rPr lang="es-ES" sz="2800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800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</a:br>
            <a:endParaRPr lang="es-ES" sz="2800" dirty="0">
              <a:latin typeface="Book Antiqua" panose="02040602050305030304" pitchFamily="18" charset="0"/>
              <a:ea typeface="Calibri" panose="020F0502020204030204" pitchFamily="34" charset="0"/>
              <a:cs typeface="+mn-cs"/>
            </a:endParaRPr>
          </a:p>
        </p:txBody>
      </p:sp>
      <p:pic>
        <p:nvPicPr>
          <p:cNvPr id="4" name="Imatge 3">
            <a:extLst>
              <a:ext uri="{FF2B5EF4-FFF2-40B4-BE49-F238E27FC236}">
                <a16:creationId xmlns:a16="http://schemas.microsoft.com/office/drawing/2014/main" id="{10A07C6F-3B38-A8F2-97D0-8DDDA51845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9356" y="816638"/>
            <a:ext cx="7410743" cy="5610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9381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>
            <a:extLst>
              <a:ext uri="{FF2B5EF4-FFF2-40B4-BE49-F238E27FC236}">
                <a16:creationId xmlns:a16="http://schemas.microsoft.com/office/drawing/2014/main" id="{B5024E36-764D-91A9-549C-336F0527B1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56238"/>
            <a:ext cx="12529458" cy="1320800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es-ES" sz="2400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  <a:t>3. El </a:t>
            </a:r>
            <a:r>
              <a:rPr lang="es-ES" sz="2400" i="1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  <a:t>Diccionario del castellano del siglo XV en la Corona de Aragón</a:t>
            </a:r>
            <a:br>
              <a:rPr lang="es-ES" sz="2800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</a:br>
            <a:br>
              <a:rPr lang="es-ES" sz="2800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s-ES" sz="2800" dirty="0">
              <a:latin typeface="Book Antiqua" panose="02040602050305030304" pitchFamily="18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4" name="QuadreDeText 3">
            <a:extLst>
              <a:ext uri="{FF2B5EF4-FFF2-40B4-BE49-F238E27FC236}">
                <a16:creationId xmlns:a16="http://schemas.microsoft.com/office/drawing/2014/main" id="{DB2D66DB-86F5-5790-B850-C44CBDFDDF06}"/>
              </a:ext>
            </a:extLst>
          </p:cNvPr>
          <p:cNvSpPr txBox="1"/>
          <p:nvPr/>
        </p:nvSpPr>
        <p:spPr>
          <a:xfrm>
            <a:off x="1" y="1240971"/>
            <a:ext cx="11941628" cy="4531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0555" indent="-270510" algn="just">
              <a:lnSpc>
                <a:spcPct val="150000"/>
              </a:lnSpc>
              <a:spcAft>
                <a:spcPts val="800"/>
              </a:spcAft>
            </a:pPr>
            <a:r>
              <a:rPr lang="es-ES" sz="2400" dirty="0">
                <a:effectLst/>
                <a:latin typeface="Book Antiqua" panose="02040602050305030304" pitchFamily="18" charset="0"/>
                <a:ea typeface="Calibri" panose="020F0502020204030204" pitchFamily="34" charset="0"/>
              </a:rPr>
              <a:t>1.754.968 formas / distribución equilibrada entre las cuatro tipologías textuales: </a:t>
            </a:r>
            <a:endParaRPr lang="es-ES" sz="2400" dirty="0">
              <a:solidFill>
                <a:srgbClr val="000000"/>
              </a:solidFill>
              <a:effectLst/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30555" indent="-270510" algn="just">
              <a:lnSpc>
                <a:spcPct val="150000"/>
              </a:lnSpc>
              <a:spcAft>
                <a:spcPts val="800"/>
              </a:spcAft>
            </a:pPr>
            <a:endParaRPr lang="es-ES" sz="2400" dirty="0">
              <a:solidFill>
                <a:srgbClr val="000000"/>
              </a:solidFill>
              <a:effectLst/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30555" indent="-270510" algn="just">
              <a:lnSpc>
                <a:spcPct val="150000"/>
              </a:lnSpc>
              <a:spcAft>
                <a:spcPts val="800"/>
              </a:spcAft>
            </a:pPr>
            <a:r>
              <a:rPr lang="es-ES" sz="2400" dirty="0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A. Textos jurídico-administrativos</a:t>
            </a:r>
            <a:endParaRPr lang="es-ES" sz="2400" dirty="0">
              <a:effectLst/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30555" indent="-270510" algn="just">
              <a:lnSpc>
                <a:spcPct val="150000"/>
              </a:lnSpc>
              <a:spcAft>
                <a:spcPts val="800"/>
              </a:spcAft>
            </a:pPr>
            <a:r>
              <a:rPr lang="es-ES" sz="2400" dirty="0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B.	 Textos técnicos (tratados) y prosa doctrinal y didáctica</a:t>
            </a:r>
            <a:endParaRPr lang="es-ES" sz="2400" dirty="0">
              <a:effectLst/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30555" indent="-269875" algn="just">
              <a:lnSpc>
                <a:spcPct val="150000"/>
              </a:lnSpc>
              <a:spcAft>
                <a:spcPts val="800"/>
              </a:spcAft>
            </a:pPr>
            <a:r>
              <a:rPr lang="es-ES" sz="2400" dirty="0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C. Historiografía y cronística</a:t>
            </a:r>
            <a:endParaRPr lang="es-ES" sz="2400" dirty="0">
              <a:effectLst/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60680" algn="just">
              <a:lnSpc>
                <a:spcPct val="150000"/>
              </a:lnSpc>
              <a:spcAft>
                <a:spcPts val="800"/>
              </a:spcAft>
            </a:pPr>
            <a:r>
              <a:rPr lang="es-ES" sz="2400" dirty="0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D. Textos novelescos y poéticos</a:t>
            </a:r>
          </a:p>
          <a:p>
            <a:pPr marL="360680" algn="just">
              <a:lnSpc>
                <a:spcPct val="150000"/>
              </a:lnSpc>
              <a:spcAft>
                <a:spcPts val="800"/>
              </a:spcAft>
            </a:pPr>
            <a:r>
              <a:rPr lang="es-ES" sz="2400" dirty="0">
                <a:solidFill>
                  <a:srgbClr val="000000"/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(Traducciones)</a:t>
            </a:r>
          </a:p>
        </p:txBody>
      </p:sp>
    </p:spTree>
    <p:extLst>
      <p:ext uri="{BB962C8B-B14F-4D97-AF65-F5344CB8AC3E}">
        <p14:creationId xmlns:p14="http://schemas.microsoft.com/office/powerpoint/2010/main" val="21000691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>
            <a:extLst>
              <a:ext uri="{FF2B5EF4-FFF2-40B4-BE49-F238E27FC236}">
                <a16:creationId xmlns:a16="http://schemas.microsoft.com/office/drawing/2014/main" id="{B5024E36-764D-91A9-549C-336F0527B1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56238"/>
            <a:ext cx="12529458" cy="1320800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es-ES" sz="2400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  <a:t>3. El </a:t>
            </a:r>
            <a:r>
              <a:rPr lang="es-ES" sz="2400" i="1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  <a:t>Diccionario del castellano del siglo XV en la Corona de Aragón</a:t>
            </a:r>
            <a:br>
              <a:rPr lang="es-ES" sz="2800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</a:br>
            <a:br>
              <a:rPr lang="es-ES" sz="2800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s-ES" sz="2800" dirty="0">
              <a:latin typeface="Book Antiqua" panose="02040602050305030304" pitchFamily="18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4" name="QuadreDeText 3">
            <a:extLst>
              <a:ext uri="{FF2B5EF4-FFF2-40B4-BE49-F238E27FC236}">
                <a16:creationId xmlns:a16="http://schemas.microsoft.com/office/drawing/2014/main" id="{DB2D66DB-86F5-5790-B850-C44CBDFDDF06}"/>
              </a:ext>
            </a:extLst>
          </p:cNvPr>
          <p:cNvSpPr txBox="1"/>
          <p:nvPr/>
        </p:nvSpPr>
        <p:spPr>
          <a:xfrm>
            <a:off x="1" y="1240971"/>
            <a:ext cx="11941628" cy="53981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680" algn="just">
              <a:lnSpc>
                <a:spcPct val="150000"/>
              </a:lnSpc>
              <a:spcAft>
                <a:spcPts val="800"/>
              </a:spcAft>
            </a:pPr>
            <a:r>
              <a:rPr lang="es-ES" sz="2400" dirty="0">
                <a:solidFill>
                  <a:srgbClr val="000000"/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Traducciones:</a:t>
            </a:r>
          </a:p>
          <a:p>
            <a:pPr marL="360680" algn="just">
              <a:lnSpc>
                <a:spcPct val="150000"/>
              </a:lnSpc>
              <a:spcAft>
                <a:spcPts val="800"/>
              </a:spcAft>
            </a:pPr>
            <a:r>
              <a:rPr lang="ca-ES" sz="18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En·la</a:t>
            </a:r>
            <a:r>
              <a:rPr lang="ca-ES" sz="18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qual </a:t>
            </a:r>
            <a:r>
              <a:rPr lang="ca-ES" sz="18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trasladaçion</a:t>
            </a:r>
            <a:r>
              <a:rPr lang="ca-ES" sz="18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en </a:t>
            </a:r>
            <a:r>
              <a:rPr lang="ca-ES" sz="18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algunos</a:t>
            </a:r>
            <a:r>
              <a:rPr lang="ca-ES" sz="18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</a:t>
            </a:r>
            <a:r>
              <a:rPr lang="ca-ES" sz="18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pasos</a:t>
            </a:r>
            <a:r>
              <a:rPr lang="ca-ES" sz="18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. </a:t>
            </a:r>
            <a:r>
              <a:rPr lang="ca-ES" sz="1800" u="sng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El </a:t>
            </a:r>
            <a:r>
              <a:rPr lang="ca-ES" sz="1800" u="sng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dicho</a:t>
            </a:r>
            <a:r>
              <a:rPr lang="ca-ES" sz="1800" u="sng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</a:t>
            </a:r>
            <a:r>
              <a:rPr lang="ca-ES" sz="1800" u="sng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señor</a:t>
            </a:r>
            <a:r>
              <a:rPr lang="ca-ES" sz="1800" u="sng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</a:t>
            </a:r>
            <a:r>
              <a:rPr lang="ca-ES" sz="1800" u="sng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alongo</a:t>
            </a:r>
            <a:r>
              <a:rPr lang="ca-ES" sz="1800" u="sng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mas </a:t>
            </a:r>
            <a:r>
              <a:rPr lang="ca-ES" sz="1800" u="sng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de·lo</a:t>
            </a:r>
            <a:r>
              <a:rPr lang="ca-ES" sz="1800" u="sng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que </a:t>
            </a:r>
            <a:r>
              <a:rPr lang="ca-ES" sz="1800" u="sng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en·el</a:t>
            </a:r>
            <a:r>
              <a:rPr lang="ca-ES" sz="1800" u="sng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original </a:t>
            </a:r>
            <a:r>
              <a:rPr lang="ca-ES" sz="1800" u="sng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catalan</a:t>
            </a:r>
            <a:r>
              <a:rPr lang="ca-ES" sz="1800" u="sng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</a:t>
            </a:r>
            <a:r>
              <a:rPr lang="ca-ES" sz="1800" u="sng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fizo</a:t>
            </a:r>
            <a:r>
              <a:rPr lang="ca-ES" sz="1800" u="sng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e en </a:t>
            </a:r>
            <a:r>
              <a:rPr lang="ca-ES" sz="1800" u="sng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otros</a:t>
            </a:r>
            <a:r>
              <a:rPr lang="ca-ES" sz="1800" u="sng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</a:t>
            </a:r>
            <a:r>
              <a:rPr lang="ca-ES" sz="1800" u="sng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acorto</a:t>
            </a:r>
            <a:r>
              <a:rPr lang="ca-ES" sz="1800" u="sng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</a:t>
            </a:r>
            <a:r>
              <a:rPr lang="ca-ES" sz="1800" u="sng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segunt</a:t>
            </a:r>
            <a:r>
              <a:rPr lang="ca-ES" sz="1800" u="sng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lo requeria</a:t>
            </a:r>
            <a:r>
              <a:rPr lang="ca-ES" sz="18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la obra a </a:t>
            </a:r>
            <a:r>
              <a:rPr lang="ca-ES" sz="18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mayor</a:t>
            </a:r>
            <a:r>
              <a:rPr lang="ca-ES" sz="18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</a:t>
            </a:r>
            <a:r>
              <a:rPr lang="ca-ES" sz="18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declaraçion</a:t>
            </a:r>
            <a:r>
              <a:rPr lang="ca-ES" sz="18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por el </a:t>
            </a:r>
            <a:r>
              <a:rPr lang="ca-ES" sz="18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trocamiento</a:t>
            </a:r>
            <a:r>
              <a:rPr lang="ca-ES" sz="18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</a:t>
            </a:r>
            <a:r>
              <a:rPr lang="ca-ES" sz="18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de·las</a:t>
            </a:r>
            <a:r>
              <a:rPr lang="ca-ES" sz="18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</a:t>
            </a:r>
            <a:r>
              <a:rPr lang="ca-ES" sz="18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lenguas</a:t>
            </a:r>
            <a:r>
              <a:rPr lang="ca-ES" sz="18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non </a:t>
            </a:r>
            <a:r>
              <a:rPr lang="ca-ES" sz="18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mudando</a:t>
            </a:r>
            <a:r>
              <a:rPr lang="ca-ES" sz="18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la </a:t>
            </a:r>
            <a:r>
              <a:rPr lang="ca-ES" sz="18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substançia</a:t>
            </a:r>
            <a:r>
              <a:rPr lang="ca-ES" sz="18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del </a:t>
            </a:r>
            <a:r>
              <a:rPr lang="ca-ES" sz="18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primero</a:t>
            </a:r>
            <a:r>
              <a:rPr lang="ca-ES" sz="18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</a:t>
            </a:r>
            <a:r>
              <a:rPr lang="ca-ES" sz="18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conçebimiento</a:t>
            </a:r>
            <a:r>
              <a:rPr lang="ca-ES" sz="18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nin la </a:t>
            </a:r>
            <a:r>
              <a:rPr lang="ca-ES" sz="18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orden</a:t>
            </a:r>
            <a:r>
              <a:rPr lang="ca-ES" sz="18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del </a:t>
            </a:r>
            <a:r>
              <a:rPr lang="ca-ES" sz="18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proçeder</a:t>
            </a:r>
            <a:r>
              <a:rPr lang="ca-ES" sz="18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. </a:t>
            </a:r>
            <a:r>
              <a:rPr lang="ca-ES" sz="18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Vsando</a:t>
            </a:r>
            <a:r>
              <a:rPr lang="ca-ES" sz="18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del </a:t>
            </a:r>
            <a:r>
              <a:rPr lang="ca-ES" sz="1800" b="1" u="sng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comun</a:t>
            </a:r>
            <a:r>
              <a:rPr lang="ca-ES" sz="1800" b="1" u="sng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</a:t>
            </a:r>
            <a:r>
              <a:rPr lang="ca-ES" sz="1800" b="1" u="sng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fablar</a:t>
            </a:r>
            <a:r>
              <a:rPr lang="ca-ES" sz="1800" b="1" u="sng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</a:t>
            </a:r>
            <a:r>
              <a:rPr lang="ca-ES" sz="18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e </a:t>
            </a:r>
            <a:r>
              <a:rPr lang="ca-ES" sz="18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fuyendo</a:t>
            </a:r>
            <a:r>
              <a:rPr lang="ca-ES" sz="18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e </a:t>
            </a:r>
            <a:r>
              <a:rPr lang="ca-ES" sz="18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apartando</a:t>
            </a:r>
            <a:r>
              <a:rPr lang="ca-ES" sz="18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siquiera </a:t>
            </a:r>
            <a:r>
              <a:rPr lang="ca-ES" sz="18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esquiuando</a:t>
            </a:r>
            <a:r>
              <a:rPr lang="ca-ES" sz="18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</a:t>
            </a:r>
            <a:r>
              <a:rPr lang="ca-ES" sz="18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quanto</a:t>
            </a:r>
            <a:r>
              <a:rPr lang="ca-ES" sz="18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lo pudo </a:t>
            </a:r>
            <a:r>
              <a:rPr lang="ca-ES" sz="18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de·los</a:t>
            </a:r>
            <a:r>
              <a:rPr lang="ca-ES" sz="18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</a:t>
            </a:r>
            <a:r>
              <a:rPr lang="ca-ES" sz="18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entrincados</a:t>
            </a:r>
            <a:r>
              <a:rPr lang="ca-ES" sz="18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e </a:t>
            </a:r>
            <a:r>
              <a:rPr lang="ca-ES" sz="18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menos</a:t>
            </a:r>
            <a:r>
              <a:rPr lang="ca-ES" sz="18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</a:t>
            </a:r>
            <a:r>
              <a:rPr lang="ca-ES" sz="18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entendidos</a:t>
            </a:r>
            <a:r>
              <a:rPr lang="ca-ES" sz="18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por </a:t>
            </a:r>
            <a:r>
              <a:rPr lang="ca-ES" sz="18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legos</a:t>
            </a:r>
            <a:r>
              <a:rPr lang="ca-ES" sz="18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</a:t>
            </a:r>
            <a:r>
              <a:rPr lang="ca-ES" sz="18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uocablos</a:t>
            </a:r>
            <a:r>
              <a:rPr lang="ca-ES" sz="18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 </a:t>
            </a:r>
            <a:r>
              <a:rPr lang="ca-ES" sz="18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a·fin</a:t>
            </a:r>
            <a:r>
              <a:rPr lang="ca-ES" sz="18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que a </a:t>
            </a:r>
            <a:r>
              <a:rPr lang="ca-ES" sz="18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muchos</a:t>
            </a:r>
            <a:r>
              <a:rPr lang="ca-ES" sz="18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</a:t>
            </a:r>
            <a:r>
              <a:rPr lang="ca-ES" sz="18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pudiese</a:t>
            </a:r>
            <a:r>
              <a:rPr lang="ca-ES" sz="18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</a:t>
            </a:r>
            <a:r>
              <a:rPr lang="ca-ES" sz="18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aprouechar</a:t>
            </a:r>
            <a:r>
              <a:rPr lang="ca-ES" sz="18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. </a:t>
            </a:r>
          </a:p>
          <a:p>
            <a:pPr marL="360680" algn="just">
              <a:lnSpc>
                <a:spcPct val="150000"/>
              </a:lnSpc>
              <a:spcAft>
                <a:spcPts val="800"/>
              </a:spcAft>
            </a:pPr>
            <a:r>
              <a:rPr lang="ca-ES" sz="18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[</a:t>
            </a:r>
            <a:r>
              <a:rPr lang="ca-ES" sz="1800" i="1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Los </a:t>
            </a:r>
            <a:r>
              <a:rPr lang="ca-ES" sz="1800" i="1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doze</a:t>
            </a:r>
            <a:r>
              <a:rPr lang="ca-ES" sz="1800" i="1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</a:t>
            </a:r>
            <a:r>
              <a:rPr lang="ca-ES" sz="1800" i="1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trabajos</a:t>
            </a:r>
            <a:r>
              <a:rPr lang="ca-ES" sz="1800" i="1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de </a:t>
            </a:r>
            <a:r>
              <a:rPr lang="ca-ES" sz="1800" i="1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Hercules</a:t>
            </a:r>
            <a:r>
              <a:rPr lang="ca-ES" sz="18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, </a:t>
            </a:r>
            <a:r>
              <a:rPr lang="ca-ES" sz="18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traducción</a:t>
            </a:r>
            <a:r>
              <a:rPr lang="ca-ES" sz="18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del </a:t>
            </a:r>
            <a:r>
              <a:rPr lang="ca-ES" sz="18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castellano</a:t>
            </a:r>
            <a:r>
              <a:rPr lang="ca-ES" sz="18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al </a:t>
            </a:r>
            <a:r>
              <a:rPr lang="ca-ES" sz="18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catalán</a:t>
            </a:r>
            <a:r>
              <a:rPr lang="ca-ES" sz="18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por el </a:t>
            </a:r>
            <a:r>
              <a:rPr lang="ca-ES" sz="18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mismo</a:t>
            </a:r>
            <a:r>
              <a:rPr lang="ca-ES" sz="18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autor, Enrique de Villena, 1417, Hercules-049v]</a:t>
            </a:r>
          </a:p>
          <a:p>
            <a:pPr marL="360680" algn="just">
              <a:lnSpc>
                <a:spcPct val="150000"/>
              </a:lnSpc>
              <a:spcAft>
                <a:spcPts val="800"/>
              </a:spcAft>
            </a:pPr>
            <a:r>
              <a:rPr lang="es-ES" sz="18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hlinkClick r:id="rId2"/>
              </a:rPr>
              <a:t>https://archive.org/details/A335137/page/n3/mode/2up</a:t>
            </a:r>
            <a:endParaRPr lang="es-ES" sz="1800" dirty="0">
              <a:effectLst/>
              <a:latin typeface="Book Antiqua" panose="02040602050305030304" pitchFamily="18" charset="0"/>
              <a:ea typeface="Times New Roman" panose="02020603050405020304" pitchFamily="18" charset="0"/>
            </a:endParaRPr>
          </a:p>
          <a:p>
            <a:pPr marL="360680" algn="just">
              <a:lnSpc>
                <a:spcPct val="150000"/>
              </a:lnSpc>
              <a:spcAft>
                <a:spcPts val="800"/>
              </a:spcAft>
            </a:pPr>
            <a:endParaRPr lang="es-ES" sz="1800" dirty="0">
              <a:effectLst/>
              <a:latin typeface="Book Antiqua" panose="02040602050305030304" pitchFamily="18" charset="0"/>
              <a:ea typeface="Times New Roman" panose="02020603050405020304" pitchFamily="18" charset="0"/>
            </a:endParaRPr>
          </a:p>
          <a:p>
            <a:pPr marL="360680" algn="just">
              <a:lnSpc>
                <a:spcPct val="150000"/>
              </a:lnSpc>
              <a:spcAft>
                <a:spcPts val="800"/>
              </a:spcAft>
            </a:pPr>
            <a:endParaRPr lang="es-ES" sz="2400" dirty="0">
              <a:solidFill>
                <a:srgbClr val="000000"/>
              </a:solidFill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44278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>
            <a:extLst>
              <a:ext uri="{FF2B5EF4-FFF2-40B4-BE49-F238E27FC236}">
                <a16:creationId xmlns:a16="http://schemas.microsoft.com/office/drawing/2014/main" id="{B5024E36-764D-91A9-549C-336F0527B1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56238"/>
            <a:ext cx="12529458" cy="1320800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es-ES" sz="2400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  <a:t>3. El </a:t>
            </a:r>
            <a:r>
              <a:rPr lang="es-ES" sz="2400" i="1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  <a:t>Diccionario del castellano del siglo XV en la Corona de Aragón</a:t>
            </a:r>
            <a:r>
              <a:rPr lang="es-ES" sz="2400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  <a:t>: una muestra textual</a:t>
            </a:r>
            <a:br>
              <a:rPr lang="es-ES" sz="2800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</a:br>
            <a:br>
              <a:rPr lang="es-ES" sz="2800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s-ES" sz="2800" dirty="0">
              <a:latin typeface="Book Antiqua" panose="02040602050305030304" pitchFamily="18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4" name="QuadreDeText 3">
            <a:extLst>
              <a:ext uri="{FF2B5EF4-FFF2-40B4-BE49-F238E27FC236}">
                <a16:creationId xmlns:a16="http://schemas.microsoft.com/office/drawing/2014/main" id="{DB2D66DB-86F5-5790-B850-C44CBDFDDF06}"/>
              </a:ext>
            </a:extLst>
          </p:cNvPr>
          <p:cNvSpPr txBox="1"/>
          <p:nvPr/>
        </p:nvSpPr>
        <p:spPr>
          <a:xfrm>
            <a:off x="1" y="1240971"/>
            <a:ext cx="11941628" cy="4981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ca-ES" sz="18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Monasterio</a:t>
            </a:r>
            <a:r>
              <a:rPr lang="ca-ES" sz="1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 Santa Fe – 1418 (Zaragoza)</a:t>
            </a:r>
            <a:endParaRPr lang="es-E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s-E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[Carta de Alfonso V dirigida al condestable de Castilla, Ruiz López de Ávalos, a favor de Ruy Gómez. Monasterio de Santa Fe, 8 de agosto de 1418. ACA, Reg. </a:t>
            </a:r>
            <a:r>
              <a:rPr lang="es-E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Cañe</a:t>
            </a:r>
            <a:r>
              <a:rPr lang="es-E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2565, f. 1-r]</a:t>
            </a:r>
          </a:p>
          <a:p>
            <a:pPr algn="just"/>
            <a:r>
              <a:rPr lang="es-E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 </a:t>
            </a:r>
          </a:p>
          <a:p>
            <a:pPr algn="just"/>
            <a:r>
              <a:rPr lang="es-E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El Rey </a:t>
            </a:r>
            <a:r>
              <a:rPr lang="es-E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d’Aragon</a:t>
            </a:r>
            <a:r>
              <a:rPr lang="es-E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</a:p>
          <a:p>
            <a:pPr algn="just"/>
            <a:r>
              <a:rPr lang="es-E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Mossen</a:t>
            </a:r>
            <a:r>
              <a:rPr lang="es-E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s-E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Ruys</a:t>
            </a:r>
            <a:r>
              <a:rPr lang="es-E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López: Certificamos vos que Ruy Gómez </a:t>
            </a:r>
            <a:r>
              <a:rPr lang="es-E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vassallo</a:t>
            </a:r>
            <a:r>
              <a:rPr lang="es-E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s-ES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vuestro </a:t>
            </a:r>
            <a:r>
              <a:rPr lang="es-E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del lugar de Ximena, es estado </a:t>
            </a:r>
            <a:r>
              <a:rPr lang="es-E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aqua</a:t>
            </a:r>
            <a:r>
              <a:rPr lang="es-E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en </a:t>
            </a:r>
            <a:r>
              <a:rPr lang="es-ES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nuestro </a:t>
            </a:r>
            <a:r>
              <a:rPr lang="es-E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semicio</a:t>
            </a:r>
            <a:r>
              <a:rPr lang="es-E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e de </a:t>
            </a:r>
            <a:r>
              <a:rPr lang="es-ES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nuestra </a:t>
            </a:r>
            <a:r>
              <a:rPr lang="es-E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licencia se torna de </a:t>
            </a:r>
            <a:r>
              <a:rPr lang="es-ES" sz="1800" u="sng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present</a:t>
            </a:r>
            <a:r>
              <a:rPr lang="es-E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a su habitación en el </a:t>
            </a:r>
            <a:r>
              <a:rPr lang="es-ES" sz="1800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dito</a:t>
            </a:r>
            <a:r>
              <a:rPr lang="es-E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lugar. E como Nos hayamos </a:t>
            </a:r>
            <a:r>
              <a:rPr lang="es-E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affeccion</a:t>
            </a:r>
            <a:r>
              <a:rPr lang="es-E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al bien del </a:t>
            </a:r>
            <a:r>
              <a:rPr lang="es-ES" sz="1800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dito</a:t>
            </a:r>
            <a:r>
              <a:rPr lang="es-E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Ruy Gómez, por </a:t>
            </a:r>
            <a:r>
              <a:rPr lang="es-ES" sz="1800" u="sng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esguard</a:t>
            </a:r>
            <a:r>
              <a:rPr lang="es-E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s-E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délos</a:t>
            </a:r>
            <a:r>
              <a:rPr lang="es-E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agradables sentidos por </a:t>
            </a:r>
            <a:r>
              <a:rPr lang="es-E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aquell</a:t>
            </a:r>
            <a:r>
              <a:rPr lang="es-E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a nos </a:t>
            </a:r>
            <a:r>
              <a:rPr lang="es-ES" sz="1800" u="sng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feytos</a:t>
            </a:r>
            <a:r>
              <a:rPr lang="es-E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Rogamos vos </a:t>
            </a:r>
            <a:r>
              <a:rPr lang="es-ES" sz="1800" u="sng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affectuosament</a:t>
            </a:r>
            <a:r>
              <a:rPr lang="es-E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que por </a:t>
            </a:r>
            <a:r>
              <a:rPr lang="es-ES" sz="1800" u="sng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esguard</a:t>
            </a:r>
            <a:r>
              <a:rPr lang="es-E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s-ES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nuestro, </a:t>
            </a:r>
            <a:r>
              <a:rPr lang="es-E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fagades</a:t>
            </a:r>
            <a:r>
              <a:rPr lang="es-E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s-E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francho</a:t>
            </a:r>
            <a:r>
              <a:rPr lang="es-E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e </a:t>
            </a:r>
            <a:r>
              <a:rPr lang="es-E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exempto</a:t>
            </a:r>
            <a:r>
              <a:rPr lang="es-E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el </a:t>
            </a:r>
            <a:r>
              <a:rPr lang="es-ES" sz="1800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dito</a:t>
            </a:r>
            <a:r>
              <a:rPr lang="es-E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Ruy Gómez, de todo tributo e sentidos personales a que </a:t>
            </a:r>
            <a:r>
              <a:rPr lang="es-E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fuesse</a:t>
            </a:r>
            <a:r>
              <a:rPr lang="es-E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o sea tenido </a:t>
            </a:r>
            <a:r>
              <a:rPr lang="es-E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fazer</a:t>
            </a:r>
            <a:r>
              <a:rPr lang="es-E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E </a:t>
            </a:r>
            <a:r>
              <a:rPr lang="es-E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sera</a:t>
            </a:r>
            <a:r>
              <a:rPr lang="es-E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cosa de la </a:t>
            </a:r>
            <a:r>
              <a:rPr lang="es-E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qual</a:t>
            </a:r>
            <a:r>
              <a:rPr lang="es-E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nos </a:t>
            </a:r>
            <a:r>
              <a:rPr lang="es-E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faredes</a:t>
            </a:r>
            <a:r>
              <a:rPr lang="es-E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s-E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plazer</a:t>
            </a:r>
            <a:r>
              <a:rPr lang="es-E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e sentido, el </a:t>
            </a:r>
            <a:r>
              <a:rPr lang="es-E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qual</a:t>
            </a:r>
            <a:r>
              <a:rPr lang="es-E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s-ES" sz="1800" u="sng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muyto</a:t>
            </a:r>
            <a:r>
              <a:rPr lang="es-E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vos agradeceremos. </a:t>
            </a:r>
          </a:p>
          <a:p>
            <a:pPr algn="just"/>
            <a:endParaRPr lang="es-ES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/>
            <a:r>
              <a:rPr lang="es-E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Dada en el Monasterio de Santa Fe </a:t>
            </a:r>
            <a:r>
              <a:rPr lang="es-ES" sz="1800" u="sng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dins</a:t>
            </a:r>
            <a:r>
              <a:rPr lang="es-E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s-ES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nuestro </a:t>
            </a:r>
            <a:r>
              <a:rPr lang="es-E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siello</a:t>
            </a:r>
            <a:r>
              <a:rPr lang="es-E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secreto a VIII </a:t>
            </a:r>
            <a:r>
              <a:rPr lang="es-ES" sz="1800" u="sng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dies</a:t>
            </a:r>
            <a:r>
              <a:rPr lang="es-E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 </a:t>
            </a:r>
            <a:r>
              <a:rPr lang="es-ES" sz="1800" u="sng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agost</a:t>
            </a:r>
            <a:r>
              <a:rPr lang="es-E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del </a:t>
            </a:r>
            <a:r>
              <a:rPr lang="es-E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anyo</a:t>
            </a:r>
            <a:r>
              <a:rPr lang="es-E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MCCCC XVIII. Rex </a:t>
            </a:r>
            <a:r>
              <a:rPr lang="es-ES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Mïonsus</a:t>
            </a:r>
            <a:r>
              <a:rPr lang="es-ES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es-ES" sz="1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/>
            <a:r>
              <a:rPr lang="es-E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 </a:t>
            </a:r>
          </a:p>
          <a:p>
            <a:pPr algn="just"/>
            <a:r>
              <a:rPr lang="es-ES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Dominus</a:t>
            </a:r>
            <a:r>
              <a:rPr lang="es-ES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s-E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Rex </a:t>
            </a:r>
            <a:r>
              <a:rPr lang="es-ES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mandauit</a:t>
            </a:r>
            <a:r>
              <a:rPr lang="es-ES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s-ES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mihi</a:t>
            </a:r>
            <a:r>
              <a:rPr lang="es-ES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s-E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Paulo </a:t>
            </a:r>
            <a:r>
              <a:rPr lang="es-E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Nicholai</a:t>
            </a:r>
            <a:r>
              <a:rPr lang="es-E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s-ES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s-E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s-ES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 Noble amado e </a:t>
            </a:r>
            <a:r>
              <a:rPr lang="es-ES" sz="18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deuoto</a:t>
            </a:r>
            <a:r>
              <a:rPr lang="es-ES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18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nuestro </a:t>
            </a:r>
            <a:r>
              <a:rPr lang="es-ES" sz="18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Mossen</a:t>
            </a:r>
            <a:r>
              <a:rPr lang="es-ES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Ruiz López </a:t>
            </a:r>
            <a:r>
              <a:rPr lang="es-ES" sz="18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d’Aualos</a:t>
            </a:r>
            <a:r>
              <a:rPr lang="es-ES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18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Conestable</a:t>
            </a:r>
            <a:r>
              <a:rPr lang="es-ES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es-ES" sz="18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Castiella</a:t>
            </a:r>
            <a:r>
              <a:rPr lang="es-ES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s-E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05916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>
            <a:extLst>
              <a:ext uri="{FF2B5EF4-FFF2-40B4-BE49-F238E27FC236}">
                <a16:creationId xmlns:a16="http://schemas.microsoft.com/office/drawing/2014/main" id="{B5024E36-764D-91A9-549C-336F0527B1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56238"/>
            <a:ext cx="12529458" cy="1320800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es-ES" sz="2400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  <a:t>4. Elementos fónico-gráficos orientales – Apócope extrema no restaurada</a:t>
            </a:r>
            <a:br>
              <a:rPr lang="es-ES" sz="2800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</a:br>
            <a:br>
              <a:rPr lang="es-ES" sz="2800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s-ES" sz="2800" dirty="0">
              <a:latin typeface="Book Antiqua" panose="02040602050305030304" pitchFamily="18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4" name="QuadreDeText 3">
            <a:extLst>
              <a:ext uri="{FF2B5EF4-FFF2-40B4-BE49-F238E27FC236}">
                <a16:creationId xmlns:a16="http://schemas.microsoft.com/office/drawing/2014/main" id="{DB2D66DB-86F5-5790-B850-C44CBDFDDF06}"/>
              </a:ext>
            </a:extLst>
          </p:cNvPr>
          <p:cNvSpPr txBox="1"/>
          <p:nvPr/>
        </p:nvSpPr>
        <p:spPr>
          <a:xfrm>
            <a:off x="1023256" y="1905000"/>
            <a:ext cx="10482943" cy="2058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2400" kern="1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Item</a:t>
            </a:r>
            <a:r>
              <a:rPr lang="es-ES" sz="2400" kern="1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u="sng" kern="1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ond</a:t>
            </a:r>
            <a:r>
              <a:rPr lang="es-ES" sz="2400" kern="1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u="sng" kern="1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considerant</a:t>
            </a:r>
            <a:r>
              <a:rPr lang="es-ES" sz="2400" kern="1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que yo he </a:t>
            </a:r>
            <a:r>
              <a:rPr lang="es-ES" sz="2400" kern="1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profferido</a:t>
            </a:r>
            <a:r>
              <a:rPr lang="es-ES" sz="2400" kern="1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kern="1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jr</a:t>
            </a:r>
            <a:r>
              <a:rPr lang="es-ES" sz="2400" kern="1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en </a:t>
            </a:r>
            <a:r>
              <a:rPr lang="es-ES" sz="2400" kern="1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serujcio</a:t>
            </a:r>
            <a:r>
              <a:rPr lang="es-ES" sz="2400" kern="1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del </a:t>
            </a:r>
            <a:r>
              <a:rPr lang="es-ES" sz="2400" kern="1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senyor</a:t>
            </a:r>
            <a:r>
              <a:rPr lang="es-ES" sz="2400" kern="1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rey de </a:t>
            </a:r>
            <a:r>
              <a:rPr lang="es-ES" sz="2400" kern="1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Aragon</a:t>
            </a:r>
            <a:r>
              <a:rPr lang="es-ES" sz="2400" kern="1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don </a:t>
            </a:r>
            <a:r>
              <a:rPr lang="es-ES" sz="2400" kern="1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Alffonso</a:t>
            </a:r>
            <a:r>
              <a:rPr lang="es-ES" sz="2400" kern="1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kern="1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agora</a:t>
            </a:r>
            <a:r>
              <a:rPr lang="es-ES" sz="2400" kern="1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u="sng" kern="1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bienauenturadament</a:t>
            </a:r>
            <a:r>
              <a:rPr lang="es-ES" sz="2400" kern="1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u="sng" kern="1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regnant</a:t>
            </a:r>
            <a:r>
              <a:rPr lang="es-ES" sz="2400" kern="1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kern="1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en·el</a:t>
            </a:r>
            <a:r>
              <a:rPr lang="es-ES" sz="2400" kern="1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u="sng" kern="1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passatge</a:t>
            </a:r>
            <a:r>
              <a:rPr lang="es-ES" sz="2400" kern="1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que </a:t>
            </a:r>
            <a:r>
              <a:rPr lang="es-ES" sz="2400" u="sng" kern="1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migançant</a:t>
            </a:r>
            <a:r>
              <a:rPr lang="es-ES" sz="2400" kern="1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la gracia de nuestro </a:t>
            </a:r>
            <a:r>
              <a:rPr lang="es-ES" sz="2400" kern="1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senyor</a:t>
            </a:r>
            <a:r>
              <a:rPr lang="es-ES" sz="2400" kern="1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Dios </a:t>
            </a:r>
            <a:r>
              <a:rPr lang="es-ES" sz="2400" u="sng" kern="1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priestament</a:t>
            </a:r>
            <a:r>
              <a:rPr lang="es-ES" sz="2400" kern="1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kern="1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deue</a:t>
            </a:r>
            <a:r>
              <a:rPr lang="es-ES" sz="2400" kern="1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kern="1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fer</a:t>
            </a:r>
            <a:r>
              <a:rPr lang="es-ES" sz="2400" kern="1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kern="1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en·el</a:t>
            </a:r>
            <a:r>
              <a:rPr lang="es-ES" sz="2400" kern="1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kern="1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regno</a:t>
            </a:r>
            <a:r>
              <a:rPr lang="es-ES" sz="2400" kern="1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suyo de </a:t>
            </a:r>
            <a:r>
              <a:rPr lang="es-ES" sz="2400" kern="1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Çerdenya</a:t>
            </a:r>
            <a:r>
              <a:rPr lang="es-ES" sz="2400" kern="1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[Sast-144:010]</a:t>
            </a:r>
            <a:endParaRPr lang="es-ES" sz="2400" kern="100" dirty="0">
              <a:effectLst/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s-E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92736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>
            <a:extLst>
              <a:ext uri="{FF2B5EF4-FFF2-40B4-BE49-F238E27FC236}">
                <a16:creationId xmlns:a16="http://schemas.microsoft.com/office/drawing/2014/main" id="{B5024E36-764D-91A9-549C-336F0527B1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56238"/>
            <a:ext cx="12529458" cy="1320800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es-ES" sz="2400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  <a:t>4. Elementos fónico-gráficos orientales - /</a:t>
            </a:r>
            <a:r>
              <a:rPr lang="es-ES" sz="2400" dirty="0" err="1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  <a:t>kt</a:t>
            </a:r>
            <a:r>
              <a:rPr lang="es-ES" sz="2400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  <a:t>/ &gt; /t/, presencia de la africada prepalatal</a:t>
            </a:r>
            <a:br>
              <a:rPr lang="es-ES" sz="2800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</a:br>
            <a:br>
              <a:rPr lang="es-ES" sz="2800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s-ES" sz="2800" dirty="0">
              <a:latin typeface="Book Antiqua" panose="02040602050305030304" pitchFamily="18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4" name="QuadreDeText 3">
            <a:extLst>
              <a:ext uri="{FF2B5EF4-FFF2-40B4-BE49-F238E27FC236}">
                <a16:creationId xmlns:a16="http://schemas.microsoft.com/office/drawing/2014/main" id="{DB2D66DB-86F5-5790-B850-C44CBDFDDF06}"/>
              </a:ext>
            </a:extLst>
          </p:cNvPr>
          <p:cNvSpPr txBox="1"/>
          <p:nvPr/>
        </p:nvSpPr>
        <p:spPr>
          <a:xfrm>
            <a:off x="1023256" y="1905000"/>
            <a:ext cx="10482943" cy="2560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0215" indent="-269875" algn="just">
              <a:lnSpc>
                <a:spcPct val="107000"/>
              </a:lnSpc>
              <a:spcAft>
                <a:spcPts val="800"/>
              </a:spcAft>
              <a:tabLst>
                <a:tab pos="450215" algn="l"/>
              </a:tabLst>
            </a:pPr>
            <a:r>
              <a:rPr lang="es-ES" sz="2400" kern="100" dirty="0">
                <a:solidFill>
                  <a:srgbClr val="000000"/>
                </a:solidFill>
                <a:highlight>
                  <a:srgbClr val="FFFFFF"/>
                </a:highlight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 </a:t>
            </a:r>
            <a:r>
              <a:rPr lang="es-ES" sz="2400" kern="100" dirty="0" err="1">
                <a:solidFill>
                  <a:srgbClr val="000000"/>
                </a:solidFill>
                <a:highlight>
                  <a:srgbClr val="FFFFFF"/>
                </a:highlight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d·aço</a:t>
            </a:r>
            <a:r>
              <a:rPr lang="es-ES" sz="2400" kern="100" dirty="0">
                <a:solidFill>
                  <a:srgbClr val="000000"/>
                </a:solidFill>
                <a:highlight>
                  <a:srgbClr val="FFFFFF"/>
                </a:highlight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vos fara </a:t>
            </a:r>
            <a:r>
              <a:rPr lang="es-ES" sz="2400" kern="100" dirty="0" err="1">
                <a:solidFill>
                  <a:srgbClr val="000000"/>
                </a:solidFill>
                <a:highlight>
                  <a:srgbClr val="FFFFFF"/>
                </a:highlight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prompta</a:t>
            </a:r>
            <a:r>
              <a:rPr lang="es-ES" sz="2400" kern="100" dirty="0">
                <a:solidFill>
                  <a:srgbClr val="000000"/>
                </a:solidFill>
                <a:highlight>
                  <a:srgbClr val="FFFFFF"/>
                </a:highlight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fe Guillem Granel notario publico por </a:t>
            </a:r>
            <a:r>
              <a:rPr lang="es-ES" sz="2400" u="sng" kern="100" dirty="0" err="1">
                <a:solidFill>
                  <a:srgbClr val="000000"/>
                </a:solidFill>
                <a:highlight>
                  <a:srgbClr val="FFFFFF"/>
                </a:highlight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endues</a:t>
            </a:r>
            <a:r>
              <a:rPr lang="es-ES" sz="2400" kern="100" dirty="0">
                <a:solidFill>
                  <a:srgbClr val="000000"/>
                </a:solidFill>
                <a:highlight>
                  <a:srgbClr val="FFFFFF"/>
                </a:highlight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les partes el </a:t>
            </a:r>
            <a:r>
              <a:rPr lang="es-ES" sz="2400" kern="100" dirty="0" err="1">
                <a:solidFill>
                  <a:srgbClr val="000000"/>
                </a:solidFill>
                <a:highlight>
                  <a:srgbClr val="FFFFFF"/>
                </a:highlight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qual</a:t>
            </a:r>
            <a:r>
              <a:rPr lang="es-ES" sz="2400" kern="100" dirty="0">
                <a:solidFill>
                  <a:srgbClr val="000000"/>
                </a:solidFill>
                <a:highlight>
                  <a:srgbClr val="FFFFFF"/>
                </a:highlight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kern="100" dirty="0" err="1">
                <a:solidFill>
                  <a:srgbClr val="000000"/>
                </a:solidFill>
                <a:highlight>
                  <a:srgbClr val="FFFFFF"/>
                </a:highlight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s·en</a:t>
            </a:r>
            <a:r>
              <a:rPr lang="es-ES" sz="2400" kern="100" dirty="0">
                <a:solidFill>
                  <a:srgbClr val="000000"/>
                </a:solidFill>
                <a:highlight>
                  <a:srgbClr val="FFFFFF"/>
                </a:highlight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porta el </a:t>
            </a:r>
            <a:r>
              <a:rPr lang="es-ES" sz="2400" kern="100" dirty="0" err="1">
                <a:solidFill>
                  <a:srgbClr val="000000"/>
                </a:solidFill>
                <a:highlight>
                  <a:srgbClr val="FFFFFF"/>
                </a:highlight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memorjal</a:t>
            </a:r>
            <a:r>
              <a:rPr lang="es-ES" sz="2400" kern="100" dirty="0">
                <a:solidFill>
                  <a:srgbClr val="000000"/>
                </a:solidFill>
                <a:highlight>
                  <a:srgbClr val="FFFFFF"/>
                </a:highlight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ordenado </a:t>
            </a:r>
            <a:r>
              <a:rPr lang="es-ES" sz="2400" kern="100" dirty="0" err="1">
                <a:solidFill>
                  <a:srgbClr val="000000"/>
                </a:solidFill>
                <a:highlight>
                  <a:srgbClr val="FFFFFF"/>
                </a:highlight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por·los</a:t>
            </a:r>
            <a:r>
              <a:rPr lang="es-ES" sz="2400" kern="100" dirty="0">
                <a:solidFill>
                  <a:srgbClr val="000000"/>
                </a:solidFill>
                <a:highlight>
                  <a:srgbClr val="FFFFFF"/>
                </a:highlight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u="sng" kern="100" dirty="0" err="1">
                <a:solidFill>
                  <a:srgbClr val="000000"/>
                </a:solidFill>
                <a:highlight>
                  <a:srgbClr val="FFFFFF"/>
                </a:highlight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ditos</a:t>
            </a:r>
            <a:r>
              <a:rPr lang="es-ES" sz="2400" kern="100" dirty="0">
                <a:solidFill>
                  <a:srgbClr val="000000"/>
                </a:solidFill>
                <a:highlight>
                  <a:srgbClr val="FFFFFF"/>
                </a:highlight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kern="100" dirty="0" err="1">
                <a:solidFill>
                  <a:srgbClr val="000000"/>
                </a:solidFill>
                <a:highlight>
                  <a:srgbClr val="FFFFFF"/>
                </a:highlight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señyores</a:t>
            </a:r>
            <a:r>
              <a:rPr lang="es-ES" sz="2400" kern="100" dirty="0">
                <a:solidFill>
                  <a:srgbClr val="000000"/>
                </a:solidFill>
                <a:highlight>
                  <a:srgbClr val="FFFFFF"/>
                </a:highlight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es-ES" sz="2400" u="sng" kern="100" dirty="0" err="1">
                <a:solidFill>
                  <a:srgbClr val="000000"/>
                </a:solidFill>
                <a:highlight>
                  <a:srgbClr val="FFFFFF"/>
                </a:highlight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jutges</a:t>
            </a:r>
            <a:r>
              <a:rPr lang="es-ES" sz="2400" kern="100" dirty="0">
                <a:solidFill>
                  <a:srgbClr val="000000"/>
                </a:solidFill>
                <a:highlight>
                  <a:srgbClr val="FFFFFF"/>
                </a:highlight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 todas las cosas que se han </a:t>
            </a:r>
            <a:r>
              <a:rPr lang="es-ES" sz="2400" kern="100" dirty="0" err="1">
                <a:solidFill>
                  <a:srgbClr val="000000"/>
                </a:solidFill>
                <a:highlight>
                  <a:srgbClr val="FFFFFF"/>
                </a:highlight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a·fazer</a:t>
            </a:r>
            <a:r>
              <a:rPr lang="es-ES" sz="2400" kern="100" dirty="0">
                <a:solidFill>
                  <a:srgbClr val="000000"/>
                </a:solidFill>
                <a:highlight>
                  <a:srgbClr val="FFFFFF"/>
                </a:highlight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aquí. [Sast-141:080]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  <a:tabLst>
                <a:tab pos="450215" algn="l"/>
              </a:tabLst>
            </a:pPr>
            <a:r>
              <a:rPr lang="es-ES" sz="1800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s-E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s-ES" sz="2400" kern="100" dirty="0">
              <a:effectLst/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s-E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00776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>
            <a:extLst>
              <a:ext uri="{FF2B5EF4-FFF2-40B4-BE49-F238E27FC236}">
                <a16:creationId xmlns:a16="http://schemas.microsoft.com/office/drawing/2014/main" id="{B5024E36-764D-91A9-549C-336F0527B1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56238"/>
            <a:ext cx="12529458" cy="1320800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es-ES" sz="2400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  <a:t>4. Elementos fónico-gráficos orientales – palatal lateral</a:t>
            </a:r>
            <a:br>
              <a:rPr lang="es-ES" sz="2800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</a:br>
            <a:br>
              <a:rPr lang="es-ES" sz="2800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s-ES" sz="2800" dirty="0">
              <a:latin typeface="Book Antiqua" panose="02040602050305030304" pitchFamily="18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4" name="QuadreDeText 3">
            <a:extLst>
              <a:ext uri="{FF2B5EF4-FFF2-40B4-BE49-F238E27FC236}">
                <a16:creationId xmlns:a16="http://schemas.microsoft.com/office/drawing/2014/main" id="{DB2D66DB-86F5-5790-B850-C44CBDFDDF06}"/>
              </a:ext>
            </a:extLst>
          </p:cNvPr>
          <p:cNvSpPr txBox="1"/>
          <p:nvPr/>
        </p:nvSpPr>
        <p:spPr>
          <a:xfrm>
            <a:off x="1023256" y="1905000"/>
            <a:ext cx="10482943" cy="2161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0215" indent="-269875" algn="just">
              <a:lnSpc>
                <a:spcPct val="107000"/>
              </a:lnSpc>
              <a:spcAft>
                <a:spcPts val="800"/>
              </a:spcAft>
              <a:tabLst>
                <a:tab pos="450215" algn="l"/>
              </a:tabLst>
            </a:pP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del </a:t>
            </a:r>
            <a:r>
              <a:rPr lang="ca-ES" sz="2400" u="sng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dito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lugar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de 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Montnegriello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e 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singulares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de 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aquel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</a:t>
            </a:r>
            <a:r>
              <a:rPr lang="ca-ES" sz="2400" u="sng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concellantes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e </a:t>
            </a:r>
            <a:r>
              <a:rPr lang="ca-ES" sz="2400" u="sng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concello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fazientes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 </a:t>
            </a:r>
            <a:r>
              <a:rPr lang="ca-ES" sz="2400" u="sng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vniuersal</a:t>
            </a:r>
            <a:r>
              <a:rPr lang="ca-ES" sz="2400" u="sng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 e singularment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en nombres 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nuestros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proprios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e de 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cadahuno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de nos (Sast-156:160)</a:t>
            </a:r>
            <a:r>
              <a:rPr lang="es-ES" sz="2400" dirty="0">
                <a:effectLst/>
                <a:highlight>
                  <a:srgbClr val="FFFFFF"/>
                </a:highlight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s-ES" sz="2400" dirty="0">
              <a:effectLst/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s-ES" sz="2400" kern="100" dirty="0">
              <a:effectLst/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s-E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78224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>
            <a:extLst>
              <a:ext uri="{FF2B5EF4-FFF2-40B4-BE49-F238E27FC236}">
                <a16:creationId xmlns:a16="http://schemas.microsoft.com/office/drawing/2014/main" id="{B5024E36-764D-91A9-549C-336F0527B1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56238"/>
            <a:ext cx="12529458" cy="1320800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es-ES" sz="2400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  <a:t>4. Elementos morfológicos orientales</a:t>
            </a:r>
            <a:br>
              <a:rPr lang="es-ES" sz="2800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</a:br>
            <a:br>
              <a:rPr lang="es-ES" sz="2800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s-ES" sz="2800" dirty="0">
              <a:latin typeface="Book Antiqua" panose="02040602050305030304" pitchFamily="18" charset="0"/>
              <a:ea typeface="Calibri" panose="020F0502020204030204" pitchFamily="34" charset="0"/>
              <a:cs typeface="+mn-cs"/>
            </a:endParaRPr>
          </a:p>
        </p:txBody>
      </p:sp>
      <p:graphicFrame>
        <p:nvGraphicFramePr>
          <p:cNvPr id="6" name="Taula 5">
            <a:extLst>
              <a:ext uri="{FF2B5EF4-FFF2-40B4-BE49-F238E27FC236}">
                <a16:creationId xmlns:a16="http://schemas.microsoft.com/office/drawing/2014/main" id="{58E7002E-6977-399D-6926-965B960422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8721060"/>
              </p:ext>
            </p:extLst>
          </p:nvPr>
        </p:nvGraphicFramePr>
        <p:xfrm>
          <a:off x="2275115" y="1338944"/>
          <a:ext cx="7641770" cy="392974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28115">
                  <a:extLst>
                    <a:ext uri="{9D8B030D-6E8A-4147-A177-3AD203B41FA5}">
                      <a16:colId xmlns:a16="http://schemas.microsoft.com/office/drawing/2014/main" val="1276400277"/>
                    </a:ext>
                  </a:extLst>
                </a:gridCol>
                <a:gridCol w="1528115">
                  <a:extLst>
                    <a:ext uri="{9D8B030D-6E8A-4147-A177-3AD203B41FA5}">
                      <a16:colId xmlns:a16="http://schemas.microsoft.com/office/drawing/2014/main" val="3108876808"/>
                    </a:ext>
                  </a:extLst>
                </a:gridCol>
                <a:gridCol w="1528115">
                  <a:extLst>
                    <a:ext uri="{9D8B030D-6E8A-4147-A177-3AD203B41FA5}">
                      <a16:colId xmlns:a16="http://schemas.microsoft.com/office/drawing/2014/main" val="1168091001"/>
                    </a:ext>
                  </a:extLst>
                </a:gridCol>
                <a:gridCol w="1528115">
                  <a:extLst>
                    <a:ext uri="{9D8B030D-6E8A-4147-A177-3AD203B41FA5}">
                      <a16:colId xmlns:a16="http://schemas.microsoft.com/office/drawing/2014/main" val="3999039241"/>
                    </a:ext>
                  </a:extLst>
                </a:gridCol>
                <a:gridCol w="1529310">
                  <a:extLst>
                    <a:ext uri="{9D8B030D-6E8A-4147-A177-3AD203B41FA5}">
                      <a16:colId xmlns:a16="http://schemas.microsoft.com/office/drawing/2014/main" val="694572821"/>
                    </a:ext>
                  </a:extLst>
                </a:gridCol>
              </a:tblGrid>
              <a:tr h="302288">
                <a:tc>
                  <a:txBody>
                    <a:bodyPr/>
                    <a:lstStyle/>
                    <a:p>
                      <a:pPr algn="ctr"/>
                      <a:r>
                        <a:rPr lang="ca-ES" sz="1800" b="1">
                          <a:solidFill>
                            <a:schemeClr val="tx1"/>
                          </a:solidFill>
                          <a:effectLst/>
                          <a:highlight>
                            <a:srgbClr val="E7E6E6"/>
                          </a:highlight>
                          <a:latin typeface="Book Antiqua" panose="02040602050305030304" pitchFamily="18" charset="0"/>
                        </a:rPr>
                        <a:t>Morfema</a:t>
                      </a:r>
                      <a:endParaRPr lang="es-ES" sz="1800" b="1">
                        <a:solidFill>
                          <a:schemeClr val="tx1"/>
                        </a:solidFill>
                        <a:effectLst/>
                        <a:highlight>
                          <a:srgbClr val="E7E6E6"/>
                        </a:highlight>
                        <a:latin typeface="Book Antiqua" panose="020406020503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1800" b="1">
                          <a:solidFill>
                            <a:schemeClr val="tx1"/>
                          </a:solidFill>
                          <a:effectLst/>
                          <a:highlight>
                            <a:srgbClr val="E7E6E6"/>
                          </a:highlight>
                          <a:latin typeface="Book Antiqua" panose="02040602050305030304" pitchFamily="18" charset="0"/>
                        </a:rPr>
                        <a:t>Textos A</a:t>
                      </a:r>
                      <a:endParaRPr lang="es-ES" sz="1800" b="1">
                        <a:solidFill>
                          <a:schemeClr val="tx1"/>
                        </a:solidFill>
                        <a:effectLst/>
                        <a:highlight>
                          <a:srgbClr val="E7E6E6"/>
                        </a:highlight>
                        <a:latin typeface="Book Antiqua" panose="020406020503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1800" b="1">
                          <a:solidFill>
                            <a:schemeClr val="tx1"/>
                          </a:solidFill>
                          <a:effectLst/>
                          <a:highlight>
                            <a:srgbClr val="E7E6E6"/>
                          </a:highlight>
                          <a:latin typeface="Book Antiqua" panose="02040602050305030304" pitchFamily="18" charset="0"/>
                        </a:rPr>
                        <a:t>Textos B</a:t>
                      </a:r>
                      <a:endParaRPr lang="es-ES" sz="1800" b="1">
                        <a:solidFill>
                          <a:schemeClr val="tx1"/>
                        </a:solidFill>
                        <a:effectLst/>
                        <a:highlight>
                          <a:srgbClr val="E7E6E6"/>
                        </a:highlight>
                        <a:latin typeface="Book Antiqua" panose="020406020503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1800" b="1">
                          <a:solidFill>
                            <a:schemeClr val="tx1"/>
                          </a:solidFill>
                          <a:effectLst/>
                          <a:highlight>
                            <a:srgbClr val="E7E6E6"/>
                          </a:highlight>
                          <a:latin typeface="Book Antiqua" panose="02040602050305030304" pitchFamily="18" charset="0"/>
                        </a:rPr>
                        <a:t>Textos C</a:t>
                      </a:r>
                      <a:endParaRPr lang="es-ES" sz="1800" b="1">
                        <a:solidFill>
                          <a:schemeClr val="tx1"/>
                        </a:solidFill>
                        <a:effectLst/>
                        <a:highlight>
                          <a:srgbClr val="E7E6E6"/>
                        </a:highlight>
                        <a:latin typeface="Book Antiqua" panose="020406020503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1800" b="1" dirty="0">
                          <a:solidFill>
                            <a:schemeClr val="tx1"/>
                          </a:solidFill>
                          <a:effectLst/>
                          <a:highlight>
                            <a:srgbClr val="E7E6E6"/>
                          </a:highlight>
                          <a:latin typeface="Book Antiqua" panose="02040602050305030304" pitchFamily="18" charset="0"/>
                        </a:rPr>
                        <a:t>Textos D</a:t>
                      </a:r>
                      <a:endParaRPr lang="es-ES" sz="1800" b="1" dirty="0">
                        <a:solidFill>
                          <a:schemeClr val="tx1"/>
                        </a:solidFill>
                        <a:effectLst/>
                        <a:highlight>
                          <a:srgbClr val="E7E6E6"/>
                        </a:highlight>
                        <a:latin typeface="Book Antiqua" panose="020406020503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99901020"/>
                  </a:ext>
                </a:extLst>
              </a:tr>
              <a:tr h="302288">
                <a:tc>
                  <a:txBody>
                    <a:bodyPr/>
                    <a:lstStyle/>
                    <a:p>
                      <a:pPr algn="just"/>
                      <a:r>
                        <a:rPr lang="ca-ES" sz="1800">
                          <a:effectLst/>
                          <a:latin typeface="Book Antiqua" panose="02040602050305030304" pitchFamily="18" charset="0"/>
                        </a:rPr>
                        <a:t>aço</a:t>
                      </a:r>
                      <a:endParaRPr lang="es-ES" sz="1800">
                        <a:effectLst/>
                        <a:latin typeface="Book Antiqua" panose="020406020503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ca-ES" sz="1800">
                          <a:effectLst/>
                          <a:latin typeface="Book Antiqua" panose="02040602050305030304" pitchFamily="18" charset="0"/>
                        </a:rPr>
                        <a:t>2</a:t>
                      </a:r>
                      <a:endParaRPr lang="es-ES" sz="1800">
                        <a:effectLst/>
                        <a:latin typeface="Book Antiqua" panose="020406020503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ca-ES" sz="1800"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  <a:endParaRPr lang="es-ES" sz="1800">
                        <a:effectLst/>
                        <a:latin typeface="Book Antiqua" panose="020406020503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ca-ES" sz="1800"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  <a:endParaRPr lang="es-ES" sz="1800">
                        <a:effectLst/>
                        <a:latin typeface="Book Antiqua" panose="020406020503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ca-ES" sz="1800"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  <a:endParaRPr lang="es-ES" sz="1800">
                        <a:effectLst/>
                        <a:latin typeface="Book Antiqua" panose="020406020503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99613411"/>
                  </a:ext>
                </a:extLst>
              </a:tr>
              <a:tr h="302288">
                <a:tc>
                  <a:txBody>
                    <a:bodyPr/>
                    <a:lstStyle/>
                    <a:p>
                      <a:pPr algn="just"/>
                      <a:r>
                        <a:rPr lang="ca-ES" sz="1800">
                          <a:effectLst/>
                          <a:latin typeface="Book Antiqua" panose="02040602050305030304" pitchFamily="18" charset="0"/>
                        </a:rPr>
                        <a:t>ara</a:t>
                      </a:r>
                      <a:endParaRPr lang="es-ES" sz="1800">
                        <a:effectLst/>
                        <a:latin typeface="Book Antiqua" panose="020406020503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ca-ES" sz="1800">
                          <a:effectLst/>
                          <a:latin typeface="Book Antiqua" panose="02040602050305030304" pitchFamily="18" charset="0"/>
                        </a:rPr>
                        <a:t>2</a:t>
                      </a:r>
                      <a:endParaRPr lang="es-ES" sz="1800">
                        <a:effectLst/>
                        <a:latin typeface="Book Antiqua" panose="020406020503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ca-ES" sz="1800"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  <a:endParaRPr lang="es-ES" sz="1800">
                        <a:effectLst/>
                        <a:latin typeface="Book Antiqua" panose="020406020503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ca-ES" sz="1800"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  <a:endParaRPr lang="es-ES" sz="1800">
                        <a:effectLst/>
                        <a:latin typeface="Book Antiqua" panose="020406020503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ca-ES" sz="1800"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  <a:endParaRPr lang="es-ES" sz="1800">
                        <a:effectLst/>
                        <a:latin typeface="Book Antiqua" panose="020406020503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65272575"/>
                  </a:ext>
                </a:extLst>
              </a:tr>
              <a:tr h="302288">
                <a:tc>
                  <a:txBody>
                    <a:bodyPr/>
                    <a:lstStyle/>
                    <a:p>
                      <a:pPr algn="just"/>
                      <a:r>
                        <a:rPr lang="ca-ES" sz="1800">
                          <a:effectLst/>
                          <a:latin typeface="Book Antiqua" panose="02040602050305030304" pitchFamily="18" charset="0"/>
                        </a:rPr>
                        <a:t>dellá (de)</a:t>
                      </a:r>
                      <a:endParaRPr lang="es-ES" sz="1800">
                        <a:effectLst/>
                        <a:latin typeface="Book Antiqua" panose="020406020503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ca-ES" sz="1800">
                          <a:effectLst/>
                          <a:latin typeface="Book Antiqua" panose="02040602050305030304" pitchFamily="18" charset="0"/>
                        </a:rPr>
                        <a:t>3</a:t>
                      </a:r>
                      <a:endParaRPr lang="es-ES" sz="1800">
                        <a:effectLst/>
                        <a:latin typeface="Book Antiqua" panose="020406020503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ca-ES" sz="1800"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  <a:endParaRPr lang="es-ES" sz="1800">
                        <a:effectLst/>
                        <a:latin typeface="Book Antiqua" panose="020406020503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ca-ES" sz="1800"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  <a:endParaRPr lang="es-ES" sz="1800">
                        <a:effectLst/>
                        <a:latin typeface="Book Antiqua" panose="020406020503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ca-ES" sz="1800"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  <a:endParaRPr lang="es-ES" sz="1800">
                        <a:effectLst/>
                        <a:latin typeface="Book Antiqua" panose="020406020503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36069174"/>
                  </a:ext>
                </a:extLst>
              </a:tr>
              <a:tr h="302288">
                <a:tc>
                  <a:txBody>
                    <a:bodyPr/>
                    <a:lstStyle/>
                    <a:p>
                      <a:pPr algn="just"/>
                      <a:r>
                        <a:rPr lang="ca-ES" sz="1800">
                          <a:effectLst/>
                          <a:latin typeface="Book Antiqua" panose="02040602050305030304" pitchFamily="18" charset="0"/>
                        </a:rPr>
                        <a:t>dins</a:t>
                      </a:r>
                      <a:endParaRPr lang="es-ES" sz="1800">
                        <a:effectLst/>
                        <a:latin typeface="Book Antiqua" panose="020406020503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ca-ES" sz="1800">
                          <a:effectLst/>
                          <a:latin typeface="Book Antiqua" panose="02040602050305030304" pitchFamily="18" charset="0"/>
                        </a:rPr>
                        <a:t>1</a:t>
                      </a:r>
                      <a:endParaRPr lang="es-ES" sz="1800">
                        <a:effectLst/>
                        <a:latin typeface="Book Antiqua" panose="020406020503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ca-ES" sz="1800"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  <a:endParaRPr lang="es-ES" sz="1800">
                        <a:effectLst/>
                        <a:latin typeface="Book Antiqua" panose="020406020503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ca-ES" sz="1800"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  <a:endParaRPr lang="es-ES" sz="1800">
                        <a:effectLst/>
                        <a:latin typeface="Book Antiqua" panose="020406020503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ca-ES" sz="1800"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  <a:endParaRPr lang="es-ES" sz="1800">
                        <a:effectLst/>
                        <a:latin typeface="Book Antiqua" panose="020406020503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76888065"/>
                  </a:ext>
                </a:extLst>
              </a:tr>
              <a:tr h="604576">
                <a:tc>
                  <a:txBody>
                    <a:bodyPr/>
                    <a:lstStyle/>
                    <a:p>
                      <a:pPr algn="just"/>
                      <a:r>
                        <a:rPr lang="ca-ES" sz="1800">
                          <a:effectLst/>
                          <a:latin typeface="Book Antiqua" panose="02040602050305030304" pitchFamily="18" charset="0"/>
                        </a:rPr>
                        <a:t>mijançant</a:t>
                      </a:r>
                      <a:endParaRPr lang="es-ES" sz="1800">
                        <a:effectLst/>
                        <a:latin typeface="Book Antiqua" panose="020406020503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ca-ES" sz="1800">
                          <a:effectLst/>
                          <a:latin typeface="Book Antiqua" panose="02040602050305030304" pitchFamily="18" charset="0"/>
                        </a:rPr>
                        <a:t>1</a:t>
                      </a:r>
                      <a:endParaRPr lang="es-ES" sz="1800">
                        <a:effectLst/>
                        <a:latin typeface="Book Antiqua" panose="020406020503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ca-ES" sz="1800"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  <a:endParaRPr lang="es-ES" sz="1800">
                        <a:effectLst/>
                        <a:latin typeface="Book Antiqua" panose="020406020503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ca-ES" sz="1800"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  <a:endParaRPr lang="es-ES" sz="1800">
                        <a:effectLst/>
                        <a:latin typeface="Book Antiqua" panose="020406020503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ca-ES" sz="1800"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  <a:endParaRPr lang="es-ES" sz="1800">
                        <a:effectLst/>
                        <a:latin typeface="Book Antiqua" panose="020406020503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94034336"/>
                  </a:ext>
                </a:extLst>
              </a:tr>
              <a:tr h="302288">
                <a:tc>
                  <a:txBody>
                    <a:bodyPr/>
                    <a:lstStyle/>
                    <a:p>
                      <a:pPr algn="just"/>
                      <a:r>
                        <a:rPr lang="ca-ES" sz="1800">
                          <a:effectLst/>
                          <a:latin typeface="Book Antiqua" panose="02040602050305030304" pitchFamily="18" charset="0"/>
                        </a:rPr>
                        <a:t>en / na</a:t>
                      </a:r>
                      <a:endParaRPr lang="es-ES" sz="1800">
                        <a:effectLst/>
                        <a:latin typeface="Book Antiqua" panose="020406020503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ca-ES" sz="1800">
                          <a:effectLst/>
                          <a:latin typeface="Book Antiqua" panose="02040602050305030304" pitchFamily="18" charset="0"/>
                        </a:rPr>
                        <a:t>94</a:t>
                      </a:r>
                      <a:endParaRPr lang="es-ES" sz="1800">
                        <a:effectLst/>
                        <a:latin typeface="Book Antiqua" panose="020406020503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ca-ES" sz="1800">
                          <a:effectLst/>
                          <a:latin typeface="Book Antiqua" panose="02040602050305030304" pitchFamily="18" charset="0"/>
                        </a:rPr>
                        <a:t>1</a:t>
                      </a:r>
                      <a:endParaRPr lang="es-ES" sz="1800">
                        <a:effectLst/>
                        <a:latin typeface="Book Antiqua" panose="020406020503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ca-ES" sz="1800">
                          <a:effectLst/>
                          <a:latin typeface="Book Antiqua" panose="02040602050305030304" pitchFamily="18" charset="0"/>
                        </a:rPr>
                        <a:t>3</a:t>
                      </a:r>
                      <a:endParaRPr lang="es-ES" sz="1800">
                        <a:effectLst/>
                        <a:latin typeface="Book Antiqua" panose="020406020503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ca-ES" sz="1800">
                          <a:effectLst/>
                          <a:latin typeface="Book Antiqua" panose="02040602050305030304" pitchFamily="18" charset="0"/>
                        </a:rPr>
                        <a:t>3</a:t>
                      </a:r>
                      <a:endParaRPr lang="es-ES" sz="1800">
                        <a:effectLst/>
                        <a:latin typeface="Book Antiqua" panose="020406020503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16868475"/>
                  </a:ext>
                </a:extLst>
              </a:tr>
              <a:tr h="302288">
                <a:tc>
                  <a:txBody>
                    <a:bodyPr/>
                    <a:lstStyle/>
                    <a:p>
                      <a:pPr algn="just"/>
                      <a:r>
                        <a:rPr lang="ca-ES" sz="1800">
                          <a:effectLst/>
                          <a:latin typeface="Book Antiqua" panose="02040602050305030304" pitchFamily="18" charset="0"/>
                        </a:rPr>
                        <a:t>ho</a:t>
                      </a:r>
                      <a:endParaRPr lang="es-ES" sz="1800">
                        <a:effectLst/>
                        <a:latin typeface="Book Antiqua" panose="020406020503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ca-ES" sz="1800">
                          <a:effectLst/>
                          <a:latin typeface="Book Antiqua" panose="02040602050305030304" pitchFamily="18" charset="0"/>
                        </a:rPr>
                        <a:t>2</a:t>
                      </a:r>
                      <a:endParaRPr lang="es-ES" sz="1800">
                        <a:effectLst/>
                        <a:latin typeface="Book Antiqua" panose="020406020503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ca-ES" sz="1800"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  <a:endParaRPr lang="es-ES" sz="1800">
                        <a:effectLst/>
                        <a:latin typeface="Book Antiqua" panose="020406020503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ca-ES" sz="1800"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  <a:endParaRPr lang="es-ES" sz="1800">
                        <a:effectLst/>
                        <a:latin typeface="Book Antiqua" panose="020406020503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ca-ES" sz="1800">
                          <a:effectLst/>
                          <a:latin typeface="Book Antiqua" panose="02040602050305030304" pitchFamily="18" charset="0"/>
                        </a:rPr>
                        <a:t>1</a:t>
                      </a:r>
                      <a:endParaRPr lang="es-ES" sz="1800">
                        <a:effectLst/>
                        <a:latin typeface="Book Antiqua" panose="020406020503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529530"/>
                  </a:ext>
                </a:extLst>
              </a:tr>
              <a:tr h="302288">
                <a:tc>
                  <a:txBody>
                    <a:bodyPr/>
                    <a:lstStyle/>
                    <a:p>
                      <a:pPr algn="just"/>
                      <a:r>
                        <a:rPr lang="ca-ES" sz="1800">
                          <a:effectLst/>
                          <a:latin typeface="Book Antiqua" panose="02040602050305030304" pitchFamily="18" charset="0"/>
                        </a:rPr>
                        <a:t>li(s)</a:t>
                      </a:r>
                      <a:endParaRPr lang="es-ES" sz="1800">
                        <a:effectLst/>
                        <a:latin typeface="Book Antiqua" panose="020406020503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ca-ES" sz="1800">
                          <a:effectLst/>
                          <a:latin typeface="Book Antiqua" panose="02040602050305030304" pitchFamily="18" charset="0"/>
                        </a:rPr>
                        <a:t>32</a:t>
                      </a:r>
                      <a:endParaRPr lang="es-ES" sz="1800">
                        <a:effectLst/>
                        <a:latin typeface="Book Antiqua" panose="020406020503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ca-ES" sz="1800"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  <a:endParaRPr lang="es-ES" sz="1800">
                        <a:effectLst/>
                        <a:latin typeface="Book Antiqua" panose="020406020503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ca-ES" sz="1800"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  <a:endParaRPr lang="es-ES" sz="1800">
                        <a:effectLst/>
                        <a:latin typeface="Book Antiqua" panose="020406020503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ca-ES" sz="1800">
                          <a:effectLst/>
                          <a:latin typeface="Book Antiqua" panose="02040602050305030304" pitchFamily="18" charset="0"/>
                        </a:rPr>
                        <a:t>5</a:t>
                      </a:r>
                      <a:endParaRPr lang="es-ES" sz="1800">
                        <a:effectLst/>
                        <a:latin typeface="Book Antiqua" panose="020406020503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74004505"/>
                  </a:ext>
                </a:extLst>
              </a:tr>
              <a:tr h="302288">
                <a:tc>
                  <a:txBody>
                    <a:bodyPr/>
                    <a:lstStyle/>
                    <a:p>
                      <a:pPr algn="just"/>
                      <a:r>
                        <a:rPr lang="ca-ES" sz="1800">
                          <a:effectLst/>
                          <a:latin typeface="Book Antiqua" panose="02040602050305030304" pitchFamily="18" charset="0"/>
                        </a:rPr>
                        <a:t>nou</a:t>
                      </a:r>
                      <a:endParaRPr lang="es-ES" sz="1800">
                        <a:effectLst/>
                        <a:latin typeface="Book Antiqua" panose="020406020503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ca-ES" sz="1800">
                          <a:effectLst/>
                          <a:latin typeface="Book Antiqua" panose="02040602050305030304" pitchFamily="18" charset="0"/>
                        </a:rPr>
                        <a:t>2</a:t>
                      </a:r>
                      <a:endParaRPr lang="es-ES" sz="1800">
                        <a:effectLst/>
                        <a:latin typeface="Book Antiqua" panose="020406020503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ca-ES" sz="1800"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  <a:endParaRPr lang="es-ES" sz="1800">
                        <a:effectLst/>
                        <a:latin typeface="Book Antiqua" panose="020406020503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ca-ES" sz="1800"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  <a:endParaRPr lang="es-ES" sz="1800">
                        <a:effectLst/>
                        <a:latin typeface="Book Antiqua" panose="020406020503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ca-ES" sz="1800"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  <a:endParaRPr lang="es-ES" sz="1800">
                        <a:effectLst/>
                        <a:latin typeface="Book Antiqua" panose="020406020503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1336317"/>
                  </a:ext>
                </a:extLst>
              </a:tr>
              <a:tr h="302288">
                <a:tc>
                  <a:txBody>
                    <a:bodyPr/>
                    <a:lstStyle/>
                    <a:p>
                      <a:pPr algn="just"/>
                      <a:r>
                        <a:rPr lang="ca-ES" sz="1800">
                          <a:effectLst/>
                          <a:latin typeface="Book Antiqua" panose="02040602050305030304" pitchFamily="18" charset="0"/>
                        </a:rPr>
                        <a:t>(no) pas</a:t>
                      </a:r>
                      <a:endParaRPr lang="es-ES" sz="1800">
                        <a:effectLst/>
                        <a:latin typeface="Book Antiqua" panose="020406020503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ca-ES" sz="1800">
                          <a:effectLst/>
                          <a:latin typeface="Book Antiqua" panose="02040602050305030304" pitchFamily="18" charset="0"/>
                        </a:rPr>
                        <a:t>3</a:t>
                      </a:r>
                      <a:endParaRPr lang="es-ES" sz="1800">
                        <a:effectLst/>
                        <a:latin typeface="Book Antiqua" panose="020406020503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ca-ES" sz="1800">
                          <a:effectLst/>
                          <a:latin typeface="Book Antiqua" panose="02040602050305030304" pitchFamily="18" charset="0"/>
                        </a:rPr>
                        <a:t>3</a:t>
                      </a:r>
                      <a:endParaRPr lang="es-ES" sz="1800">
                        <a:effectLst/>
                        <a:latin typeface="Book Antiqua" panose="020406020503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ca-ES" sz="1800"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  <a:endParaRPr lang="es-ES" sz="1800">
                        <a:effectLst/>
                        <a:latin typeface="Book Antiqua" panose="020406020503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ca-ES" sz="1800"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  <a:endParaRPr lang="es-ES" sz="1800">
                        <a:effectLst/>
                        <a:latin typeface="Book Antiqua" panose="020406020503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33341252"/>
                  </a:ext>
                </a:extLst>
              </a:tr>
              <a:tr h="302288">
                <a:tc>
                  <a:txBody>
                    <a:bodyPr/>
                    <a:lstStyle/>
                    <a:p>
                      <a:pPr algn="just"/>
                      <a:r>
                        <a:rPr lang="ca-ES" sz="1800">
                          <a:effectLst/>
                          <a:latin typeface="Book Antiqua" panose="02040602050305030304" pitchFamily="18" charset="0"/>
                        </a:rPr>
                        <a:t>Suma</a:t>
                      </a:r>
                      <a:endParaRPr lang="es-ES" sz="1800">
                        <a:effectLst/>
                        <a:latin typeface="Book Antiqua" panose="020406020503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ca-ES" sz="1800">
                          <a:effectLst/>
                          <a:latin typeface="Book Antiqua" panose="02040602050305030304" pitchFamily="18" charset="0"/>
                        </a:rPr>
                        <a:t>142</a:t>
                      </a:r>
                      <a:endParaRPr lang="es-ES" sz="1800">
                        <a:effectLst/>
                        <a:latin typeface="Book Antiqua" panose="020406020503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ca-ES" sz="1800">
                          <a:effectLst/>
                          <a:latin typeface="Book Antiqua" panose="02040602050305030304" pitchFamily="18" charset="0"/>
                        </a:rPr>
                        <a:t>4</a:t>
                      </a:r>
                      <a:endParaRPr lang="es-ES" sz="1800">
                        <a:effectLst/>
                        <a:latin typeface="Book Antiqua" panose="020406020503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ca-ES" sz="1800">
                          <a:effectLst/>
                          <a:latin typeface="Book Antiqua" panose="02040602050305030304" pitchFamily="18" charset="0"/>
                        </a:rPr>
                        <a:t>3</a:t>
                      </a:r>
                      <a:endParaRPr lang="es-ES" sz="1800">
                        <a:effectLst/>
                        <a:latin typeface="Book Antiqua" panose="020406020503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ca-ES" sz="1800" dirty="0">
                          <a:effectLst/>
                          <a:latin typeface="Book Antiqua" panose="02040602050305030304" pitchFamily="18" charset="0"/>
                        </a:rPr>
                        <a:t>9</a:t>
                      </a:r>
                      <a:endParaRPr lang="es-ES" sz="1800" dirty="0">
                        <a:effectLst/>
                        <a:latin typeface="Book Antiqua" panose="020406020503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69783667"/>
                  </a:ext>
                </a:extLst>
              </a:tr>
            </a:tbl>
          </a:graphicData>
        </a:graphic>
      </p:graphicFrame>
      <p:sp>
        <p:nvSpPr>
          <p:cNvPr id="9" name="QuadreDeText 8">
            <a:extLst>
              <a:ext uri="{FF2B5EF4-FFF2-40B4-BE49-F238E27FC236}">
                <a16:creationId xmlns:a16="http://schemas.microsoft.com/office/drawing/2014/main" id="{D327285E-A90B-6560-FA95-AC81D0B2224E}"/>
              </a:ext>
            </a:extLst>
          </p:cNvPr>
          <p:cNvSpPr txBox="1"/>
          <p:nvPr/>
        </p:nvSpPr>
        <p:spPr>
          <a:xfrm>
            <a:off x="2794907" y="5268688"/>
            <a:ext cx="630827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ca-ES" sz="1800" dirty="0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Figura 1: </a:t>
            </a:r>
            <a:r>
              <a:rPr lang="ca-ES" sz="1800" dirty="0" err="1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Correlación</a:t>
            </a:r>
            <a:r>
              <a:rPr lang="ca-ES" sz="1800" dirty="0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entre </a:t>
            </a:r>
            <a:r>
              <a:rPr lang="ca-ES" sz="1800" dirty="0" err="1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catalanismos</a:t>
            </a:r>
            <a:r>
              <a:rPr lang="ca-ES" sz="1800" dirty="0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</a:t>
            </a:r>
            <a:r>
              <a:rPr lang="ca-ES" sz="1800" dirty="0" err="1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morfológicos</a:t>
            </a:r>
            <a:r>
              <a:rPr lang="ca-ES" sz="1800" dirty="0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y </a:t>
            </a:r>
            <a:r>
              <a:rPr lang="ca-ES" sz="1800" dirty="0" err="1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tipologías</a:t>
            </a:r>
            <a:r>
              <a:rPr lang="ca-ES" sz="1800" dirty="0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</a:t>
            </a:r>
            <a:r>
              <a:rPr lang="ca-ES" sz="1800" dirty="0" err="1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textuales</a:t>
            </a:r>
            <a:r>
              <a:rPr lang="ca-ES" sz="1800" dirty="0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(Raab, 2024)</a:t>
            </a:r>
            <a:endParaRPr lang="es-ES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95578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>
            <a:extLst>
              <a:ext uri="{FF2B5EF4-FFF2-40B4-BE49-F238E27FC236}">
                <a16:creationId xmlns:a16="http://schemas.microsoft.com/office/drawing/2014/main" id="{B5024E36-764D-91A9-549C-336F0527B1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56238"/>
            <a:ext cx="12529458" cy="1320800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es-ES" sz="2400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  <a:t>4. Elementos morfológicos orientales - </a:t>
            </a:r>
            <a:r>
              <a:rPr lang="es-ES" sz="2400" i="1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  <a:t>ara</a:t>
            </a:r>
            <a:br>
              <a:rPr lang="es-ES" sz="2800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</a:br>
            <a:br>
              <a:rPr lang="es-ES" sz="2800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s-ES" sz="2800" dirty="0">
              <a:latin typeface="Book Antiqua" panose="02040602050305030304" pitchFamily="18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9" name="QuadreDeText 8">
            <a:extLst>
              <a:ext uri="{FF2B5EF4-FFF2-40B4-BE49-F238E27FC236}">
                <a16:creationId xmlns:a16="http://schemas.microsoft.com/office/drawing/2014/main" id="{D327285E-A90B-6560-FA95-AC81D0B2224E}"/>
              </a:ext>
            </a:extLst>
          </p:cNvPr>
          <p:cNvSpPr txBox="1"/>
          <p:nvPr/>
        </p:nvSpPr>
        <p:spPr>
          <a:xfrm>
            <a:off x="1272268" y="1477038"/>
            <a:ext cx="9647464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340" algn="just"/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Mas bella que 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Pollixena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/ me fa 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eser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desterrado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/ </a:t>
            </a:r>
            <a:r>
              <a:rPr lang="ca-ES" sz="2400" u="sng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ara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del 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todo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apartado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/ de 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su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vista por 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axena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. [CancPalacio-067v]</a:t>
            </a:r>
            <a:endParaRPr lang="es-ES" sz="2400" dirty="0">
              <a:effectLst/>
              <a:latin typeface="Book Antiqua" panose="02040602050305030304" pitchFamily="18" charset="0"/>
              <a:ea typeface="Times New Roman" panose="02020603050405020304" pitchFamily="18" charset="0"/>
            </a:endParaRPr>
          </a:p>
          <a:p>
            <a:pPr marL="180340" algn="just"/>
            <a:endParaRPr lang="ca-ES" sz="2400" dirty="0">
              <a:effectLst/>
              <a:latin typeface="Book Antiqua" panose="02040602050305030304" pitchFamily="18" charset="0"/>
              <a:ea typeface="Times New Roman" panose="02020603050405020304" pitchFamily="18" charset="0"/>
              <a:cs typeface="Garamond" panose="02020404030301010803" pitchFamily="18" charset="0"/>
            </a:endParaRPr>
          </a:p>
          <a:p>
            <a:pPr marL="180340" algn="just"/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el 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dicho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esmerç 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que·se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fara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de·las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dichas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quantidades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</a:t>
            </a:r>
            <a:r>
              <a:rPr lang="ca-ES" sz="2400" u="sng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ara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sean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censales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</a:t>
            </a:r>
            <a:r>
              <a:rPr lang="ca-ES" sz="2400" u="sng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ara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en 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otras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propiedades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qualesquiere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todo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aquello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sea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hauido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por 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bienes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sitios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y en 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lugar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de 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bienes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sedientes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et 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a·propia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herencia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del senyor don Pedro et 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de·los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suyos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[…] [Sast-261:001]</a:t>
            </a:r>
            <a:endParaRPr lang="es-ES" sz="2400" dirty="0">
              <a:effectLst/>
              <a:latin typeface="Book Antiqua" panose="0204060205030503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ca-ES" sz="1800" dirty="0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 </a:t>
            </a:r>
            <a:endParaRPr lang="es-E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56663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>
            <a:extLst>
              <a:ext uri="{FF2B5EF4-FFF2-40B4-BE49-F238E27FC236}">
                <a16:creationId xmlns:a16="http://schemas.microsoft.com/office/drawing/2014/main" id="{B5024E36-764D-91A9-549C-336F0527B1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56238"/>
            <a:ext cx="12529458" cy="1320800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es-ES" sz="2400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  <a:t>4. Elementos morfológicos orientales: </a:t>
            </a:r>
            <a:r>
              <a:rPr lang="es-ES" sz="2400" i="1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  <a:t>en / </a:t>
            </a:r>
            <a:r>
              <a:rPr lang="es-ES" sz="2400" i="1" dirty="0" err="1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  <a:t>na</a:t>
            </a:r>
            <a:br>
              <a:rPr lang="es-ES" sz="2800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</a:br>
            <a:br>
              <a:rPr lang="es-ES" sz="2800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s-ES" sz="2800" dirty="0">
              <a:latin typeface="Book Antiqua" panose="02040602050305030304" pitchFamily="18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9" name="QuadreDeText 8">
            <a:extLst>
              <a:ext uri="{FF2B5EF4-FFF2-40B4-BE49-F238E27FC236}">
                <a16:creationId xmlns:a16="http://schemas.microsoft.com/office/drawing/2014/main" id="{D327285E-A90B-6560-FA95-AC81D0B2224E}"/>
              </a:ext>
            </a:extLst>
          </p:cNvPr>
          <p:cNvSpPr txBox="1"/>
          <p:nvPr/>
        </p:nvSpPr>
        <p:spPr>
          <a:xfrm>
            <a:off x="1272268" y="1477038"/>
            <a:ext cx="9647464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340" algn="just"/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E 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haya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ordenado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sus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procuradores 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a·recebir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aquellos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[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bienes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] por 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su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part los 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fieles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nuestros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</a:t>
            </a:r>
            <a:r>
              <a:rPr lang="ca-ES" sz="2400" u="sng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n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·Anthonj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Riera e en Pere Benages mercaderes 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de·la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ciudat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de 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Çaragoça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. [Cancill-2391:200r]</a:t>
            </a:r>
            <a:endParaRPr lang="es-ES" sz="2400" dirty="0">
              <a:effectLst/>
              <a:latin typeface="Book Antiqua" panose="02040602050305030304" pitchFamily="18" charset="0"/>
              <a:ea typeface="Times New Roman" panose="02020603050405020304" pitchFamily="18" charset="0"/>
            </a:endParaRPr>
          </a:p>
          <a:p>
            <a:pPr marL="180340" algn="just"/>
            <a:endParaRPr lang="ca-ES" sz="2400" dirty="0">
              <a:effectLst/>
              <a:latin typeface="Book Antiqua" panose="02040602050305030304" pitchFamily="18" charset="0"/>
              <a:ea typeface="Times New Roman" panose="02020603050405020304" pitchFamily="18" charset="0"/>
              <a:cs typeface="Garamond" panose="02020404030301010803" pitchFamily="18" charset="0"/>
            </a:endParaRPr>
          </a:p>
          <a:p>
            <a:pPr marL="180340" algn="just"/>
            <a:r>
              <a:rPr lang="ca-ES" sz="240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E 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por 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reuerencia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de 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Dios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e por 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contemplacion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nuestra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los administradores del 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dito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spital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han feta gracia e 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merçe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de·la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meyetat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de·la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dita 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quantidat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a Maria filla 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d·</a:t>
            </a:r>
            <a:r>
              <a:rPr lang="ca-ES" sz="2400" u="sng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en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Ferrando de Solis 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quondam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pubilla e en 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ayuda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de 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su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casamiento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. [Cancill-3110:022r]</a:t>
            </a:r>
            <a:endParaRPr lang="es-ES" sz="2400" dirty="0">
              <a:effectLst/>
              <a:latin typeface="Book Antiqua" panose="0204060205030503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ca-ES" sz="1800" dirty="0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 </a:t>
            </a:r>
            <a:endParaRPr lang="es-E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82116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>
            <a:extLst>
              <a:ext uri="{FF2B5EF4-FFF2-40B4-BE49-F238E27FC236}">
                <a16:creationId xmlns:a16="http://schemas.microsoft.com/office/drawing/2014/main" id="{B5024E36-764D-91A9-549C-336F0527B1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56238"/>
            <a:ext cx="12529458" cy="1320800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es-ES" sz="2400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  <a:t>4. Elementos morfológicos orientales – </a:t>
            </a:r>
            <a:r>
              <a:rPr lang="es-ES" sz="2400" i="1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  <a:t>no </a:t>
            </a:r>
            <a:r>
              <a:rPr lang="es-ES" sz="2400" i="1" dirty="0" err="1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  <a:t>pas</a:t>
            </a:r>
            <a:br>
              <a:rPr lang="es-ES" sz="2800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</a:br>
            <a:br>
              <a:rPr lang="es-ES" sz="2800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s-ES" sz="2800" dirty="0">
              <a:latin typeface="Book Antiqua" panose="02040602050305030304" pitchFamily="18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9" name="QuadreDeText 8">
            <a:extLst>
              <a:ext uri="{FF2B5EF4-FFF2-40B4-BE49-F238E27FC236}">
                <a16:creationId xmlns:a16="http://schemas.microsoft.com/office/drawing/2014/main" id="{D327285E-A90B-6560-FA95-AC81D0B2224E}"/>
              </a:ext>
            </a:extLst>
          </p:cNvPr>
          <p:cNvSpPr txBox="1"/>
          <p:nvPr/>
        </p:nvSpPr>
        <p:spPr>
          <a:xfrm>
            <a:off x="1272268" y="1477038"/>
            <a:ext cx="9647464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340" algn="just"/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ensenble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con 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todos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los </a:t>
            </a:r>
            <a:r>
              <a:rPr lang="ca-ES" sz="2400" u="sng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mjlloramjentos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que 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en·aquellos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</a:t>
            </a:r>
            <a:r>
              <a:rPr lang="ca-ES" sz="2400" u="sng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feyto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hauredes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y 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trobados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y seran qual vos mas 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querredes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e 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que·la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eleccion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en·</a:t>
            </a:r>
            <a:r>
              <a:rPr lang="ca-ES" sz="2400" u="sng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aqueste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caso sia 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vuestra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e 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de·los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vuestros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e </a:t>
            </a:r>
            <a:r>
              <a:rPr lang="ca-ES" sz="2400" u="sng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no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</a:t>
            </a:r>
            <a:r>
              <a:rPr lang="ca-ES" sz="2400" u="sng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pas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mja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nj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de·los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mjos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. [Sast-181:020]</a:t>
            </a:r>
          </a:p>
          <a:p>
            <a:pPr marL="180340" algn="just"/>
            <a:endParaRPr lang="ca-ES" sz="2400" dirty="0">
              <a:latin typeface="Book Antiqua" panose="02040602050305030304" pitchFamily="18" charset="0"/>
              <a:ea typeface="Times New Roman" panose="02020603050405020304" pitchFamily="18" charset="0"/>
              <a:cs typeface="Garamond" panose="02020404030301010803" pitchFamily="18" charset="0"/>
            </a:endParaRPr>
          </a:p>
          <a:p>
            <a:pPr marL="180340" algn="just"/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E los 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establos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deuen ser 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vn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poco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leuantados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o altos en manera 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que·la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</a:t>
            </a:r>
            <a:r>
              <a:rPr lang="ca-ES" sz="2400" u="sng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humjdat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non 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gaste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las 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vñyas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de·las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bestias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. quasi que 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sean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los 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paujmjentos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jnflados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e </a:t>
            </a:r>
            <a:r>
              <a:rPr lang="ca-ES" sz="2400" u="sng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non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</a:t>
            </a:r>
            <a:r>
              <a:rPr lang="ca-ES" sz="2400" u="sng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pas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encomados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e quasi en </a:t>
            </a:r>
            <a:r>
              <a:rPr lang="ca-ES" sz="2400" u="sng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pendient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. [Agricultura-022v ] </a:t>
            </a:r>
            <a:endParaRPr lang="es-ES" sz="2400" dirty="0">
              <a:effectLst/>
              <a:latin typeface="Book Antiqua" panose="0204060205030503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86287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>
            <a:extLst>
              <a:ext uri="{FF2B5EF4-FFF2-40B4-BE49-F238E27FC236}">
                <a16:creationId xmlns:a16="http://schemas.microsoft.com/office/drawing/2014/main" id="{B5024E36-764D-91A9-549C-336F0527B1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56238"/>
            <a:ext cx="12529458" cy="1320800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es-ES" sz="2400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  <a:t>4. Elementos morfológicos orientales</a:t>
            </a:r>
            <a:r>
              <a:rPr lang="es-ES" sz="2800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  <a:t>: -</a:t>
            </a:r>
            <a:r>
              <a:rPr lang="es-ES" sz="2800" i="1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  <a:t>ción</a:t>
            </a:r>
            <a:r>
              <a:rPr lang="es-ES" sz="2800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  <a:t> / -</a:t>
            </a:r>
            <a:r>
              <a:rPr lang="es-ES" sz="2800" i="1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  <a:t>miento</a:t>
            </a:r>
            <a:br>
              <a:rPr lang="es-ES" sz="2800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s-ES" sz="2800" dirty="0">
              <a:latin typeface="Book Antiqua" panose="02040602050305030304" pitchFamily="18" charset="0"/>
              <a:ea typeface="Calibri" panose="020F0502020204030204" pitchFamily="34" charset="0"/>
              <a:cs typeface="+mn-cs"/>
            </a:endParaRPr>
          </a:p>
        </p:txBody>
      </p:sp>
      <p:graphicFrame>
        <p:nvGraphicFramePr>
          <p:cNvPr id="3" name="Taula 2">
            <a:extLst>
              <a:ext uri="{FF2B5EF4-FFF2-40B4-BE49-F238E27FC236}">
                <a16:creationId xmlns:a16="http://schemas.microsoft.com/office/drawing/2014/main" id="{0F177E61-0012-20E9-F8E6-BB539F6311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31056"/>
              </p:ext>
            </p:extLst>
          </p:nvPr>
        </p:nvGraphicFramePr>
        <p:xfrm>
          <a:off x="2100943" y="1752601"/>
          <a:ext cx="7293427" cy="330925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58469">
                  <a:extLst>
                    <a:ext uri="{9D8B030D-6E8A-4147-A177-3AD203B41FA5}">
                      <a16:colId xmlns:a16="http://schemas.microsoft.com/office/drawing/2014/main" val="4067325132"/>
                    </a:ext>
                  </a:extLst>
                </a:gridCol>
                <a:gridCol w="1458469">
                  <a:extLst>
                    <a:ext uri="{9D8B030D-6E8A-4147-A177-3AD203B41FA5}">
                      <a16:colId xmlns:a16="http://schemas.microsoft.com/office/drawing/2014/main" val="3052406463"/>
                    </a:ext>
                  </a:extLst>
                </a:gridCol>
                <a:gridCol w="1458469">
                  <a:extLst>
                    <a:ext uri="{9D8B030D-6E8A-4147-A177-3AD203B41FA5}">
                      <a16:colId xmlns:a16="http://schemas.microsoft.com/office/drawing/2014/main" val="53152411"/>
                    </a:ext>
                  </a:extLst>
                </a:gridCol>
                <a:gridCol w="1458469">
                  <a:extLst>
                    <a:ext uri="{9D8B030D-6E8A-4147-A177-3AD203B41FA5}">
                      <a16:colId xmlns:a16="http://schemas.microsoft.com/office/drawing/2014/main" val="1102214288"/>
                    </a:ext>
                  </a:extLst>
                </a:gridCol>
                <a:gridCol w="1459551">
                  <a:extLst>
                    <a:ext uri="{9D8B030D-6E8A-4147-A177-3AD203B41FA5}">
                      <a16:colId xmlns:a16="http://schemas.microsoft.com/office/drawing/2014/main" val="896746820"/>
                    </a:ext>
                  </a:extLst>
                </a:gridCol>
              </a:tblGrid>
              <a:tr h="110270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2400">
                          <a:effectLst/>
                          <a:highlight>
                            <a:srgbClr val="000000"/>
                          </a:highlight>
                          <a:latin typeface="Book Antiqua" panose="02040602050305030304" pitchFamily="18" charset="0"/>
                        </a:rPr>
                        <a:t>Textos</a:t>
                      </a:r>
                      <a:endParaRPr lang="es-ES" sz="2400">
                        <a:effectLst/>
                        <a:highlight>
                          <a:srgbClr val="000000"/>
                        </a:highlight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2400">
                          <a:effectLst/>
                          <a:highlight>
                            <a:srgbClr val="000000"/>
                          </a:highlight>
                          <a:latin typeface="Book Antiqua" panose="02040602050305030304" pitchFamily="18" charset="0"/>
                        </a:rPr>
                        <a:t>A</a:t>
                      </a:r>
                      <a:endParaRPr lang="es-ES" sz="2400">
                        <a:effectLst/>
                        <a:highlight>
                          <a:srgbClr val="000000"/>
                        </a:highlight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2400">
                          <a:effectLst/>
                          <a:highlight>
                            <a:srgbClr val="000000"/>
                          </a:highlight>
                          <a:latin typeface="Book Antiqua" panose="02040602050305030304" pitchFamily="18" charset="0"/>
                        </a:rPr>
                        <a:t>B</a:t>
                      </a:r>
                      <a:endParaRPr lang="es-ES" sz="2400">
                        <a:effectLst/>
                        <a:highlight>
                          <a:srgbClr val="000000"/>
                        </a:highlight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2400">
                          <a:effectLst/>
                          <a:highlight>
                            <a:srgbClr val="000000"/>
                          </a:highlight>
                          <a:latin typeface="Book Antiqua" panose="02040602050305030304" pitchFamily="18" charset="0"/>
                        </a:rPr>
                        <a:t>C</a:t>
                      </a:r>
                      <a:endParaRPr lang="es-ES" sz="2400">
                        <a:effectLst/>
                        <a:highlight>
                          <a:srgbClr val="000000"/>
                        </a:highlight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2400" dirty="0">
                          <a:effectLst/>
                          <a:highlight>
                            <a:srgbClr val="000000"/>
                          </a:highlight>
                          <a:latin typeface="Book Antiqua" panose="02040602050305030304" pitchFamily="18" charset="0"/>
                        </a:rPr>
                        <a:t>D</a:t>
                      </a:r>
                      <a:endParaRPr lang="es-ES" sz="2400" dirty="0">
                        <a:effectLst/>
                        <a:highlight>
                          <a:srgbClr val="000000"/>
                        </a:highlight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12121943"/>
                  </a:ext>
                </a:extLst>
              </a:tr>
              <a:tr h="110327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2400">
                          <a:effectLst/>
                          <a:latin typeface="Book Antiqua" panose="02040602050305030304" pitchFamily="18" charset="0"/>
                        </a:rPr>
                        <a:t>–ción</a:t>
                      </a:r>
                      <a:endParaRPr lang="es-ES" sz="240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2400" b="0" dirty="0">
                          <a:effectLst/>
                          <a:latin typeface="Book Antiqua" panose="02040602050305030304" pitchFamily="18" charset="0"/>
                        </a:rPr>
                        <a:t>344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2400">
                          <a:effectLst/>
                          <a:latin typeface="Book Antiqua" panose="02040602050305030304" pitchFamily="18" charset="0"/>
                        </a:rPr>
                        <a:t>297</a:t>
                      </a:r>
                      <a:endParaRPr lang="es-ES" sz="240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2400">
                          <a:effectLst/>
                          <a:latin typeface="Book Antiqua" panose="02040602050305030304" pitchFamily="18" charset="0"/>
                        </a:rPr>
                        <a:t>224</a:t>
                      </a:r>
                      <a:endParaRPr lang="es-ES" sz="240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2400">
                          <a:effectLst/>
                          <a:latin typeface="Book Antiqua" panose="02040602050305030304" pitchFamily="18" charset="0"/>
                        </a:rPr>
                        <a:t>276</a:t>
                      </a:r>
                      <a:endParaRPr lang="es-ES" sz="240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44744632"/>
                  </a:ext>
                </a:extLst>
              </a:tr>
              <a:tr h="110327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2400">
                          <a:effectLst/>
                          <a:latin typeface="Book Antiqua" panose="02040602050305030304" pitchFamily="18" charset="0"/>
                        </a:rPr>
                        <a:t>–miento</a:t>
                      </a:r>
                      <a:endParaRPr lang="es-ES" sz="240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2400" b="1" dirty="0">
                          <a:effectLst/>
                          <a:latin typeface="Book Antiqua" panose="02040602050305030304" pitchFamily="18" charset="0"/>
                        </a:rPr>
                        <a:t>169</a:t>
                      </a:r>
                      <a:endParaRPr lang="es-ES" sz="2400" b="1" dirty="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2400" b="0" dirty="0">
                          <a:effectLst/>
                          <a:latin typeface="Book Antiqua" panose="02040602050305030304" pitchFamily="18" charset="0"/>
                        </a:rPr>
                        <a:t>87</a:t>
                      </a:r>
                      <a:endParaRPr lang="es-ES" sz="2400" b="0" dirty="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2400" dirty="0">
                          <a:effectLst/>
                          <a:latin typeface="Book Antiqua" panose="02040602050305030304" pitchFamily="18" charset="0"/>
                        </a:rPr>
                        <a:t>85</a:t>
                      </a:r>
                      <a:endParaRPr lang="es-ES" sz="2400" dirty="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2400" b="1" dirty="0">
                          <a:effectLst/>
                          <a:latin typeface="Book Antiqua" panose="02040602050305030304" pitchFamily="18" charset="0"/>
                        </a:rPr>
                        <a:t>187</a:t>
                      </a:r>
                      <a:endParaRPr lang="es-ES" sz="2400" b="1" dirty="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45834141"/>
                  </a:ext>
                </a:extLst>
              </a:tr>
            </a:tbl>
          </a:graphicData>
        </a:graphic>
      </p:graphicFrame>
      <p:sp>
        <p:nvSpPr>
          <p:cNvPr id="5" name="QuadreDeText 4">
            <a:extLst>
              <a:ext uri="{FF2B5EF4-FFF2-40B4-BE49-F238E27FC236}">
                <a16:creationId xmlns:a16="http://schemas.microsoft.com/office/drawing/2014/main" id="{22B45965-4727-E4B4-5EB3-844414AD3C21}"/>
              </a:ext>
            </a:extLst>
          </p:cNvPr>
          <p:cNvSpPr txBox="1"/>
          <p:nvPr/>
        </p:nvSpPr>
        <p:spPr>
          <a:xfrm>
            <a:off x="522514" y="922322"/>
            <a:ext cx="109727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2400" dirty="0" err="1">
                <a:latin typeface="Book Antiqua" panose="02040602050305030304" pitchFamily="18" charset="0"/>
              </a:rPr>
              <a:t>Distribución</a:t>
            </a:r>
            <a:r>
              <a:rPr lang="ca-ES" sz="2400" dirty="0">
                <a:latin typeface="Book Antiqua" panose="02040602050305030304" pitchFamily="18" charset="0"/>
              </a:rPr>
              <a:t> textual de los morfemes </a:t>
            </a:r>
            <a:r>
              <a:rPr lang="ca-ES" sz="2400" dirty="0" err="1">
                <a:latin typeface="Book Antiqua" panose="02040602050305030304" pitchFamily="18" charset="0"/>
              </a:rPr>
              <a:t>derivativos</a:t>
            </a:r>
            <a:r>
              <a:rPr lang="ca-ES" sz="2400" dirty="0">
                <a:latin typeface="Book Antiqua" panose="02040602050305030304" pitchFamily="18" charset="0"/>
              </a:rPr>
              <a:t> –</a:t>
            </a:r>
            <a:r>
              <a:rPr lang="ca-ES" sz="2400" i="1" dirty="0">
                <a:latin typeface="Book Antiqua" panose="02040602050305030304" pitchFamily="18" charset="0"/>
              </a:rPr>
              <a:t>ción</a:t>
            </a:r>
            <a:r>
              <a:rPr lang="ca-ES" sz="2400" dirty="0">
                <a:latin typeface="Book Antiqua" panose="02040602050305030304" pitchFamily="18" charset="0"/>
              </a:rPr>
              <a:t> y –</a:t>
            </a:r>
            <a:r>
              <a:rPr lang="ca-ES" sz="2400" i="1" dirty="0">
                <a:latin typeface="Book Antiqua" panose="02040602050305030304" pitchFamily="18" charset="0"/>
              </a:rPr>
              <a:t>miento</a:t>
            </a:r>
            <a:r>
              <a:rPr lang="ca-ES" sz="2400" dirty="0">
                <a:latin typeface="Book Antiqua" panose="02040602050305030304" pitchFamily="18" charset="0"/>
              </a:rPr>
              <a:t> (Raab, 2022</a:t>
            </a:r>
            <a:r>
              <a:rPr lang="ca-ES" dirty="0"/>
              <a:t>)</a:t>
            </a:r>
            <a:endParaRPr lang="es-ES" dirty="0"/>
          </a:p>
        </p:txBody>
      </p:sp>
      <p:sp>
        <p:nvSpPr>
          <p:cNvPr id="6" name="QuadreDeText 5">
            <a:extLst>
              <a:ext uri="{FF2B5EF4-FFF2-40B4-BE49-F238E27FC236}">
                <a16:creationId xmlns:a16="http://schemas.microsoft.com/office/drawing/2014/main" id="{1DBC5C71-9983-71EE-FF3A-4617C0334524}"/>
              </a:ext>
            </a:extLst>
          </p:cNvPr>
          <p:cNvSpPr txBox="1"/>
          <p:nvPr/>
        </p:nvSpPr>
        <p:spPr>
          <a:xfrm>
            <a:off x="1205593" y="5206778"/>
            <a:ext cx="104094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ca-ES" dirty="0"/>
              <a:t>El morfo –</a:t>
            </a:r>
            <a:r>
              <a:rPr lang="ca-ES" i="1" dirty="0"/>
              <a:t>miento </a:t>
            </a:r>
            <a:r>
              <a:rPr lang="ca-ES" dirty="0"/>
              <a:t>es </a:t>
            </a:r>
            <a:r>
              <a:rPr lang="ca-ES" dirty="0" err="1"/>
              <a:t>más</a:t>
            </a:r>
            <a:r>
              <a:rPr lang="ca-ES" dirty="0"/>
              <a:t> </a:t>
            </a:r>
            <a:r>
              <a:rPr lang="ca-ES" dirty="0" err="1"/>
              <a:t>productivo</a:t>
            </a:r>
            <a:r>
              <a:rPr lang="ca-ES" dirty="0"/>
              <a:t> en textos con la </a:t>
            </a:r>
            <a:r>
              <a:rPr lang="ca-ES" dirty="0" err="1"/>
              <a:t>mayor</a:t>
            </a:r>
            <a:r>
              <a:rPr lang="ca-ES" dirty="0"/>
              <a:t> </a:t>
            </a:r>
            <a:r>
              <a:rPr lang="ca-ES" dirty="0" err="1"/>
              <a:t>huella</a:t>
            </a:r>
            <a:r>
              <a:rPr lang="ca-ES" dirty="0"/>
              <a:t> oral y oriental</a:t>
            </a:r>
          </a:p>
        </p:txBody>
      </p:sp>
    </p:spTree>
    <p:extLst>
      <p:ext uri="{BB962C8B-B14F-4D97-AF65-F5344CB8AC3E}">
        <p14:creationId xmlns:p14="http://schemas.microsoft.com/office/powerpoint/2010/main" val="20978813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>
            <a:extLst>
              <a:ext uri="{FF2B5EF4-FFF2-40B4-BE49-F238E27FC236}">
                <a16:creationId xmlns:a16="http://schemas.microsoft.com/office/drawing/2014/main" id="{B5024E36-764D-91A9-549C-336F0527B1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56238"/>
            <a:ext cx="12529458" cy="1320800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es-ES" sz="2400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  <a:t>4. Elementos morfológicos orientales – variantes morfológicas</a:t>
            </a:r>
            <a:br>
              <a:rPr lang="es-ES" sz="2800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</a:br>
            <a:br>
              <a:rPr lang="es-ES" sz="2800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s-ES" sz="2800" dirty="0">
              <a:latin typeface="Book Antiqua" panose="02040602050305030304" pitchFamily="18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5" name="QuadreDeText 4">
            <a:extLst>
              <a:ext uri="{FF2B5EF4-FFF2-40B4-BE49-F238E27FC236}">
                <a16:creationId xmlns:a16="http://schemas.microsoft.com/office/drawing/2014/main" id="{22B45965-4727-E4B4-5EB3-844414AD3C21}"/>
              </a:ext>
            </a:extLst>
          </p:cNvPr>
          <p:cNvSpPr txBox="1"/>
          <p:nvPr/>
        </p:nvSpPr>
        <p:spPr>
          <a:xfrm>
            <a:off x="533400" y="1684322"/>
            <a:ext cx="1097279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Book Antiqua" panose="02040602050305030304" pitchFamily="18" charset="0"/>
                <a:ea typeface="Calibri" panose="020F0502020204030204" pitchFamily="34" charset="0"/>
              </a:rPr>
              <a:t>De cuerpo et </a:t>
            </a:r>
            <a:r>
              <a:rPr lang="es-ES" sz="2400" i="1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Book Antiqua" panose="02040602050305030304" pitchFamily="18" charset="0"/>
                <a:ea typeface="Calibri" panose="020F0502020204030204" pitchFamily="34" charset="0"/>
              </a:rPr>
              <a:t>disposition</a:t>
            </a:r>
            <a:r>
              <a:rPr lang="es-ES" sz="24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Book Antiqua" panose="02040602050305030304" pitchFamily="18" charset="0"/>
                <a:ea typeface="Calibri" panose="020F0502020204030204" pitchFamily="34" charset="0"/>
              </a:rPr>
              <a:t> / vuestra persona es dotada / mas la </a:t>
            </a:r>
            <a:r>
              <a:rPr lang="es-ES" sz="24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Book Antiqua" panose="02040602050305030304" pitchFamily="18" charset="0"/>
                <a:ea typeface="Calibri" panose="020F0502020204030204" pitchFamily="34" charset="0"/>
              </a:rPr>
              <a:t>uuestra</a:t>
            </a:r>
            <a:r>
              <a:rPr lang="es-ES" sz="24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Book Antiqua" panose="02040602050305030304" pitchFamily="18" charset="0"/>
                <a:ea typeface="Calibri" panose="020F0502020204030204" pitchFamily="34" charset="0"/>
              </a:rPr>
              <a:t> </a:t>
            </a:r>
            <a:r>
              <a:rPr lang="es-ES" sz="2400" i="1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Book Antiqua" panose="02040602050305030304" pitchFamily="18" charset="0"/>
                <a:ea typeface="Calibri" panose="020F0502020204030204" pitchFamily="34" charset="0"/>
              </a:rPr>
              <a:t>perdicion</a:t>
            </a:r>
            <a:r>
              <a:rPr lang="es-ES" sz="24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Book Antiqua" panose="02040602050305030304" pitchFamily="18" charset="0"/>
                <a:ea typeface="Calibri" panose="020F0502020204030204" pitchFamily="34" charset="0"/>
              </a:rPr>
              <a:t> / causa </a:t>
            </a:r>
            <a:r>
              <a:rPr lang="es-ES" sz="24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Book Antiqua" panose="02040602050305030304" pitchFamily="18" charset="0"/>
                <a:ea typeface="Calibri" panose="020F0502020204030204" pitchFamily="34" charset="0"/>
              </a:rPr>
              <a:t>uuestra</a:t>
            </a:r>
            <a:r>
              <a:rPr lang="es-ES" sz="24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Book Antiqua" panose="02040602050305030304" pitchFamily="18" charset="0"/>
                <a:ea typeface="Calibri" panose="020F0502020204030204" pitchFamily="34" charset="0"/>
              </a:rPr>
              <a:t> </a:t>
            </a:r>
            <a:r>
              <a:rPr lang="es-ES" sz="2400" i="1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Book Antiqua" panose="02040602050305030304" pitchFamily="18" charset="0"/>
                <a:ea typeface="Calibri" panose="020F0502020204030204" pitchFamily="34" charset="0"/>
              </a:rPr>
              <a:t>discrecion</a:t>
            </a:r>
            <a:r>
              <a:rPr lang="es-ES" sz="24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Book Antiqua" panose="02040602050305030304" pitchFamily="18" charset="0"/>
                <a:ea typeface="Calibri" panose="020F0502020204030204" pitchFamily="34" charset="0"/>
              </a:rPr>
              <a:t> / que non fue bien estillada. (</a:t>
            </a:r>
            <a:r>
              <a:rPr lang="es-ES" sz="24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Book Antiqua" panose="02040602050305030304" pitchFamily="18" charset="0"/>
                <a:ea typeface="Calibri" panose="020F0502020204030204" pitchFamily="34" charset="0"/>
              </a:rPr>
              <a:t>CancEstu</a:t>
            </a:r>
            <a:r>
              <a:rPr lang="es-ES" sz="24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Book Antiqua" panose="02040602050305030304" pitchFamily="18" charset="0"/>
                <a:ea typeface="Calibri" panose="020F0502020204030204" pitchFamily="34" charset="0"/>
              </a:rPr>
              <a:t>–144r)</a:t>
            </a:r>
          </a:p>
          <a:p>
            <a:endParaRPr lang="es-ES" sz="2400" dirty="0">
              <a:solidFill>
                <a:srgbClr val="000000"/>
              </a:solidFill>
              <a:highlight>
                <a:srgbClr val="FFFFFF"/>
              </a:highlight>
              <a:latin typeface="Book Antiqua" panose="02040602050305030304" pitchFamily="18" charset="0"/>
              <a:ea typeface="Calibri" panose="020F0502020204030204" pitchFamily="34" charset="0"/>
            </a:endParaRPr>
          </a:p>
          <a:p>
            <a:r>
              <a:rPr lang="es-ES" sz="2400" dirty="0">
                <a:solidFill>
                  <a:srgbClr val="000000"/>
                </a:solidFill>
                <a:effectLst/>
                <a:highlight>
                  <a:srgbClr val="FAFAFA"/>
                </a:highlight>
                <a:latin typeface="Book Antiqua" panose="02040602050305030304" pitchFamily="18" charset="0"/>
                <a:ea typeface="Calibri" panose="020F0502020204030204" pitchFamily="34" charset="0"/>
              </a:rPr>
              <a:t>Con este </a:t>
            </a:r>
            <a:r>
              <a:rPr lang="es-ES" sz="2400" i="1" dirty="0">
                <a:solidFill>
                  <a:srgbClr val="000000"/>
                </a:solidFill>
                <a:effectLst/>
                <a:highlight>
                  <a:srgbClr val="FAFAFA"/>
                </a:highlight>
                <a:latin typeface="Book Antiqua" panose="02040602050305030304" pitchFamily="18" charset="0"/>
                <a:ea typeface="Calibri" panose="020F0502020204030204" pitchFamily="34" charset="0"/>
              </a:rPr>
              <a:t>apercibimiento</a:t>
            </a:r>
            <a:r>
              <a:rPr lang="es-ES" sz="2400" dirty="0">
                <a:solidFill>
                  <a:srgbClr val="000000"/>
                </a:solidFill>
                <a:effectLst/>
                <a:highlight>
                  <a:srgbClr val="FAFAFA"/>
                </a:highlight>
                <a:latin typeface="Book Antiqua" panose="02040602050305030304" pitchFamily="18" charset="0"/>
                <a:ea typeface="Calibri" panose="020F0502020204030204" pitchFamily="34" charset="0"/>
              </a:rPr>
              <a:t> / y regla que es tanto </a:t>
            </a:r>
            <a:r>
              <a:rPr lang="es-ES" sz="2400" dirty="0" err="1">
                <a:solidFill>
                  <a:srgbClr val="000000"/>
                </a:solidFill>
                <a:effectLst/>
                <a:highlight>
                  <a:srgbClr val="FAFAFA"/>
                </a:highlight>
                <a:latin typeface="Book Antiqua" panose="02040602050305030304" pitchFamily="18" charset="0"/>
                <a:ea typeface="Calibri" panose="020F0502020204030204" pitchFamily="34" charset="0"/>
              </a:rPr>
              <a:t>drecha</a:t>
            </a:r>
            <a:r>
              <a:rPr lang="es-ES" sz="2400" dirty="0">
                <a:solidFill>
                  <a:srgbClr val="000000"/>
                </a:solidFill>
                <a:effectLst/>
                <a:highlight>
                  <a:srgbClr val="FAFAFA"/>
                </a:highlight>
                <a:latin typeface="Book Antiqua" panose="02040602050305030304" pitchFamily="18" charset="0"/>
                <a:ea typeface="Calibri" panose="020F0502020204030204" pitchFamily="34" charset="0"/>
              </a:rPr>
              <a:t> / sin temor del </a:t>
            </a:r>
            <a:r>
              <a:rPr lang="es-ES" sz="2400" i="1" dirty="0">
                <a:solidFill>
                  <a:srgbClr val="000000"/>
                </a:solidFill>
                <a:effectLst/>
                <a:highlight>
                  <a:srgbClr val="FAFAFA"/>
                </a:highlight>
                <a:latin typeface="Book Antiqua" panose="02040602050305030304" pitchFamily="18" charset="0"/>
                <a:ea typeface="Calibri" panose="020F0502020204030204" pitchFamily="34" charset="0"/>
              </a:rPr>
              <a:t>perdimiento</a:t>
            </a:r>
            <a:r>
              <a:rPr lang="es-ES" sz="2400" dirty="0">
                <a:solidFill>
                  <a:srgbClr val="000000"/>
                </a:solidFill>
                <a:effectLst/>
                <a:highlight>
                  <a:srgbClr val="FAFAFA"/>
                </a:highlight>
                <a:latin typeface="Book Antiqua" panose="02040602050305030304" pitchFamily="18" charset="0"/>
                <a:ea typeface="Calibri" panose="020F0502020204030204" pitchFamily="34" charset="0"/>
              </a:rPr>
              <a:t> / </a:t>
            </a:r>
            <a:r>
              <a:rPr lang="es-ES" sz="2400" dirty="0" err="1">
                <a:solidFill>
                  <a:srgbClr val="000000"/>
                </a:solidFill>
                <a:effectLst/>
                <a:highlight>
                  <a:srgbClr val="FAFAFA"/>
                </a:highlight>
                <a:latin typeface="Book Antiqua" panose="02040602050305030304" pitchFamily="18" charset="0"/>
                <a:ea typeface="Calibri" panose="020F0502020204030204" pitchFamily="34" charset="0"/>
              </a:rPr>
              <a:t>dexaras</a:t>
            </a:r>
            <a:r>
              <a:rPr lang="es-ES" sz="2400" dirty="0">
                <a:solidFill>
                  <a:srgbClr val="000000"/>
                </a:solidFill>
                <a:effectLst/>
                <a:highlight>
                  <a:srgbClr val="FAFAFA"/>
                </a:highlight>
                <a:latin typeface="Book Antiqua" panose="02040602050305030304" pitchFamily="18" charset="0"/>
                <a:ea typeface="Calibri" panose="020F0502020204030204" pitchFamily="34" charset="0"/>
              </a:rPr>
              <a:t> </a:t>
            </a:r>
            <a:r>
              <a:rPr lang="es-ES" sz="2400" dirty="0" err="1">
                <a:solidFill>
                  <a:srgbClr val="000000"/>
                </a:solidFill>
                <a:effectLst/>
                <a:highlight>
                  <a:srgbClr val="FAFAFA"/>
                </a:highlight>
                <a:latin typeface="Book Antiqua" panose="02040602050305030304" pitchFamily="18" charset="0"/>
                <a:ea typeface="Calibri" panose="020F0502020204030204" pitchFamily="34" charset="0"/>
              </a:rPr>
              <a:t>a·mi</a:t>
            </a:r>
            <a:r>
              <a:rPr lang="es-ES" sz="2400" dirty="0">
                <a:solidFill>
                  <a:srgbClr val="000000"/>
                </a:solidFill>
                <a:effectLst/>
                <a:highlight>
                  <a:srgbClr val="FAFAFA"/>
                </a:highlight>
                <a:latin typeface="Book Antiqua" panose="02040602050305030304" pitchFamily="18" charset="0"/>
                <a:ea typeface="Calibri" panose="020F0502020204030204" pitchFamily="34" charset="0"/>
              </a:rPr>
              <a:t> contento / y </a:t>
            </a:r>
            <a:r>
              <a:rPr lang="es-ES" sz="2400" dirty="0" err="1">
                <a:solidFill>
                  <a:srgbClr val="000000"/>
                </a:solidFill>
                <a:effectLst/>
                <a:highlight>
                  <a:srgbClr val="FAFAFA"/>
                </a:highlight>
                <a:latin typeface="Book Antiqua" panose="02040602050305030304" pitchFamily="18" charset="0"/>
                <a:ea typeface="Calibri" panose="020F0502020204030204" pitchFamily="34" charset="0"/>
              </a:rPr>
              <a:t>a·ti</a:t>
            </a:r>
            <a:r>
              <a:rPr lang="es-ES" sz="2400" dirty="0">
                <a:solidFill>
                  <a:srgbClr val="000000"/>
                </a:solidFill>
                <a:effectLst/>
                <a:highlight>
                  <a:srgbClr val="FAFAFA"/>
                </a:highlight>
                <a:latin typeface="Book Antiqua" panose="02040602050305030304" pitchFamily="18" charset="0"/>
                <a:ea typeface="Calibri" panose="020F0502020204030204" pitchFamily="34" charset="0"/>
              </a:rPr>
              <a:t> misma satisfecha. </a:t>
            </a:r>
            <a:r>
              <a:rPr lang="es-ES" sz="24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Book Antiqua" panose="02040602050305030304" pitchFamily="18" charset="0"/>
                <a:ea typeface="Calibri" panose="020F0502020204030204" pitchFamily="34" charset="0"/>
              </a:rPr>
              <a:t>(</a:t>
            </a:r>
            <a:r>
              <a:rPr lang="es-ES" sz="2400" dirty="0" err="1">
                <a:solidFill>
                  <a:srgbClr val="000000"/>
                </a:solidFill>
                <a:effectLst/>
                <a:highlight>
                  <a:srgbClr val="FAFAFA"/>
                </a:highlight>
                <a:latin typeface="Book Antiqua" panose="02040602050305030304" pitchFamily="18" charset="0"/>
                <a:ea typeface="Calibri" panose="020F0502020204030204" pitchFamily="34" charset="0"/>
              </a:rPr>
              <a:t>Grimalte</a:t>
            </a:r>
            <a:r>
              <a:rPr lang="es-ES" sz="2400" dirty="0">
                <a:solidFill>
                  <a:srgbClr val="000000"/>
                </a:solidFill>
                <a:effectLst/>
                <a:highlight>
                  <a:srgbClr val="FAFAFA"/>
                </a:highlight>
                <a:latin typeface="Book Antiqua" panose="02040602050305030304" pitchFamily="18" charset="0"/>
                <a:ea typeface="Calibri" panose="020F0502020204030204" pitchFamily="34" charset="0"/>
              </a:rPr>
              <a:t>–032v) </a:t>
            </a:r>
            <a:endParaRPr lang="es-ES" sz="2400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92572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>
            <a:extLst>
              <a:ext uri="{FF2B5EF4-FFF2-40B4-BE49-F238E27FC236}">
                <a16:creationId xmlns:a16="http://schemas.microsoft.com/office/drawing/2014/main" id="{B5024E36-764D-91A9-549C-336F0527B1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56238"/>
            <a:ext cx="12529458" cy="1320800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es-ES" sz="2400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  <a:t>4. Elementos morfológicos orientales</a:t>
            </a:r>
            <a:r>
              <a:rPr lang="es-ES" sz="2800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  <a:t>: -</a:t>
            </a:r>
            <a:r>
              <a:rPr lang="es-ES" sz="2800" i="1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  <a:t>ción</a:t>
            </a:r>
            <a:r>
              <a:rPr lang="es-ES" sz="2800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  <a:t> / -</a:t>
            </a:r>
            <a:r>
              <a:rPr lang="es-ES" sz="2800" i="1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  <a:t>miento</a:t>
            </a:r>
            <a:br>
              <a:rPr lang="es-ES" sz="2800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s-ES" sz="2800" dirty="0">
              <a:latin typeface="Book Antiqua" panose="02040602050305030304" pitchFamily="18" charset="0"/>
              <a:ea typeface="Calibri" panose="020F0502020204030204" pitchFamily="34" charset="0"/>
              <a:cs typeface="+mn-cs"/>
            </a:endParaRPr>
          </a:p>
        </p:txBody>
      </p:sp>
      <p:graphicFrame>
        <p:nvGraphicFramePr>
          <p:cNvPr id="3" name="Taula 2">
            <a:extLst>
              <a:ext uri="{FF2B5EF4-FFF2-40B4-BE49-F238E27FC236}">
                <a16:creationId xmlns:a16="http://schemas.microsoft.com/office/drawing/2014/main" id="{0F177E61-0012-20E9-F8E6-BB539F6311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0413559"/>
              </p:ext>
            </p:extLst>
          </p:nvPr>
        </p:nvGraphicFramePr>
        <p:xfrm>
          <a:off x="2100943" y="1752601"/>
          <a:ext cx="7293427" cy="220597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58469">
                  <a:extLst>
                    <a:ext uri="{9D8B030D-6E8A-4147-A177-3AD203B41FA5}">
                      <a16:colId xmlns:a16="http://schemas.microsoft.com/office/drawing/2014/main" val="4067325132"/>
                    </a:ext>
                  </a:extLst>
                </a:gridCol>
                <a:gridCol w="1458469">
                  <a:extLst>
                    <a:ext uri="{9D8B030D-6E8A-4147-A177-3AD203B41FA5}">
                      <a16:colId xmlns:a16="http://schemas.microsoft.com/office/drawing/2014/main" val="3052406463"/>
                    </a:ext>
                  </a:extLst>
                </a:gridCol>
                <a:gridCol w="1458469">
                  <a:extLst>
                    <a:ext uri="{9D8B030D-6E8A-4147-A177-3AD203B41FA5}">
                      <a16:colId xmlns:a16="http://schemas.microsoft.com/office/drawing/2014/main" val="53152411"/>
                    </a:ext>
                  </a:extLst>
                </a:gridCol>
                <a:gridCol w="1458469">
                  <a:extLst>
                    <a:ext uri="{9D8B030D-6E8A-4147-A177-3AD203B41FA5}">
                      <a16:colId xmlns:a16="http://schemas.microsoft.com/office/drawing/2014/main" val="1102214288"/>
                    </a:ext>
                  </a:extLst>
                </a:gridCol>
                <a:gridCol w="1459551">
                  <a:extLst>
                    <a:ext uri="{9D8B030D-6E8A-4147-A177-3AD203B41FA5}">
                      <a16:colId xmlns:a16="http://schemas.microsoft.com/office/drawing/2014/main" val="896746820"/>
                    </a:ext>
                  </a:extLst>
                </a:gridCol>
              </a:tblGrid>
              <a:tr h="110270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2400">
                          <a:effectLst/>
                          <a:highlight>
                            <a:srgbClr val="000000"/>
                          </a:highlight>
                          <a:latin typeface="Book Antiqua" panose="02040602050305030304" pitchFamily="18" charset="0"/>
                        </a:rPr>
                        <a:t>Textos</a:t>
                      </a:r>
                      <a:endParaRPr lang="es-ES" sz="2400">
                        <a:effectLst/>
                        <a:highlight>
                          <a:srgbClr val="000000"/>
                        </a:highlight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2400">
                          <a:effectLst/>
                          <a:highlight>
                            <a:srgbClr val="000000"/>
                          </a:highlight>
                          <a:latin typeface="Book Antiqua" panose="02040602050305030304" pitchFamily="18" charset="0"/>
                        </a:rPr>
                        <a:t>A</a:t>
                      </a:r>
                      <a:endParaRPr lang="es-ES" sz="2400">
                        <a:effectLst/>
                        <a:highlight>
                          <a:srgbClr val="000000"/>
                        </a:highlight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2400">
                          <a:effectLst/>
                          <a:highlight>
                            <a:srgbClr val="000000"/>
                          </a:highlight>
                          <a:latin typeface="Book Antiqua" panose="02040602050305030304" pitchFamily="18" charset="0"/>
                        </a:rPr>
                        <a:t>B</a:t>
                      </a:r>
                      <a:endParaRPr lang="es-ES" sz="2400">
                        <a:effectLst/>
                        <a:highlight>
                          <a:srgbClr val="000000"/>
                        </a:highlight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2400">
                          <a:effectLst/>
                          <a:highlight>
                            <a:srgbClr val="000000"/>
                          </a:highlight>
                          <a:latin typeface="Book Antiqua" panose="02040602050305030304" pitchFamily="18" charset="0"/>
                        </a:rPr>
                        <a:t>C</a:t>
                      </a:r>
                      <a:endParaRPr lang="es-ES" sz="2400">
                        <a:effectLst/>
                        <a:highlight>
                          <a:srgbClr val="000000"/>
                        </a:highlight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2400" dirty="0">
                          <a:effectLst/>
                          <a:highlight>
                            <a:srgbClr val="000000"/>
                          </a:highlight>
                          <a:latin typeface="Book Antiqua" panose="02040602050305030304" pitchFamily="18" charset="0"/>
                        </a:rPr>
                        <a:t>D</a:t>
                      </a:r>
                      <a:endParaRPr lang="es-ES" sz="2400" dirty="0">
                        <a:effectLst/>
                        <a:highlight>
                          <a:srgbClr val="000000"/>
                        </a:highlight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12121943"/>
                  </a:ext>
                </a:extLst>
              </a:tr>
              <a:tr h="110327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2400" dirty="0">
                          <a:effectLst/>
                          <a:latin typeface="Book Antiqua" panose="02040602050305030304" pitchFamily="18" charset="0"/>
                        </a:rPr>
                        <a:t>-aje</a:t>
                      </a:r>
                      <a:endParaRPr lang="es-ES" sz="2400" dirty="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2400" b="1" dirty="0">
                          <a:effectLst/>
                          <a:latin typeface="Book Antiqua" panose="02040602050305030304" pitchFamily="18" charset="0"/>
                        </a:rPr>
                        <a:t>330</a:t>
                      </a:r>
                      <a:endParaRPr lang="es-ES" sz="2400" b="1" dirty="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2400" dirty="0">
                          <a:effectLst/>
                          <a:latin typeface="Book Antiqua" panose="02040602050305030304" pitchFamily="18" charset="0"/>
                        </a:rPr>
                        <a:t>140</a:t>
                      </a:r>
                      <a:endParaRPr lang="es-ES" sz="2400" dirty="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2400" dirty="0">
                          <a:effectLst/>
                          <a:latin typeface="Book Antiqua" panose="02040602050305030304" pitchFamily="18" charset="0"/>
                        </a:rPr>
                        <a:t>142</a:t>
                      </a:r>
                      <a:endParaRPr lang="es-ES" sz="2400" dirty="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2400" dirty="0">
                          <a:effectLst/>
                          <a:latin typeface="Book Antiqua" panose="02040602050305030304" pitchFamily="18" charset="0"/>
                        </a:rPr>
                        <a:t>104</a:t>
                      </a:r>
                      <a:endParaRPr lang="es-ES" sz="2400" dirty="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44744632"/>
                  </a:ext>
                </a:extLst>
              </a:tr>
            </a:tbl>
          </a:graphicData>
        </a:graphic>
      </p:graphicFrame>
      <p:sp>
        <p:nvSpPr>
          <p:cNvPr id="5" name="QuadreDeText 4">
            <a:extLst>
              <a:ext uri="{FF2B5EF4-FFF2-40B4-BE49-F238E27FC236}">
                <a16:creationId xmlns:a16="http://schemas.microsoft.com/office/drawing/2014/main" id="{22B45965-4727-E4B4-5EB3-844414AD3C21}"/>
              </a:ext>
            </a:extLst>
          </p:cNvPr>
          <p:cNvSpPr txBox="1"/>
          <p:nvPr/>
        </p:nvSpPr>
        <p:spPr>
          <a:xfrm>
            <a:off x="522514" y="922322"/>
            <a:ext cx="109727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2400" dirty="0" err="1">
                <a:latin typeface="Book Antiqua" panose="02040602050305030304" pitchFamily="18" charset="0"/>
              </a:rPr>
              <a:t>Distribución</a:t>
            </a:r>
            <a:r>
              <a:rPr lang="ca-ES" sz="2400" dirty="0">
                <a:latin typeface="Book Antiqua" panose="02040602050305030304" pitchFamily="18" charset="0"/>
              </a:rPr>
              <a:t> textual del morfema </a:t>
            </a:r>
            <a:r>
              <a:rPr lang="ca-ES" sz="2400" i="1" dirty="0">
                <a:latin typeface="Book Antiqua" panose="02040602050305030304" pitchFamily="18" charset="0"/>
              </a:rPr>
              <a:t>–</a:t>
            </a:r>
            <a:r>
              <a:rPr lang="ca-ES" sz="2400" i="1" dirty="0" err="1">
                <a:latin typeface="Book Antiqua" panose="02040602050305030304" pitchFamily="18" charset="0"/>
              </a:rPr>
              <a:t>aje</a:t>
            </a:r>
            <a:r>
              <a:rPr lang="ca-ES" sz="2400" i="1" dirty="0">
                <a:latin typeface="Book Antiqua" panose="02040602050305030304" pitchFamily="18" charset="0"/>
              </a:rPr>
              <a:t> (</a:t>
            </a:r>
            <a:r>
              <a:rPr lang="ca-ES" sz="2400" dirty="0">
                <a:latin typeface="Book Antiqua" panose="02040602050305030304" pitchFamily="18" charset="0"/>
              </a:rPr>
              <a:t>Raab, en </a:t>
            </a:r>
            <a:r>
              <a:rPr lang="ca-ES" sz="2400" dirty="0" err="1">
                <a:latin typeface="Book Antiqua" panose="02040602050305030304" pitchFamily="18" charset="0"/>
              </a:rPr>
              <a:t>prensa</a:t>
            </a:r>
            <a:r>
              <a:rPr lang="ca-ES" dirty="0"/>
              <a:t>)</a:t>
            </a:r>
            <a:endParaRPr lang="es-ES" dirty="0"/>
          </a:p>
        </p:txBody>
      </p:sp>
      <p:sp>
        <p:nvSpPr>
          <p:cNvPr id="6" name="QuadreDeText 5">
            <a:extLst>
              <a:ext uri="{FF2B5EF4-FFF2-40B4-BE49-F238E27FC236}">
                <a16:creationId xmlns:a16="http://schemas.microsoft.com/office/drawing/2014/main" id="{0143FACD-BCC3-D816-4749-4D4174F39975}"/>
              </a:ext>
            </a:extLst>
          </p:cNvPr>
          <p:cNvSpPr txBox="1"/>
          <p:nvPr/>
        </p:nvSpPr>
        <p:spPr>
          <a:xfrm>
            <a:off x="1159669" y="4234143"/>
            <a:ext cx="10813256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ca-ES" dirty="0"/>
              <a:t>46 % de las </a:t>
            </a:r>
            <a:r>
              <a:rPr lang="ca-ES" dirty="0" err="1"/>
              <a:t>documentaciones</a:t>
            </a:r>
            <a:r>
              <a:rPr lang="ca-ES" dirty="0"/>
              <a:t> se </a:t>
            </a:r>
            <a:r>
              <a:rPr lang="ca-ES" dirty="0" err="1"/>
              <a:t>encuentran</a:t>
            </a:r>
            <a:r>
              <a:rPr lang="ca-ES" dirty="0"/>
              <a:t> en textos con la </a:t>
            </a:r>
            <a:r>
              <a:rPr lang="ca-ES" dirty="0" err="1"/>
              <a:t>mayor</a:t>
            </a:r>
            <a:r>
              <a:rPr lang="ca-ES" dirty="0"/>
              <a:t> </a:t>
            </a:r>
            <a:r>
              <a:rPr lang="ca-ES" dirty="0" err="1"/>
              <a:t>huella</a:t>
            </a:r>
            <a:r>
              <a:rPr lang="ca-ES" dirty="0"/>
              <a:t> oral y oriental</a:t>
            </a:r>
          </a:p>
          <a:p>
            <a:pPr marL="285750" indent="-285750">
              <a:buFontTx/>
              <a:buChar char="-"/>
            </a:pPr>
            <a:r>
              <a:rPr lang="ca-ES" dirty="0"/>
              <a:t>Derivados, nombres de </a:t>
            </a:r>
            <a:r>
              <a:rPr lang="ca-ES" dirty="0" err="1"/>
              <a:t>conjuntos</a:t>
            </a:r>
            <a:r>
              <a:rPr lang="ca-ES" dirty="0"/>
              <a:t>: </a:t>
            </a:r>
            <a:r>
              <a:rPr lang="ca-ES" i="1" dirty="0" err="1"/>
              <a:t>peaje</a:t>
            </a:r>
            <a:r>
              <a:rPr lang="ca-ES" dirty="0"/>
              <a:t>, </a:t>
            </a:r>
            <a:r>
              <a:rPr lang="ca-ES" i="1" dirty="0" err="1"/>
              <a:t>herbaje</a:t>
            </a:r>
            <a:r>
              <a:rPr lang="ca-ES" dirty="0"/>
              <a:t>, </a:t>
            </a:r>
            <a:r>
              <a:rPr lang="ca-ES" i="1" dirty="0" err="1"/>
              <a:t>carcelaje</a:t>
            </a:r>
            <a:r>
              <a:rPr lang="ca-ES" dirty="0"/>
              <a:t>, </a:t>
            </a:r>
            <a:r>
              <a:rPr lang="ca-ES" i="1" dirty="0" err="1"/>
              <a:t>carneraje</a:t>
            </a:r>
            <a:r>
              <a:rPr lang="ca-ES" dirty="0"/>
              <a:t>, </a:t>
            </a:r>
            <a:r>
              <a:rPr lang="ca-ES" i="1" dirty="0" err="1"/>
              <a:t>monedaje</a:t>
            </a:r>
            <a:r>
              <a:rPr lang="ca-ES" dirty="0"/>
              <a:t>, </a:t>
            </a:r>
            <a:r>
              <a:rPr lang="ca-ES" i="1" dirty="0" err="1"/>
              <a:t>fogaje</a:t>
            </a:r>
            <a:r>
              <a:rPr lang="ca-ES" dirty="0"/>
              <a:t>...</a:t>
            </a:r>
          </a:p>
          <a:p>
            <a:pPr marL="285750" indent="-285750">
              <a:buFontTx/>
              <a:buChar char="-"/>
            </a:pPr>
            <a:r>
              <a:rPr lang="ca-ES" dirty="0"/>
              <a:t>En textos </a:t>
            </a:r>
            <a:r>
              <a:rPr lang="ca-ES" dirty="0" err="1"/>
              <a:t>técnico-científicos</a:t>
            </a:r>
            <a:r>
              <a:rPr lang="ca-ES" dirty="0"/>
              <a:t> y </a:t>
            </a:r>
            <a:r>
              <a:rPr lang="ca-ES" dirty="0" err="1"/>
              <a:t>historiográficos</a:t>
            </a:r>
            <a:r>
              <a:rPr lang="ca-ES" dirty="0"/>
              <a:t> </a:t>
            </a:r>
            <a:r>
              <a:rPr lang="ca-ES" dirty="0" err="1"/>
              <a:t>aparecen</a:t>
            </a:r>
            <a:r>
              <a:rPr lang="ca-ES" dirty="0"/>
              <a:t> sobre </a:t>
            </a:r>
            <a:r>
              <a:rPr lang="ca-ES" dirty="0" err="1"/>
              <a:t>todo</a:t>
            </a:r>
            <a:r>
              <a:rPr lang="ca-ES" dirty="0"/>
              <a:t> </a:t>
            </a:r>
            <a:r>
              <a:rPr lang="ca-ES" dirty="0" err="1"/>
              <a:t>préstamos</a:t>
            </a:r>
            <a:r>
              <a:rPr lang="ca-ES" dirty="0"/>
              <a:t> que </a:t>
            </a:r>
            <a:r>
              <a:rPr lang="ca-ES" dirty="0" err="1"/>
              <a:t>expresan</a:t>
            </a:r>
            <a:r>
              <a:rPr lang="ca-ES" dirty="0"/>
              <a:t> </a:t>
            </a:r>
            <a:r>
              <a:rPr lang="ca-ES" dirty="0" err="1"/>
              <a:t>acción</a:t>
            </a:r>
            <a:r>
              <a:rPr lang="ca-ES" dirty="0"/>
              <a:t>: </a:t>
            </a:r>
            <a:r>
              <a:rPr lang="ca-ES" i="1" dirty="0" err="1"/>
              <a:t>viaje</a:t>
            </a:r>
            <a:r>
              <a:rPr lang="ca-ES" dirty="0"/>
              <a:t>, </a:t>
            </a:r>
            <a:r>
              <a:rPr lang="ca-ES" i="1" dirty="0" err="1"/>
              <a:t>usaje</a:t>
            </a:r>
            <a:r>
              <a:rPr lang="ca-ES" i="1" dirty="0"/>
              <a:t>, </a:t>
            </a:r>
            <a:r>
              <a:rPr lang="ca-ES" i="1" u="sng" dirty="0" err="1"/>
              <a:t>brebaje</a:t>
            </a:r>
            <a:r>
              <a:rPr lang="ca-ES" dirty="0"/>
              <a:t>...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202940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>
            <a:extLst>
              <a:ext uri="{FF2B5EF4-FFF2-40B4-BE49-F238E27FC236}">
                <a16:creationId xmlns:a16="http://schemas.microsoft.com/office/drawing/2014/main" id="{B5024E36-764D-91A9-549C-336F0527B1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56238"/>
            <a:ext cx="12529458" cy="1320800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es-ES" sz="2400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  <a:t>4. Elementos sintácticos orientales: coordinación de adverbios en -</a:t>
            </a:r>
            <a:r>
              <a:rPr lang="es-ES" sz="2400" i="1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  <a:t>mente</a:t>
            </a:r>
            <a:br>
              <a:rPr lang="es-ES" sz="2800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</a:br>
            <a:br>
              <a:rPr lang="es-ES" sz="2800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s-ES" sz="2800" dirty="0">
              <a:latin typeface="Book Antiqua" panose="02040602050305030304" pitchFamily="18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5" name="QuadreDeText 4">
            <a:extLst>
              <a:ext uri="{FF2B5EF4-FFF2-40B4-BE49-F238E27FC236}">
                <a16:creationId xmlns:a16="http://schemas.microsoft.com/office/drawing/2014/main" id="{22B45965-4727-E4B4-5EB3-844414AD3C21}"/>
              </a:ext>
            </a:extLst>
          </p:cNvPr>
          <p:cNvSpPr txBox="1"/>
          <p:nvPr/>
        </p:nvSpPr>
        <p:spPr>
          <a:xfrm>
            <a:off x="337457" y="816638"/>
            <a:ext cx="1097279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340" algn="just"/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del 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dito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lugar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de 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Montnegriello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e 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singulares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de 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aquel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concellantes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e 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concello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fazientes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 </a:t>
            </a:r>
            <a:r>
              <a:rPr lang="ca-ES" sz="2400" u="sng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vniuersal</a:t>
            </a:r>
            <a:r>
              <a:rPr lang="ca-ES" sz="2400" u="sng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 e singularment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en nombres 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nuestros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proprios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e de 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cadahuno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de nos por (Sast-156:160) Ca 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bien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considerada la 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difiniçion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de·la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lepra en 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todo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compuesto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e 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elementado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corporal </a:t>
            </a:r>
            <a:r>
              <a:rPr lang="ca-ES" sz="2400" u="sng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material </a:t>
            </a:r>
            <a:r>
              <a:rPr lang="ca-ES" sz="2400" u="sng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mente</a:t>
            </a:r>
            <a:r>
              <a:rPr lang="ca-ES" sz="2400" u="sng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e actual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acaesçer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puede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es 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su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difiniçion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segunt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acordança 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de·los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filosophos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e 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medicos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tal. [Lepra-131v]</a:t>
            </a:r>
          </a:p>
          <a:p>
            <a:pPr marL="180340" algn="just"/>
            <a:endParaRPr lang="es-ES" sz="2400" dirty="0">
              <a:effectLst/>
              <a:latin typeface="Book Antiqua" panose="02040602050305030304" pitchFamily="18" charset="0"/>
              <a:ea typeface="Times New Roman" panose="02020603050405020304" pitchFamily="18" charset="0"/>
            </a:endParaRPr>
          </a:p>
          <a:p>
            <a:pPr marL="180340" algn="just"/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Si non </a:t>
            </a:r>
            <a:r>
              <a:rPr lang="ca-ES" sz="2400" u="sng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inpliçitamente</a:t>
            </a:r>
            <a:r>
              <a:rPr lang="ca-ES" sz="2400" u="sng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e sumaria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por 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graçia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de </a:t>
            </a:r>
            <a:r>
              <a:rPr lang="ca-ES" sz="2400" u="sng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breujedat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. 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Enpero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por lo que 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aqui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</a:t>
            </a:r>
            <a:r>
              <a:rPr lang="ca-ES" sz="2400" u="sng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sera</a:t>
            </a:r>
            <a:r>
              <a:rPr lang="ca-ES" sz="2400" u="sng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</a:t>
            </a:r>
            <a:r>
              <a:rPr lang="ca-ES" sz="2400" u="sng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dicho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. E 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exenplificado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averes manera e 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artefiçio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para 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deduzir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e aplicar los </a:t>
            </a:r>
            <a:r>
              <a:rPr lang="ca-ES" sz="2400" u="sng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dichos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trabajos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a·los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e por los 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ençima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puestos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</a:t>
            </a:r>
            <a:r>
              <a:rPr lang="ca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estados</a:t>
            </a:r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.</a:t>
            </a:r>
            <a:endParaRPr lang="es-ES" sz="2400" dirty="0">
              <a:effectLst/>
              <a:latin typeface="Book Antiqua" panose="02040602050305030304" pitchFamily="18" charset="0"/>
              <a:ea typeface="Times New Roman" panose="02020603050405020304" pitchFamily="18" charset="0"/>
            </a:endParaRPr>
          </a:p>
          <a:p>
            <a:pPr marL="180340" algn="just"/>
            <a:r>
              <a:rPr lang="ca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[Hercules-053v]</a:t>
            </a:r>
            <a:endParaRPr lang="es-ES" sz="2400" dirty="0">
              <a:effectLst/>
              <a:latin typeface="Book Antiqua" panose="02040602050305030304" pitchFamily="18" charset="0"/>
              <a:ea typeface="Times New Roman" panose="02020603050405020304" pitchFamily="18" charset="0"/>
            </a:endParaRPr>
          </a:p>
          <a:p>
            <a:endParaRPr lang="es-ES" sz="2400" dirty="0">
              <a:solidFill>
                <a:srgbClr val="000000"/>
              </a:solidFill>
              <a:highlight>
                <a:srgbClr val="FFFFFF"/>
              </a:highlight>
              <a:latin typeface="Book Antiqua" panose="0204060205030503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13009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>
            <a:extLst>
              <a:ext uri="{FF2B5EF4-FFF2-40B4-BE49-F238E27FC236}">
                <a16:creationId xmlns:a16="http://schemas.microsoft.com/office/drawing/2014/main" id="{B5024E36-764D-91A9-549C-336F0527B1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56238"/>
            <a:ext cx="12529458" cy="1320800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es-ES" sz="2400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  <a:t>4. Elementos sintácticos orientales: futuro de indicativo / subjuntivo</a:t>
            </a:r>
            <a:br>
              <a:rPr lang="es-ES" sz="2800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</a:br>
            <a:br>
              <a:rPr lang="es-ES" sz="2800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s-ES" sz="2800" dirty="0">
              <a:latin typeface="Book Antiqua" panose="02040602050305030304" pitchFamily="18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5" name="QuadreDeText 4">
            <a:extLst>
              <a:ext uri="{FF2B5EF4-FFF2-40B4-BE49-F238E27FC236}">
                <a16:creationId xmlns:a16="http://schemas.microsoft.com/office/drawing/2014/main" id="{22B45965-4727-E4B4-5EB3-844414AD3C21}"/>
              </a:ext>
            </a:extLst>
          </p:cNvPr>
          <p:cNvSpPr txBox="1"/>
          <p:nvPr/>
        </p:nvSpPr>
        <p:spPr>
          <a:xfrm>
            <a:off x="337457" y="816638"/>
            <a:ext cx="10972799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340" algn="just"/>
            <a:endParaRPr lang="es-ES" sz="2400" dirty="0">
              <a:effectLst/>
              <a:latin typeface="Book Antiqua" panose="02040602050305030304" pitchFamily="18" charset="0"/>
              <a:ea typeface="Times New Roman" panose="02020603050405020304" pitchFamily="18" charset="0"/>
              <a:cs typeface="Garamond" panose="02020404030301010803" pitchFamily="18" charset="0"/>
            </a:endParaRPr>
          </a:p>
          <a:p>
            <a:pPr marL="180340" algn="just"/>
            <a:r>
              <a:rPr lang="es-ES" sz="2400" dirty="0"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Cláusulas temporales:</a:t>
            </a:r>
          </a:p>
          <a:p>
            <a:pPr marL="180340" algn="just"/>
            <a:r>
              <a:rPr lang="es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y </a:t>
            </a:r>
            <a:r>
              <a:rPr lang="es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despues</a:t>
            </a:r>
            <a:r>
              <a:rPr lang="es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que las </a:t>
            </a:r>
            <a:r>
              <a:rPr lang="es-ES" sz="2400" u="sng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hauras</a:t>
            </a:r>
            <a:r>
              <a:rPr lang="es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</a:t>
            </a:r>
            <a:r>
              <a:rPr lang="es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enel</a:t>
            </a:r>
            <a:r>
              <a:rPr lang="es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fuego cola las y pon de aquel </a:t>
            </a:r>
            <a:r>
              <a:rPr lang="es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enplastro</a:t>
            </a:r>
            <a:r>
              <a:rPr lang="es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. [Salud-029r]</a:t>
            </a:r>
            <a:endParaRPr lang="es-ES" sz="2400" dirty="0">
              <a:latin typeface="Book Antiqua" panose="02040602050305030304" pitchFamily="18" charset="0"/>
              <a:ea typeface="Times New Roman" panose="02020603050405020304" pitchFamily="18" charset="0"/>
              <a:cs typeface="Garamond" panose="02020404030301010803" pitchFamily="18" charset="0"/>
            </a:endParaRPr>
          </a:p>
          <a:p>
            <a:pPr marL="180340" algn="just"/>
            <a:r>
              <a:rPr lang="es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despues</a:t>
            </a:r>
            <a:r>
              <a:rPr lang="es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que dentro el </a:t>
            </a:r>
            <a:r>
              <a:rPr lang="es-ES" sz="2400" u="sng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fueren</a:t>
            </a:r>
            <a:r>
              <a:rPr lang="es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han de </a:t>
            </a:r>
            <a:r>
              <a:rPr lang="es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viuir</a:t>
            </a:r>
            <a:r>
              <a:rPr lang="es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</a:t>
            </a:r>
            <a:r>
              <a:rPr lang="es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segun</a:t>
            </a:r>
            <a:r>
              <a:rPr lang="es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los griegos y aguardar sus </a:t>
            </a:r>
            <a:r>
              <a:rPr lang="es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ordenanças</a:t>
            </a:r>
            <a:r>
              <a:rPr lang="es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.</a:t>
            </a:r>
            <a:r>
              <a:rPr lang="es-ES" sz="2400" dirty="0"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 </a:t>
            </a:r>
            <a:r>
              <a:rPr lang="es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Garamond" panose="02020404030301010803" pitchFamily="18" charset="0"/>
              </a:rPr>
              <a:t>[Viaje-147v]</a:t>
            </a:r>
          </a:p>
          <a:p>
            <a:pPr marL="180340" algn="just"/>
            <a:endParaRPr lang="es-ES" sz="2400" dirty="0">
              <a:latin typeface="Book Antiqua" panose="02040602050305030304" pitchFamily="18" charset="0"/>
              <a:ea typeface="Times New Roman" panose="02020603050405020304" pitchFamily="18" charset="0"/>
            </a:endParaRPr>
          </a:p>
          <a:p>
            <a:pPr marL="180340" algn="just"/>
            <a:r>
              <a:rPr lang="es-ES" sz="2400" dirty="0">
                <a:latin typeface="Book Antiqua" panose="02040602050305030304" pitchFamily="18" charset="0"/>
                <a:ea typeface="Times New Roman" panose="02020603050405020304" pitchFamily="18" charset="0"/>
              </a:rPr>
              <a:t>Cláusulas condicionales:</a:t>
            </a:r>
          </a:p>
          <a:p>
            <a:pPr marL="180340" algn="just"/>
            <a:r>
              <a:rPr lang="es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</a:rPr>
              <a:t>Si el </a:t>
            </a:r>
            <a:r>
              <a:rPr lang="es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</a:rPr>
              <a:t>estentino</a:t>
            </a:r>
            <a:r>
              <a:rPr lang="es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</a:rPr>
              <a:t> grande o el estomago </a:t>
            </a:r>
            <a:r>
              <a:rPr lang="es-ES" sz="2400" u="sng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</a:rPr>
              <a:t>sera</a:t>
            </a:r>
            <a:r>
              <a:rPr lang="es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</a:rPr>
              <a:t> inciso o cortado </a:t>
            </a:r>
            <a:r>
              <a:rPr lang="es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</a:rPr>
              <a:t>deue</a:t>
            </a:r>
            <a:r>
              <a:rPr lang="es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</a:rPr>
              <a:t> se </a:t>
            </a:r>
            <a:r>
              <a:rPr lang="es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</a:rPr>
              <a:t>apontar</a:t>
            </a:r>
            <a:r>
              <a:rPr lang="es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</a:rPr>
              <a:t> con filo de seda muy </a:t>
            </a:r>
            <a:r>
              <a:rPr lang="es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</a:rPr>
              <a:t>subtil</a:t>
            </a:r>
            <a:r>
              <a:rPr lang="es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</a:rPr>
              <a:t> [Salud-027v].</a:t>
            </a:r>
          </a:p>
          <a:p>
            <a:pPr marL="180340" algn="just"/>
            <a:r>
              <a:rPr lang="es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</a:rPr>
              <a:t>si vagar </a:t>
            </a:r>
            <a:r>
              <a:rPr lang="es-ES" sz="2400" u="sng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</a:rPr>
              <a:t>consentiere</a:t>
            </a:r>
            <a:r>
              <a:rPr lang="es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</a:rPr>
              <a:t> y mi dicha </a:t>
            </a:r>
            <a:r>
              <a:rPr lang="es-ES" sz="2400" u="sng" dirty="0">
                <a:effectLst/>
                <a:latin typeface="Book Antiqua" panose="02040602050305030304" pitchFamily="18" charset="0"/>
                <a:ea typeface="Times New Roman" panose="02020603050405020304" pitchFamily="18" charset="0"/>
              </a:rPr>
              <a:t>dispusiere</a:t>
            </a:r>
            <a:r>
              <a:rPr lang="es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</a:rPr>
              <a:t> yo </a:t>
            </a:r>
            <a:r>
              <a:rPr lang="es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</a:rPr>
              <a:t>sere</a:t>
            </a:r>
            <a:r>
              <a:rPr lang="es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</a:rPr>
              <a:t> </a:t>
            </a:r>
            <a:r>
              <a:rPr lang="es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</a:rPr>
              <a:t>aqui</a:t>
            </a:r>
            <a:r>
              <a:rPr lang="es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</a:rPr>
              <a:t> para con vos y la señora</a:t>
            </a:r>
            <a:r>
              <a:rPr lang="es-ES" sz="2400" dirty="0">
                <a:latin typeface="Book Antiqua" panose="02040602050305030304" pitchFamily="18" charset="0"/>
                <a:ea typeface="Times New Roman" panose="02020603050405020304" pitchFamily="18" charset="0"/>
              </a:rPr>
              <a:t> </a:t>
            </a:r>
            <a:r>
              <a:rPr lang="es-ES" sz="24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</a:rPr>
              <a:t>Gradissa</a:t>
            </a:r>
            <a:r>
              <a:rPr lang="es-ES" sz="24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</a:rPr>
              <a:t> [Grimalte-011v].</a:t>
            </a:r>
          </a:p>
          <a:p>
            <a:endParaRPr lang="es-ES" sz="2400" dirty="0">
              <a:solidFill>
                <a:srgbClr val="000000"/>
              </a:solidFill>
              <a:highlight>
                <a:srgbClr val="FFFFFF"/>
              </a:highlight>
              <a:latin typeface="Book Antiqua" panose="0204060205030503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6252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>
            <a:extLst>
              <a:ext uri="{FF2B5EF4-FFF2-40B4-BE49-F238E27FC236}">
                <a16:creationId xmlns:a16="http://schemas.microsoft.com/office/drawing/2014/main" id="{B5024E36-764D-91A9-549C-336F0527B1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56238"/>
            <a:ext cx="12529458" cy="1320800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es-ES" sz="2400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  <a:t>4. Elementos sintácticos orientales: ya (se) sea (</a:t>
            </a:r>
            <a:r>
              <a:rPr lang="es-ES" sz="2400" dirty="0" err="1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  <a:t>sia</a:t>
            </a:r>
            <a:r>
              <a:rPr lang="es-ES" sz="2400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  <a:t>) (que)</a:t>
            </a:r>
            <a:br>
              <a:rPr lang="es-ES" sz="2800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</a:br>
            <a:br>
              <a:rPr lang="es-ES" sz="2800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s-ES" sz="2800" dirty="0">
              <a:latin typeface="Book Antiqua" panose="02040602050305030304" pitchFamily="18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5" name="QuadreDeText 4">
            <a:extLst>
              <a:ext uri="{FF2B5EF4-FFF2-40B4-BE49-F238E27FC236}">
                <a16:creationId xmlns:a16="http://schemas.microsoft.com/office/drawing/2014/main" id="{22B45965-4727-E4B4-5EB3-844414AD3C21}"/>
              </a:ext>
            </a:extLst>
          </p:cNvPr>
          <p:cNvSpPr txBox="1"/>
          <p:nvPr/>
        </p:nvSpPr>
        <p:spPr>
          <a:xfrm>
            <a:off x="299357" y="702338"/>
            <a:ext cx="10972799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340" algn="just"/>
            <a:endParaRPr lang="es-ES" sz="2400" dirty="0">
              <a:effectLst/>
              <a:latin typeface="Book Antiqua" panose="02040602050305030304" pitchFamily="18" charset="0"/>
              <a:ea typeface="Times New Roman" panose="02020603050405020304" pitchFamily="18" charset="0"/>
              <a:cs typeface="Garamond" panose="02020404030301010803" pitchFamily="18" charset="0"/>
            </a:endParaRPr>
          </a:p>
          <a:p>
            <a:pPr marL="180340" algn="just"/>
            <a:r>
              <a:rPr lang="ca-ES" sz="2400" dirty="0">
                <a:latin typeface="Book Antiqua" panose="02040602050305030304" pitchFamily="18" charset="0"/>
              </a:rPr>
              <a:t>(1) </a:t>
            </a:r>
            <a:r>
              <a:rPr lang="ca-ES" sz="2400" dirty="0" err="1">
                <a:latin typeface="Book Antiqua" panose="02040602050305030304" pitchFamily="18" charset="0"/>
              </a:rPr>
              <a:t>Ya</a:t>
            </a:r>
            <a:r>
              <a:rPr lang="ca-ES" sz="2400" dirty="0">
                <a:latin typeface="Book Antiqua" panose="02040602050305030304" pitchFamily="18" charset="0"/>
              </a:rPr>
              <a:t> </a:t>
            </a:r>
            <a:r>
              <a:rPr lang="ca-ES" sz="2400" dirty="0" err="1">
                <a:latin typeface="Book Antiqua" panose="02040602050305030304" pitchFamily="18" charset="0"/>
              </a:rPr>
              <a:t>sea</a:t>
            </a:r>
            <a:r>
              <a:rPr lang="ca-ES" sz="2400" dirty="0">
                <a:latin typeface="Book Antiqua" panose="02040602050305030304" pitchFamily="18" charset="0"/>
              </a:rPr>
              <a:t> que vos </a:t>
            </a:r>
            <a:r>
              <a:rPr lang="ca-ES" sz="2400" dirty="0" err="1">
                <a:latin typeface="Book Antiqua" panose="02040602050305030304" pitchFamily="18" charset="0"/>
              </a:rPr>
              <a:t>hayamos</a:t>
            </a:r>
            <a:r>
              <a:rPr lang="ca-ES" sz="2400" dirty="0">
                <a:latin typeface="Book Antiqua" panose="02040602050305030304" pitchFamily="18" charset="0"/>
              </a:rPr>
              <a:t> </a:t>
            </a:r>
            <a:r>
              <a:rPr lang="ca-ES" sz="2400" dirty="0" err="1">
                <a:latin typeface="Book Antiqua" panose="02040602050305030304" pitchFamily="18" charset="0"/>
              </a:rPr>
              <a:t>scrito</a:t>
            </a:r>
            <a:r>
              <a:rPr lang="ca-ES" sz="2400" dirty="0">
                <a:latin typeface="Book Antiqua" panose="02040602050305030304" pitchFamily="18" charset="0"/>
              </a:rPr>
              <a:t> </a:t>
            </a:r>
            <a:r>
              <a:rPr lang="ca-ES" sz="2400" dirty="0" err="1">
                <a:latin typeface="Book Antiqua" panose="02040602050305030304" pitchFamily="18" charset="0"/>
              </a:rPr>
              <a:t>tomassedes</a:t>
            </a:r>
            <a:r>
              <a:rPr lang="ca-ES" sz="2400" dirty="0">
                <a:latin typeface="Book Antiqua" panose="02040602050305030304" pitchFamily="18" charset="0"/>
              </a:rPr>
              <a:t> los .</a:t>
            </a:r>
            <a:r>
              <a:rPr lang="ca-ES" sz="2400" dirty="0" err="1">
                <a:latin typeface="Book Antiqua" panose="02040602050305030304" pitchFamily="18" charset="0"/>
              </a:rPr>
              <a:t>xm</a:t>
            </a:r>
            <a:r>
              <a:rPr lang="ca-ES" sz="2400" dirty="0">
                <a:latin typeface="Book Antiqua" panose="02040602050305030304" pitchFamily="18" charset="0"/>
              </a:rPr>
              <a:t>. </a:t>
            </a:r>
            <a:r>
              <a:rPr lang="ca-ES" sz="2400" dirty="0" err="1">
                <a:latin typeface="Book Antiqua" panose="02040602050305030304" pitchFamily="18" charset="0"/>
              </a:rPr>
              <a:t>sueldos</a:t>
            </a:r>
            <a:r>
              <a:rPr lang="ca-ES" sz="2400" dirty="0">
                <a:latin typeface="Book Antiqua" panose="02040602050305030304" pitchFamily="18" charset="0"/>
              </a:rPr>
              <a:t> de </a:t>
            </a:r>
            <a:r>
              <a:rPr lang="ca-ES" sz="2400" dirty="0" err="1">
                <a:latin typeface="Book Antiqua" panose="02040602050305030304" pitchFamily="18" charset="0"/>
              </a:rPr>
              <a:t>Setantj</a:t>
            </a:r>
            <a:r>
              <a:rPr lang="ca-ES" sz="2400" dirty="0">
                <a:latin typeface="Book Antiqua" panose="02040602050305030304" pitchFamily="18" charset="0"/>
              </a:rPr>
              <a:t> [Cancill-3110:084v]</a:t>
            </a:r>
            <a:endParaRPr lang="es-ES" sz="2400" dirty="0">
              <a:latin typeface="Book Antiqua" panose="02040602050305030304" pitchFamily="18" charset="0"/>
            </a:endParaRPr>
          </a:p>
          <a:p>
            <a:pPr marL="180340" algn="just"/>
            <a:r>
              <a:rPr lang="ca-ES" sz="2400" dirty="0">
                <a:latin typeface="Book Antiqua" panose="02040602050305030304" pitchFamily="18" charset="0"/>
              </a:rPr>
              <a:t>(2) </a:t>
            </a:r>
            <a:r>
              <a:rPr lang="ca-ES" sz="2400" dirty="0" err="1">
                <a:latin typeface="Book Antiqua" panose="02040602050305030304" pitchFamily="18" charset="0"/>
              </a:rPr>
              <a:t>Ya</a:t>
            </a:r>
            <a:r>
              <a:rPr lang="ca-ES" sz="2400" dirty="0">
                <a:latin typeface="Book Antiqua" panose="02040602050305030304" pitchFamily="18" charset="0"/>
              </a:rPr>
              <a:t> se </a:t>
            </a:r>
            <a:r>
              <a:rPr lang="ca-ES" sz="2400" dirty="0" err="1">
                <a:latin typeface="Book Antiqua" panose="02040602050305030304" pitchFamily="18" charset="0"/>
              </a:rPr>
              <a:t>sea</a:t>
            </a:r>
            <a:r>
              <a:rPr lang="ca-ES" sz="2400" dirty="0">
                <a:latin typeface="Book Antiqua" panose="02040602050305030304" pitchFamily="18" charset="0"/>
              </a:rPr>
              <a:t> que </a:t>
            </a:r>
            <a:r>
              <a:rPr lang="ca-ES" sz="2400" dirty="0" err="1">
                <a:latin typeface="Book Antiqua" panose="02040602050305030304" pitchFamily="18" charset="0"/>
              </a:rPr>
              <a:t>hombre</a:t>
            </a:r>
            <a:r>
              <a:rPr lang="ca-ES" sz="2400" dirty="0">
                <a:latin typeface="Book Antiqua" panose="02040602050305030304" pitchFamily="18" charset="0"/>
              </a:rPr>
              <a:t> </a:t>
            </a:r>
            <a:r>
              <a:rPr lang="ca-ES" sz="2400" dirty="0" err="1">
                <a:latin typeface="Book Antiqua" panose="02040602050305030304" pitchFamily="18" charset="0"/>
              </a:rPr>
              <a:t>deua</a:t>
            </a:r>
            <a:r>
              <a:rPr lang="ca-ES" sz="2400" dirty="0">
                <a:latin typeface="Book Antiqua" panose="02040602050305030304" pitchFamily="18" charset="0"/>
              </a:rPr>
              <a:t> sembrar en </a:t>
            </a:r>
            <a:r>
              <a:rPr lang="ca-ES" sz="2400" dirty="0" err="1">
                <a:latin typeface="Book Antiqua" panose="02040602050305030304" pitchFamily="18" charset="0"/>
              </a:rPr>
              <a:t>campos</a:t>
            </a:r>
            <a:r>
              <a:rPr lang="ca-ES" sz="2400" dirty="0">
                <a:latin typeface="Book Antiqua" panose="02040602050305030304" pitchFamily="18" charset="0"/>
              </a:rPr>
              <a:t> </a:t>
            </a:r>
            <a:r>
              <a:rPr lang="ca-ES" sz="2400" dirty="0" err="1">
                <a:latin typeface="Book Antiqua" panose="02040602050305030304" pitchFamily="18" charset="0"/>
              </a:rPr>
              <a:t>temprados</a:t>
            </a:r>
            <a:r>
              <a:rPr lang="ca-ES" sz="2400" dirty="0">
                <a:latin typeface="Book Antiqua" panose="02040602050305030304" pitchFamily="18" charset="0"/>
              </a:rPr>
              <a:t>. </a:t>
            </a:r>
            <a:r>
              <a:rPr lang="ca-ES" sz="2400" dirty="0" err="1">
                <a:latin typeface="Book Antiqua" panose="02040602050305030304" pitchFamily="18" charset="0"/>
              </a:rPr>
              <a:t>conujene</a:t>
            </a:r>
            <a:r>
              <a:rPr lang="ca-ES" sz="2400" dirty="0">
                <a:latin typeface="Book Antiqua" panose="02040602050305030304" pitchFamily="18" charset="0"/>
              </a:rPr>
              <a:t> </a:t>
            </a:r>
            <a:r>
              <a:rPr lang="ca-ES" sz="2400" dirty="0" err="1">
                <a:latin typeface="Book Antiqua" panose="02040602050305030304" pitchFamily="18" charset="0"/>
              </a:rPr>
              <a:t>a·saber</a:t>
            </a:r>
            <a:r>
              <a:rPr lang="ca-ES" sz="2400" dirty="0">
                <a:latin typeface="Book Antiqua" panose="02040602050305030304" pitchFamily="18" charset="0"/>
              </a:rPr>
              <a:t> que non </a:t>
            </a:r>
            <a:r>
              <a:rPr lang="ca-ES" sz="2400" dirty="0" err="1">
                <a:latin typeface="Book Antiqua" panose="02040602050305030304" pitchFamily="18" charset="0"/>
              </a:rPr>
              <a:t>sean</a:t>
            </a:r>
            <a:r>
              <a:rPr lang="ca-ES" sz="2400" dirty="0">
                <a:latin typeface="Book Antiqua" panose="02040602050305030304" pitchFamily="18" charset="0"/>
              </a:rPr>
              <a:t> </a:t>
            </a:r>
            <a:r>
              <a:rPr lang="ca-ES" sz="2400" dirty="0" err="1">
                <a:latin typeface="Book Antiqua" panose="02040602050305030304" pitchFamily="18" charset="0"/>
              </a:rPr>
              <a:t>mucho</a:t>
            </a:r>
            <a:r>
              <a:rPr lang="ca-ES" sz="2400" dirty="0">
                <a:latin typeface="Book Antiqua" panose="02040602050305030304" pitchFamily="18" charset="0"/>
              </a:rPr>
              <a:t> </a:t>
            </a:r>
            <a:r>
              <a:rPr lang="ca-ES" sz="2400" dirty="0" err="1">
                <a:latin typeface="Book Antiqua" panose="02040602050305030304" pitchFamily="18" charset="0"/>
              </a:rPr>
              <a:t>enaguados</a:t>
            </a:r>
            <a:r>
              <a:rPr lang="ca-ES" sz="2400" dirty="0">
                <a:latin typeface="Book Antiqua" panose="02040602050305030304" pitchFamily="18" charset="0"/>
              </a:rPr>
              <a:t> </a:t>
            </a:r>
            <a:r>
              <a:rPr lang="ca-ES" sz="2400" dirty="0" err="1">
                <a:latin typeface="Book Antiqua" panose="02040602050305030304" pitchFamily="18" charset="0"/>
              </a:rPr>
              <a:t>njn</a:t>
            </a:r>
            <a:r>
              <a:rPr lang="ca-ES" sz="2400" dirty="0">
                <a:latin typeface="Book Antiqua" panose="02040602050305030304" pitchFamily="18" charset="0"/>
              </a:rPr>
              <a:t> </a:t>
            </a:r>
            <a:r>
              <a:rPr lang="ca-ES" sz="2400" dirty="0" err="1">
                <a:latin typeface="Book Antiqua" panose="02040602050305030304" pitchFamily="18" charset="0"/>
              </a:rPr>
              <a:t>mucho</a:t>
            </a:r>
            <a:r>
              <a:rPr lang="ca-ES" sz="2400" dirty="0">
                <a:latin typeface="Book Antiqua" panose="02040602050305030304" pitchFamily="18" charset="0"/>
              </a:rPr>
              <a:t> </a:t>
            </a:r>
            <a:r>
              <a:rPr lang="ca-ES" sz="2400" dirty="0" err="1">
                <a:latin typeface="Book Antiqua" panose="02040602050305030304" pitchFamily="18" charset="0"/>
              </a:rPr>
              <a:t>secos</a:t>
            </a:r>
            <a:r>
              <a:rPr lang="ca-ES" sz="2400" dirty="0">
                <a:latin typeface="Book Antiqua" panose="02040602050305030304" pitchFamily="18" charset="0"/>
              </a:rPr>
              <a:t>. [Agricultura-011v] </a:t>
            </a:r>
            <a:endParaRPr lang="es-ES" sz="2400" dirty="0">
              <a:latin typeface="Book Antiqua" panose="02040602050305030304" pitchFamily="18" charset="0"/>
            </a:endParaRPr>
          </a:p>
          <a:p>
            <a:pPr marL="180340" algn="just"/>
            <a:r>
              <a:rPr lang="ca-ES" sz="2400" dirty="0">
                <a:latin typeface="Book Antiqua" panose="02040602050305030304" pitchFamily="18" charset="0"/>
              </a:rPr>
              <a:t>(3) </a:t>
            </a:r>
            <a:r>
              <a:rPr lang="ca-ES" sz="2400" dirty="0" err="1">
                <a:latin typeface="Book Antiqua" panose="02040602050305030304" pitchFamily="18" charset="0"/>
              </a:rPr>
              <a:t>Muy</a:t>
            </a:r>
            <a:r>
              <a:rPr lang="ca-ES" sz="2400" dirty="0">
                <a:latin typeface="Book Antiqua" panose="02040602050305030304" pitchFamily="18" charset="0"/>
              </a:rPr>
              <a:t> honorable e </a:t>
            </a:r>
            <a:r>
              <a:rPr lang="ca-ES" sz="2400" dirty="0" err="1">
                <a:latin typeface="Book Antiqua" panose="02040602050305030304" pitchFamily="18" charset="0"/>
              </a:rPr>
              <a:t>virtuoso</a:t>
            </a:r>
            <a:r>
              <a:rPr lang="ca-ES" sz="2400" dirty="0">
                <a:latin typeface="Book Antiqua" panose="02040602050305030304" pitchFamily="18" charset="0"/>
              </a:rPr>
              <a:t> </a:t>
            </a:r>
            <a:r>
              <a:rPr lang="ca-ES" sz="2400" dirty="0" err="1">
                <a:latin typeface="Book Antiqua" panose="02040602050305030304" pitchFamily="18" charset="0"/>
              </a:rPr>
              <a:t>cauallero</a:t>
            </a:r>
            <a:r>
              <a:rPr lang="ca-ES" sz="2400" dirty="0">
                <a:latin typeface="Book Antiqua" panose="02040602050305030304" pitchFamily="18" charset="0"/>
              </a:rPr>
              <a:t>. </a:t>
            </a:r>
            <a:r>
              <a:rPr lang="ca-ES" sz="2400" u="sng" dirty="0" err="1">
                <a:latin typeface="Book Antiqua" panose="02040602050305030304" pitchFamily="18" charset="0"/>
              </a:rPr>
              <a:t>Ya</a:t>
            </a:r>
            <a:r>
              <a:rPr lang="ca-ES" sz="2400" u="sng" dirty="0">
                <a:latin typeface="Book Antiqua" panose="02040602050305030304" pitchFamily="18" charset="0"/>
              </a:rPr>
              <a:t> </a:t>
            </a:r>
            <a:r>
              <a:rPr lang="ca-ES" sz="2400" u="sng" dirty="0" err="1">
                <a:latin typeface="Book Antiqua" panose="02040602050305030304" pitchFamily="18" charset="0"/>
              </a:rPr>
              <a:t>sea</a:t>
            </a:r>
            <a:r>
              <a:rPr lang="ca-ES" sz="2400" u="sng" dirty="0">
                <a:latin typeface="Book Antiqua" panose="02040602050305030304" pitchFamily="18" charset="0"/>
              </a:rPr>
              <a:t> </a:t>
            </a:r>
            <a:r>
              <a:rPr lang="ca-ES" sz="2400" dirty="0" err="1">
                <a:latin typeface="Book Antiqua" panose="02040602050305030304" pitchFamily="18" charset="0"/>
              </a:rPr>
              <a:t>prouulgada</a:t>
            </a:r>
            <a:r>
              <a:rPr lang="ca-ES" sz="2400" dirty="0">
                <a:latin typeface="Book Antiqua" panose="02040602050305030304" pitchFamily="18" charset="0"/>
              </a:rPr>
              <a:t> fama. E </a:t>
            </a:r>
            <a:r>
              <a:rPr lang="ca-ES" sz="2400" dirty="0" err="1">
                <a:latin typeface="Book Antiqua" panose="02040602050305030304" pitchFamily="18" charset="0"/>
              </a:rPr>
              <a:t>fuesse</a:t>
            </a:r>
            <a:r>
              <a:rPr lang="ca-ES" sz="2400" dirty="0">
                <a:latin typeface="Book Antiqua" panose="02040602050305030304" pitchFamily="18" charset="0"/>
              </a:rPr>
              <a:t> </a:t>
            </a:r>
            <a:r>
              <a:rPr lang="ca-ES" sz="2400" dirty="0" err="1">
                <a:latin typeface="Book Antiqua" panose="02040602050305030304" pitchFamily="18" charset="0"/>
              </a:rPr>
              <a:t>enformado</a:t>
            </a:r>
            <a:r>
              <a:rPr lang="ca-ES" sz="2400" dirty="0">
                <a:latin typeface="Book Antiqua" panose="02040602050305030304" pitchFamily="18" charset="0"/>
              </a:rPr>
              <a:t> de </a:t>
            </a:r>
            <a:r>
              <a:rPr lang="ca-ES" sz="2400" dirty="0" err="1">
                <a:latin typeface="Book Antiqua" panose="02040602050305030304" pitchFamily="18" charset="0"/>
              </a:rPr>
              <a:t>vuestras</a:t>
            </a:r>
            <a:r>
              <a:rPr lang="ca-ES" sz="2400" dirty="0">
                <a:latin typeface="Book Antiqua" panose="02040602050305030304" pitchFamily="18" charset="0"/>
              </a:rPr>
              <a:t> </a:t>
            </a:r>
            <a:r>
              <a:rPr lang="ca-ES" sz="2400" dirty="0" err="1">
                <a:latin typeface="Book Antiqua" panose="02040602050305030304" pitchFamily="18" charset="0"/>
              </a:rPr>
              <a:t>virtudes</a:t>
            </a:r>
            <a:r>
              <a:rPr lang="ca-ES" sz="2400" dirty="0">
                <a:latin typeface="Book Antiqua" panose="02040602050305030304" pitchFamily="18" charset="0"/>
              </a:rPr>
              <a:t>. </a:t>
            </a:r>
            <a:r>
              <a:rPr lang="ca-ES" sz="2400" dirty="0" err="1">
                <a:latin typeface="Book Antiqua" panose="02040602050305030304" pitchFamily="18" charset="0"/>
              </a:rPr>
              <a:t>Mucho</a:t>
            </a:r>
            <a:r>
              <a:rPr lang="ca-ES" sz="2400" dirty="0">
                <a:latin typeface="Book Antiqua" panose="02040602050305030304" pitchFamily="18" charset="0"/>
              </a:rPr>
              <a:t> </a:t>
            </a:r>
            <a:r>
              <a:rPr lang="ca-ES" sz="2400" dirty="0" err="1">
                <a:latin typeface="Book Antiqua" panose="02040602050305030304" pitchFamily="18" charset="0"/>
              </a:rPr>
              <a:t>mayor</a:t>
            </a:r>
            <a:r>
              <a:rPr lang="ca-ES" sz="2400" dirty="0">
                <a:latin typeface="Book Antiqua" panose="02040602050305030304" pitchFamily="18" charset="0"/>
              </a:rPr>
              <a:t> </a:t>
            </a:r>
            <a:r>
              <a:rPr lang="ca-ES" sz="2400" dirty="0" err="1">
                <a:latin typeface="Book Antiqua" panose="02040602050305030304" pitchFamily="18" charset="0"/>
              </a:rPr>
              <a:t>mente</a:t>
            </a:r>
            <a:r>
              <a:rPr lang="ca-ES" sz="2400" dirty="0">
                <a:latin typeface="Book Antiqua" panose="02040602050305030304" pitchFamily="18" charset="0"/>
              </a:rPr>
              <a:t> </a:t>
            </a:r>
            <a:r>
              <a:rPr lang="ca-ES" sz="2400" dirty="0" err="1">
                <a:latin typeface="Book Antiqua" panose="02040602050305030304" pitchFamily="18" charset="0"/>
              </a:rPr>
              <a:t>agora</a:t>
            </a:r>
            <a:r>
              <a:rPr lang="ca-ES" sz="2400" dirty="0">
                <a:latin typeface="Book Antiqua" panose="02040602050305030304" pitchFamily="18" charset="0"/>
              </a:rPr>
              <a:t> he </a:t>
            </a:r>
            <a:r>
              <a:rPr lang="ca-ES" sz="2400" dirty="0" err="1">
                <a:latin typeface="Book Antiqua" panose="02040602050305030304" pitchFamily="18" charset="0"/>
              </a:rPr>
              <a:t>auido</a:t>
            </a:r>
            <a:r>
              <a:rPr lang="ca-ES" sz="2400" dirty="0">
                <a:latin typeface="Book Antiqua" panose="02040602050305030304" pitchFamily="18" charset="0"/>
              </a:rPr>
              <a:t> </a:t>
            </a:r>
            <a:r>
              <a:rPr lang="ca-ES" sz="2400" dirty="0" err="1">
                <a:latin typeface="Book Antiqua" panose="02040602050305030304" pitchFamily="18" charset="0"/>
              </a:rPr>
              <a:t>cognosçimiento</a:t>
            </a:r>
            <a:r>
              <a:rPr lang="ca-ES" sz="2400" dirty="0">
                <a:latin typeface="Book Antiqua" panose="02040602050305030304" pitchFamily="18" charset="0"/>
              </a:rPr>
              <a:t> de </a:t>
            </a:r>
            <a:r>
              <a:rPr lang="ca-ES" sz="2400" dirty="0" err="1">
                <a:latin typeface="Book Antiqua" panose="02040602050305030304" pitchFamily="18" charset="0"/>
              </a:rPr>
              <a:t>aquellas</a:t>
            </a:r>
            <a:r>
              <a:rPr lang="ca-ES" sz="2400" dirty="0">
                <a:latin typeface="Book Antiqua" panose="02040602050305030304" pitchFamily="18" charset="0"/>
              </a:rPr>
              <a:t> por </a:t>
            </a:r>
            <a:r>
              <a:rPr lang="ca-ES" sz="2400" dirty="0" err="1">
                <a:latin typeface="Book Antiqua" panose="02040602050305030304" pitchFamily="18" charset="0"/>
              </a:rPr>
              <a:t>comunicar·me</a:t>
            </a:r>
            <a:r>
              <a:rPr lang="ca-ES" sz="2400" dirty="0">
                <a:latin typeface="Book Antiqua" panose="02040602050305030304" pitchFamily="18" charset="0"/>
              </a:rPr>
              <a:t>. [Hercules-049v] </a:t>
            </a:r>
            <a:endParaRPr lang="es-ES" sz="2400" dirty="0">
              <a:latin typeface="Book Antiqua" panose="02040602050305030304" pitchFamily="18" charset="0"/>
            </a:endParaRPr>
          </a:p>
          <a:p>
            <a:pPr marL="180340" algn="just"/>
            <a:r>
              <a:rPr lang="ca-ES" sz="2400" dirty="0">
                <a:latin typeface="Book Antiqua" panose="02040602050305030304" pitchFamily="18" charset="0"/>
              </a:rPr>
              <a:t>(4) </a:t>
            </a:r>
            <a:r>
              <a:rPr lang="ca-ES" sz="2400" dirty="0" err="1">
                <a:latin typeface="Book Antiqua" panose="02040602050305030304" pitchFamily="18" charset="0"/>
              </a:rPr>
              <a:t>Item</a:t>
            </a:r>
            <a:r>
              <a:rPr lang="ca-ES" sz="2400" dirty="0">
                <a:latin typeface="Book Antiqua" panose="02040602050305030304" pitchFamily="18" charset="0"/>
              </a:rPr>
              <a:t> en la dita </a:t>
            </a:r>
            <a:r>
              <a:rPr lang="ca-ES" sz="2400" dirty="0" err="1">
                <a:latin typeface="Book Antiqua" panose="02040602050305030304" pitchFamily="18" charset="0"/>
              </a:rPr>
              <a:t>villya</a:t>
            </a:r>
            <a:r>
              <a:rPr lang="ca-ES" sz="2400" dirty="0">
                <a:latin typeface="Book Antiqua" panose="02040602050305030304" pitchFamily="18" charset="0"/>
              </a:rPr>
              <a:t> al present </a:t>
            </a:r>
            <a:r>
              <a:rPr lang="ca-ES" sz="2400" dirty="0" err="1">
                <a:latin typeface="Book Antiqua" panose="02040602050305030304" pitchFamily="18" charset="0"/>
              </a:rPr>
              <a:t>no·y</a:t>
            </a:r>
            <a:r>
              <a:rPr lang="ca-ES" sz="2400" dirty="0">
                <a:latin typeface="Book Antiqua" panose="02040602050305030304" pitchFamily="18" charset="0"/>
              </a:rPr>
              <a:t> ha moreria alguna. </a:t>
            </a:r>
            <a:r>
              <a:rPr lang="ca-ES" sz="2400" u="sng" dirty="0" err="1">
                <a:latin typeface="Book Antiqua" panose="02040602050305030304" pitchFamily="18" charset="0"/>
              </a:rPr>
              <a:t>Ya</a:t>
            </a:r>
            <a:r>
              <a:rPr lang="ca-ES" sz="2400" u="sng" dirty="0">
                <a:latin typeface="Book Antiqua" panose="02040602050305030304" pitchFamily="18" charset="0"/>
              </a:rPr>
              <a:t> sia </a:t>
            </a:r>
            <a:r>
              <a:rPr lang="ca-ES" sz="2400" dirty="0">
                <a:latin typeface="Book Antiqua" panose="02040602050305030304" pitchFamily="18" charset="0"/>
              </a:rPr>
              <a:t>en el capbreu </a:t>
            </a:r>
            <a:r>
              <a:rPr lang="ca-ES" sz="2400" dirty="0" err="1">
                <a:latin typeface="Book Antiqua" panose="02040602050305030304" pitchFamily="18" charset="0"/>
              </a:rPr>
              <a:t>antigo</a:t>
            </a:r>
            <a:r>
              <a:rPr lang="ca-ES" sz="2400" dirty="0">
                <a:latin typeface="Book Antiqua" panose="02040602050305030304" pitchFamily="18" charset="0"/>
              </a:rPr>
              <a:t> </a:t>
            </a:r>
            <a:r>
              <a:rPr lang="ca-ES" sz="2400" dirty="0" err="1">
                <a:latin typeface="Book Antiqua" panose="02040602050305030304" pitchFamily="18" charset="0"/>
              </a:rPr>
              <a:t>s·ende</a:t>
            </a:r>
            <a:r>
              <a:rPr lang="ca-ES" sz="2400" dirty="0">
                <a:latin typeface="Book Antiqua" panose="02040602050305030304" pitchFamily="18" charset="0"/>
              </a:rPr>
              <a:t> </a:t>
            </a:r>
            <a:r>
              <a:rPr lang="ca-ES" sz="2400" dirty="0" err="1">
                <a:latin typeface="Book Antiqua" panose="02040602050305030304" pitchFamily="18" charset="0"/>
              </a:rPr>
              <a:t>faga</a:t>
            </a:r>
            <a:r>
              <a:rPr lang="ca-ES" sz="2400" dirty="0">
                <a:latin typeface="Book Antiqua" panose="02040602050305030304" pitchFamily="18" charset="0"/>
              </a:rPr>
              <a:t> </a:t>
            </a:r>
            <a:r>
              <a:rPr lang="ca-ES" sz="2400" dirty="0" err="1">
                <a:latin typeface="Book Antiqua" panose="02040602050305030304" pitchFamily="18" charset="0"/>
              </a:rPr>
              <a:t>mencion</a:t>
            </a:r>
            <a:r>
              <a:rPr lang="ca-ES" sz="2400" dirty="0">
                <a:latin typeface="Book Antiqua" panose="02040602050305030304" pitchFamily="18" charset="0"/>
              </a:rPr>
              <a:t>. [Rentas2-067v] </a:t>
            </a:r>
            <a:endParaRPr lang="es-ES" sz="2400" dirty="0">
              <a:latin typeface="Book Antiqua" panose="02040602050305030304" pitchFamily="18" charset="0"/>
            </a:endParaRPr>
          </a:p>
          <a:p>
            <a:pPr marL="180340" algn="just"/>
            <a:r>
              <a:rPr lang="ca-ES" sz="2400" dirty="0">
                <a:latin typeface="Book Antiqua" panose="02040602050305030304" pitchFamily="18" charset="0"/>
              </a:rPr>
              <a:t>(5)  </a:t>
            </a:r>
            <a:r>
              <a:rPr lang="ca-ES" sz="2400" u="sng" dirty="0" err="1">
                <a:latin typeface="Book Antiqua" panose="02040602050305030304" pitchFamily="18" charset="0"/>
              </a:rPr>
              <a:t>Jatssia</a:t>
            </a:r>
            <a:r>
              <a:rPr lang="ca-ES" sz="2400" dirty="0">
                <a:latin typeface="Book Antiqua" panose="02040602050305030304" pitchFamily="18" charset="0"/>
              </a:rPr>
              <a:t>  por </a:t>
            </a:r>
            <a:r>
              <a:rPr lang="ca-ES" sz="2400" dirty="0" err="1">
                <a:latin typeface="Book Antiqua" panose="02040602050305030304" pitchFamily="18" charset="0"/>
              </a:rPr>
              <a:t>otra</a:t>
            </a:r>
            <a:r>
              <a:rPr lang="ca-ES" sz="2400" dirty="0">
                <a:latin typeface="Book Antiqua" panose="02040602050305030304" pitchFamily="18" charset="0"/>
              </a:rPr>
              <a:t> </a:t>
            </a:r>
            <a:r>
              <a:rPr lang="ca-ES" sz="2400" dirty="0" err="1">
                <a:latin typeface="Book Antiqua" panose="02040602050305030304" pitchFamily="18" charset="0"/>
              </a:rPr>
              <a:t>nuestra</a:t>
            </a:r>
            <a:r>
              <a:rPr lang="ca-ES" sz="2400" dirty="0">
                <a:latin typeface="Book Antiqua" panose="02040602050305030304" pitchFamily="18" charset="0"/>
              </a:rPr>
              <a:t> </a:t>
            </a:r>
            <a:r>
              <a:rPr lang="ca-ES" sz="2400" dirty="0" err="1">
                <a:latin typeface="Book Antiqua" panose="02040602050305030304" pitchFamily="18" charset="0"/>
              </a:rPr>
              <a:t>letra</a:t>
            </a:r>
            <a:r>
              <a:rPr lang="ca-ES" sz="2400" dirty="0">
                <a:latin typeface="Book Antiqua" panose="02040602050305030304" pitchFamily="18" charset="0"/>
              </a:rPr>
              <a:t> vos </a:t>
            </a:r>
            <a:r>
              <a:rPr lang="ca-ES" sz="2400" dirty="0" err="1">
                <a:latin typeface="Book Antiqua" panose="02040602050305030304" pitchFamily="18" charset="0"/>
              </a:rPr>
              <a:t>hayamos</a:t>
            </a:r>
            <a:r>
              <a:rPr lang="ca-ES" sz="2400" dirty="0">
                <a:latin typeface="Book Antiqua" panose="02040602050305030304" pitchFamily="18" charset="0"/>
              </a:rPr>
              <a:t> </a:t>
            </a:r>
            <a:r>
              <a:rPr lang="ca-ES" sz="2400" dirty="0" err="1">
                <a:latin typeface="Book Antiqua" panose="02040602050305030304" pitchFamily="18" charset="0"/>
              </a:rPr>
              <a:t>scripto</a:t>
            </a:r>
            <a:r>
              <a:rPr lang="ca-ES" sz="2400" dirty="0">
                <a:latin typeface="Book Antiqua" panose="02040602050305030304" pitchFamily="18" charset="0"/>
              </a:rPr>
              <a:t> que nos </a:t>
            </a:r>
            <a:r>
              <a:rPr lang="ca-ES" sz="2400" dirty="0" err="1">
                <a:latin typeface="Book Antiqua" panose="02040602050305030304" pitchFamily="18" charset="0"/>
              </a:rPr>
              <a:t>enbiassedes</a:t>
            </a:r>
            <a:r>
              <a:rPr lang="ca-ES" sz="2400" dirty="0">
                <a:latin typeface="Book Antiqua" panose="02040602050305030304" pitchFamily="18" charset="0"/>
              </a:rPr>
              <a:t> la </a:t>
            </a:r>
            <a:r>
              <a:rPr lang="ca-ES" sz="2400" dirty="0" err="1">
                <a:latin typeface="Book Antiqua" panose="02040602050305030304" pitchFamily="18" charset="0"/>
              </a:rPr>
              <a:t>jnformacion</a:t>
            </a:r>
            <a:r>
              <a:rPr lang="ca-ES" sz="2400" dirty="0">
                <a:latin typeface="Book Antiqua" panose="02040602050305030304" pitchFamily="18" charset="0"/>
              </a:rPr>
              <a:t> [Cancill-2389:001r] </a:t>
            </a:r>
            <a:endParaRPr lang="es-ES" sz="2400" dirty="0">
              <a:latin typeface="Book Antiqua" panose="02040602050305030304" pitchFamily="18" charset="0"/>
            </a:endParaRPr>
          </a:p>
          <a:p>
            <a:pPr marL="180340" algn="just"/>
            <a:r>
              <a:rPr lang="ca-ES" sz="2400" dirty="0">
                <a:latin typeface="Book Antiqua" panose="02040602050305030304" pitchFamily="18" charset="0"/>
              </a:rPr>
              <a:t>(6) </a:t>
            </a:r>
            <a:r>
              <a:rPr lang="ca-ES" sz="2400" u="sng" dirty="0" err="1">
                <a:latin typeface="Book Antiqua" panose="02040602050305030304" pitchFamily="18" charset="0"/>
              </a:rPr>
              <a:t>Yassesea</a:t>
            </a:r>
            <a:r>
              <a:rPr lang="ca-ES" sz="2400" dirty="0">
                <a:latin typeface="Book Antiqua" panose="02040602050305030304" pitchFamily="18" charset="0"/>
              </a:rPr>
              <a:t> por </a:t>
            </a:r>
            <a:r>
              <a:rPr lang="ca-ES" sz="2400" dirty="0" err="1">
                <a:latin typeface="Book Antiqua" panose="02040602050305030304" pitchFamily="18" charset="0"/>
              </a:rPr>
              <a:t>otra</a:t>
            </a:r>
            <a:r>
              <a:rPr lang="ca-ES" sz="2400" dirty="0">
                <a:latin typeface="Book Antiqua" panose="02040602050305030304" pitchFamily="18" charset="0"/>
              </a:rPr>
              <a:t> </a:t>
            </a:r>
            <a:r>
              <a:rPr lang="ca-ES" sz="2400" dirty="0" err="1">
                <a:latin typeface="Book Antiqua" panose="02040602050305030304" pitchFamily="18" charset="0"/>
              </a:rPr>
              <a:t>nuestra</a:t>
            </a:r>
            <a:r>
              <a:rPr lang="ca-ES" sz="2400" dirty="0">
                <a:latin typeface="Book Antiqua" panose="02040602050305030304" pitchFamily="18" charset="0"/>
              </a:rPr>
              <a:t> </a:t>
            </a:r>
            <a:r>
              <a:rPr lang="ca-ES" sz="2400" dirty="0" err="1">
                <a:latin typeface="Book Antiqua" panose="02040602050305030304" pitchFamily="18" charset="0"/>
              </a:rPr>
              <a:t>letra</a:t>
            </a:r>
            <a:r>
              <a:rPr lang="ca-ES" sz="2400" dirty="0">
                <a:latin typeface="Book Antiqua" panose="02040602050305030304" pitchFamily="18" charset="0"/>
              </a:rPr>
              <a:t> vos </a:t>
            </a:r>
            <a:r>
              <a:rPr lang="ca-ES" sz="2400" dirty="0" err="1">
                <a:latin typeface="Book Antiqua" panose="02040602050305030304" pitchFamily="18" charset="0"/>
              </a:rPr>
              <a:t>hayamos</a:t>
            </a:r>
            <a:r>
              <a:rPr lang="ca-ES" sz="2400" dirty="0">
                <a:latin typeface="Book Antiqua" panose="02040602050305030304" pitchFamily="18" charset="0"/>
              </a:rPr>
              <a:t> </a:t>
            </a:r>
            <a:r>
              <a:rPr lang="ca-ES" sz="2400" dirty="0" err="1">
                <a:latin typeface="Book Antiqua" panose="02040602050305030304" pitchFamily="18" charset="0"/>
              </a:rPr>
              <a:t>scriujdo</a:t>
            </a:r>
            <a:r>
              <a:rPr lang="ca-ES" sz="2400" dirty="0">
                <a:latin typeface="Book Antiqua" panose="02040602050305030304" pitchFamily="18" charset="0"/>
              </a:rPr>
              <a:t> </a:t>
            </a:r>
            <a:r>
              <a:rPr lang="ca-ES" sz="2400" dirty="0" err="1">
                <a:latin typeface="Book Antiqua" panose="02040602050305030304" pitchFamily="18" charset="0"/>
              </a:rPr>
              <a:t>mandando</a:t>
            </a:r>
            <a:r>
              <a:rPr lang="ca-ES" sz="2400" dirty="0">
                <a:latin typeface="Book Antiqua" panose="02040602050305030304" pitchFamily="18" charset="0"/>
              </a:rPr>
              <a:t> e </a:t>
            </a:r>
            <a:r>
              <a:rPr lang="ca-ES" sz="2400" dirty="0" err="1">
                <a:latin typeface="Book Antiqua" panose="02040602050305030304" pitchFamily="18" charset="0"/>
              </a:rPr>
              <a:t>encargando</a:t>
            </a:r>
            <a:r>
              <a:rPr lang="ca-ES" sz="2400" dirty="0">
                <a:latin typeface="Book Antiqua" panose="02040602050305030304" pitchFamily="18" charset="0"/>
              </a:rPr>
              <a:t> vos que sobre [Cancill-2575:167v] </a:t>
            </a:r>
            <a:endParaRPr lang="es-ES" sz="2400" dirty="0">
              <a:latin typeface="Book Antiqua" panose="02040602050305030304" pitchFamily="18" charset="0"/>
            </a:endParaRPr>
          </a:p>
          <a:p>
            <a:endParaRPr lang="es-ES" sz="2400" dirty="0">
              <a:solidFill>
                <a:srgbClr val="000000"/>
              </a:solidFill>
              <a:highlight>
                <a:srgbClr val="FFFFFF"/>
              </a:highlight>
              <a:latin typeface="Book Antiqua" panose="0204060205030503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250084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>
            <a:extLst>
              <a:ext uri="{FF2B5EF4-FFF2-40B4-BE49-F238E27FC236}">
                <a16:creationId xmlns:a16="http://schemas.microsoft.com/office/drawing/2014/main" id="{B5024E36-764D-91A9-549C-336F0527B1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56238"/>
            <a:ext cx="12529458" cy="1320800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es-ES" sz="2400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  <a:t>4. Elementos sintácticos orientales: ya (se) sea (</a:t>
            </a:r>
            <a:r>
              <a:rPr lang="es-ES" sz="2400" dirty="0" err="1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  <a:t>sia</a:t>
            </a:r>
            <a:r>
              <a:rPr lang="es-ES" sz="2400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  <a:t>) (que)</a:t>
            </a:r>
            <a:br>
              <a:rPr lang="es-ES" sz="2800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</a:br>
            <a:br>
              <a:rPr lang="es-ES" sz="2800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s-ES" sz="2800" dirty="0">
              <a:latin typeface="Book Antiqua" panose="02040602050305030304" pitchFamily="18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5" name="QuadreDeText 4">
            <a:extLst>
              <a:ext uri="{FF2B5EF4-FFF2-40B4-BE49-F238E27FC236}">
                <a16:creationId xmlns:a16="http://schemas.microsoft.com/office/drawing/2014/main" id="{22B45965-4727-E4B4-5EB3-844414AD3C21}"/>
              </a:ext>
            </a:extLst>
          </p:cNvPr>
          <p:cNvSpPr txBox="1"/>
          <p:nvPr/>
        </p:nvSpPr>
        <p:spPr>
          <a:xfrm>
            <a:off x="299357" y="702338"/>
            <a:ext cx="10972799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340" algn="just"/>
            <a:endParaRPr lang="es-ES" sz="2400" dirty="0">
              <a:effectLst/>
              <a:latin typeface="Book Antiqua" panose="02040602050305030304" pitchFamily="18" charset="0"/>
              <a:ea typeface="Times New Roman" panose="02020603050405020304" pitchFamily="18" charset="0"/>
              <a:cs typeface="Garamond" panose="02020404030301010803" pitchFamily="18" charset="0"/>
            </a:endParaRPr>
          </a:p>
          <a:p>
            <a:pPr marL="180340" algn="just"/>
            <a:r>
              <a:rPr lang="es-ES" sz="2400" dirty="0">
                <a:latin typeface="Book Antiqua" panose="02040602050305030304" pitchFamily="18" charset="0"/>
              </a:rPr>
              <a:t>Se trata de dos estructuras diferentes: </a:t>
            </a:r>
          </a:p>
          <a:p>
            <a:pPr marL="180340" algn="just"/>
            <a:endParaRPr lang="es-ES" sz="2400" dirty="0">
              <a:latin typeface="Book Antiqua" panose="02040602050305030304" pitchFamily="18" charset="0"/>
            </a:endParaRPr>
          </a:p>
          <a:p>
            <a:pPr marL="180340" algn="just"/>
            <a:r>
              <a:rPr lang="es-ES" sz="2400" dirty="0">
                <a:latin typeface="Book Antiqua" panose="02040602050305030304" pitchFamily="18" charset="0"/>
              </a:rPr>
              <a:t>- una primera que es la forma aragonesa plenamente aragonesa con presencia mayoritaria de la palatal /i/ a principios del siglo</a:t>
            </a:r>
          </a:p>
          <a:p>
            <a:pPr marL="180340" algn="just"/>
            <a:endParaRPr lang="es-ES" sz="2400" dirty="0">
              <a:latin typeface="Book Antiqua" panose="02040602050305030304" pitchFamily="18" charset="0"/>
            </a:endParaRPr>
          </a:p>
          <a:p>
            <a:r>
              <a:rPr lang="ca-ES" sz="2400" dirty="0">
                <a:latin typeface="Book Antiqua" panose="02040602050305030304" pitchFamily="18" charset="0"/>
              </a:rPr>
              <a:t>		</a:t>
            </a:r>
            <a:r>
              <a:rPr lang="ca-ES" sz="2400" dirty="0" err="1">
                <a:latin typeface="Book Antiqua" panose="02040602050305030304" pitchFamily="18" charset="0"/>
              </a:rPr>
              <a:t>Jatssia</a:t>
            </a:r>
            <a:r>
              <a:rPr lang="ca-ES" sz="2400" dirty="0">
                <a:latin typeface="Book Antiqua" panose="02040602050305030304" pitchFamily="18" charset="0"/>
              </a:rPr>
              <a:t>  por </a:t>
            </a:r>
            <a:r>
              <a:rPr lang="ca-ES" sz="2400" dirty="0" err="1">
                <a:latin typeface="Book Antiqua" panose="02040602050305030304" pitchFamily="18" charset="0"/>
              </a:rPr>
              <a:t>otra</a:t>
            </a:r>
            <a:r>
              <a:rPr lang="ca-ES" sz="2400" dirty="0">
                <a:latin typeface="Book Antiqua" panose="02040602050305030304" pitchFamily="18" charset="0"/>
              </a:rPr>
              <a:t> </a:t>
            </a:r>
            <a:r>
              <a:rPr lang="ca-ES" sz="2400" dirty="0" err="1">
                <a:latin typeface="Book Antiqua" panose="02040602050305030304" pitchFamily="18" charset="0"/>
              </a:rPr>
              <a:t>nuestra</a:t>
            </a:r>
            <a:r>
              <a:rPr lang="ca-ES" sz="2400" dirty="0">
                <a:latin typeface="Book Antiqua" panose="02040602050305030304" pitchFamily="18" charset="0"/>
              </a:rPr>
              <a:t> </a:t>
            </a:r>
            <a:r>
              <a:rPr lang="ca-ES" sz="2400" dirty="0" err="1">
                <a:latin typeface="Book Antiqua" panose="02040602050305030304" pitchFamily="18" charset="0"/>
              </a:rPr>
              <a:t>letra</a:t>
            </a:r>
            <a:r>
              <a:rPr lang="ca-ES" sz="2400" dirty="0">
                <a:latin typeface="Book Antiqua" panose="02040602050305030304" pitchFamily="18" charset="0"/>
              </a:rPr>
              <a:t> vos </a:t>
            </a:r>
            <a:r>
              <a:rPr lang="ca-ES" sz="2400" dirty="0" err="1">
                <a:latin typeface="Book Antiqua" panose="02040602050305030304" pitchFamily="18" charset="0"/>
              </a:rPr>
              <a:t>hayamos</a:t>
            </a:r>
            <a:r>
              <a:rPr lang="ca-ES" sz="2400" dirty="0">
                <a:latin typeface="Book Antiqua" panose="02040602050305030304" pitchFamily="18" charset="0"/>
              </a:rPr>
              <a:t> </a:t>
            </a:r>
            <a:r>
              <a:rPr lang="ca-ES" sz="2400" dirty="0" err="1">
                <a:latin typeface="Book Antiqua" panose="02040602050305030304" pitchFamily="18" charset="0"/>
              </a:rPr>
              <a:t>scripto</a:t>
            </a:r>
            <a:r>
              <a:rPr lang="ca-ES" sz="2400" dirty="0">
                <a:latin typeface="Book Antiqua" panose="02040602050305030304" pitchFamily="18" charset="0"/>
              </a:rPr>
              <a:t> que nos </a:t>
            </a:r>
            <a:r>
              <a:rPr lang="ca-ES" sz="2400" dirty="0" err="1">
                <a:latin typeface="Book Antiqua" panose="02040602050305030304" pitchFamily="18" charset="0"/>
              </a:rPr>
              <a:t>enbiassedes</a:t>
            </a:r>
            <a:r>
              <a:rPr lang="ca-ES" sz="2400" dirty="0">
                <a:latin typeface="Book Antiqua" panose="02040602050305030304" pitchFamily="18" charset="0"/>
              </a:rPr>
              <a:t> la 		</a:t>
            </a:r>
            <a:r>
              <a:rPr lang="ca-ES" sz="2400" dirty="0" err="1">
                <a:latin typeface="Book Antiqua" panose="02040602050305030304" pitchFamily="18" charset="0"/>
              </a:rPr>
              <a:t>jnformacion</a:t>
            </a:r>
            <a:r>
              <a:rPr lang="ca-ES" sz="2400" dirty="0">
                <a:latin typeface="Book Antiqua" panose="02040602050305030304" pitchFamily="18" charset="0"/>
              </a:rPr>
              <a:t> [Cancill-2389:001r]</a:t>
            </a:r>
          </a:p>
          <a:p>
            <a:endParaRPr lang="es-ES" sz="2400" dirty="0">
              <a:solidFill>
                <a:srgbClr val="000000"/>
              </a:solidFill>
              <a:highlight>
                <a:srgbClr val="FFFFFF"/>
              </a:highlight>
              <a:latin typeface="Book Antiqua" panose="02040602050305030304" pitchFamily="18" charset="0"/>
              <a:ea typeface="Calibri" panose="020F0502020204030204" pitchFamily="34" charset="0"/>
            </a:endParaRPr>
          </a:p>
          <a:p>
            <a:r>
              <a:rPr lang="es-ES" sz="2400" dirty="0">
                <a:solidFill>
                  <a:srgbClr val="000000"/>
                </a:solidFill>
                <a:latin typeface="Book Antiqua" panose="02040602050305030304" pitchFamily="18" charset="0"/>
                <a:ea typeface="Calibri" panose="020F0502020204030204" pitchFamily="34" charset="0"/>
              </a:rPr>
              <a:t>- la estructura </a:t>
            </a:r>
            <a:r>
              <a:rPr lang="es-ES" sz="2400" i="1" dirty="0">
                <a:solidFill>
                  <a:srgbClr val="000000"/>
                </a:solidFill>
                <a:latin typeface="Book Antiqua" panose="02040602050305030304" pitchFamily="18" charset="0"/>
                <a:ea typeface="Calibri" panose="020F0502020204030204" pitchFamily="34" charset="0"/>
              </a:rPr>
              <a:t>ya sea que</a:t>
            </a:r>
            <a:r>
              <a:rPr lang="es-ES" sz="2400" dirty="0">
                <a:solidFill>
                  <a:srgbClr val="000000"/>
                </a:solidFill>
                <a:latin typeface="Book Antiqua" panose="02040602050305030304" pitchFamily="18" charset="0"/>
                <a:ea typeface="Calibri" panose="020F0502020204030204" pitchFamily="34" charset="0"/>
              </a:rPr>
              <a:t>, calco de la estructura catalana y aragonesa, sobre todo a finales del siglo</a:t>
            </a:r>
          </a:p>
          <a:p>
            <a:endParaRPr lang="es-ES" sz="2400" dirty="0">
              <a:solidFill>
                <a:srgbClr val="000000"/>
              </a:solidFill>
              <a:highlight>
                <a:srgbClr val="FFFFFF"/>
              </a:highlight>
              <a:latin typeface="Book Antiqua" panose="02040602050305030304" pitchFamily="18" charset="0"/>
              <a:ea typeface="Calibri" panose="020F0502020204030204" pitchFamily="34" charset="0"/>
            </a:endParaRPr>
          </a:p>
          <a:p>
            <a:r>
              <a:rPr lang="ca-ES" sz="2400" dirty="0">
                <a:latin typeface="Book Antiqua" panose="02040602050305030304" pitchFamily="18" charset="0"/>
              </a:rPr>
              <a:t>		</a:t>
            </a:r>
            <a:r>
              <a:rPr lang="ca-ES" sz="2400" dirty="0" err="1">
                <a:latin typeface="Book Antiqua" panose="02040602050305030304" pitchFamily="18" charset="0"/>
              </a:rPr>
              <a:t>Ya</a:t>
            </a:r>
            <a:r>
              <a:rPr lang="ca-ES" sz="2400" dirty="0">
                <a:latin typeface="Book Antiqua" panose="02040602050305030304" pitchFamily="18" charset="0"/>
              </a:rPr>
              <a:t> </a:t>
            </a:r>
            <a:r>
              <a:rPr lang="ca-ES" sz="2400" dirty="0" err="1">
                <a:latin typeface="Book Antiqua" panose="02040602050305030304" pitchFamily="18" charset="0"/>
              </a:rPr>
              <a:t>sea</a:t>
            </a:r>
            <a:r>
              <a:rPr lang="ca-ES" sz="2400" dirty="0">
                <a:latin typeface="Book Antiqua" panose="02040602050305030304" pitchFamily="18" charset="0"/>
              </a:rPr>
              <a:t> que vos </a:t>
            </a:r>
            <a:r>
              <a:rPr lang="ca-ES" sz="2400" dirty="0" err="1">
                <a:latin typeface="Book Antiqua" panose="02040602050305030304" pitchFamily="18" charset="0"/>
              </a:rPr>
              <a:t>hayamos</a:t>
            </a:r>
            <a:r>
              <a:rPr lang="ca-ES" sz="2400" dirty="0">
                <a:latin typeface="Book Antiqua" panose="02040602050305030304" pitchFamily="18" charset="0"/>
              </a:rPr>
              <a:t> </a:t>
            </a:r>
            <a:r>
              <a:rPr lang="ca-ES" sz="2400" dirty="0" err="1">
                <a:latin typeface="Book Antiqua" panose="02040602050305030304" pitchFamily="18" charset="0"/>
              </a:rPr>
              <a:t>scrito</a:t>
            </a:r>
            <a:r>
              <a:rPr lang="ca-ES" sz="2400" dirty="0">
                <a:latin typeface="Book Antiqua" panose="02040602050305030304" pitchFamily="18" charset="0"/>
              </a:rPr>
              <a:t> </a:t>
            </a:r>
            <a:r>
              <a:rPr lang="ca-ES" sz="2400" dirty="0" err="1">
                <a:latin typeface="Book Antiqua" panose="02040602050305030304" pitchFamily="18" charset="0"/>
              </a:rPr>
              <a:t>tomassedes</a:t>
            </a:r>
            <a:r>
              <a:rPr lang="ca-ES" sz="2400" dirty="0">
                <a:latin typeface="Book Antiqua" panose="02040602050305030304" pitchFamily="18" charset="0"/>
              </a:rPr>
              <a:t> los .</a:t>
            </a:r>
            <a:r>
              <a:rPr lang="ca-ES" sz="2400" dirty="0" err="1">
                <a:latin typeface="Book Antiqua" panose="02040602050305030304" pitchFamily="18" charset="0"/>
              </a:rPr>
              <a:t>xm</a:t>
            </a:r>
            <a:r>
              <a:rPr lang="ca-ES" sz="2400" dirty="0">
                <a:latin typeface="Book Antiqua" panose="02040602050305030304" pitchFamily="18" charset="0"/>
              </a:rPr>
              <a:t>. </a:t>
            </a:r>
            <a:r>
              <a:rPr lang="ca-ES" sz="2400" dirty="0" err="1">
                <a:latin typeface="Book Antiqua" panose="02040602050305030304" pitchFamily="18" charset="0"/>
              </a:rPr>
              <a:t>sueldos</a:t>
            </a:r>
            <a:r>
              <a:rPr lang="ca-ES" sz="2400" dirty="0">
                <a:latin typeface="Book Antiqua" panose="02040602050305030304" pitchFamily="18" charset="0"/>
              </a:rPr>
              <a:t> de </a:t>
            </a:r>
            <a:r>
              <a:rPr lang="ca-ES" sz="2400" dirty="0" err="1">
                <a:latin typeface="Book Antiqua" panose="02040602050305030304" pitchFamily="18" charset="0"/>
              </a:rPr>
              <a:t>Setantj</a:t>
            </a:r>
            <a:r>
              <a:rPr lang="ca-ES" sz="2400" dirty="0">
                <a:latin typeface="Book Antiqua" panose="02040602050305030304" pitchFamily="18" charset="0"/>
              </a:rPr>
              <a:t> 			[Cancill-3110:084v]</a:t>
            </a:r>
            <a:endParaRPr lang="es-ES" sz="2400" dirty="0">
              <a:latin typeface="Book Antiqua" panose="02040602050305030304" pitchFamily="18" charset="0"/>
            </a:endParaRPr>
          </a:p>
          <a:p>
            <a:endParaRPr lang="es-ES" sz="2400" dirty="0">
              <a:solidFill>
                <a:srgbClr val="000000"/>
              </a:solidFill>
              <a:highlight>
                <a:srgbClr val="FFFFFF"/>
              </a:highlight>
              <a:latin typeface="Book Antiqua" panose="02040602050305030304" pitchFamily="18" charset="0"/>
              <a:ea typeface="Calibri" panose="020F0502020204030204" pitchFamily="34" charset="0"/>
            </a:endParaRPr>
          </a:p>
          <a:p>
            <a:endParaRPr lang="ca-ES" sz="2400" dirty="0">
              <a:solidFill>
                <a:srgbClr val="000000"/>
              </a:solidFill>
              <a:highlight>
                <a:srgbClr val="FFFFFF"/>
              </a:highlight>
              <a:latin typeface="Book Antiqua" panose="0204060205030503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150725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>
            <a:extLst>
              <a:ext uri="{FF2B5EF4-FFF2-40B4-BE49-F238E27FC236}">
                <a16:creationId xmlns:a16="http://schemas.microsoft.com/office/drawing/2014/main" id="{B5024E36-764D-91A9-549C-336F0527B1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56238"/>
            <a:ext cx="12529458" cy="1320800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es-ES" sz="2400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  <a:t>4. Elementos léxicos orientales</a:t>
            </a:r>
            <a:br>
              <a:rPr lang="es-ES" sz="2800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</a:br>
            <a:br>
              <a:rPr lang="es-ES" sz="2800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s-ES" sz="2800" dirty="0">
              <a:latin typeface="Book Antiqua" panose="02040602050305030304" pitchFamily="18" charset="0"/>
              <a:ea typeface="Calibri" panose="020F0502020204030204" pitchFamily="34" charset="0"/>
              <a:cs typeface="+mn-cs"/>
            </a:endParaRPr>
          </a:p>
        </p:txBody>
      </p:sp>
      <p:graphicFrame>
        <p:nvGraphicFramePr>
          <p:cNvPr id="3" name="Taula 2">
            <a:extLst>
              <a:ext uri="{FF2B5EF4-FFF2-40B4-BE49-F238E27FC236}">
                <a16:creationId xmlns:a16="http://schemas.microsoft.com/office/drawing/2014/main" id="{54AC1146-3094-4202-207C-DE1DFA6411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1354046"/>
              </p:ext>
            </p:extLst>
          </p:nvPr>
        </p:nvGraphicFramePr>
        <p:xfrm>
          <a:off x="729343" y="1349828"/>
          <a:ext cx="9742714" cy="344376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46479">
                  <a:extLst>
                    <a:ext uri="{9D8B030D-6E8A-4147-A177-3AD203B41FA5}">
                      <a16:colId xmlns:a16="http://schemas.microsoft.com/office/drawing/2014/main" val="4170387673"/>
                    </a:ext>
                  </a:extLst>
                </a:gridCol>
                <a:gridCol w="1983163">
                  <a:extLst>
                    <a:ext uri="{9D8B030D-6E8A-4147-A177-3AD203B41FA5}">
                      <a16:colId xmlns:a16="http://schemas.microsoft.com/office/drawing/2014/main" val="1832754487"/>
                    </a:ext>
                  </a:extLst>
                </a:gridCol>
                <a:gridCol w="2144586">
                  <a:extLst>
                    <a:ext uri="{9D8B030D-6E8A-4147-A177-3AD203B41FA5}">
                      <a16:colId xmlns:a16="http://schemas.microsoft.com/office/drawing/2014/main" val="1641876018"/>
                    </a:ext>
                  </a:extLst>
                </a:gridCol>
                <a:gridCol w="1759837">
                  <a:extLst>
                    <a:ext uri="{9D8B030D-6E8A-4147-A177-3AD203B41FA5}">
                      <a16:colId xmlns:a16="http://schemas.microsoft.com/office/drawing/2014/main" val="1458691146"/>
                    </a:ext>
                  </a:extLst>
                </a:gridCol>
                <a:gridCol w="1908649">
                  <a:extLst>
                    <a:ext uri="{9D8B030D-6E8A-4147-A177-3AD203B41FA5}">
                      <a16:colId xmlns:a16="http://schemas.microsoft.com/office/drawing/2014/main" val="1234832090"/>
                    </a:ext>
                  </a:extLst>
                </a:gridCol>
              </a:tblGrid>
              <a:tr h="114684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s-ES" sz="2400">
                          <a:effectLst/>
                          <a:latin typeface="Book Antiqua" panose="02040602050305030304" pitchFamily="18" charset="0"/>
                        </a:rPr>
                        <a:t>Tipo textual</a:t>
                      </a:r>
                      <a:endParaRPr lang="es-ES" sz="240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s-ES" sz="2400" dirty="0">
                          <a:effectLst/>
                          <a:latin typeface="Book Antiqua" panose="02040602050305030304" pitchFamily="18" charset="0"/>
                        </a:rPr>
                        <a:t>Textos A</a:t>
                      </a:r>
                      <a:endParaRPr lang="es-ES" sz="2400" dirty="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s-ES" sz="2400" dirty="0">
                          <a:effectLst/>
                          <a:latin typeface="Book Antiqua" panose="02040602050305030304" pitchFamily="18" charset="0"/>
                        </a:rPr>
                        <a:t>Textos B </a:t>
                      </a:r>
                      <a:r>
                        <a:rPr lang="es-ES" sz="2400" u="sng" dirty="0">
                          <a:effectLst/>
                          <a:latin typeface="Book Antiqua" panose="02040602050305030304" pitchFamily="18" charset="0"/>
                        </a:rPr>
                        <a:t>(tecnicismos)</a:t>
                      </a:r>
                      <a:endParaRPr lang="es-ES" sz="2400" u="sng" dirty="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s-ES" sz="2400" dirty="0">
                          <a:effectLst/>
                          <a:latin typeface="Book Antiqua" panose="02040602050305030304" pitchFamily="18" charset="0"/>
                        </a:rPr>
                        <a:t>Textos C</a:t>
                      </a:r>
                      <a:endParaRPr lang="es-ES" sz="2400" dirty="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s-ES" sz="2400" dirty="0">
                          <a:effectLst/>
                          <a:latin typeface="Book Antiqua" panose="02040602050305030304" pitchFamily="18" charset="0"/>
                        </a:rPr>
                        <a:t>Textos D</a:t>
                      </a:r>
                      <a:endParaRPr lang="es-ES" sz="2400" dirty="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27625582"/>
                  </a:ext>
                </a:extLst>
              </a:tr>
              <a:tr h="1148456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s-ES" sz="2400">
                          <a:effectLst/>
                          <a:latin typeface="Book Antiqua" panose="02040602050305030304" pitchFamily="18" charset="0"/>
                        </a:rPr>
                        <a:t>Lemas</a:t>
                      </a:r>
                      <a:endParaRPr lang="es-ES" sz="240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s-ES" sz="2400">
                          <a:effectLst/>
                          <a:latin typeface="Book Antiqua" panose="02040602050305030304" pitchFamily="18" charset="0"/>
                        </a:rPr>
                        <a:t>163 / 22 %</a:t>
                      </a:r>
                      <a:endParaRPr lang="es-ES" sz="240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s-ES" sz="2400" b="1" dirty="0">
                          <a:effectLst/>
                          <a:latin typeface="Book Antiqua" panose="02040602050305030304" pitchFamily="18" charset="0"/>
                        </a:rPr>
                        <a:t>379 / 51 %</a:t>
                      </a:r>
                      <a:endParaRPr lang="es-ES" sz="2400" b="1" dirty="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s-ES" sz="2400">
                          <a:effectLst/>
                          <a:latin typeface="Book Antiqua" panose="02040602050305030304" pitchFamily="18" charset="0"/>
                        </a:rPr>
                        <a:t>62 /  8 %</a:t>
                      </a:r>
                      <a:endParaRPr lang="es-ES" sz="240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s-ES" sz="2400">
                          <a:effectLst/>
                          <a:latin typeface="Book Antiqua" panose="02040602050305030304" pitchFamily="18" charset="0"/>
                        </a:rPr>
                        <a:t>141 / 19 %</a:t>
                      </a:r>
                      <a:endParaRPr lang="es-ES" sz="240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81597183"/>
                  </a:ext>
                </a:extLst>
              </a:tr>
              <a:tr h="1148456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s-ES" sz="2400">
                          <a:effectLst/>
                          <a:latin typeface="Book Antiqua" panose="02040602050305030304" pitchFamily="18" charset="0"/>
                        </a:rPr>
                        <a:t>Formas</a:t>
                      </a:r>
                      <a:endParaRPr lang="es-ES" sz="240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s-ES" sz="2400">
                          <a:effectLst/>
                          <a:latin typeface="Book Antiqua" panose="02040602050305030304" pitchFamily="18" charset="0"/>
                        </a:rPr>
                        <a:t>811 / 30 %</a:t>
                      </a:r>
                      <a:endParaRPr lang="es-ES" sz="240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s-ES" sz="2400" b="1" dirty="0">
                          <a:effectLst/>
                          <a:latin typeface="Book Antiqua" panose="02040602050305030304" pitchFamily="18" charset="0"/>
                        </a:rPr>
                        <a:t>1252 /  46 %</a:t>
                      </a:r>
                      <a:endParaRPr lang="es-ES" sz="2400" b="1" dirty="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s-ES" sz="2400">
                          <a:effectLst/>
                          <a:latin typeface="Book Antiqua" panose="02040602050305030304" pitchFamily="18" charset="0"/>
                        </a:rPr>
                        <a:t>296 / 11 %</a:t>
                      </a:r>
                      <a:endParaRPr lang="es-ES" sz="240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s-ES" sz="2400" dirty="0">
                          <a:effectLst/>
                          <a:latin typeface="Book Antiqua" panose="02040602050305030304" pitchFamily="18" charset="0"/>
                        </a:rPr>
                        <a:t>344 / 13 %</a:t>
                      </a:r>
                      <a:endParaRPr lang="es-ES" sz="2400" dirty="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662238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7741617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>
            <a:extLst>
              <a:ext uri="{FF2B5EF4-FFF2-40B4-BE49-F238E27FC236}">
                <a16:creationId xmlns:a16="http://schemas.microsoft.com/office/drawing/2014/main" id="{B5024E36-764D-91A9-549C-336F0527B1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56238"/>
            <a:ext cx="12529458" cy="1320800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es-ES" sz="2400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  <a:t>4. Elementos léxicos orientales: el papel de las traducciones</a:t>
            </a:r>
            <a:br>
              <a:rPr lang="es-ES" sz="2800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</a:br>
            <a:br>
              <a:rPr lang="es-ES" sz="2800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</a:br>
            <a:r>
              <a:rPr lang="es-ES" sz="2700" b="1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Plantas</a:t>
            </a:r>
            <a: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s-ES" sz="2700" i="1" dirty="0" err="1">
                <a:effectLst/>
                <a:latin typeface="Book Antiqua" panose="02040602050305030304" pitchFamily="18" charset="0"/>
                <a:ea typeface="Calibri" panose="020F0502020204030204" pitchFamily="34" charset="0"/>
              </a:rPr>
              <a:t>agrella</a:t>
            </a:r>
            <a:r>
              <a:rPr lang="es-ES" sz="2700" dirty="0">
                <a:effectLst/>
                <a:latin typeface="Book Antiqua" panose="02040602050305030304" pitchFamily="18" charset="0"/>
                <a:ea typeface="Calibri" panose="020F0502020204030204" pitchFamily="34" charset="0"/>
              </a:rPr>
              <a:t> (del cat. </a:t>
            </a:r>
            <a:r>
              <a:rPr lang="es-ES" sz="2700" i="1" dirty="0" err="1">
                <a:effectLst/>
                <a:latin typeface="Book Antiqua" panose="02040602050305030304" pitchFamily="18" charset="0"/>
                <a:ea typeface="Calibri" panose="020F0502020204030204" pitchFamily="34" charset="0"/>
              </a:rPr>
              <a:t>agrella</a:t>
            </a:r>
            <a:r>
              <a:rPr lang="es-ES" sz="27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</a:rPr>
              <a:t>); </a:t>
            </a:r>
            <a:r>
              <a:rPr lang="es-ES" sz="2700" i="1" dirty="0">
                <a:effectLst/>
                <a:latin typeface="Book Antiqua" panose="02040602050305030304" pitchFamily="18" charset="0"/>
                <a:ea typeface="Times New Roman" panose="02020603050405020304" pitchFamily="18" charset="0"/>
              </a:rPr>
              <a:t>agrieta</a:t>
            </a:r>
            <a:r>
              <a:rPr lang="es-ES" sz="27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</a:rPr>
              <a:t> (del cat. </a:t>
            </a:r>
            <a:r>
              <a:rPr lang="es-ES" sz="2700" i="1" dirty="0">
                <a:effectLst/>
                <a:latin typeface="Book Antiqua" panose="02040602050305030304" pitchFamily="18" charset="0"/>
                <a:ea typeface="Times New Roman" panose="02020603050405020304" pitchFamily="18" charset="0"/>
              </a:rPr>
              <a:t>agreta</a:t>
            </a:r>
            <a:r>
              <a:rPr lang="es-ES" sz="27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</a:rPr>
              <a:t>), </a:t>
            </a:r>
            <a:r>
              <a:rPr lang="es-ES" sz="2700" i="1" dirty="0">
                <a:effectLst/>
                <a:latin typeface="Book Antiqua" panose="02040602050305030304" pitchFamily="18" charset="0"/>
                <a:ea typeface="Times New Roman" panose="02020603050405020304" pitchFamily="18" charset="0"/>
              </a:rPr>
              <a:t>adelante</a:t>
            </a:r>
            <a:r>
              <a:rPr lang="es-ES" sz="27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</a:rPr>
              <a:t> (del cat. </a:t>
            </a:r>
            <a:r>
              <a:rPr lang="es-ES" sz="2700" i="1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</a:rPr>
              <a:t>alantre</a:t>
            </a:r>
            <a:r>
              <a:rPr lang="es-ES" sz="27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</a:rPr>
              <a:t>), </a:t>
            </a:r>
            <a:r>
              <a:rPr lang="es-ES" sz="2700" i="1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</a:rPr>
              <a:t>álber</a:t>
            </a:r>
            <a:r>
              <a:rPr lang="es-ES" sz="27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</a:rPr>
              <a:t> (del cat. </a:t>
            </a:r>
            <a:r>
              <a:rPr lang="es-ES" sz="2700" i="1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</a:rPr>
              <a:t>àlber</a:t>
            </a:r>
            <a:r>
              <a:rPr lang="es-ES" sz="27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</a:rPr>
              <a:t>),</a:t>
            </a:r>
            <a:r>
              <a:rPr lang="es-ES" sz="2700" i="1" dirty="0">
                <a:effectLst/>
                <a:latin typeface="Book Antiqua" panose="02040602050305030304" pitchFamily="18" charset="0"/>
                <a:ea typeface="Times New Roman" panose="02020603050405020304" pitchFamily="18" charset="0"/>
              </a:rPr>
              <a:t> </a:t>
            </a:r>
            <a:r>
              <a:rPr lang="es-ES" sz="2700" i="1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</a:rPr>
              <a:t>alberginia</a:t>
            </a:r>
            <a:r>
              <a:rPr lang="es-ES" sz="27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</a:rPr>
              <a:t> (del cat. </a:t>
            </a:r>
            <a:r>
              <a:rPr lang="es-ES" sz="2700" i="1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</a:rPr>
              <a:t>albergínia</a:t>
            </a:r>
            <a:r>
              <a:rPr lang="es-ES" sz="27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</a:rPr>
              <a:t>)…</a:t>
            </a:r>
            <a:br>
              <a:rPr lang="es-ES" sz="27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</a:rPr>
            </a:br>
            <a:r>
              <a:rPr lang="es-ES" sz="2700" b="1" dirty="0">
                <a:effectLst/>
                <a:latin typeface="Book Antiqua" panose="02040602050305030304" pitchFamily="18" charset="0"/>
                <a:ea typeface="Times New Roman" panose="02020603050405020304" pitchFamily="18" charset="0"/>
              </a:rPr>
              <a:t>Animales: </a:t>
            </a:r>
            <a:r>
              <a:rPr lang="es-ES" sz="2700" i="1" dirty="0">
                <a:solidFill>
                  <a:srgbClr val="444444"/>
                </a:solidFill>
                <a:effectLst/>
                <a:latin typeface="Book Antiqua" panose="02040602050305030304" pitchFamily="18" charset="0"/>
                <a:ea typeface="Times New Roman" panose="02020603050405020304" pitchFamily="18" charset="0"/>
              </a:rPr>
              <a:t>foja </a:t>
            </a:r>
            <a:r>
              <a:rPr lang="es-ES" sz="2700" dirty="0">
                <a:solidFill>
                  <a:srgbClr val="444444"/>
                </a:solidFill>
                <a:effectLst/>
                <a:latin typeface="Book Antiqua" panose="02040602050305030304" pitchFamily="18" charset="0"/>
                <a:ea typeface="Times New Roman" panose="02020603050405020304" pitchFamily="18" charset="0"/>
              </a:rPr>
              <a:t>(del cat.</a:t>
            </a:r>
            <a:r>
              <a:rPr lang="es-ES" sz="2700" i="1" dirty="0">
                <a:solidFill>
                  <a:srgbClr val="444444"/>
                </a:solidFill>
                <a:effectLst/>
                <a:latin typeface="Book Antiqua" panose="02040602050305030304" pitchFamily="18" charset="0"/>
                <a:ea typeface="Times New Roman" panose="02020603050405020304" pitchFamily="18" charset="0"/>
              </a:rPr>
              <a:t> </a:t>
            </a:r>
            <a:r>
              <a:rPr lang="es-ES" sz="2700" i="1" dirty="0" err="1">
                <a:solidFill>
                  <a:srgbClr val="444444"/>
                </a:solidFill>
                <a:effectLst/>
                <a:latin typeface="Book Antiqua" panose="02040602050305030304" pitchFamily="18" charset="0"/>
                <a:ea typeface="Times New Roman" panose="02020603050405020304" pitchFamily="18" charset="0"/>
              </a:rPr>
              <a:t>fotja</a:t>
            </a:r>
            <a:r>
              <a:rPr lang="es-ES" sz="2700" dirty="0">
                <a:solidFill>
                  <a:srgbClr val="444444"/>
                </a:solidFill>
                <a:effectLst/>
                <a:latin typeface="Book Antiqua" panose="02040602050305030304" pitchFamily="18" charset="0"/>
                <a:ea typeface="Times New Roman" panose="02020603050405020304" pitchFamily="18" charset="0"/>
              </a:rPr>
              <a:t>), </a:t>
            </a:r>
            <a:r>
              <a:rPr lang="es-ES" sz="2700" i="1" dirty="0">
                <a:solidFill>
                  <a:srgbClr val="444444"/>
                </a:solidFill>
                <a:effectLst/>
                <a:latin typeface="Book Antiqua" panose="02040602050305030304" pitchFamily="18" charset="0"/>
                <a:ea typeface="Times New Roman" panose="02020603050405020304" pitchFamily="18" charset="0"/>
              </a:rPr>
              <a:t>gavina</a:t>
            </a:r>
            <a:r>
              <a:rPr lang="es-ES" sz="2700" dirty="0">
                <a:solidFill>
                  <a:srgbClr val="444444"/>
                </a:solidFill>
                <a:effectLst/>
                <a:latin typeface="Book Antiqua" panose="02040602050305030304" pitchFamily="18" charset="0"/>
                <a:ea typeface="Times New Roman" panose="02020603050405020304" pitchFamily="18" charset="0"/>
              </a:rPr>
              <a:t> (del cat. </a:t>
            </a:r>
            <a:r>
              <a:rPr lang="es-ES" sz="2700" i="1" dirty="0">
                <a:solidFill>
                  <a:srgbClr val="444444"/>
                </a:solidFill>
                <a:effectLst/>
                <a:latin typeface="Book Antiqua" panose="02040602050305030304" pitchFamily="18" charset="0"/>
                <a:ea typeface="Times New Roman" panose="02020603050405020304" pitchFamily="18" charset="0"/>
              </a:rPr>
              <a:t>gavina</a:t>
            </a:r>
            <a:r>
              <a:rPr lang="es-ES" sz="2700" dirty="0">
                <a:solidFill>
                  <a:srgbClr val="444444"/>
                </a:solidFill>
                <a:effectLst/>
                <a:latin typeface="Book Antiqua" panose="02040602050305030304" pitchFamily="18" charset="0"/>
                <a:ea typeface="Times New Roman" panose="02020603050405020304" pitchFamily="18" charset="0"/>
              </a:rPr>
              <a:t>), </a:t>
            </a:r>
            <a:r>
              <a:rPr lang="es-ES" sz="2700" i="1" dirty="0" err="1">
                <a:solidFill>
                  <a:srgbClr val="444444"/>
                </a:solidFill>
                <a:effectLst/>
                <a:latin typeface="Book Antiqua" panose="02040602050305030304" pitchFamily="18" charset="0"/>
                <a:ea typeface="Times New Roman" panose="02020603050405020304" pitchFamily="18" charset="0"/>
              </a:rPr>
              <a:t>óliba</a:t>
            </a:r>
            <a:r>
              <a:rPr lang="es-ES" sz="2700" i="1" dirty="0">
                <a:solidFill>
                  <a:srgbClr val="444444"/>
                </a:solidFill>
                <a:effectLst/>
                <a:latin typeface="Book Antiqua" panose="02040602050305030304" pitchFamily="18" charset="0"/>
                <a:ea typeface="Times New Roman" panose="02020603050405020304" pitchFamily="18" charset="0"/>
              </a:rPr>
              <a:t> </a:t>
            </a:r>
            <a:r>
              <a:rPr lang="es-ES" sz="2700" dirty="0">
                <a:solidFill>
                  <a:srgbClr val="444444"/>
                </a:solidFill>
                <a:effectLst/>
                <a:latin typeface="Book Antiqua" panose="02040602050305030304" pitchFamily="18" charset="0"/>
                <a:ea typeface="Times New Roman" panose="02020603050405020304" pitchFamily="18" charset="0"/>
              </a:rPr>
              <a:t>(del cat. </a:t>
            </a:r>
            <a:r>
              <a:rPr lang="es-ES" sz="2700" i="1" dirty="0" err="1">
                <a:solidFill>
                  <a:srgbClr val="444444"/>
                </a:solidFill>
                <a:effectLst/>
                <a:latin typeface="Book Antiqua" panose="02040602050305030304" pitchFamily="18" charset="0"/>
                <a:ea typeface="Times New Roman" panose="02020603050405020304" pitchFamily="18" charset="0"/>
              </a:rPr>
              <a:t>òliba</a:t>
            </a:r>
            <a:r>
              <a:rPr lang="es-ES" sz="2700" dirty="0">
                <a:solidFill>
                  <a:srgbClr val="444444"/>
                </a:solidFill>
                <a:effectLst/>
                <a:latin typeface="Book Antiqua" panose="02040602050305030304" pitchFamily="18" charset="0"/>
                <a:ea typeface="Times New Roman" panose="02020603050405020304" pitchFamily="18" charset="0"/>
              </a:rPr>
              <a:t>), </a:t>
            </a:r>
            <a:r>
              <a:rPr lang="es-ES" sz="2700" i="1" dirty="0" err="1">
                <a:solidFill>
                  <a:srgbClr val="444444"/>
                </a:solidFill>
                <a:effectLst/>
                <a:latin typeface="Book Antiqua" panose="02040602050305030304" pitchFamily="18" charset="0"/>
                <a:ea typeface="Times New Roman" panose="02020603050405020304" pitchFamily="18" charset="0"/>
              </a:rPr>
              <a:t>oronella</a:t>
            </a:r>
            <a:r>
              <a:rPr lang="es-ES" sz="2700" dirty="0">
                <a:solidFill>
                  <a:srgbClr val="444444"/>
                </a:solidFill>
                <a:effectLst/>
                <a:latin typeface="Book Antiqua" panose="02040602050305030304" pitchFamily="18" charset="0"/>
                <a:ea typeface="Times New Roman" panose="02020603050405020304" pitchFamily="18" charset="0"/>
              </a:rPr>
              <a:t> (del cat. </a:t>
            </a:r>
            <a:r>
              <a:rPr lang="es-ES" sz="2700" i="1" dirty="0" err="1">
                <a:solidFill>
                  <a:srgbClr val="444444"/>
                </a:solidFill>
                <a:effectLst/>
                <a:latin typeface="Book Antiqua" panose="02040602050305030304" pitchFamily="18" charset="0"/>
                <a:ea typeface="Times New Roman" panose="02020603050405020304" pitchFamily="18" charset="0"/>
              </a:rPr>
              <a:t>oroneta</a:t>
            </a:r>
            <a:r>
              <a:rPr lang="es-ES" sz="2700" dirty="0">
                <a:solidFill>
                  <a:srgbClr val="444444"/>
                </a:solidFill>
                <a:latin typeface="Book Antiqua" panose="02040602050305030304" pitchFamily="18" charset="0"/>
                <a:ea typeface="Times New Roman" panose="02020603050405020304" pitchFamily="18" charset="0"/>
              </a:rPr>
              <a:t>), </a:t>
            </a:r>
            <a:r>
              <a:rPr lang="es-ES" sz="2700" i="1" dirty="0">
                <a:solidFill>
                  <a:srgbClr val="444444"/>
                </a:solidFill>
                <a:effectLst/>
                <a:latin typeface="Book Antiqua" panose="02040602050305030304" pitchFamily="18" charset="0"/>
                <a:ea typeface="Times New Roman" panose="02020603050405020304" pitchFamily="18" charset="0"/>
              </a:rPr>
              <a:t>talpa </a:t>
            </a:r>
            <a:r>
              <a:rPr lang="es-ES" sz="2700" dirty="0">
                <a:solidFill>
                  <a:srgbClr val="444444"/>
                </a:solidFill>
                <a:effectLst/>
                <a:latin typeface="Book Antiqua" panose="02040602050305030304" pitchFamily="18" charset="0"/>
                <a:ea typeface="Times New Roman" panose="02020603050405020304" pitchFamily="18" charset="0"/>
              </a:rPr>
              <a:t>(del cat. </a:t>
            </a:r>
            <a:r>
              <a:rPr lang="es-ES" sz="2700" i="1" dirty="0">
                <a:solidFill>
                  <a:srgbClr val="444444"/>
                </a:solidFill>
                <a:effectLst/>
                <a:latin typeface="Book Antiqua" panose="02040602050305030304" pitchFamily="18" charset="0"/>
                <a:ea typeface="Times New Roman" panose="02020603050405020304" pitchFamily="18" charset="0"/>
              </a:rPr>
              <a:t>talpa</a:t>
            </a:r>
            <a:r>
              <a:rPr lang="es-ES" sz="2700" dirty="0">
                <a:solidFill>
                  <a:srgbClr val="444444"/>
                </a:solidFill>
                <a:effectLst/>
                <a:latin typeface="Book Antiqua" panose="02040602050305030304" pitchFamily="18" charset="0"/>
                <a:ea typeface="Times New Roman" panose="02020603050405020304" pitchFamily="18" charset="0"/>
              </a:rPr>
              <a:t>), </a:t>
            </a:r>
            <a:r>
              <a:rPr lang="es-ES" sz="2700" i="1" dirty="0" err="1">
                <a:solidFill>
                  <a:srgbClr val="444444"/>
                </a:solidFill>
                <a:effectLst/>
                <a:latin typeface="Book Antiqua" panose="02040602050305030304" pitchFamily="18" charset="0"/>
                <a:ea typeface="Times New Roman" panose="02020603050405020304" pitchFamily="18" charset="0"/>
              </a:rPr>
              <a:t>toñinoto</a:t>
            </a:r>
            <a:r>
              <a:rPr lang="es-ES" sz="2700" i="1" dirty="0">
                <a:solidFill>
                  <a:srgbClr val="444444"/>
                </a:solidFill>
                <a:effectLst/>
                <a:latin typeface="Book Antiqua" panose="02040602050305030304" pitchFamily="18" charset="0"/>
                <a:ea typeface="Times New Roman" panose="02020603050405020304" pitchFamily="18" charset="0"/>
              </a:rPr>
              <a:t> </a:t>
            </a:r>
            <a:r>
              <a:rPr lang="es-ES" sz="2700" dirty="0">
                <a:solidFill>
                  <a:srgbClr val="444444"/>
                </a:solidFill>
                <a:effectLst/>
                <a:latin typeface="Book Antiqua" panose="02040602050305030304" pitchFamily="18" charset="0"/>
                <a:ea typeface="Times New Roman" panose="02020603050405020304" pitchFamily="18" charset="0"/>
              </a:rPr>
              <a:t>(del cat. </a:t>
            </a:r>
            <a:r>
              <a:rPr lang="es-ES" sz="2700" i="1" dirty="0" err="1">
                <a:solidFill>
                  <a:srgbClr val="444444"/>
                </a:solidFill>
                <a:effectLst/>
                <a:latin typeface="Book Antiqua" panose="02040602050305030304" pitchFamily="18" charset="0"/>
                <a:ea typeface="Times New Roman" panose="02020603050405020304" pitchFamily="18" charset="0"/>
              </a:rPr>
              <a:t>tonyinot</a:t>
            </a:r>
            <a:r>
              <a:rPr lang="es-ES" sz="2700" dirty="0">
                <a:solidFill>
                  <a:srgbClr val="444444"/>
                </a:solidFill>
                <a:effectLst/>
                <a:latin typeface="Book Antiqua" panose="02040602050305030304" pitchFamily="18" charset="0"/>
                <a:ea typeface="Times New Roman" panose="02020603050405020304" pitchFamily="18" charset="0"/>
              </a:rPr>
              <a:t>)</a:t>
            </a:r>
            <a:r>
              <a:rPr lang="es-ES" sz="2700" dirty="0">
                <a:solidFill>
                  <a:srgbClr val="444444"/>
                </a:solidFill>
                <a:latin typeface="Book Antiqua" panose="02040602050305030304" pitchFamily="18" charset="0"/>
                <a:ea typeface="Times New Roman" panose="02020603050405020304" pitchFamily="18" charset="0"/>
              </a:rPr>
              <a:t>…</a:t>
            </a:r>
            <a:br>
              <a:rPr lang="es-ES" sz="2700" dirty="0">
                <a:solidFill>
                  <a:srgbClr val="444444"/>
                </a:solidFill>
                <a:latin typeface="Book Antiqua" panose="02040602050305030304" pitchFamily="18" charset="0"/>
                <a:ea typeface="Times New Roman" panose="02020603050405020304" pitchFamily="18" charset="0"/>
              </a:rPr>
            </a:br>
            <a:r>
              <a:rPr lang="es-ES" sz="2700" b="1" dirty="0">
                <a:solidFill>
                  <a:srgbClr val="444444"/>
                </a:solidFill>
                <a:latin typeface="Book Antiqua" panose="02040602050305030304" pitchFamily="18" charset="0"/>
                <a:ea typeface="Times New Roman" panose="02020603050405020304" pitchFamily="18" charset="0"/>
              </a:rPr>
              <a:t>Alimentos: </a:t>
            </a:r>
            <a:r>
              <a:rPr lang="es-ES" sz="2700" i="1" dirty="0">
                <a:effectLst/>
                <a:latin typeface="Book Antiqua" panose="02040602050305030304" pitchFamily="18" charset="0"/>
                <a:ea typeface="Times New Roman" panose="02020603050405020304" pitchFamily="18" charset="0"/>
              </a:rPr>
              <a:t>formaje </a:t>
            </a:r>
            <a:r>
              <a:rPr lang="es-ES" sz="27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</a:rPr>
              <a:t>(del cat. </a:t>
            </a:r>
            <a:r>
              <a:rPr lang="es-ES" sz="2700" i="1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</a:rPr>
              <a:t>formatge</a:t>
            </a:r>
            <a:r>
              <a:rPr lang="es-ES" sz="27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</a:rPr>
              <a:t>)…</a:t>
            </a:r>
            <a:br>
              <a:rPr lang="es-ES" sz="27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</a:rPr>
            </a:br>
            <a:r>
              <a:rPr lang="es-ES" sz="2700" b="1" dirty="0">
                <a:effectLst/>
                <a:latin typeface="Book Antiqua" panose="02040602050305030304" pitchFamily="18" charset="0"/>
                <a:ea typeface="Times New Roman" panose="02020603050405020304" pitchFamily="18" charset="0"/>
              </a:rPr>
              <a:t>Herramientas, máquinas y utensilios</a:t>
            </a:r>
            <a:br>
              <a:rPr lang="es-ES" sz="2700" b="1" dirty="0">
                <a:effectLst/>
                <a:latin typeface="Book Antiqua" panose="02040602050305030304" pitchFamily="18" charset="0"/>
                <a:ea typeface="Times New Roman" panose="02020603050405020304" pitchFamily="18" charset="0"/>
              </a:rPr>
            </a:br>
            <a:r>
              <a:rPr lang="es-ES" sz="2700" b="1" dirty="0">
                <a:effectLst/>
                <a:latin typeface="Book Antiqua" panose="02040602050305030304" pitchFamily="18" charset="0"/>
                <a:ea typeface="Times New Roman" panose="02020603050405020304" pitchFamily="18" charset="0"/>
              </a:rPr>
              <a:t>Voces marítimas</a:t>
            </a:r>
            <a:br>
              <a:rPr lang="es-ES" sz="2700" b="1" dirty="0">
                <a:effectLst/>
                <a:latin typeface="Book Antiqua" panose="02040602050305030304" pitchFamily="18" charset="0"/>
                <a:ea typeface="Times New Roman" panose="02020603050405020304" pitchFamily="18" charset="0"/>
              </a:rPr>
            </a:br>
            <a:r>
              <a:rPr lang="es-ES" sz="2700" b="1" dirty="0">
                <a:effectLst/>
                <a:latin typeface="Book Antiqua" panose="02040602050305030304" pitchFamily="18" charset="0"/>
                <a:ea typeface="Times New Roman" panose="02020603050405020304" pitchFamily="18" charset="0"/>
              </a:rPr>
              <a:t>…</a:t>
            </a:r>
            <a:br>
              <a:rPr lang="es-E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s-ES" sz="2800" dirty="0">
              <a:latin typeface="Book Antiqua" panose="02040602050305030304" pitchFamily="18" charset="0"/>
              <a:ea typeface="Calibri" panose="020F0502020204030204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475807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>
            <a:extLst>
              <a:ext uri="{FF2B5EF4-FFF2-40B4-BE49-F238E27FC236}">
                <a16:creationId xmlns:a16="http://schemas.microsoft.com/office/drawing/2014/main" id="{B5024E36-764D-91A9-549C-336F0527B1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56238"/>
            <a:ext cx="12529458" cy="1320800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es-ES" sz="2400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  <a:t>4. Elementos léxicos orientales</a:t>
            </a:r>
            <a:r>
              <a:rPr lang="es-ES" sz="240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  <a:t>: </a:t>
            </a:r>
            <a:r>
              <a:rPr lang="es-ES" sz="2400" i="1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  <a:t>festejar-celebrar</a:t>
            </a:r>
            <a:br>
              <a:rPr lang="es-ES" sz="2800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</a:br>
            <a:br>
              <a:rPr lang="es-ES" sz="2800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s-ES" sz="2800" dirty="0">
              <a:latin typeface="Book Antiqua" panose="02040602050305030304" pitchFamily="18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5" name="QuadreDeText 4">
            <a:extLst>
              <a:ext uri="{FF2B5EF4-FFF2-40B4-BE49-F238E27FC236}">
                <a16:creationId xmlns:a16="http://schemas.microsoft.com/office/drawing/2014/main" id="{AC04C9B2-5CF0-D8A8-7F9E-75FA28F7B6EA}"/>
              </a:ext>
            </a:extLst>
          </p:cNvPr>
          <p:cNvSpPr txBox="1"/>
          <p:nvPr/>
        </p:nvSpPr>
        <p:spPr>
          <a:xfrm>
            <a:off x="576943" y="1013531"/>
            <a:ext cx="10363200" cy="39417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49580" indent="-269240" algn="just">
              <a:lnSpc>
                <a:spcPct val="107000"/>
              </a:lnSpc>
              <a:spcAft>
                <a:spcPts val="800"/>
              </a:spcAft>
            </a:pPr>
            <a:r>
              <a:rPr lang="es-ES" sz="24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ayuntaron se los </a:t>
            </a:r>
            <a:r>
              <a:rPr lang="es-ES" sz="24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principes</a:t>
            </a:r>
            <a:r>
              <a:rPr lang="es-ES" sz="24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y vinieron se para el: recibe los con grande amor: </a:t>
            </a:r>
            <a:r>
              <a:rPr lang="es-ES" sz="24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faze</a:t>
            </a:r>
            <a:r>
              <a:rPr lang="es-ES" sz="24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les gran sala: </a:t>
            </a:r>
            <a:r>
              <a:rPr lang="es-ES" sz="2400" u="sng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festeja los mucho</a:t>
            </a:r>
            <a:r>
              <a:rPr lang="es-ES" sz="24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y asienta </a:t>
            </a:r>
            <a:r>
              <a:rPr lang="es-ES" sz="24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con·ellos</a:t>
            </a:r>
            <a:r>
              <a:rPr lang="es-ES" sz="24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su estrecha amistad: juran ellos </a:t>
            </a:r>
            <a:r>
              <a:rPr lang="es-ES" sz="24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solempnemente</a:t>
            </a:r>
            <a:r>
              <a:rPr lang="es-ES" sz="24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 le siempre bien y lealmente </a:t>
            </a:r>
            <a:r>
              <a:rPr lang="es-ES" sz="24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seruir</a:t>
            </a:r>
            <a:r>
              <a:rPr lang="es-ES" sz="24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(CroAra-172r)</a:t>
            </a:r>
            <a:endParaRPr lang="es-ES" sz="2400" dirty="0">
              <a:effectLst/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47675" indent="-267335" algn="just">
              <a:lnSpc>
                <a:spcPct val="107000"/>
              </a:lnSpc>
              <a:spcAft>
                <a:spcPts val="800"/>
              </a:spcAft>
            </a:pPr>
            <a:endParaRPr lang="es-ES" sz="2400" dirty="0">
              <a:solidFill>
                <a:srgbClr val="000000"/>
              </a:solidFill>
              <a:effectLst/>
              <a:highlight>
                <a:srgbClr val="FFFFFF"/>
              </a:highlight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47675" indent="-267335" algn="just">
              <a:lnSpc>
                <a:spcPct val="107000"/>
              </a:lnSpc>
              <a:spcAft>
                <a:spcPts val="800"/>
              </a:spcAft>
            </a:pPr>
            <a:r>
              <a:rPr lang="es-ES" sz="24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aguarde y espere </a:t>
            </a:r>
            <a:r>
              <a:rPr lang="es-ES" sz="24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sazon</a:t>
            </a:r>
            <a:r>
              <a:rPr lang="es-ES" sz="24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para le presentar </a:t>
            </a:r>
            <a:r>
              <a:rPr lang="es-ES" sz="24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a·los</a:t>
            </a:r>
            <a:r>
              <a:rPr lang="es-ES" sz="24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del </a:t>
            </a:r>
            <a:r>
              <a:rPr lang="es-ES" sz="24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reyno</a:t>
            </a:r>
            <a:r>
              <a:rPr lang="es-ES" sz="24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y en tal </a:t>
            </a:r>
            <a:r>
              <a:rPr lang="es-ES" sz="24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plaça</a:t>
            </a:r>
            <a:r>
              <a:rPr lang="es-ES" sz="24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endemas</a:t>
            </a:r>
            <a:r>
              <a:rPr lang="es-ES" sz="24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como </a:t>
            </a:r>
            <a:r>
              <a:rPr lang="es-ES" sz="24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aquesta</a:t>
            </a:r>
            <a:r>
              <a:rPr lang="es-ES" sz="24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do </a:t>
            </a:r>
            <a:r>
              <a:rPr lang="es-ES" sz="2400" u="sng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celebramos generales cortes</a:t>
            </a:r>
            <a:r>
              <a:rPr lang="es-ES" sz="24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(CroAra-018v)</a:t>
            </a:r>
            <a:endParaRPr lang="es-ES" sz="2400" dirty="0">
              <a:effectLst/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0215" indent="-269875" algn="just">
              <a:lnSpc>
                <a:spcPct val="107000"/>
              </a:lnSpc>
              <a:spcAft>
                <a:spcPts val="800"/>
              </a:spcAft>
            </a:pPr>
            <a:r>
              <a:rPr lang="es-ES" sz="2400" dirty="0">
                <a:solidFill>
                  <a:srgbClr val="000000"/>
                </a:solidFill>
                <a:effectLst/>
                <a:highlight>
                  <a:srgbClr val="FAFAFA"/>
                </a:highlight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 tal </a:t>
            </a:r>
            <a:r>
              <a:rPr lang="es-ES" sz="2400" dirty="0" err="1">
                <a:solidFill>
                  <a:srgbClr val="000000"/>
                </a:solidFill>
                <a:effectLst/>
                <a:highlight>
                  <a:srgbClr val="FAFAFA"/>
                </a:highlight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sancto</a:t>
            </a:r>
            <a:r>
              <a:rPr lang="es-ES" sz="2400" dirty="0">
                <a:solidFill>
                  <a:srgbClr val="000000"/>
                </a:solidFill>
                <a:effectLst/>
                <a:highlight>
                  <a:srgbClr val="FAFAFA"/>
                </a:highlight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padre como fue papa </a:t>
            </a:r>
            <a:r>
              <a:rPr lang="es-ES" sz="2400" dirty="0" err="1">
                <a:solidFill>
                  <a:srgbClr val="000000"/>
                </a:solidFill>
                <a:effectLst/>
                <a:highlight>
                  <a:srgbClr val="FAFAFA"/>
                </a:highlight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Vrbano</a:t>
            </a:r>
            <a:r>
              <a:rPr lang="es-ES" sz="2400" dirty="0">
                <a:solidFill>
                  <a:srgbClr val="000000"/>
                </a:solidFill>
                <a:effectLst/>
                <a:highlight>
                  <a:srgbClr val="FAFAFA"/>
                </a:highlight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que </a:t>
            </a:r>
            <a:r>
              <a:rPr lang="es-ES" sz="2400" u="sng" dirty="0">
                <a:solidFill>
                  <a:srgbClr val="000000"/>
                </a:solidFill>
                <a:effectLst/>
                <a:highlight>
                  <a:srgbClr val="FAFAFA"/>
                </a:highlight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dos concilios celebro</a:t>
            </a:r>
            <a:r>
              <a:rPr lang="es-ES" sz="2400" dirty="0">
                <a:solidFill>
                  <a:srgbClr val="000000"/>
                </a:solidFill>
                <a:effectLst/>
                <a:highlight>
                  <a:srgbClr val="FAFAFA"/>
                </a:highlight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rgbClr val="000000"/>
                </a:solidFill>
                <a:effectLst/>
                <a:highlight>
                  <a:srgbClr val="FAFAFA"/>
                </a:highlight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quando</a:t>
            </a:r>
            <a:r>
              <a:rPr lang="es-ES" sz="2400" dirty="0">
                <a:solidFill>
                  <a:srgbClr val="000000"/>
                </a:solidFill>
                <a:effectLst/>
                <a:highlight>
                  <a:srgbClr val="FAFAFA"/>
                </a:highlight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menos en </a:t>
            </a:r>
            <a:r>
              <a:rPr lang="es-ES" sz="2400" dirty="0" err="1">
                <a:solidFill>
                  <a:srgbClr val="000000"/>
                </a:solidFill>
                <a:effectLst/>
                <a:highlight>
                  <a:srgbClr val="FAFAFA"/>
                </a:highlight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fauor</a:t>
            </a:r>
            <a:r>
              <a:rPr lang="es-ES" sz="2400" dirty="0">
                <a:solidFill>
                  <a:srgbClr val="000000"/>
                </a:solidFill>
                <a:effectLst/>
                <a:highlight>
                  <a:srgbClr val="FAFAFA"/>
                </a:highlight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 la fe cristiana (CroAra-037r)</a:t>
            </a:r>
            <a:endParaRPr lang="es-ES" sz="2400" dirty="0">
              <a:effectLst/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922484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>
            <a:extLst>
              <a:ext uri="{FF2B5EF4-FFF2-40B4-BE49-F238E27FC236}">
                <a16:creationId xmlns:a16="http://schemas.microsoft.com/office/drawing/2014/main" id="{B5024E36-764D-91A9-549C-336F0527B1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56238"/>
            <a:ext cx="12529458" cy="1320800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es-ES" sz="2400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  <a:t>4. Elementos léxicos orientales: </a:t>
            </a:r>
            <a:r>
              <a:rPr lang="es-ES" sz="2400" i="1" dirty="0" err="1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  <a:t>terratrèmol</a:t>
            </a:r>
            <a:r>
              <a:rPr lang="es-ES" sz="2400" i="1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  <a:t> - terremoto</a:t>
            </a:r>
            <a:br>
              <a:rPr lang="es-ES" sz="2800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</a:br>
            <a:br>
              <a:rPr lang="es-ES" sz="2800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s-ES" sz="2800" dirty="0">
              <a:latin typeface="Book Antiqua" panose="02040602050305030304" pitchFamily="18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5" name="QuadreDeText 4">
            <a:extLst>
              <a:ext uri="{FF2B5EF4-FFF2-40B4-BE49-F238E27FC236}">
                <a16:creationId xmlns:a16="http://schemas.microsoft.com/office/drawing/2014/main" id="{AC04C9B2-5CF0-D8A8-7F9E-75FA28F7B6EA}"/>
              </a:ext>
            </a:extLst>
          </p:cNvPr>
          <p:cNvSpPr txBox="1"/>
          <p:nvPr/>
        </p:nvSpPr>
        <p:spPr>
          <a:xfrm>
            <a:off x="587829" y="1198588"/>
            <a:ext cx="10363200" cy="35466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0215" indent="-269875" algn="just">
              <a:lnSpc>
                <a:spcPct val="107000"/>
              </a:lnSpc>
              <a:spcAft>
                <a:spcPts val="800"/>
              </a:spcAft>
            </a:pPr>
            <a:r>
              <a:rPr lang="es-ES" sz="24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 coloso […] la figura de todos pintada que fue </a:t>
            </a:r>
            <a:r>
              <a:rPr lang="es-ES" sz="24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de·las</a:t>
            </a:r>
            <a:r>
              <a:rPr lang="es-ES" sz="24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siete </a:t>
            </a:r>
            <a:r>
              <a:rPr lang="es-ES" sz="24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marauillas</a:t>
            </a:r>
            <a:r>
              <a:rPr lang="es-ES" sz="24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vna</a:t>
            </a:r>
            <a:r>
              <a:rPr lang="es-ES" sz="24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y la principal en todo el mundo: el </a:t>
            </a:r>
            <a:r>
              <a:rPr lang="es-ES" sz="24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qual</a:t>
            </a:r>
            <a:r>
              <a:rPr lang="es-ES" sz="24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años </a:t>
            </a:r>
            <a:r>
              <a:rPr lang="es-ES" sz="24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despues</a:t>
            </a:r>
            <a:r>
              <a:rPr lang="es-ES" sz="24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que ende se puso cayo en </a:t>
            </a:r>
            <a:r>
              <a:rPr lang="es-ES" sz="24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pedaços</a:t>
            </a:r>
            <a:r>
              <a:rPr lang="es-ES" sz="24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por </a:t>
            </a:r>
            <a:r>
              <a:rPr lang="es-ES" sz="2400" u="sng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vna</a:t>
            </a:r>
            <a:r>
              <a:rPr lang="es-ES" sz="24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u="sng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tierratremol</a:t>
            </a:r>
            <a:r>
              <a:rPr lang="es-ES" sz="2400" u="sng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o terremoto</a:t>
            </a:r>
            <a:r>
              <a:rPr lang="es-ES" sz="24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[Viaje-167r] </a:t>
            </a:r>
          </a:p>
          <a:p>
            <a:pPr marL="450215" indent="-269875" algn="just">
              <a:lnSpc>
                <a:spcPct val="107000"/>
              </a:lnSpc>
              <a:spcAft>
                <a:spcPts val="800"/>
              </a:spcAft>
            </a:pPr>
            <a:endParaRPr lang="es-ES" sz="2400" dirty="0"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0215" indent="-269875" algn="just">
              <a:lnSpc>
                <a:spcPct val="107000"/>
              </a:lnSpc>
              <a:spcAft>
                <a:spcPts val="800"/>
              </a:spcAft>
            </a:pPr>
            <a:r>
              <a:rPr lang="es-ES" sz="24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L[e]s </a:t>
            </a:r>
            <a:r>
              <a:rPr lang="es-ES" sz="24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tribulacions</a:t>
            </a:r>
            <a:r>
              <a:rPr lang="es-ES" sz="24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s-ES" sz="24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congoxes</a:t>
            </a:r>
            <a:r>
              <a:rPr lang="es-ES" sz="24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es-ES" sz="2400" u="sng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 gran </a:t>
            </a:r>
            <a:r>
              <a:rPr lang="es-ES" sz="2400" u="sng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terratrèmol</a:t>
            </a:r>
            <a:r>
              <a:rPr lang="es-ES" sz="2400" u="sng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que en la </a:t>
            </a:r>
            <a:r>
              <a:rPr lang="es-ES" sz="24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ciutat</a:t>
            </a:r>
            <a:r>
              <a:rPr lang="es-ES" sz="24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realme de </a:t>
            </a:r>
            <a:r>
              <a:rPr lang="es-ES" sz="24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Nàpols</a:t>
            </a:r>
            <a:r>
              <a:rPr lang="es-ES" sz="24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era [</a:t>
            </a:r>
            <a:r>
              <a:rPr lang="es-ES" sz="24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Epistolari</a:t>
            </a:r>
            <a:r>
              <a:rPr lang="es-ES" sz="24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 la València Medieval, Carta 89, Corpus </a:t>
            </a:r>
            <a:r>
              <a:rPr lang="es-ES" sz="24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Informatitzat</a:t>
            </a:r>
            <a:r>
              <a:rPr lang="es-ES" sz="24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del </a:t>
            </a:r>
            <a:r>
              <a:rPr lang="es-ES" sz="24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Català</a:t>
            </a:r>
            <a:r>
              <a:rPr lang="es-ES" sz="24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Antic</a:t>
            </a:r>
            <a:r>
              <a:rPr lang="es-ES" sz="24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</a:t>
            </a:r>
          </a:p>
          <a:p>
            <a:pPr marL="450215" indent="-269875" algn="just">
              <a:lnSpc>
                <a:spcPct val="107000"/>
              </a:lnSpc>
              <a:spcAft>
                <a:spcPts val="800"/>
              </a:spcAft>
            </a:pPr>
            <a:endParaRPr lang="es-ES" sz="2400" dirty="0">
              <a:effectLst/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083645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>
            <a:extLst>
              <a:ext uri="{FF2B5EF4-FFF2-40B4-BE49-F238E27FC236}">
                <a16:creationId xmlns:a16="http://schemas.microsoft.com/office/drawing/2014/main" id="{B5024E36-764D-91A9-549C-336F0527B1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56238"/>
            <a:ext cx="12529458" cy="1320800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es-ES" sz="2400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  <a:t>5. Conclusiones</a:t>
            </a: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s-ES" sz="2800" dirty="0">
              <a:latin typeface="Book Antiqua" panose="02040602050305030304" pitchFamily="18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5" name="QuadreDeText 4">
            <a:extLst>
              <a:ext uri="{FF2B5EF4-FFF2-40B4-BE49-F238E27FC236}">
                <a16:creationId xmlns:a16="http://schemas.microsoft.com/office/drawing/2014/main" id="{AC04C9B2-5CF0-D8A8-7F9E-75FA28F7B6EA}"/>
              </a:ext>
            </a:extLst>
          </p:cNvPr>
          <p:cNvSpPr txBox="1"/>
          <p:nvPr/>
        </p:nvSpPr>
        <p:spPr>
          <a:xfrm>
            <a:off x="152400" y="1198588"/>
            <a:ext cx="11560629" cy="3459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340" algn="just">
              <a:lnSpc>
                <a:spcPct val="107000"/>
              </a:lnSpc>
              <a:spcAft>
                <a:spcPts val="800"/>
              </a:spcAft>
            </a:pPr>
            <a:r>
              <a:rPr lang="es-ES" sz="24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Variación diacrónica:</a:t>
            </a:r>
          </a:p>
          <a:p>
            <a:pPr marL="523240" indent="-342900" algn="just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es-ES" sz="24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Orientalismos fónicos y morfológicos van de más (1400) a menos (1499)</a:t>
            </a:r>
          </a:p>
          <a:p>
            <a:pPr marL="523240" indent="-342900" algn="just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endParaRPr lang="es-ES" sz="2400" dirty="0"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23240" indent="-342900" algn="just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endParaRPr lang="es-ES" sz="2400" dirty="0">
              <a:effectLst/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0340" algn="just">
              <a:lnSpc>
                <a:spcPct val="107000"/>
              </a:lnSpc>
              <a:spcAft>
                <a:spcPts val="800"/>
              </a:spcAft>
            </a:pPr>
            <a:endParaRPr lang="es-ES" sz="2400" dirty="0"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0340" algn="just">
              <a:lnSpc>
                <a:spcPct val="107000"/>
              </a:lnSpc>
              <a:spcAft>
                <a:spcPts val="800"/>
              </a:spcAft>
            </a:pPr>
            <a:endParaRPr lang="es-ES" sz="2400" dirty="0"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0340" algn="just">
              <a:lnSpc>
                <a:spcPct val="107000"/>
              </a:lnSpc>
              <a:spcAft>
                <a:spcPts val="800"/>
              </a:spcAft>
            </a:pPr>
            <a:endParaRPr lang="es-ES" sz="2400" dirty="0"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Imatge 3">
            <a:extLst>
              <a:ext uri="{FF2B5EF4-FFF2-40B4-BE49-F238E27FC236}">
                <a16:creationId xmlns:a16="http://schemas.microsoft.com/office/drawing/2014/main" id="{6CC65584-C2ED-1CFF-7A28-2F2F66F408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8480" y="2151490"/>
            <a:ext cx="7978406" cy="3621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093039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F719E0-CFD7-47BE-F5F2-A7D036B7B9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>
            <a:extLst>
              <a:ext uri="{FF2B5EF4-FFF2-40B4-BE49-F238E27FC236}">
                <a16:creationId xmlns:a16="http://schemas.microsoft.com/office/drawing/2014/main" id="{DEA80174-F446-E15B-5485-A1C0BDE30A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56238"/>
            <a:ext cx="12529458" cy="1320800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es-ES" sz="2400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  <a:t>5. Conclusiones</a:t>
            </a: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s-ES" sz="2800" dirty="0">
              <a:latin typeface="Book Antiqua" panose="02040602050305030304" pitchFamily="18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5" name="QuadreDeText 4">
            <a:extLst>
              <a:ext uri="{FF2B5EF4-FFF2-40B4-BE49-F238E27FC236}">
                <a16:creationId xmlns:a16="http://schemas.microsoft.com/office/drawing/2014/main" id="{C791E92E-C3B7-D946-5017-FF0AD22FF94B}"/>
              </a:ext>
            </a:extLst>
          </p:cNvPr>
          <p:cNvSpPr txBox="1"/>
          <p:nvPr/>
        </p:nvSpPr>
        <p:spPr>
          <a:xfrm>
            <a:off x="152400" y="1198588"/>
            <a:ext cx="11560629" cy="63432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340" algn="just">
              <a:lnSpc>
                <a:spcPct val="107000"/>
              </a:lnSpc>
              <a:spcAft>
                <a:spcPts val="800"/>
              </a:spcAft>
            </a:pPr>
            <a:r>
              <a:rPr lang="es-ES" sz="24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Variación diacrónica:</a:t>
            </a:r>
          </a:p>
          <a:p>
            <a:pPr marL="180340" algn="just">
              <a:lnSpc>
                <a:spcPct val="107000"/>
              </a:lnSpc>
              <a:spcAft>
                <a:spcPts val="800"/>
              </a:spcAft>
            </a:pPr>
            <a:r>
              <a:rPr lang="es-ES" sz="2400" dirty="0"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Orientalismos léxicos parece que no, pero hay un sesgo en los datos por la presencia de una traducción muy </a:t>
            </a:r>
            <a:r>
              <a:rPr lang="es-ES" sz="2400" dirty="0" err="1"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catalanizante</a:t>
            </a:r>
            <a:r>
              <a:rPr lang="es-ES" sz="2400" dirty="0"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que data de finales del siglo</a:t>
            </a:r>
          </a:p>
          <a:p>
            <a:pPr marL="180340" algn="just">
              <a:lnSpc>
                <a:spcPct val="107000"/>
              </a:lnSpc>
              <a:spcAft>
                <a:spcPts val="800"/>
              </a:spcAft>
            </a:pPr>
            <a:endParaRPr lang="es-ES" sz="2400" dirty="0"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0340" algn="just">
              <a:lnSpc>
                <a:spcPct val="107000"/>
              </a:lnSpc>
              <a:spcAft>
                <a:spcPts val="800"/>
              </a:spcAft>
            </a:pPr>
            <a:r>
              <a:rPr lang="es-ES" sz="2400" dirty="0"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Variación textual</a:t>
            </a:r>
            <a:r>
              <a:rPr lang="es-ES" sz="24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523240" indent="-342900" algn="just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es-ES" sz="24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Orientalismos morfológicos y sintácticos en textos jurídico-administrativos</a:t>
            </a:r>
          </a:p>
          <a:p>
            <a:pPr marL="523240" indent="-342900" algn="just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es-ES" sz="2400" dirty="0"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Orientalismos léxicos en textos técnicos y traducciones</a:t>
            </a:r>
          </a:p>
          <a:p>
            <a:pPr marL="180340" algn="just">
              <a:lnSpc>
                <a:spcPct val="107000"/>
              </a:lnSpc>
              <a:spcAft>
                <a:spcPts val="800"/>
              </a:spcAft>
            </a:pPr>
            <a:endParaRPr lang="es-ES" sz="2400" dirty="0">
              <a:effectLst/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23240" indent="-342900" algn="just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endParaRPr lang="es-ES" sz="2400" dirty="0"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23240" indent="-342900" algn="just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endParaRPr lang="es-ES" sz="2400" dirty="0">
              <a:effectLst/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0340" algn="just">
              <a:lnSpc>
                <a:spcPct val="107000"/>
              </a:lnSpc>
              <a:spcAft>
                <a:spcPts val="800"/>
              </a:spcAft>
            </a:pPr>
            <a:endParaRPr lang="es-ES" sz="2400" dirty="0"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0340" algn="just">
              <a:lnSpc>
                <a:spcPct val="107000"/>
              </a:lnSpc>
              <a:spcAft>
                <a:spcPts val="800"/>
              </a:spcAft>
            </a:pPr>
            <a:endParaRPr lang="es-ES" sz="2400" dirty="0"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0340" algn="just">
              <a:lnSpc>
                <a:spcPct val="107000"/>
              </a:lnSpc>
              <a:spcAft>
                <a:spcPts val="800"/>
              </a:spcAft>
            </a:pPr>
            <a:endParaRPr lang="es-ES" sz="2400" dirty="0"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414813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B9D3A6-D264-5A4E-6CAA-65B89E769A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>
            <a:extLst>
              <a:ext uri="{FF2B5EF4-FFF2-40B4-BE49-F238E27FC236}">
                <a16:creationId xmlns:a16="http://schemas.microsoft.com/office/drawing/2014/main" id="{F3789B66-903A-1BC6-B7E1-5759A08157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56238"/>
            <a:ext cx="12529458" cy="13208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s-ES" sz="2400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  <a:t>Proyectos de investigación</a:t>
            </a:r>
            <a:br>
              <a:rPr lang="es-ES" sz="2400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</a:br>
            <a:endParaRPr lang="es-ES" sz="2800" dirty="0">
              <a:latin typeface="Book Antiqua" panose="02040602050305030304" pitchFamily="18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5" name="QuadreDeText 4">
            <a:extLst>
              <a:ext uri="{FF2B5EF4-FFF2-40B4-BE49-F238E27FC236}">
                <a16:creationId xmlns:a16="http://schemas.microsoft.com/office/drawing/2014/main" id="{A10DC276-910A-DEF5-C9EA-3211CC65F316}"/>
              </a:ext>
            </a:extLst>
          </p:cNvPr>
          <p:cNvSpPr txBox="1"/>
          <p:nvPr/>
        </p:nvSpPr>
        <p:spPr>
          <a:xfrm>
            <a:off x="152400" y="1198588"/>
            <a:ext cx="11560629" cy="79390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340" algn="just">
              <a:lnSpc>
                <a:spcPct val="107000"/>
              </a:lnSpc>
              <a:spcAft>
                <a:spcPts val="800"/>
              </a:spcAft>
            </a:pPr>
            <a:endParaRPr lang="es-ES" sz="2400" dirty="0">
              <a:effectLst/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  <a:hlinkClick r:id="rId2"/>
            </a:endParaRPr>
          </a:p>
          <a:p>
            <a:pPr marL="180340" algn="just">
              <a:lnSpc>
                <a:spcPct val="107000"/>
              </a:lnSpc>
              <a:spcAft>
                <a:spcPts val="800"/>
              </a:spcAft>
            </a:pPr>
            <a:endParaRPr lang="es-ES" sz="2400" dirty="0"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  <a:hlinkClick r:id="rId2"/>
            </a:endParaRPr>
          </a:p>
          <a:p>
            <a:pPr marL="180340" algn="just">
              <a:lnSpc>
                <a:spcPct val="107000"/>
              </a:lnSpc>
              <a:spcAft>
                <a:spcPts val="800"/>
              </a:spcAft>
            </a:pPr>
            <a:endParaRPr lang="es-ES" sz="2400" dirty="0"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  <a:hlinkClick r:id="rId2"/>
            </a:endParaRPr>
          </a:p>
          <a:p>
            <a:pPr marL="180340" algn="just">
              <a:lnSpc>
                <a:spcPct val="107000"/>
              </a:lnSpc>
              <a:spcAft>
                <a:spcPts val="800"/>
              </a:spcAft>
            </a:pPr>
            <a:endParaRPr lang="es-ES" sz="2400" dirty="0">
              <a:effectLst/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  <a:hlinkClick r:id="rId2"/>
            </a:endParaRPr>
          </a:p>
          <a:p>
            <a:pPr marL="180340" algn="just">
              <a:lnSpc>
                <a:spcPct val="107000"/>
              </a:lnSpc>
              <a:spcAft>
                <a:spcPts val="800"/>
              </a:spcAft>
            </a:pPr>
            <a:endParaRPr lang="es-ES" sz="2400" dirty="0"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  <a:hlinkClick r:id="rId2"/>
            </a:endParaRPr>
          </a:p>
          <a:p>
            <a:pPr marL="180340" algn="just">
              <a:lnSpc>
                <a:spcPct val="107000"/>
              </a:lnSpc>
              <a:spcAft>
                <a:spcPts val="800"/>
              </a:spcAft>
            </a:pPr>
            <a:endParaRPr lang="es-ES" sz="2400" dirty="0">
              <a:effectLst/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  <a:hlinkClick r:id="rId2"/>
            </a:endParaRPr>
          </a:p>
          <a:p>
            <a:pPr marL="180340" algn="just">
              <a:lnSpc>
                <a:spcPct val="107000"/>
              </a:lnSpc>
              <a:spcAft>
                <a:spcPts val="800"/>
              </a:spcAft>
            </a:pPr>
            <a:endParaRPr lang="es-ES" sz="2400" dirty="0"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  <a:hlinkClick r:id="rId2"/>
            </a:endParaRPr>
          </a:p>
          <a:p>
            <a:pPr marL="180340" algn="just">
              <a:lnSpc>
                <a:spcPct val="107000"/>
              </a:lnSpc>
              <a:spcAft>
                <a:spcPts val="800"/>
              </a:spcAft>
            </a:pPr>
            <a:endParaRPr lang="es-ES" sz="2400" dirty="0">
              <a:effectLst/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  <a:hlinkClick r:id="rId2"/>
            </a:endParaRPr>
          </a:p>
          <a:p>
            <a:pPr marL="180340" algn="just">
              <a:lnSpc>
                <a:spcPct val="107000"/>
              </a:lnSpc>
              <a:spcAft>
                <a:spcPts val="800"/>
              </a:spcAft>
            </a:pPr>
            <a:r>
              <a:rPr lang="es-ES" sz="24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https://atlashistorico.uib.es/</a:t>
            </a:r>
            <a:endParaRPr lang="es-ES" sz="2400" dirty="0">
              <a:effectLst/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0340" algn="just">
              <a:lnSpc>
                <a:spcPct val="107000"/>
              </a:lnSpc>
              <a:spcAft>
                <a:spcPts val="800"/>
              </a:spcAft>
            </a:pPr>
            <a:endParaRPr lang="es-ES" sz="2400" dirty="0"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0340" algn="just">
              <a:lnSpc>
                <a:spcPct val="107000"/>
              </a:lnSpc>
              <a:spcAft>
                <a:spcPts val="800"/>
              </a:spcAft>
            </a:pPr>
            <a:endParaRPr lang="es-ES" sz="2400" dirty="0">
              <a:effectLst/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23240" indent="-342900" algn="just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endParaRPr lang="es-ES" sz="2400" dirty="0"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23240" indent="-342900" algn="just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endParaRPr lang="es-ES" sz="2400" dirty="0">
              <a:effectLst/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0340" algn="just">
              <a:lnSpc>
                <a:spcPct val="107000"/>
              </a:lnSpc>
              <a:spcAft>
                <a:spcPts val="800"/>
              </a:spcAft>
            </a:pPr>
            <a:endParaRPr lang="es-ES" sz="2400" dirty="0"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0340" algn="just">
              <a:lnSpc>
                <a:spcPct val="107000"/>
              </a:lnSpc>
              <a:spcAft>
                <a:spcPts val="800"/>
              </a:spcAft>
            </a:pPr>
            <a:endParaRPr lang="es-ES" sz="2400" dirty="0"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0340" algn="just">
              <a:lnSpc>
                <a:spcPct val="107000"/>
              </a:lnSpc>
              <a:spcAft>
                <a:spcPts val="800"/>
              </a:spcAft>
            </a:pPr>
            <a:endParaRPr lang="es-ES" sz="2400" dirty="0"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Imatge 3">
            <a:extLst>
              <a:ext uri="{FF2B5EF4-FFF2-40B4-BE49-F238E27FC236}">
                <a16:creationId xmlns:a16="http://schemas.microsoft.com/office/drawing/2014/main" id="{99BA9C13-770A-0838-3329-F251DFB66A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9946" y="2321848"/>
            <a:ext cx="6788499" cy="1390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711909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7D16C5-50B7-2F5D-572A-AEB3A133A1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>
            <a:extLst>
              <a:ext uri="{FF2B5EF4-FFF2-40B4-BE49-F238E27FC236}">
                <a16:creationId xmlns:a16="http://schemas.microsoft.com/office/drawing/2014/main" id="{22A20215-75BB-B583-E128-4AE915904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56238"/>
            <a:ext cx="12529458" cy="13208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s-ES" sz="2400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  <a:t>Proyectos de investigación</a:t>
            </a:r>
            <a:br>
              <a:rPr lang="es-ES" sz="2400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</a:br>
            <a:endParaRPr lang="es-ES" sz="2800" dirty="0">
              <a:latin typeface="Book Antiqua" panose="02040602050305030304" pitchFamily="18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5" name="QuadreDeText 4">
            <a:extLst>
              <a:ext uri="{FF2B5EF4-FFF2-40B4-BE49-F238E27FC236}">
                <a16:creationId xmlns:a16="http://schemas.microsoft.com/office/drawing/2014/main" id="{35CF54A0-8160-278E-F263-EEE3384B1653}"/>
              </a:ext>
            </a:extLst>
          </p:cNvPr>
          <p:cNvSpPr txBox="1"/>
          <p:nvPr/>
        </p:nvSpPr>
        <p:spPr>
          <a:xfrm>
            <a:off x="119743" y="5215417"/>
            <a:ext cx="11560629" cy="9703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340" algn="just">
              <a:lnSpc>
                <a:spcPct val="107000"/>
              </a:lnSpc>
              <a:spcAft>
                <a:spcPts val="800"/>
              </a:spcAft>
            </a:pPr>
            <a:r>
              <a:rPr lang="es-ES" sz="24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https://corpuscodea.es/</a:t>
            </a:r>
            <a:endParaRPr lang="es-ES" sz="2400" dirty="0">
              <a:effectLst/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0340" algn="just">
              <a:lnSpc>
                <a:spcPct val="107000"/>
              </a:lnSpc>
              <a:spcAft>
                <a:spcPts val="800"/>
              </a:spcAft>
            </a:pPr>
            <a:endParaRPr lang="es-ES" sz="2400" dirty="0">
              <a:effectLst/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Imatge 5">
            <a:extLst>
              <a:ext uri="{FF2B5EF4-FFF2-40B4-BE49-F238E27FC236}">
                <a16:creationId xmlns:a16="http://schemas.microsoft.com/office/drawing/2014/main" id="{51AE1B63-656D-F2C2-3B7F-01A7835D50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1306" y="1016720"/>
            <a:ext cx="5129388" cy="1810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99960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87928C-4E96-6BC5-2419-4D15D2B827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>
            <a:extLst>
              <a:ext uri="{FF2B5EF4-FFF2-40B4-BE49-F238E27FC236}">
                <a16:creationId xmlns:a16="http://schemas.microsoft.com/office/drawing/2014/main" id="{6AC95B04-82C0-C2C8-7F19-D44FCB6D3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56238"/>
            <a:ext cx="12529458" cy="13208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s-ES" sz="2400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  <a:t>Proyectos de investigación</a:t>
            </a:r>
            <a:br>
              <a:rPr lang="es-ES" sz="2400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</a:br>
            <a:endParaRPr lang="es-ES" sz="2800" dirty="0">
              <a:latin typeface="Book Antiqua" panose="02040602050305030304" pitchFamily="18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5" name="QuadreDeText 4">
            <a:extLst>
              <a:ext uri="{FF2B5EF4-FFF2-40B4-BE49-F238E27FC236}">
                <a16:creationId xmlns:a16="http://schemas.microsoft.com/office/drawing/2014/main" id="{232BA409-32A2-8D25-F729-96CD05DB50CD}"/>
              </a:ext>
            </a:extLst>
          </p:cNvPr>
          <p:cNvSpPr txBox="1"/>
          <p:nvPr/>
        </p:nvSpPr>
        <p:spPr>
          <a:xfrm>
            <a:off x="119743" y="5215417"/>
            <a:ext cx="11560629" cy="9703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340" algn="just">
              <a:lnSpc>
                <a:spcPct val="107000"/>
              </a:lnSpc>
              <a:spcAft>
                <a:spcPts val="800"/>
              </a:spcAft>
            </a:pPr>
            <a:r>
              <a:rPr lang="es-ES" sz="24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https://asines.org/diasines/</a:t>
            </a:r>
            <a:endParaRPr lang="es-ES" sz="2400" dirty="0">
              <a:effectLst/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0340" algn="just">
              <a:lnSpc>
                <a:spcPct val="107000"/>
              </a:lnSpc>
              <a:spcAft>
                <a:spcPts val="800"/>
              </a:spcAft>
            </a:pPr>
            <a:endParaRPr lang="es-ES" sz="2400" dirty="0">
              <a:effectLst/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Imatge 3">
            <a:extLst>
              <a:ext uri="{FF2B5EF4-FFF2-40B4-BE49-F238E27FC236}">
                <a16:creationId xmlns:a16="http://schemas.microsoft.com/office/drawing/2014/main" id="{C0D7CC96-03C9-3CBF-16CB-D3EBB0F4FC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8280" y="1079160"/>
            <a:ext cx="3943553" cy="1511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41137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B0A713-83FC-285A-9846-FAF70E8DB9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>
            <a:extLst>
              <a:ext uri="{FF2B5EF4-FFF2-40B4-BE49-F238E27FC236}">
                <a16:creationId xmlns:a16="http://schemas.microsoft.com/office/drawing/2014/main" id="{405AE131-2160-F36C-C39B-AF23FE1B3C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56238"/>
            <a:ext cx="12529458" cy="13208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s-ES" sz="2400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  <a:t>Proyectos de investigación</a:t>
            </a:r>
            <a:br>
              <a:rPr lang="es-ES" sz="2400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</a:br>
            <a:endParaRPr lang="es-ES" sz="2800" dirty="0">
              <a:latin typeface="Book Antiqua" panose="02040602050305030304" pitchFamily="18" charset="0"/>
              <a:ea typeface="Calibri" panose="020F0502020204030204" pitchFamily="34" charset="0"/>
              <a:cs typeface="+mn-cs"/>
            </a:endParaRPr>
          </a:p>
        </p:txBody>
      </p:sp>
      <p:pic>
        <p:nvPicPr>
          <p:cNvPr id="6" name="Imatge 5">
            <a:extLst>
              <a:ext uri="{FF2B5EF4-FFF2-40B4-BE49-F238E27FC236}">
                <a16:creationId xmlns:a16="http://schemas.microsoft.com/office/drawing/2014/main" id="{A70AC33F-FF46-A855-9941-542B36DBFA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6178" y="1911272"/>
            <a:ext cx="10579644" cy="3035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57692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>
            <a:extLst>
              <a:ext uri="{FF2B5EF4-FFF2-40B4-BE49-F238E27FC236}">
                <a16:creationId xmlns:a16="http://schemas.microsoft.com/office/drawing/2014/main" id="{0E192D30-DC7B-B968-A9A0-85324792C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ca-ES"/>
            </a:br>
            <a:br>
              <a:rPr lang="ca-ES"/>
            </a:br>
            <a:br>
              <a:rPr lang="ca-ES"/>
            </a:br>
            <a:br>
              <a:rPr lang="ca-ES"/>
            </a:br>
            <a:br>
              <a:rPr lang="ca-ES"/>
            </a:br>
            <a:r>
              <a:rPr lang="ca-ES"/>
              <a:t>¡</a:t>
            </a:r>
            <a:r>
              <a:rPr lang="ca-ES" dirty="0" err="1"/>
              <a:t>Muchas</a:t>
            </a:r>
            <a:r>
              <a:rPr lang="ca-ES" dirty="0"/>
              <a:t> </a:t>
            </a:r>
            <a:r>
              <a:rPr lang="ca-ES" dirty="0" err="1"/>
              <a:t>gracias</a:t>
            </a:r>
            <a:r>
              <a:rPr lang="ca-ES" dirty="0"/>
              <a:t>!</a:t>
            </a:r>
            <a:endParaRPr lang="es-ES" dirty="0"/>
          </a:p>
        </p:txBody>
      </p:sp>
      <p:sp>
        <p:nvSpPr>
          <p:cNvPr id="3" name="Contenidor de contingut 2">
            <a:extLst>
              <a:ext uri="{FF2B5EF4-FFF2-40B4-BE49-F238E27FC236}">
                <a16:creationId xmlns:a16="http://schemas.microsoft.com/office/drawing/2014/main" id="{1A667C51-462B-C4E4-E6D7-3F26B7673D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9279019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>
            <a:extLst>
              <a:ext uri="{FF2B5EF4-FFF2-40B4-BE49-F238E27FC236}">
                <a16:creationId xmlns:a16="http://schemas.microsoft.com/office/drawing/2014/main" id="{B5024E36-764D-91A9-549C-336F0527B1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56238"/>
            <a:ext cx="12529458" cy="1320800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es-ES" sz="2400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  <a:t>5. Bibliografía (selección)</a:t>
            </a:r>
            <a:br>
              <a:rPr lang="es-ES" sz="2800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</a:br>
            <a:br>
              <a:rPr lang="es-ES" sz="2800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s-ES" sz="2800" dirty="0">
              <a:latin typeface="Book Antiqua" panose="02040602050305030304" pitchFamily="18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5" name="QuadreDeText 4">
            <a:extLst>
              <a:ext uri="{FF2B5EF4-FFF2-40B4-BE49-F238E27FC236}">
                <a16:creationId xmlns:a16="http://schemas.microsoft.com/office/drawing/2014/main" id="{AC04C9B2-5CF0-D8A8-7F9E-75FA28F7B6EA}"/>
              </a:ext>
            </a:extLst>
          </p:cNvPr>
          <p:cNvSpPr txBox="1"/>
          <p:nvPr/>
        </p:nvSpPr>
        <p:spPr>
          <a:xfrm>
            <a:off x="587829" y="1198588"/>
            <a:ext cx="10363200" cy="44891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0215" indent="-450215" algn="just">
              <a:lnSpc>
                <a:spcPct val="107000"/>
              </a:lnSpc>
              <a:spcAft>
                <a:spcPts val="800"/>
              </a:spcAft>
            </a:pPr>
            <a:r>
              <a:rPr lang="es-ES" sz="16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Arroyo, Paloma (2017): "El futuro de subjuntivo en el castellano del siglo XV de la Corona de Aragón", </a:t>
            </a:r>
            <a:r>
              <a:rPr lang="es-ES" sz="1600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Iberoromania</a:t>
            </a:r>
            <a:r>
              <a:rPr lang="es-ES" sz="16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85, pp. 89–104.</a:t>
            </a:r>
          </a:p>
          <a:p>
            <a:pPr marL="450215" indent="-450215" algn="just">
              <a:lnSpc>
                <a:spcPct val="107000"/>
              </a:lnSpc>
              <a:spcAft>
                <a:spcPts val="800"/>
              </a:spcAft>
            </a:pPr>
            <a:r>
              <a:rPr lang="es-ES" sz="16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Badía i Margarit, Antoni M. (1950): El habla del valle de Bielsa, Barcelona: CSIC.</a:t>
            </a:r>
          </a:p>
          <a:p>
            <a:pPr marL="450215" indent="-450215" algn="just">
              <a:lnSpc>
                <a:spcPct val="107000"/>
              </a:lnSpc>
              <a:spcAft>
                <a:spcPts val="800"/>
              </a:spcAft>
            </a:pPr>
            <a:r>
              <a:rPr lang="es-ES" sz="16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Catalán, Diego (1979): "La 'apertura' del romancero oral", en Francisco Rico y Ala </a:t>
            </a:r>
            <a:r>
              <a:rPr lang="es-ES" sz="1600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Deyermond</a:t>
            </a:r>
            <a:r>
              <a:rPr lang="es-ES" sz="16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(eds.), Historia y crítica de la literatura española. La Edad Media, 1, Barcelona: Crítica, pp. 289–294.</a:t>
            </a:r>
          </a:p>
          <a:p>
            <a:pPr marL="450215" indent="-450215" algn="just">
              <a:lnSpc>
                <a:spcPct val="107000"/>
              </a:lnSpc>
              <a:spcAft>
                <a:spcPts val="800"/>
              </a:spcAft>
            </a:pPr>
            <a:r>
              <a:rPr lang="es-ES" sz="16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Cátedra, Pedro Manuel / </a:t>
            </a:r>
            <a:r>
              <a:rPr lang="es-ES" sz="1600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Cerchi</a:t>
            </a:r>
            <a:r>
              <a:rPr lang="es-ES" sz="16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Paolo (2007) (eds.): Enrique de Aragón, marqués de Villena, Los doce trabajos de Hércules, Santander: Universidad de Cantabria.</a:t>
            </a:r>
          </a:p>
          <a:p>
            <a:pPr marL="450215" indent="-450215" algn="just">
              <a:lnSpc>
                <a:spcPct val="107000"/>
              </a:lnSpc>
              <a:spcAft>
                <a:spcPts val="800"/>
              </a:spcAft>
            </a:pPr>
            <a:r>
              <a:rPr lang="es-ES" sz="16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Colón, Germán (1967a): "Elementos constitutivos del español: </a:t>
            </a:r>
            <a:r>
              <a:rPr lang="es-ES" sz="1600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occitanismos</a:t>
            </a:r>
            <a:r>
              <a:rPr lang="es-ES" sz="16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", en Enciclopedia Lingüística Hispánica, II, Madrid: CSIC, pp. 153-192.</a:t>
            </a:r>
          </a:p>
          <a:p>
            <a:pPr marL="450215" indent="-450215" algn="just">
              <a:lnSpc>
                <a:spcPct val="107000"/>
              </a:lnSpc>
              <a:spcAft>
                <a:spcPts val="800"/>
              </a:spcAft>
            </a:pPr>
            <a:r>
              <a:rPr lang="es-ES" sz="16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–– (1967b): "Elementos constitutivos del español: catalanismos", en Enciclopedia Lingüística Hispánica, II, Madrid: CSIC, pp. 193-238.</a:t>
            </a:r>
          </a:p>
          <a:p>
            <a:pPr marL="450215" indent="-450215" algn="just">
              <a:lnSpc>
                <a:spcPct val="107000"/>
              </a:lnSpc>
              <a:spcAft>
                <a:spcPts val="800"/>
              </a:spcAft>
            </a:pPr>
            <a:r>
              <a:rPr lang="es-ES" sz="16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–– (1968): "</a:t>
            </a:r>
            <a:r>
              <a:rPr lang="es-ES" sz="1600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Quelques</a:t>
            </a:r>
            <a:r>
              <a:rPr lang="es-ES" sz="16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1600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considérations</a:t>
            </a:r>
            <a:r>
              <a:rPr lang="es-ES" sz="16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sur le </a:t>
            </a:r>
            <a:r>
              <a:rPr lang="es-ES" sz="1600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lexique</a:t>
            </a:r>
            <a:r>
              <a:rPr lang="es-ES" sz="16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1600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catalan</a:t>
            </a:r>
            <a:r>
              <a:rPr lang="es-ES" sz="16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", en Antonio Badia y Georges </a:t>
            </a:r>
            <a:r>
              <a:rPr lang="es-ES" sz="1600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Straka</a:t>
            </a:r>
            <a:r>
              <a:rPr lang="es-ES" sz="16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(eds.), La </a:t>
            </a:r>
            <a:r>
              <a:rPr lang="es-ES" sz="1600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linguistique</a:t>
            </a:r>
            <a:r>
              <a:rPr lang="es-ES" sz="16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catalane, Paris: </a:t>
            </a:r>
            <a:r>
              <a:rPr lang="es-ES" sz="1600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Editions</a:t>
            </a:r>
            <a:r>
              <a:rPr lang="es-ES" sz="16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1600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Klincksieck</a:t>
            </a:r>
            <a:r>
              <a:rPr lang="es-ES" sz="16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pp. 239-287.</a:t>
            </a:r>
          </a:p>
          <a:p>
            <a:pPr marL="450215" indent="-450215" algn="just">
              <a:lnSpc>
                <a:spcPct val="107000"/>
              </a:lnSpc>
              <a:spcAft>
                <a:spcPts val="800"/>
              </a:spcAft>
            </a:pPr>
            <a:r>
              <a:rPr lang="es-ES" sz="16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–– (1976): El léxico catalán en la Romania, Madrid: Gredos.</a:t>
            </a:r>
            <a:endParaRPr lang="es-ES" sz="1600" dirty="0">
              <a:effectLst/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580644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>
            <a:extLst>
              <a:ext uri="{FF2B5EF4-FFF2-40B4-BE49-F238E27FC236}">
                <a16:creationId xmlns:a16="http://schemas.microsoft.com/office/drawing/2014/main" id="{B5024E36-764D-91A9-549C-336F0527B1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56238"/>
            <a:ext cx="12529458" cy="1320800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es-ES" sz="2400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  <a:t>5. Bibliografía (selección)</a:t>
            </a:r>
            <a:br>
              <a:rPr lang="es-ES" sz="2800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</a:br>
            <a:br>
              <a:rPr lang="es-ES" sz="2800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s-ES" sz="2800" dirty="0">
              <a:latin typeface="Book Antiqua" panose="02040602050305030304" pitchFamily="18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5" name="QuadreDeText 4">
            <a:extLst>
              <a:ext uri="{FF2B5EF4-FFF2-40B4-BE49-F238E27FC236}">
                <a16:creationId xmlns:a16="http://schemas.microsoft.com/office/drawing/2014/main" id="{AC04C9B2-5CF0-D8A8-7F9E-75FA28F7B6EA}"/>
              </a:ext>
            </a:extLst>
          </p:cNvPr>
          <p:cNvSpPr txBox="1"/>
          <p:nvPr/>
        </p:nvSpPr>
        <p:spPr>
          <a:xfrm>
            <a:off x="587829" y="1198588"/>
            <a:ext cx="10363200" cy="47816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0215" indent="-450215" algn="just">
              <a:lnSpc>
                <a:spcPct val="107000"/>
              </a:lnSpc>
              <a:spcAft>
                <a:spcPts val="800"/>
              </a:spcAft>
            </a:pPr>
            <a:endParaRPr lang="es-E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0215" indent="-450215" algn="just">
              <a:lnSpc>
                <a:spcPct val="107000"/>
              </a:lnSpc>
              <a:spcAft>
                <a:spcPts val="800"/>
              </a:spcAft>
            </a:pPr>
            <a:r>
              <a:rPr lang="es-ES" sz="16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–– (1982): "Un aragonesismo sintáctico en don Juan Manuel", </a:t>
            </a:r>
            <a:r>
              <a:rPr lang="es-ES" sz="1600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Cahiers</a:t>
            </a:r>
            <a:r>
              <a:rPr lang="es-ES" sz="16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es-ES" sz="1600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linguistique</a:t>
            </a:r>
            <a:r>
              <a:rPr lang="es-ES" sz="16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1600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hispanique</a:t>
            </a:r>
            <a:r>
              <a:rPr lang="es-ES" sz="16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1600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médiévale</a:t>
            </a:r>
            <a:r>
              <a:rPr lang="es-ES" sz="16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7, 61-72.</a:t>
            </a:r>
          </a:p>
          <a:p>
            <a:pPr marL="450215" indent="-450215" algn="just">
              <a:lnSpc>
                <a:spcPct val="107000"/>
              </a:lnSpc>
              <a:spcAft>
                <a:spcPts val="800"/>
              </a:spcAft>
            </a:pPr>
            <a:r>
              <a:rPr lang="es-ES" sz="16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Company </a:t>
            </a:r>
            <a:r>
              <a:rPr lang="es-ES" sz="1600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Company</a:t>
            </a:r>
            <a:r>
              <a:rPr lang="es-ES" sz="16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Concepción (2014): "Adverbios en -mente", en Concepción Company </a:t>
            </a:r>
            <a:r>
              <a:rPr lang="es-ES" sz="1600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Company</a:t>
            </a:r>
            <a:r>
              <a:rPr lang="es-ES" sz="16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(coord.), Sintaxis histórica de la lengua española, Vol. 3, México: Fondo de Cultura Económica-Universidad Nacional Autónoma de México.</a:t>
            </a:r>
          </a:p>
          <a:p>
            <a:pPr marL="450215" indent="-450215" algn="just">
              <a:lnSpc>
                <a:spcPct val="107000"/>
              </a:lnSpc>
              <a:spcAft>
                <a:spcPts val="800"/>
              </a:spcAft>
            </a:pPr>
            <a:r>
              <a:rPr lang="es-ES" sz="1600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Coromines</a:t>
            </a:r>
            <a:r>
              <a:rPr lang="es-ES" sz="16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Joan y Pascual, José Antonio (1980-1991): Diccionario crítico etimológico castellano e hispánico, 6 vols., Madrid: Gredos.</a:t>
            </a:r>
          </a:p>
          <a:p>
            <a:pPr marL="450215" indent="-450215" algn="just">
              <a:lnSpc>
                <a:spcPct val="107000"/>
              </a:lnSpc>
              <a:spcAft>
                <a:spcPts val="800"/>
              </a:spcAft>
            </a:pPr>
            <a:r>
              <a:rPr lang="es-ES" sz="16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Del Rey Quesada, Santiago (2018): "Introducción: lenguas en contacto, traducción y variación desde una perspectiva filológica", en Santiago Del Rey Quesada et al. (eds.), Lenguas en contacto, ayer y hoy. Traducción y variación desde una perspectiva filológica, Frankfurt am Main: Peter Lang, pp. 9-24.</a:t>
            </a:r>
          </a:p>
          <a:p>
            <a:pPr marL="450215" indent="-450215" algn="just">
              <a:lnSpc>
                <a:spcPct val="107000"/>
              </a:lnSpc>
              <a:spcAft>
                <a:spcPts val="800"/>
              </a:spcAft>
            </a:pPr>
            <a:r>
              <a:rPr lang="en-US" sz="16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–– (2020): "The analysis of linguistic variation in Translation Studies. A proposal for classifying translational phenomena between source text and target text", </a:t>
            </a:r>
            <a:r>
              <a:rPr lang="en-US" sz="1600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Hikma</a:t>
            </a:r>
            <a:r>
              <a:rPr lang="en-US" sz="16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19 (1), pp. 209-237.</a:t>
            </a:r>
            <a:endParaRPr lang="es-ES" sz="1600" kern="100" dirty="0">
              <a:effectLst/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0215" indent="-450215" algn="just">
              <a:lnSpc>
                <a:spcPct val="107000"/>
              </a:lnSpc>
              <a:spcAft>
                <a:spcPts val="800"/>
              </a:spcAft>
            </a:pPr>
            <a:r>
              <a:rPr lang="en-US" sz="16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Dworkin, Steven (2012): A history of the Spanish lexicon. A linguistic perspective, Oxford: Oxford University Press.</a:t>
            </a:r>
            <a:endParaRPr lang="es-ES" sz="1600" dirty="0">
              <a:effectLst/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599030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>
            <a:extLst>
              <a:ext uri="{FF2B5EF4-FFF2-40B4-BE49-F238E27FC236}">
                <a16:creationId xmlns:a16="http://schemas.microsoft.com/office/drawing/2014/main" id="{B5024E36-764D-91A9-549C-336F0527B1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56238"/>
            <a:ext cx="12529458" cy="1320800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es-ES" sz="2400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  <a:t>5. Bibliografía (selección)</a:t>
            </a:r>
            <a:br>
              <a:rPr lang="es-ES" sz="2800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</a:br>
            <a:br>
              <a:rPr lang="es-ES" sz="2800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s-ES" sz="2800" dirty="0">
              <a:latin typeface="Book Antiqua" panose="02040602050305030304" pitchFamily="18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5" name="QuadreDeText 4">
            <a:extLst>
              <a:ext uri="{FF2B5EF4-FFF2-40B4-BE49-F238E27FC236}">
                <a16:creationId xmlns:a16="http://schemas.microsoft.com/office/drawing/2014/main" id="{AC04C9B2-5CF0-D8A8-7F9E-75FA28F7B6EA}"/>
              </a:ext>
            </a:extLst>
          </p:cNvPr>
          <p:cNvSpPr txBox="1"/>
          <p:nvPr/>
        </p:nvSpPr>
        <p:spPr>
          <a:xfrm>
            <a:off x="587829" y="1198588"/>
            <a:ext cx="10363200" cy="5403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0215" indent="-450215" algn="just">
              <a:lnSpc>
                <a:spcPct val="107000"/>
              </a:lnSpc>
              <a:spcAft>
                <a:spcPts val="800"/>
              </a:spcAft>
            </a:pPr>
            <a:r>
              <a:rPr lang="es-ES" sz="1600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Enguita</a:t>
            </a:r>
            <a:r>
              <a:rPr lang="es-ES" sz="16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Utrilla, José María (2004): "Evolución lingüística en la Baja Edad Media aragonesa y Navarro", en Rafael Cano Aguilar (ed.), Historia de la lengua española, Barcelona: Ariel, pp. 571-592.</a:t>
            </a:r>
          </a:p>
          <a:p>
            <a:pPr marL="450215" indent="-450215" algn="just">
              <a:lnSpc>
                <a:spcPct val="107000"/>
              </a:lnSpc>
              <a:spcAft>
                <a:spcPts val="800"/>
              </a:spcAft>
            </a:pPr>
            <a:r>
              <a:rPr lang="es-ES" sz="16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Fernández-Ordóñez, Inés (2012): "El norte peninsular y su papel en la historia de la lengua española", en Sara Gómez Seibane y </a:t>
            </a:r>
            <a:r>
              <a:rPr lang="es-ES" sz="1600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Carsten</a:t>
            </a:r>
            <a:r>
              <a:rPr lang="es-ES" sz="16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Sinner (eds.), Estudios sobre tiempo y espacio en el español norteño, San Millán de la Cogolla: </a:t>
            </a:r>
            <a:r>
              <a:rPr lang="es-ES" sz="1600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Cilengua</a:t>
            </a:r>
            <a:r>
              <a:rPr lang="es-ES" sz="16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pp. 23-68.</a:t>
            </a:r>
          </a:p>
          <a:p>
            <a:pPr marL="450215" indent="-450215" algn="just">
              <a:lnSpc>
                <a:spcPct val="107000"/>
              </a:lnSpc>
              <a:spcAft>
                <a:spcPts val="800"/>
              </a:spcAft>
            </a:pPr>
            <a:r>
              <a:rPr lang="es-ES" sz="16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GIEC (</a:t>
            </a:r>
            <a:r>
              <a:rPr lang="es-ES" sz="1600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Institut</a:t>
            </a:r>
            <a:r>
              <a:rPr lang="es-ES" sz="16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d’Estudis </a:t>
            </a:r>
            <a:r>
              <a:rPr lang="es-ES" sz="1600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Catalans</a:t>
            </a:r>
            <a:r>
              <a:rPr lang="es-ES" sz="16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(2016): </a:t>
            </a:r>
            <a:r>
              <a:rPr lang="es-ES" sz="1600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Gramàtica</a:t>
            </a:r>
            <a:r>
              <a:rPr lang="es-ES" sz="16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 la </a:t>
            </a:r>
            <a:r>
              <a:rPr lang="es-ES" sz="1600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llengua</a:t>
            </a:r>
            <a:r>
              <a:rPr lang="es-ES" sz="16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catalana, Barcelona: </a:t>
            </a:r>
            <a:r>
              <a:rPr lang="es-ES" sz="1600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Institut</a:t>
            </a:r>
            <a:r>
              <a:rPr lang="es-ES" sz="16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d’Estudis </a:t>
            </a:r>
            <a:r>
              <a:rPr lang="es-ES" sz="1600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Catalans</a:t>
            </a:r>
            <a:r>
              <a:rPr lang="es-ES" sz="16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450215" indent="-450215" algn="just">
              <a:lnSpc>
                <a:spcPct val="107000"/>
              </a:lnSpc>
              <a:spcAft>
                <a:spcPts val="800"/>
              </a:spcAft>
            </a:pPr>
            <a:r>
              <a:rPr lang="es-ES" sz="16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Gómez Capuz, Juan (1998): "El préstamo lingüístico: conceptos, problemas y métodos", Anejo XXIX de Cuadernos de Filología, Valencia: Universidad de Valencia.</a:t>
            </a:r>
          </a:p>
          <a:p>
            <a:pPr marL="450215" indent="-450215" algn="just">
              <a:lnSpc>
                <a:spcPct val="107000"/>
              </a:lnSpc>
              <a:spcAft>
                <a:spcPts val="800"/>
              </a:spcAft>
            </a:pPr>
            <a:r>
              <a:rPr lang="en-US" sz="16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Harris-</a:t>
            </a:r>
            <a:r>
              <a:rPr lang="en-US" sz="1600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Northall</a:t>
            </a:r>
            <a:r>
              <a:rPr lang="en-US" sz="16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Ray (1999): "Re-Latinization of Castilian Lexis in the Early Sixteenth Century", Bulletin of Hispanic Studies, 76 (1), pp. 1-12.</a:t>
            </a:r>
            <a:endParaRPr lang="es-ES" sz="1600" kern="100" dirty="0">
              <a:effectLst/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0215" indent="-450215" algn="just">
              <a:lnSpc>
                <a:spcPct val="107000"/>
              </a:lnSpc>
              <a:spcAft>
                <a:spcPts val="800"/>
              </a:spcAft>
            </a:pPr>
            <a:r>
              <a:rPr lang="es-ES" sz="16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Lleal Galceran, Coloma (1995): "El secretario, el nuncio y la difusión del latinismo en el siglo XV", Lletres Asturianes, 56, pp. 19-34.</a:t>
            </a:r>
          </a:p>
          <a:p>
            <a:pPr marL="450215" indent="-450215" algn="just">
              <a:lnSpc>
                <a:spcPct val="107000"/>
              </a:lnSpc>
              <a:spcAft>
                <a:spcPts val="800"/>
              </a:spcAft>
            </a:pPr>
            <a:r>
              <a:rPr lang="es-ES" sz="16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–– (2009): "Nebrija y la innovación léxica en el siglo XV", en Laura Romero Aguilera y Carolina Julià Luna (eds.), Tendencias actuales en la investigación diacrónica de la lengua, Barcelona: </a:t>
            </a:r>
            <a:r>
              <a:rPr lang="es-ES" sz="1600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Publicacions</a:t>
            </a:r>
            <a:r>
              <a:rPr lang="es-ES" sz="16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 </a:t>
            </a:r>
            <a:r>
              <a:rPr lang="es-ES" sz="1600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edicions</a:t>
            </a:r>
            <a:r>
              <a:rPr lang="es-ES" sz="16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 la Universitat de Barcelona, pp. 31-44.</a:t>
            </a:r>
          </a:p>
          <a:p>
            <a:pPr marL="450215" indent="-450215" algn="just">
              <a:lnSpc>
                <a:spcPct val="107000"/>
              </a:lnSpc>
              <a:spcAft>
                <a:spcPts val="800"/>
              </a:spcAft>
            </a:pPr>
            <a:endParaRPr lang="es-E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236658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>
            <a:extLst>
              <a:ext uri="{FF2B5EF4-FFF2-40B4-BE49-F238E27FC236}">
                <a16:creationId xmlns:a16="http://schemas.microsoft.com/office/drawing/2014/main" id="{B5024E36-764D-91A9-549C-336F0527B1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56238"/>
            <a:ext cx="12529458" cy="1320800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es-ES" sz="2400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  <a:t>5. Bibliografía (selección)</a:t>
            </a:r>
            <a:br>
              <a:rPr lang="es-ES" sz="2800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</a:br>
            <a:br>
              <a:rPr lang="es-ES" sz="2800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s-ES" sz="2800" dirty="0">
              <a:latin typeface="Book Antiqua" panose="02040602050305030304" pitchFamily="18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5" name="QuadreDeText 4">
            <a:extLst>
              <a:ext uri="{FF2B5EF4-FFF2-40B4-BE49-F238E27FC236}">
                <a16:creationId xmlns:a16="http://schemas.microsoft.com/office/drawing/2014/main" id="{AC04C9B2-5CF0-D8A8-7F9E-75FA28F7B6EA}"/>
              </a:ext>
            </a:extLst>
          </p:cNvPr>
          <p:cNvSpPr txBox="1"/>
          <p:nvPr/>
        </p:nvSpPr>
        <p:spPr>
          <a:xfrm>
            <a:off x="587829" y="1198588"/>
            <a:ext cx="10363200" cy="4979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0215" indent="-450215" algn="just">
              <a:lnSpc>
                <a:spcPct val="107000"/>
              </a:lnSpc>
              <a:spcAft>
                <a:spcPts val="800"/>
              </a:spcAft>
            </a:pPr>
            <a:r>
              <a:rPr lang="es-ES" sz="16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–– (2011): "Aragonés y aragonesismos en el DICCA-XV", </a:t>
            </a:r>
            <a:r>
              <a:rPr lang="es-ES" sz="1600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Alazet</a:t>
            </a:r>
            <a:r>
              <a:rPr lang="es-ES" sz="16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23, pp. 41-53.</a:t>
            </a:r>
          </a:p>
          <a:p>
            <a:pPr marL="450215" indent="-450215" algn="just">
              <a:lnSpc>
                <a:spcPct val="107000"/>
              </a:lnSpc>
              <a:spcAft>
                <a:spcPts val="800"/>
              </a:spcAft>
            </a:pPr>
            <a:r>
              <a:rPr lang="es-ES" sz="1600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Morreale</a:t>
            </a:r>
            <a:r>
              <a:rPr lang="es-ES" sz="16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s-ES" sz="1600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Margherita</a:t>
            </a:r>
            <a:r>
              <a:rPr lang="es-ES" sz="16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(1954): "Los </a:t>
            </a:r>
            <a:r>
              <a:rPr lang="es-ES" sz="1600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doze</a:t>
            </a:r>
            <a:r>
              <a:rPr lang="es-ES" sz="16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trabajos de Hércules de Enrique de Villena: un ensayo medieval de exégesis mitológica", Revista de literatura, 5 (9-10), pp. 21-34.</a:t>
            </a:r>
          </a:p>
          <a:p>
            <a:pPr marL="450215" indent="-450215" algn="just">
              <a:lnSpc>
                <a:spcPct val="107000"/>
              </a:lnSpc>
              <a:spcAft>
                <a:spcPts val="800"/>
              </a:spcAft>
            </a:pPr>
            <a:r>
              <a:rPr lang="es-ES" sz="16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–– (1959): "Apuntes para la historia de la traducción en la Edad Media", Revista de literatura, 15, pp. 3-10.</a:t>
            </a:r>
          </a:p>
          <a:p>
            <a:pPr marL="450215" indent="-450215" algn="just">
              <a:lnSpc>
                <a:spcPct val="107000"/>
              </a:lnSpc>
              <a:spcAft>
                <a:spcPts val="800"/>
              </a:spcAft>
            </a:pPr>
            <a:r>
              <a:rPr lang="es-ES" sz="16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Nadal, Josep M. y Prats, </a:t>
            </a:r>
            <a:r>
              <a:rPr lang="es-ES" sz="1600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Modest</a:t>
            </a:r>
            <a:r>
              <a:rPr lang="es-ES" sz="16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(1987): Historia de la </a:t>
            </a:r>
            <a:r>
              <a:rPr lang="es-ES" sz="1600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llengua</a:t>
            </a:r>
            <a:r>
              <a:rPr lang="es-ES" sz="16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catalana 1. Dels </a:t>
            </a:r>
            <a:r>
              <a:rPr lang="es-ES" sz="1600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orígens</a:t>
            </a:r>
            <a:r>
              <a:rPr lang="es-ES" sz="16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1600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fins</a:t>
            </a:r>
            <a:r>
              <a:rPr lang="es-ES" sz="16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al </a:t>
            </a:r>
            <a:r>
              <a:rPr lang="es-ES" sz="1600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segle</a:t>
            </a:r>
            <a:r>
              <a:rPr lang="es-ES" sz="16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XV, Barcelona: </a:t>
            </a:r>
            <a:r>
              <a:rPr lang="es-ES" sz="1600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Edicions</a:t>
            </a:r>
            <a:r>
              <a:rPr lang="es-ES" sz="16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62.</a:t>
            </a:r>
          </a:p>
          <a:p>
            <a:pPr marL="450215" indent="-450215" algn="just">
              <a:lnSpc>
                <a:spcPct val="107000"/>
              </a:lnSpc>
              <a:spcAft>
                <a:spcPts val="800"/>
              </a:spcAft>
            </a:pPr>
            <a:r>
              <a:rPr lang="es-ES" sz="16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Neira Martínez, Jesús (1969): "Los prefijos es-, des- en aragonés", </a:t>
            </a:r>
            <a:r>
              <a:rPr lang="es-ES" sz="1600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Archivum</a:t>
            </a:r>
            <a:r>
              <a:rPr lang="es-ES" sz="16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19, pp. 331–341.</a:t>
            </a:r>
          </a:p>
          <a:p>
            <a:pPr marL="450215" indent="-450215" algn="just">
              <a:lnSpc>
                <a:spcPct val="107000"/>
              </a:lnSpc>
              <a:spcAft>
                <a:spcPts val="800"/>
              </a:spcAft>
            </a:pPr>
            <a:r>
              <a:rPr lang="es-ES" sz="16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Pascual, José Antonio (1974): La traducción de la "Divina Comedia" atribuida a D. Enrique de Aragón, Salamanca: Universidad de Salamanca.</a:t>
            </a:r>
          </a:p>
          <a:p>
            <a:pPr marL="450215" indent="-450215" algn="just">
              <a:lnSpc>
                <a:spcPct val="107000"/>
              </a:lnSpc>
              <a:spcAft>
                <a:spcPts val="800"/>
              </a:spcAft>
            </a:pPr>
            <a:r>
              <a:rPr lang="es-ES" sz="16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Pharies, David (2013): "El prefijo es- en castellano y en otras variedades hispano–romances", en Isabel Pujol (ed.), Formación de palabras y diacronía, A Coruña: Universidade da Coruña, pp. 109-140.</a:t>
            </a:r>
          </a:p>
          <a:p>
            <a:pPr marL="450215" indent="-450215" algn="just">
              <a:lnSpc>
                <a:spcPct val="107000"/>
              </a:lnSpc>
              <a:spcAft>
                <a:spcPts val="800"/>
              </a:spcAft>
            </a:pPr>
            <a:r>
              <a:rPr lang="es-ES" sz="16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Pharies, David / Pujol Payet, Isabel (2015): "Consideraciones filológicas sobre los verbos parasintéticos con prefijo es- en la historia del español", en José M. García Martín (dir.), Actas del IX Congreso Internacional de Historia de la Lengua Española: (Cádiz, 2012), Frankfurt: Iberoamericana, pp. 1019-1034.</a:t>
            </a:r>
          </a:p>
          <a:p>
            <a:pPr marL="450215" indent="-450215" algn="just">
              <a:lnSpc>
                <a:spcPct val="107000"/>
              </a:lnSpc>
              <a:spcAft>
                <a:spcPts val="800"/>
              </a:spcAft>
            </a:pPr>
            <a:endParaRPr lang="es-E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117598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>
            <a:extLst>
              <a:ext uri="{FF2B5EF4-FFF2-40B4-BE49-F238E27FC236}">
                <a16:creationId xmlns:a16="http://schemas.microsoft.com/office/drawing/2014/main" id="{B5024E36-764D-91A9-549C-336F0527B1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56238"/>
            <a:ext cx="12529458" cy="1320800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es-ES" sz="2400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  <a:t>5. Bibliografía (selección)</a:t>
            </a:r>
            <a:br>
              <a:rPr lang="es-ES" sz="2800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</a:br>
            <a:br>
              <a:rPr lang="es-ES" sz="2800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s-ES" sz="2800" dirty="0">
              <a:latin typeface="Book Antiqua" panose="02040602050305030304" pitchFamily="18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5" name="QuadreDeText 4">
            <a:extLst>
              <a:ext uri="{FF2B5EF4-FFF2-40B4-BE49-F238E27FC236}">
                <a16:creationId xmlns:a16="http://schemas.microsoft.com/office/drawing/2014/main" id="{AC04C9B2-5CF0-D8A8-7F9E-75FA28F7B6EA}"/>
              </a:ext>
            </a:extLst>
          </p:cNvPr>
          <p:cNvSpPr txBox="1"/>
          <p:nvPr/>
        </p:nvSpPr>
        <p:spPr>
          <a:xfrm>
            <a:off x="587829" y="1198588"/>
            <a:ext cx="10363200" cy="50375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0215" indent="-450215" algn="just">
              <a:lnSpc>
                <a:spcPct val="107000"/>
              </a:lnSpc>
              <a:spcAft>
                <a:spcPts val="800"/>
              </a:spcAft>
            </a:pPr>
            <a:r>
              <a:rPr lang="es-ES" sz="16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Raab, Matthias (2014): Préstamo y derivación: neología y tipología textual en el castellano del siglo XV de la Corona de Aragón, Tesis doctoral inédita, Universitat de Barcelona.</a:t>
            </a:r>
          </a:p>
          <a:p>
            <a:pPr marL="450215" indent="-450215" algn="just">
              <a:lnSpc>
                <a:spcPct val="107000"/>
              </a:lnSpc>
              <a:spcAft>
                <a:spcPts val="800"/>
              </a:spcAft>
            </a:pPr>
            <a:r>
              <a:rPr lang="es-ES" sz="16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–– (2015): "Latinismos neológicos en el siglo XV: una propuesta metodológica a partir de la lingüística de corpus", Scriptum Digital, 4, pp. 187-207.</a:t>
            </a:r>
          </a:p>
          <a:p>
            <a:pPr marL="450215" indent="-450215" algn="just">
              <a:lnSpc>
                <a:spcPct val="107000"/>
              </a:lnSpc>
              <a:spcAft>
                <a:spcPts val="800"/>
              </a:spcAft>
            </a:pPr>
            <a:r>
              <a:rPr lang="es-ES" sz="16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–– (2017): "Verbos parasintéticos del castellano oriental del siglo XV", en José María </a:t>
            </a:r>
            <a:r>
              <a:rPr lang="es-ES" sz="1600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Enguita</a:t>
            </a:r>
            <a:r>
              <a:rPr lang="es-ES" sz="16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et al. (eds.), Actas del X Congreso Internacional de Historia de la Lengua Española (Zaragoza, 2015), Frankfurt: Iberoamericana, pp. 883–891.</a:t>
            </a:r>
          </a:p>
          <a:p>
            <a:pPr marL="450215" indent="-450215" algn="just">
              <a:lnSpc>
                <a:spcPct val="107000"/>
              </a:lnSpc>
              <a:spcAft>
                <a:spcPts val="800"/>
              </a:spcAft>
            </a:pPr>
            <a:r>
              <a:rPr lang="es-ES" sz="16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–– (2022): "La rivalidad entre -ción y -miento en el romance castellano-aragonés del siglo XV: una aproximación a la morfología léxica desde la dialectología histórica", </a:t>
            </a:r>
            <a:r>
              <a:rPr lang="es-ES" sz="1600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Zeitschrift</a:t>
            </a:r>
            <a:r>
              <a:rPr lang="es-ES" sz="16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1600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für</a:t>
            </a:r>
            <a:r>
              <a:rPr lang="es-ES" sz="16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1600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Romanische</a:t>
            </a:r>
            <a:r>
              <a:rPr lang="es-ES" sz="16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1600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Philologie</a:t>
            </a:r>
            <a:r>
              <a:rPr lang="es-ES" sz="16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138 (2), pp. 451-482.</a:t>
            </a:r>
          </a:p>
          <a:p>
            <a:pPr marL="450215" indent="-450215" algn="just">
              <a:lnSpc>
                <a:spcPct val="107000"/>
              </a:lnSpc>
              <a:spcAft>
                <a:spcPts val="800"/>
              </a:spcAft>
            </a:pPr>
            <a:r>
              <a:rPr lang="es-ES" sz="16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–– (2024): "</a:t>
            </a:r>
            <a:r>
              <a:rPr lang="es-ES" sz="1600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Alguns</a:t>
            </a:r>
            <a:r>
              <a:rPr lang="es-ES" sz="16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1600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catalanismes</a:t>
            </a:r>
            <a:r>
              <a:rPr lang="es-ES" sz="16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1600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morfològics</a:t>
            </a:r>
            <a:r>
              <a:rPr lang="es-ES" sz="16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 </a:t>
            </a:r>
            <a:r>
              <a:rPr lang="es-ES" sz="1600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sintàctics</a:t>
            </a:r>
            <a:r>
              <a:rPr lang="es-ES" sz="16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del </a:t>
            </a:r>
            <a:r>
              <a:rPr lang="es-ES" sz="1600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castellà</a:t>
            </a:r>
            <a:r>
              <a:rPr lang="es-ES" sz="16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del </a:t>
            </a:r>
            <a:r>
              <a:rPr lang="es-ES" sz="1600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segle</a:t>
            </a:r>
            <a:r>
              <a:rPr lang="es-ES" sz="16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XV a la Corona d’Aragó", </a:t>
            </a:r>
            <a:r>
              <a:rPr lang="es-ES" sz="1600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Zeitschrift</a:t>
            </a:r>
            <a:r>
              <a:rPr lang="es-ES" sz="16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1600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für</a:t>
            </a:r>
            <a:r>
              <a:rPr lang="es-ES" sz="16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1600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Katalanistik</a:t>
            </a:r>
            <a:r>
              <a:rPr lang="es-ES" sz="16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37, en prensa.</a:t>
            </a:r>
          </a:p>
          <a:p>
            <a:pPr marL="449580" indent="-449580">
              <a:lnSpc>
                <a:spcPct val="107000"/>
              </a:lnSpc>
              <a:spcAft>
                <a:spcPts val="800"/>
              </a:spcAft>
            </a:pPr>
            <a:r>
              <a:rPr lang="es-ES" sz="16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–– (2024): "Contacto de lenguas y transferencia lingüística: sobre el papel de las tipologías textuales y las traducciones en los procesos de préstamo del  catalán en el castellano oriental del siglo XV", Revista de Filología Española, en prensa.</a:t>
            </a:r>
          </a:p>
          <a:p>
            <a:pPr marL="450215" indent="-450215" algn="just">
              <a:lnSpc>
                <a:spcPct val="107000"/>
              </a:lnSpc>
              <a:spcAft>
                <a:spcPts val="800"/>
              </a:spcAft>
            </a:pPr>
            <a:endParaRPr lang="es-E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544331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>
            <a:extLst>
              <a:ext uri="{FF2B5EF4-FFF2-40B4-BE49-F238E27FC236}">
                <a16:creationId xmlns:a16="http://schemas.microsoft.com/office/drawing/2014/main" id="{B5024E36-764D-91A9-549C-336F0527B1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56238"/>
            <a:ext cx="12529458" cy="1320800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es-ES" sz="2400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  <a:t>5. Bibliografía (selección)</a:t>
            </a:r>
            <a:br>
              <a:rPr lang="es-ES" sz="2800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</a:br>
            <a:br>
              <a:rPr lang="es-ES" sz="2800" dirty="0"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7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s-ES" sz="2800" dirty="0">
              <a:latin typeface="Book Antiqua" panose="02040602050305030304" pitchFamily="18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5" name="QuadreDeText 4">
            <a:extLst>
              <a:ext uri="{FF2B5EF4-FFF2-40B4-BE49-F238E27FC236}">
                <a16:creationId xmlns:a16="http://schemas.microsoft.com/office/drawing/2014/main" id="{AC04C9B2-5CF0-D8A8-7F9E-75FA28F7B6EA}"/>
              </a:ext>
            </a:extLst>
          </p:cNvPr>
          <p:cNvSpPr txBox="1"/>
          <p:nvPr/>
        </p:nvSpPr>
        <p:spPr>
          <a:xfrm>
            <a:off x="587829" y="1198588"/>
            <a:ext cx="10363200" cy="56379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0215" indent="-450215" algn="just">
              <a:lnSpc>
                <a:spcPct val="107000"/>
              </a:lnSpc>
              <a:spcAft>
                <a:spcPts val="800"/>
              </a:spcAft>
            </a:pPr>
            <a:r>
              <a:rPr lang="es-ES" sz="16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Ridruejo Alonso, Emilio (1984): "Tres catalanismos (y aragonesismos) sintácticos en 'Los </a:t>
            </a:r>
            <a:r>
              <a:rPr lang="es-ES" sz="1600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doze</a:t>
            </a:r>
            <a:r>
              <a:rPr lang="es-ES" sz="16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trabajos de Hércules' del Marqués de Villena", Archivo de Filología Aragonesa, 34-35, pp. 273-290.</a:t>
            </a:r>
          </a:p>
          <a:p>
            <a:pPr marL="450215" indent="-450215" algn="just">
              <a:lnSpc>
                <a:spcPct val="107000"/>
              </a:lnSpc>
              <a:spcAft>
                <a:spcPts val="800"/>
              </a:spcAft>
            </a:pPr>
            <a:r>
              <a:rPr lang="es-ES" sz="16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Santiago </a:t>
            </a:r>
            <a:r>
              <a:rPr lang="es-ES" sz="1600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Lacuesta</a:t>
            </a:r>
            <a:r>
              <a:rPr lang="es-ES" sz="16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Ramón (1971): "Sobre los manuscritos y la traducción de la Eneida de Virgilio, hecha por Enrique de Villena", Filología Moderna, 42, pp. 297-311.</a:t>
            </a:r>
          </a:p>
          <a:p>
            <a:pPr marL="450215" indent="-450215" algn="just">
              <a:lnSpc>
                <a:spcPct val="107000"/>
              </a:lnSpc>
              <a:spcAft>
                <a:spcPts val="800"/>
              </a:spcAft>
            </a:pPr>
            <a:r>
              <a:rPr lang="es-ES" sz="16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–– (2004): "La historia textual. Textos literarios y no literarios", en Rafael Cano Aguilar (ed.), Historia de la lengua española, Barcelona: Ariel, pp. 533–554.</a:t>
            </a:r>
          </a:p>
          <a:p>
            <a:pPr marL="450215" indent="-450215" algn="just">
              <a:lnSpc>
                <a:spcPct val="107000"/>
              </a:lnSpc>
              <a:spcAft>
                <a:spcPts val="800"/>
              </a:spcAft>
            </a:pPr>
            <a:r>
              <a:rPr lang="es-ES" sz="16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Simó, Leticia y Raab, Matthias (2014): "El alcance textual de los latinismos crasos en castellano oriental del siglo XV", en Clara Grande López, </a:t>
            </a:r>
            <a:r>
              <a:rPr lang="es-ES" sz="1600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Leyre</a:t>
            </a:r>
            <a:r>
              <a:rPr lang="es-ES" sz="16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Martín Aizpuru y Soraya </a:t>
            </a:r>
            <a:r>
              <a:rPr lang="es-ES" sz="1600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Salicio</a:t>
            </a:r>
            <a:r>
              <a:rPr lang="es-ES" sz="16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Bravo (coords.), Con una letra joven. Avances en el estudio de la historiografía e historia de la lengua española, Salamanca: Ediciones Universidad de Salamanca, pp. 263-271.</a:t>
            </a:r>
          </a:p>
          <a:p>
            <a:pPr marL="450215" indent="-450215" algn="just">
              <a:lnSpc>
                <a:spcPct val="107000"/>
              </a:lnSpc>
              <a:spcAft>
                <a:spcPts val="800"/>
              </a:spcAft>
            </a:pPr>
            <a:r>
              <a:rPr lang="en-US" sz="16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Wotjak, Gerd (2006) (ed.): 50 Jahre </a:t>
            </a:r>
            <a:r>
              <a:rPr lang="en-US" sz="1600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Leipziger</a:t>
            </a:r>
            <a:r>
              <a:rPr lang="en-US" sz="16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Übersetzungswissenschaftliche</a:t>
            </a:r>
            <a:r>
              <a:rPr lang="en-US" sz="16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Schule. Eine </a:t>
            </a:r>
            <a:r>
              <a:rPr lang="en-US" sz="1600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Rückschau</a:t>
            </a:r>
            <a:r>
              <a:rPr lang="en-US" sz="16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anhand</a:t>
            </a:r>
            <a:r>
              <a:rPr lang="en-US" sz="16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von </a:t>
            </a:r>
            <a:r>
              <a:rPr lang="en-US" sz="1600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ausgewählten</a:t>
            </a:r>
            <a:r>
              <a:rPr lang="en-US" sz="16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Schriften</a:t>
            </a:r>
            <a:r>
              <a:rPr lang="en-US" sz="16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und </a:t>
            </a:r>
            <a:r>
              <a:rPr lang="en-US" sz="1600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Textpassagen</a:t>
            </a:r>
            <a:r>
              <a:rPr lang="en-US" sz="16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Frankfurt am Main: Peter Lang.</a:t>
            </a:r>
            <a:endParaRPr lang="es-ES" sz="1600" kern="100" dirty="0">
              <a:effectLst/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0215" indent="-450215" algn="just">
              <a:lnSpc>
                <a:spcPct val="107000"/>
              </a:lnSpc>
              <a:spcAft>
                <a:spcPts val="800"/>
              </a:spcAft>
            </a:pPr>
            <a:r>
              <a:rPr lang="es-ES" sz="16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Wotjak, </a:t>
            </a:r>
            <a:r>
              <a:rPr lang="es-ES" sz="1600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Gerd</a:t>
            </a:r>
            <a:r>
              <a:rPr lang="es-ES" sz="16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Sinner, </a:t>
            </a:r>
            <a:r>
              <a:rPr lang="es-ES" sz="1600" kern="100" dirty="0" err="1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Carsten</a:t>
            </a:r>
            <a:r>
              <a:rPr lang="es-ES" sz="1600" kern="100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Jung, Linus Gunter y Batista, José Juan (2013) (eds.): La Escuela traductológica de Leipzig. Sus inicios, su credo y su florecer (1965–1985), Frankfurt am Main: Peter Lang.</a:t>
            </a:r>
          </a:p>
          <a:p>
            <a:pPr marL="450215" indent="-269875" algn="just">
              <a:lnSpc>
                <a:spcPct val="107000"/>
              </a:lnSpc>
              <a:spcAft>
                <a:spcPts val="800"/>
              </a:spcAft>
            </a:pPr>
            <a:endParaRPr lang="es-ES" sz="1600" dirty="0">
              <a:effectLst/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0215" indent="-450215" algn="just">
              <a:lnSpc>
                <a:spcPct val="107000"/>
              </a:lnSpc>
              <a:spcAft>
                <a:spcPts val="800"/>
              </a:spcAft>
            </a:pPr>
            <a:endParaRPr lang="es-ES" sz="2400" dirty="0">
              <a:effectLst/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0215" indent="-450215" algn="just">
              <a:lnSpc>
                <a:spcPct val="107000"/>
              </a:lnSpc>
              <a:spcAft>
                <a:spcPts val="800"/>
              </a:spcAft>
            </a:pPr>
            <a:endParaRPr lang="es-E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3184520"/>
      </p:ext>
    </p:extLst>
  </p:cSld>
  <p:clrMapOvr>
    <a:masterClrMapping/>
  </p:clrMapOvr>
</p:sld>
</file>

<file path=ppt/theme/theme1.xml><?xml version="1.0" encoding="utf-8"?>
<a:theme xmlns:a="http://schemas.openxmlformats.org/drawingml/2006/main" name="Galeria">
  <a:themeElements>
    <a:clrScheme name="Galeria">
      <a:dk1>
        <a:sysClr val="windowText" lastClr="000000"/>
      </a:dk1>
      <a:lt1>
        <a:sysClr val="window" lastClr="FFFFFF"/>
      </a:lt1>
      <a:dk2>
        <a:srgbClr val="454545"/>
      </a:dk2>
      <a:lt2>
        <a:srgbClr val="DCDCE0"/>
      </a:lt2>
      <a:accent1>
        <a:srgbClr val="415588"/>
      </a:accent1>
      <a:accent2>
        <a:srgbClr val="4294B6"/>
      </a:accent2>
      <a:accent3>
        <a:srgbClr val="087D7C"/>
      </a:accent3>
      <a:accent4>
        <a:srgbClr val="2CB663"/>
      </a:accent4>
      <a:accent5>
        <a:srgbClr val="DF8822"/>
      </a:accent5>
      <a:accent6>
        <a:srgbClr val="BC410A"/>
      </a:accent6>
      <a:hlink>
        <a:srgbClr val="5977C4"/>
      </a:hlink>
      <a:folHlink>
        <a:srgbClr val="A1A9BF"/>
      </a:folHlink>
    </a:clrScheme>
    <a:fontScheme name="Galeria">
      <a:majorFont>
        <a:latin typeface="Century Gothic" panose="020B0502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eria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  <a:lumMod val="108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E050AC27-895F-4B90-991D-A6818FC89AB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382</TotalTime>
  <Words>4877</Words>
  <Application>Microsoft Office PowerPoint</Application>
  <PresentationFormat>Pantalla panoràmica</PresentationFormat>
  <Paragraphs>333</Paragraphs>
  <Slides>45</Slides>
  <Notes>0</Notes>
  <HiddenSlides>0</HiddenSlides>
  <MMClips>0</MMClips>
  <ScaleCrop>false</ScaleCrop>
  <HeadingPairs>
    <vt:vector size="6" baseType="variant">
      <vt:variant>
        <vt:lpstr>Tipus de lletra utilitzats</vt:lpstr>
      </vt:variant>
      <vt:variant>
        <vt:i4>6</vt:i4>
      </vt:variant>
      <vt:variant>
        <vt:lpstr>Tema</vt:lpstr>
      </vt:variant>
      <vt:variant>
        <vt:i4>1</vt:i4>
      </vt:variant>
      <vt:variant>
        <vt:lpstr>Títols de les diapositives</vt:lpstr>
      </vt:variant>
      <vt:variant>
        <vt:i4>45</vt:i4>
      </vt:variant>
    </vt:vector>
  </HeadingPairs>
  <TitlesOfParts>
    <vt:vector size="52" baseType="lpstr">
      <vt:lpstr>Arial</vt:lpstr>
      <vt:lpstr>Book Antiqua</vt:lpstr>
      <vt:lpstr>Calibri</vt:lpstr>
      <vt:lpstr>Century Gothic</vt:lpstr>
      <vt:lpstr>Garamond</vt:lpstr>
      <vt:lpstr>Times New Roman</vt:lpstr>
      <vt:lpstr>Galeria</vt:lpstr>
      <vt:lpstr>Presentació del PowerPoint</vt:lpstr>
      <vt:lpstr>Presentació del PowerPoint</vt:lpstr>
      <vt:lpstr>0. El origen del “bilingüismo”: Sentencia del Compromiso de Caspe (25 de junio de 1412): </vt:lpstr>
      <vt:lpstr>El origen del “bilingüismo”: Sentencia del Compromiso de Caspe (25 de junio de 1412): </vt:lpstr>
      <vt:lpstr>El origen del “bilingüismo”: Sentencia del Compromiso de Caspe (25 de junio de 1412): </vt:lpstr>
      <vt:lpstr>1. Introducción </vt:lpstr>
      <vt:lpstr>1. Introducción - Justificación </vt:lpstr>
      <vt:lpstr>1. Introducción </vt:lpstr>
      <vt:lpstr>2. Problemas teóricos y terminológicos: préstamo    - “la transferencia de elementos –normalmente léxicos, aunque no siempre […]– entre dos lenguas o comunidades lingüísticas, con cierta alteración formal de dicho elemento […]” (Gómez Capuz 1998: 19)  - Problema de diferenciación en el plano etimológico entre étimo último y étimo inmediato (cfr. Pratt 1980: 42-43).   Ejemplo: longobardo skif ‘barco’ &gt; italiano schifo &gt; catalán esquif  &gt; castellano esquife  </vt:lpstr>
      <vt:lpstr>2. Problemas teóricos y terminológicos: catalanismo  - “Forma d’expressió catalana usada en una altra llengua” (DIEC, s. v. catalanisme) - “Element lingüístic català introduït en una altra llengua” (DDLC, s. v. catalanisme) - “Palabra, locución, giro, etc. peculiar o procedente del catalán” (DLE, s. v. catalanismo) - Coincidencias formales de las soluciones entre el aragonés, el catalán y el occitano:  acollir, aconsellar, agenollar… - “de origen galorrománico” (Colon 1967b: 161-162) u “orientalismos” (Pascual 1974: 119) - En la tradición de la filología hispánica, un orientalismo no es lo mismo que en la tradición de la filología catalana.       </vt:lpstr>
      <vt:lpstr>3. El Diccionario del castellano del siglo XV en la Corona de Aragón    </vt:lpstr>
      <vt:lpstr>3. El Diccionario del castellano del siglo XV en la Corona de Aragón         </vt:lpstr>
      <vt:lpstr>3. El Diccionario del castellano del siglo XV en la Corona de Aragón         </vt:lpstr>
      <vt:lpstr>3. El Diccionario del castellano del siglo XV en la Corona de Aragón: una muestra textual         </vt:lpstr>
      <vt:lpstr>4. Elementos fónico-gráficos orientales – Apócope extrema no restaurada         </vt:lpstr>
      <vt:lpstr>4. Elementos fónico-gráficos orientales - /kt/ &gt; /t/, presencia de la africada prepalatal         </vt:lpstr>
      <vt:lpstr>4. Elementos fónico-gráficos orientales – palatal lateral         </vt:lpstr>
      <vt:lpstr>4. Elementos morfológicos orientales         </vt:lpstr>
      <vt:lpstr>4. Elementos morfológicos orientales - ara         </vt:lpstr>
      <vt:lpstr>4. Elementos morfológicos orientales: en / na         </vt:lpstr>
      <vt:lpstr>4. Elementos morfológicos orientales – no pas         </vt:lpstr>
      <vt:lpstr>4. Elementos morfológicos orientales: -ción / -miento        </vt:lpstr>
      <vt:lpstr>4. Elementos morfológicos orientales – variantes morfológicas         </vt:lpstr>
      <vt:lpstr>4. Elementos morfológicos orientales: -ción / -miento        </vt:lpstr>
      <vt:lpstr>4. Elementos sintácticos orientales: coordinación de adverbios en -mente         </vt:lpstr>
      <vt:lpstr>4. Elementos sintácticos orientales: futuro de indicativo / subjuntivo         </vt:lpstr>
      <vt:lpstr>4. Elementos sintácticos orientales: ya (se) sea (sia) (que)         </vt:lpstr>
      <vt:lpstr>4. Elementos sintácticos orientales: ya (se) sea (sia) (que)         </vt:lpstr>
      <vt:lpstr>4. Elementos léxicos orientales         </vt:lpstr>
      <vt:lpstr>4. Elementos léxicos orientales: el papel de las traducciones  Plantas: agrella (del cat. agrella); agrieta (del cat. agreta), adelante (del cat. alantre), álber (del cat. àlber), alberginia (del cat. albergínia)… Animales: foja (del cat. fotja), gavina (del cat. gavina), óliba (del cat. òliba), oronella (del cat. oroneta), talpa (del cat. talpa), toñinoto (del cat. tonyinot)… Alimentos: formaje (del cat. formatge)… Herramientas, máquinas y utensilios Voces marítimas …       </vt:lpstr>
      <vt:lpstr>4. Elementos léxicos orientales: festejar-celebrar         </vt:lpstr>
      <vt:lpstr>4. Elementos léxicos orientales: terratrèmol - terremoto         </vt:lpstr>
      <vt:lpstr>5. Conclusiones       </vt:lpstr>
      <vt:lpstr>5. Conclusiones       </vt:lpstr>
      <vt:lpstr>Proyectos de investigación </vt:lpstr>
      <vt:lpstr>Proyectos de investigación </vt:lpstr>
      <vt:lpstr>Proyectos de investigación </vt:lpstr>
      <vt:lpstr>Proyectos de investigación </vt:lpstr>
      <vt:lpstr>     ¡Muchas gracias!</vt:lpstr>
      <vt:lpstr>5. Bibliografía (selección)         </vt:lpstr>
      <vt:lpstr>5. Bibliografía (selección)         </vt:lpstr>
      <vt:lpstr>5. Bibliografía (selección)         </vt:lpstr>
      <vt:lpstr>5. Bibliografía (selección)         </vt:lpstr>
      <vt:lpstr>5. Bibliografía (selección)         </vt:lpstr>
      <vt:lpstr>5. Bibliografía (selección)      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 del PowerPoint</dc:title>
  <dc:creator>Matthias Ulrich Raab</dc:creator>
  <cp:lastModifiedBy>Matthias Ulrich Raab</cp:lastModifiedBy>
  <cp:revision>15</cp:revision>
  <dcterms:created xsi:type="dcterms:W3CDTF">2024-05-28T16:07:37Z</dcterms:created>
  <dcterms:modified xsi:type="dcterms:W3CDTF">2024-11-19T11:38:42Z</dcterms:modified>
</cp:coreProperties>
</file>