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309" r:id="rId13"/>
    <p:sldId id="310"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312" r:id="rId34"/>
    <p:sldId id="313" r:id="rId35"/>
    <p:sldId id="286" r:id="rId36"/>
    <p:sldId id="314" r:id="rId37"/>
    <p:sldId id="315" r:id="rId38"/>
    <p:sldId id="288" r:id="rId39"/>
    <p:sldId id="287" r:id="rId40"/>
    <p:sldId id="289" r:id="rId41"/>
    <p:sldId id="290" r:id="rId42"/>
    <p:sldId id="291" r:id="rId43"/>
    <p:sldId id="292" r:id="rId44"/>
    <p:sldId id="293" r:id="rId45"/>
    <p:sldId id="296" r:id="rId46"/>
    <p:sldId id="294" r:id="rId47"/>
    <p:sldId id="297" r:id="rId48"/>
    <p:sldId id="298" r:id="rId49"/>
    <p:sldId id="295" r:id="rId50"/>
    <p:sldId id="299" r:id="rId51"/>
    <p:sldId id="300" r:id="rId52"/>
    <p:sldId id="301" r:id="rId53"/>
    <p:sldId id="316" r:id="rId54"/>
    <p:sldId id="302" r:id="rId55"/>
    <p:sldId id="317" r:id="rId56"/>
    <p:sldId id="303" r:id="rId57"/>
    <p:sldId id="304" r:id="rId58"/>
    <p:sldId id="305" r:id="rId59"/>
    <p:sldId id="306" r:id="rId60"/>
    <p:sldId id="307" r:id="rId61"/>
    <p:sldId id="308"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27"/>
  </p:normalViewPr>
  <p:slideViewPr>
    <p:cSldViewPr snapToGrid="0">
      <p:cViewPr varScale="1">
        <p:scale>
          <a:sx n="104" d="100"/>
          <a:sy n="104" d="100"/>
        </p:scale>
        <p:origin x="232"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2/15/24</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2/15/24</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2/15/24</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5125305" y="1488985"/>
            <a:ext cx="6264350" cy="169685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118447" y="4351687"/>
            <a:ext cx="6265588" cy="17040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2/15/24</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2/15/24</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2/15/24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2/15/24</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2/15/24</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2/15/24</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0BE68B-E103-1745-707D-37D135E9780C}"/>
              </a:ext>
            </a:extLst>
          </p:cNvPr>
          <p:cNvSpPr>
            <a:spLocks noGrp="1"/>
          </p:cNvSpPr>
          <p:nvPr>
            <p:ph type="ctrTitle"/>
          </p:nvPr>
        </p:nvSpPr>
        <p:spPr/>
        <p:txBody>
          <a:bodyPr>
            <a:normAutofit fontScale="90000"/>
          </a:bodyPr>
          <a:lstStyle/>
          <a:p>
            <a:r>
              <a:rPr lang="es-NO" dirty="0"/>
              <a:t>Person features and non-specific readings of speech participants</a:t>
            </a:r>
          </a:p>
        </p:txBody>
      </p:sp>
      <p:sp>
        <p:nvSpPr>
          <p:cNvPr id="3" name="Subtítulo 2">
            <a:extLst>
              <a:ext uri="{FF2B5EF4-FFF2-40B4-BE49-F238E27FC236}">
                <a16:creationId xmlns:a16="http://schemas.microsoft.com/office/drawing/2014/main" id="{864DF9E3-D90F-2716-2A3F-4E1E6EA5D5CC}"/>
              </a:ext>
            </a:extLst>
          </p:cNvPr>
          <p:cNvSpPr>
            <a:spLocks noGrp="1"/>
          </p:cNvSpPr>
          <p:nvPr>
            <p:ph type="subTitle" idx="1"/>
          </p:nvPr>
        </p:nvSpPr>
        <p:spPr/>
        <p:txBody>
          <a:bodyPr/>
          <a:lstStyle/>
          <a:p>
            <a:r>
              <a:rPr lang="es-NO" dirty="0"/>
              <a:t>Antonio Fábregas</a:t>
            </a:r>
          </a:p>
          <a:p>
            <a:r>
              <a:rPr lang="es-NO" dirty="0"/>
              <a:t>NTNU</a:t>
            </a:r>
          </a:p>
          <a:p>
            <a:r>
              <a:rPr lang="es-ES" dirty="0"/>
              <a:t>a</a:t>
            </a:r>
            <a:r>
              <a:rPr lang="es-NO" dirty="0"/>
              <a:t>ntonio.fabregas@ntnu.no</a:t>
            </a:r>
          </a:p>
        </p:txBody>
      </p:sp>
    </p:spTree>
    <p:extLst>
      <p:ext uri="{BB962C8B-B14F-4D97-AF65-F5344CB8AC3E}">
        <p14:creationId xmlns:p14="http://schemas.microsoft.com/office/powerpoint/2010/main" val="2884129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6207BA-0129-0193-50D9-7BDA42CD639C}"/>
              </a:ext>
            </a:extLst>
          </p:cNvPr>
          <p:cNvSpPr>
            <a:spLocks noGrp="1"/>
          </p:cNvSpPr>
          <p:nvPr>
            <p:ph type="title"/>
          </p:nvPr>
        </p:nvSpPr>
        <p:spPr/>
        <p:txBody>
          <a:bodyPr/>
          <a:lstStyle/>
          <a:p>
            <a:r>
              <a:rPr lang="es-NO" dirty="0"/>
              <a:t>The goal</a:t>
            </a:r>
          </a:p>
        </p:txBody>
      </p:sp>
      <p:sp>
        <p:nvSpPr>
          <p:cNvPr id="3" name="Marcador de contenido 2">
            <a:extLst>
              <a:ext uri="{FF2B5EF4-FFF2-40B4-BE49-F238E27FC236}">
                <a16:creationId xmlns:a16="http://schemas.microsoft.com/office/drawing/2014/main" id="{DC6D5912-E146-1CD6-17C4-972ED6272D84}"/>
              </a:ext>
            </a:extLst>
          </p:cNvPr>
          <p:cNvSpPr>
            <a:spLocks noGrp="1"/>
          </p:cNvSpPr>
          <p:nvPr>
            <p:ph idx="1"/>
          </p:nvPr>
        </p:nvSpPr>
        <p:spPr/>
        <p:txBody>
          <a:bodyPr/>
          <a:lstStyle/>
          <a:p>
            <a:r>
              <a:rPr lang="es-NO" dirty="0"/>
              <a:t>To what extent do we codify ‘pragmatic’ notions through formal features? Do we have specifically pragmatic features or do we use more abstract formal features that, combined with cognitive operations, produce the intended result?</a:t>
            </a:r>
          </a:p>
          <a:p>
            <a:r>
              <a:rPr lang="es-NO" dirty="0"/>
              <a:t>The granularity of formal features: the higher the syntactic domain of a feature, the more coarse-grained the notion expressed by that feature is (eg., noun classification systems, [count / mass], [individual / collective] in the NP domain, vs. [specific] and [definite] in the DP domain).</a:t>
            </a:r>
          </a:p>
        </p:txBody>
      </p:sp>
    </p:spTree>
    <p:extLst>
      <p:ext uri="{BB962C8B-B14F-4D97-AF65-F5344CB8AC3E}">
        <p14:creationId xmlns:p14="http://schemas.microsoft.com/office/powerpoint/2010/main" val="610009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A777ED-DA89-CFFD-D523-A665904AC228}"/>
              </a:ext>
            </a:extLst>
          </p:cNvPr>
          <p:cNvSpPr>
            <a:spLocks noGrp="1"/>
          </p:cNvSpPr>
          <p:nvPr>
            <p:ph type="title"/>
          </p:nvPr>
        </p:nvSpPr>
        <p:spPr/>
        <p:txBody>
          <a:bodyPr/>
          <a:lstStyle/>
          <a:p>
            <a:r>
              <a:rPr lang="es-NO" dirty="0"/>
              <a:t>How to explore this goal</a:t>
            </a:r>
          </a:p>
        </p:txBody>
      </p:sp>
      <p:sp>
        <p:nvSpPr>
          <p:cNvPr id="3" name="Marcador de contenido 2">
            <a:extLst>
              <a:ext uri="{FF2B5EF4-FFF2-40B4-BE49-F238E27FC236}">
                <a16:creationId xmlns:a16="http://schemas.microsoft.com/office/drawing/2014/main" id="{69CA28CA-8EF7-640E-9D7C-C88AB39B18B7}"/>
              </a:ext>
            </a:extLst>
          </p:cNvPr>
          <p:cNvSpPr>
            <a:spLocks noGrp="1"/>
          </p:cNvSpPr>
          <p:nvPr>
            <p:ph idx="1"/>
          </p:nvPr>
        </p:nvSpPr>
        <p:spPr/>
        <p:txBody>
          <a:bodyPr/>
          <a:lstStyle/>
          <a:p>
            <a:r>
              <a:rPr lang="es-NO" dirty="0"/>
              <a:t>Spanish has different strategies to graduate the level of speaker involvement and the specificity of the subject (</a:t>
            </a:r>
            <a:r>
              <a:rPr lang="en-US" sz="1800" dirty="0">
                <a:effectLst/>
                <a:latin typeface="Times New Roman" panose="02020603050405020304" pitchFamily="18" charset="0"/>
                <a:ea typeface="MS Mincho" panose="02020609040205080304" pitchFamily="49" charset="-128"/>
              </a:rPr>
              <a:t>(</a:t>
            </a:r>
            <a:r>
              <a:rPr lang="en-US" sz="1800" dirty="0" err="1">
                <a:effectLst/>
                <a:latin typeface="Times New Roman" panose="02020603050405020304" pitchFamily="18" charset="0"/>
                <a:ea typeface="MS Mincho" panose="02020609040205080304" pitchFamily="49" charset="-128"/>
              </a:rPr>
              <a:t>Aijón</a:t>
            </a:r>
            <a:r>
              <a:rPr lang="en-US" sz="1800" dirty="0">
                <a:effectLst/>
                <a:latin typeface="Times New Roman" panose="02020603050405020304" pitchFamily="18" charset="0"/>
                <a:ea typeface="MS Mincho" panose="02020609040205080304" pitchFamily="49" charset="-128"/>
              </a:rPr>
              <a:t> Oliva 2019, </a:t>
            </a:r>
            <a:r>
              <a:rPr lang="en-US" sz="1800" dirty="0" err="1">
                <a:effectLst/>
                <a:latin typeface="Times New Roman" panose="02020603050405020304" pitchFamily="18" charset="0"/>
                <a:ea typeface="MS Mincho" panose="02020609040205080304" pitchFamily="49" charset="-128"/>
              </a:rPr>
              <a:t>Aijón</a:t>
            </a:r>
            <a:r>
              <a:rPr lang="en-US" sz="1800" dirty="0">
                <a:effectLst/>
                <a:latin typeface="Times New Roman" panose="02020603050405020304" pitchFamily="18" charset="0"/>
                <a:ea typeface="MS Mincho" panose="02020609040205080304" pitchFamily="49" charset="-128"/>
              </a:rPr>
              <a:t> Oliva &amp; Serrano 2013, </a:t>
            </a:r>
            <a:r>
              <a:rPr lang="en-US" sz="1800" dirty="0" err="1">
                <a:effectLst/>
                <a:latin typeface="Times New Roman" panose="02020603050405020304" pitchFamily="18" charset="0"/>
                <a:ea typeface="MS Mincho" panose="02020609040205080304" pitchFamily="49" charset="-128"/>
              </a:rPr>
              <a:t>Barrajón</a:t>
            </a:r>
            <a:r>
              <a:rPr lang="en-US" sz="1800" dirty="0">
                <a:effectLst/>
                <a:latin typeface="Times New Roman" panose="02020603050405020304" pitchFamily="18" charset="0"/>
                <a:ea typeface="MS Mincho" panose="02020609040205080304" pitchFamily="49" charset="-128"/>
              </a:rPr>
              <a:t> López 2005, </a:t>
            </a:r>
            <a:r>
              <a:rPr lang="en-US" sz="1800" dirty="0" err="1">
                <a:effectLst/>
                <a:latin typeface="Times New Roman" panose="02020603050405020304" pitchFamily="18" charset="0"/>
                <a:ea typeface="MS Mincho" panose="02020609040205080304" pitchFamily="49" charset="-128"/>
              </a:rPr>
              <a:t>Briz</a:t>
            </a:r>
            <a:r>
              <a:rPr lang="en-US" sz="1800" dirty="0">
                <a:effectLst/>
                <a:latin typeface="Times New Roman" panose="02020603050405020304" pitchFamily="18" charset="0"/>
                <a:ea typeface="MS Mincho" panose="02020609040205080304" pitchFamily="49" charset="-128"/>
              </a:rPr>
              <a:t> 1998, Cameron 1993, </a:t>
            </a:r>
            <a:r>
              <a:rPr lang="en-US" sz="1800" dirty="0" err="1">
                <a:effectLst/>
                <a:latin typeface="Times New Roman" panose="02020603050405020304" pitchFamily="18" charset="0"/>
                <a:ea typeface="MS Mincho" panose="02020609040205080304" pitchFamily="49" charset="-128"/>
              </a:rPr>
              <a:t>Enríquez</a:t>
            </a:r>
            <a:r>
              <a:rPr lang="en-US" sz="1800" dirty="0">
                <a:effectLst/>
                <a:latin typeface="Times New Roman" panose="02020603050405020304" pitchFamily="18" charset="0"/>
                <a:ea typeface="MS Mincho" panose="02020609040205080304" pitchFamily="49" charset="-128"/>
              </a:rPr>
              <a:t> 1984, Gómez </a:t>
            </a:r>
            <a:r>
              <a:rPr lang="en-US" sz="1800" dirty="0" err="1">
                <a:effectLst/>
                <a:latin typeface="Times New Roman" panose="02020603050405020304" pitchFamily="18" charset="0"/>
                <a:ea typeface="MS Mincho" panose="02020609040205080304" pitchFamily="49" charset="-128"/>
              </a:rPr>
              <a:t>Torrego</a:t>
            </a:r>
            <a:r>
              <a:rPr lang="en-US" sz="1800" dirty="0">
                <a:effectLst/>
                <a:latin typeface="Times New Roman" panose="02020603050405020304" pitchFamily="18" charset="0"/>
                <a:ea typeface="MS Mincho" panose="02020609040205080304" pitchFamily="49" charset="-128"/>
              </a:rPr>
              <a:t> 1992, </a:t>
            </a:r>
            <a:r>
              <a:rPr lang="en-US" sz="1800" dirty="0" err="1">
                <a:effectLst/>
                <a:latin typeface="Times New Roman" panose="02020603050405020304" pitchFamily="18" charset="0"/>
                <a:ea typeface="MS Mincho" panose="02020609040205080304" pitchFamily="49" charset="-128"/>
              </a:rPr>
              <a:t>Guirado</a:t>
            </a:r>
            <a:r>
              <a:rPr lang="en-US" sz="1800" dirty="0">
                <a:effectLst/>
                <a:latin typeface="Times New Roman" panose="02020603050405020304" pitchFamily="18" charset="0"/>
                <a:ea typeface="MS Mincho" panose="02020609040205080304" pitchFamily="49" charset="-128"/>
              </a:rPr>
              <a:t> 2011, </a:t>
            </a:r>
            <a:r>
              <a:rPr lang="en-US" sz="1800" dirty="0" err="1">
                <a:effectLst/>
                <a:latin typeface="Times New Roman" panose="02020603050405020304" pitchFamily="18" charset="0"/>
                <a:ea typeface="MS Mincho" panose="02020609040205080304" pitchFamily="49" charset="-128"/>
              </a:rPr>
              <a:t>Hernanz</a:t>
            </a:r>
            <a:r>
              <a:rPr lang="en-US" sz="1800" dirty="0">
                <a:effectLst/>
                <a:latin typeface="Times New Roman" panose="02020603050405020304" pitchFamily="18" charset="0"/>
                <a:ea typeface="MS Mincho" panose="02020609040205080304" pitchFamily="49" charset="-128"/>
              </a:rPr>
              <a:t> 1990, Kluge 2010, Serrano 2006, 2022a, Travis &amp; Torres- </a:t>
            </a:r>
            <a:r>
              <a:rPr lang="en-US" sz="1800" dirty="0" err="1">
                <a:effectLst/>
                <a:latin typeface="Times New Roman" panose="02020603050405020304" pitchFamily="18" charset="0"/>
                <a:ea typeface="MS Mincho" panose="02020609040205080304" pitchFamily="49" charset="-128"/>
              </a:rPr>
              <a:t>Cacoullos</a:t>
            </a:r>
            <a:r>
              <a:rPr lang="en-US" sz="1800" dirty="0">
                <a:effectLst/>
                <a:latin typeface="Times New Roman" panose="02020603050405020304" pitchFamily="18" charset="0"/>
                <a:ea typeface="MS Mincho" panose="02020609040205080304" pitchFamily="49" charset="-128"/>
              </a:rPr>
              <a:t> 2018</a:t>
            </a:r>
            <a:r>
              <a:rPr lang="es-NO" sz="1800" dirty="0">
                <a:latin typeface="Times New Roman" panose="02020603050405020304" pitchFamily="18" charset="0"/>
                <a:ea typeface="MS Mincho" panose="02020609040205080304" pitchFamily="49" charset="-128"/>
              </a:rPr>
              <a:t>)</a:t>
            </a:r>
            <a:endParaRPr lang="es-NO" dirty="0"/>
          </a:p>
        </p:txBody>
      </p:sp>
    </p:spTree>
    <p:extLst>
      <p:ext uri="{BB962C8B-B14F-4D97-AF65-F5344CB8AC3E}">
        <p14:creationId xmlns:p14="http://schemas.microsoft.com/office/powerpoint/2010/main" val="959088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40CF31-CF9E-6D83-BA25-99C3EE5FB062}"/>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BB442F4B-8E94-293A-087F-E080DE1ED0EF}"/>
              </a:ext>
            </a:extLst>
          </p:cNvPr>
          <p:cNvSpPr>
            <a:spLocks noGrp="1"/>
          </p:cNvSpPr>
          <p:nvPr>
            <p:ph idx="1"/>
          </p:nvPr>
        </p:nvSpPr>
        <p:spPr/>
        <p:txBody>
          <a:bodyPr>
            <a:normAutofit lnSpcReduction="10000"/>
          </a:bodyPr>
          <a:lstStyle/>
          <a:p>
            <a:r>
              <a:rPr lang="es-NO" dirty="0"/>
              <a:t>Leaving impersonal SE we have:</a:t>
            </a:r>
          </a:p>
          <a:p>
            <a:pPr marL="0" indent="0">
              <a:buNone/>
            </a:pPr>
            <a:endParaRPr lang="es-NO" dirty="0"/>
          </a:p>
          <a:p>
            <a:pPr marL="0" indent="0">
              <a:buNone/>
            </a:pPr>
            <a:r>
              <a:rPr lang="es-ES" dirty="0">
                <a:latin typeface="Times New Roman" panose="02020603050405020304" pitchFamily="18" charset="0"/>
                <a:ea typeface="MS Mincho" panose="02020609040205080304" pitchFamily="49" charset="-128"/>
                <a:cs typeface="Times New Roman" panose="02020603050405020304" pitchFamily="18" charset="0"/>
              </a:rPr>
              <a:t>a.</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Llama-n 	a la puerta.</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knock.3pl	at the door</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'Someone is knocking at the door’</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dirty="0">
                <a:latin typeface="Times New Roman" panose="02020603050405020304" pitchFamily="18" charset="0"/>
                <a:ea typeface="MS Mincho" panose="02020609040205080304" pitchFamily="49" charset="-128"/>
                <a:cs typeface="Times New Roman" panose="02020603050405020304" pitchFamily="18" charset="0"/>
              </a:rPr>
              <a:t>b</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Uno vive bien aquí.</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s-ES" sz="1800" dirty="0" err="1">
                <a:effectLst/>
                <a:latin typeface="Times New Roman" panose="02020603050405020304" pitchFamily="18" charset="0"/>
                <a:ea typeface="MS Mincho" panose="02020609040205080304" pitchFamily="49" charset="-128"/>
                <a:cs typeface="Times New Roman" panose="02020603050405020304" pitchFamily="18" charset="0"/>
              </a:rPr>
              <a:t>one</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s-ES" sz="1800" dirty="0" err="1">
                <a:effectLst/>
                <a:latin typeface="Times New Roman" panose="02020603050405020304" pitchFamily="18" charset="0"/>
                <a:ea typeface="MS Mincho" panose="02020609040205080304" pitchFamily="49" charset="-128"/>
                <a:cs typeface="Times New Roman" panose="02020603050405020304" pitchFamily="18" charset="0"/>
              </a:rPr>
              <a:t>lives</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s-ES" sz="1800" dirty="0" err="1">
                <a:effectLst/>
                <a:latin typeface="Times New Roman" panose="02020603050405020304" pitchFamily="18" charset="0"/>
                <a:ea typeface="MS Mincho" panose="02020609040205080304" pitchFamily="49" charset="-128"/>
                <a:cs typeface="Times New Roman" panose="02020603050405020304" pitchFamily="18" charset="0"/>
              </a:rPr>
              <a:t>well</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s-ES" sz="1800" dirty="0" err="1">
                <a:effectLst/>
                <a:latin typeface="Times New Roman" panose="02020603050405020304" pitchFamily="18" charset="0"/>
                <a:ea typeface="MS Mincho" panose="02020609040205080304" pitchFamily="49" charset="-128"/>
                <a:cs typeface="Times New Roman" panose="02020603050405020304" pitchFamily="18" charset="0"/>
              </a:rPr>
              <a:t>here</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342900" indent="-342900">
              <a:buAutoNum type="alphaLcPeriod" startAt="3"/>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En Italia llegas 	a 	una tienda y te ponen de comer.</a:t>
            </a:r>
          </a:p>
          <a:p>
            <a:pPr marL="0" indent="0">
              <a:buNone/>
            </a:pPr>
            <a:r>
              <a:rPr lang="es-ES" dirty="0">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in Italy arrive.2sg to a shop and you give of eat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'In Italy you enter any shop and they give you some food'</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2593028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EEDFC9-C956-3ABA-628D-72AE2C095AED}"/>
              </a:ext>
            </a:extLst>
          </p:cNvPr>
          <p:cNvSpPr>
            <a:spLocks noGrp="1"/>
          </p:cNvSpPr>
          <p:nvPr>
            <p:ph type="title"/>
          </p:nvPr>
        </p:nvSpPr>
        <p:spPr/>
        <p:txBody>
          <a:bodyPr/>
          <a:lstStyle/>
          <a:p>
            <a:r>
              <a:rPr lang="es-NO" dirty="0"/>
              <a:t>Specific puzzles</a:t>
            </a:r>
          </a:p>
        </p:txBody>
      </p:sp>
      <p:sp>
        <p:nvSpPr>
          <p:cNvPr id="3" name="Marcador de contenido 2">
            <a:extLst>
              <a:ext uri="{FF2B5EF4-FFF2-40B4-BE49-F238E27FC236}">
                <a16:creationId xmlns:a16="http://schemas.microsoft.com/office/drawing/2014/main" id="{F2233451-D5AC-B4FA-CC4C-FA9D1F928BD5}"/>
              </a:ext>
            </a:extLst>
          </p:cNvPr>
          <p:cNvSpPr>
            <a:spLocks noGrp="1"/>
          </p:cNvSpPr>
          <p:nvPr>
            <p:ph idx="1"/>
          </p:nvPr>
        </p:nvSpPr>
        <p:spPr/>
        <p:txBody>
          <a:bodyPr/>
          <a:lstStyle/>
          <a:p>
            <a:r>
              <a:rPr lang="en-US" sz="1800" dirty="0">
                <a:effectLst/>
                <a:latin typeface="Times New Roman" panose="02020603050405020304" pitchFamily="18" charset="0"/>
                <a:ea typeface="MS Mincho" panose="02020609040205080304" pitchFamily="49" charset="-128"/>
              </a:rPr>
              <a:t>The same feature 'plural' that is required to get the non-specific reading in (a) blocks the non-specific reading in (c), and the same feature 'addressee' which makes (c) non-specific is unavailable for (b), which has to be linked to a 1st person and can never be used as a concealing form for the 2nd person. The same features that seem to license the non-specific reading in one case block the non-specific reading in other cases.</a:t>
            </a:r>
            <a:r>
              <a:rPr lang="es-NO" dirty="0">
                <a:effectLst/>
              </a:rPr>
              <a:t> </a:t>
            </a:r>
            <a:endParaRPr lang="es-NO" dirty="0"/>
          </a:p>
        </p:txBody>
      </p:sp>
    </p:spTree>
    <p:extLst>
      <p:ext uri="{BB962C8B-B14F-4D97-AF65-F5344CB8AC3E}">
        <p14:creationId xmlns:p14="http://schemas.microsoft.com/office/powerpoint/2010/main" val="1816434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91D7F2-B995-8B92-47C8-98065AAA666D}"/>
              </a:ext>
            </a:extLst>
          </p:cNvPr>
          <p:cNvSpPr>
            <a:spLocks noGrp="1"/>
          </p:cNvSpPr>
          <p:nvPr>
            <p:ph type="title"/>
          </p:nvPr>
        </p:nvSpPr>
        <p:spPr/>
        <p:txBody>
          <a:bodyPr/>
          <a:lstStyle/>
          <a:p>
            <a:r>
              <a:rPr lang="es-NO" dirty="0"/>
              <a:t>Addressees or speakers</a:t>
            </a:r>
          </a:p>
        </p:txBody>
      </p:sp>
      <p:sp>
        <p:nvSpPr>
          <p:cNvPr id="3" name="Marcador de contenido 2">
            <a:extLst>
              <a:ext uri="{FF2B5EF4-FFF2-40B4-BE49-F238E27FC236}">
                <a16:creationId xmlns:a16="http://schemas.microsoft.com/office/drawing/2014/main" id="{D98BD2D6-31F2-8185-E70A-8D757BF1D108}"/>
              </a:ext>
            </a:extLst>
          </p:cNvPr>
          <p:cNvSpPr>
            <a:spLocks noGrp="1"/>
          </p:cNvSpPr>
          <p:nvPr>
            <p:ph idx="1"/>
          </p:nvPr>
        </p:nvSpPr>
        <p:spPr/>
        <p:txBody>
          <a:bodyPr/>
          <a:lstStyle/>
          <a:p>
            <a:r>
              <a:rPr lang="es-NO" dirty="0"/>
              <a:t>‘Uno’ encubridor (Gómez Torrego 1992)</a:t>
            </a:r>
          </a:p>
          <a:p>
            <a:endParaRPr lang="es-NO" dirty="0"/>
          </a:p>
          <a:p>
            <a:endParaRPr lang="es-NO" dirty="0"/>
          </a:p>
          <a:p>
            <a:endParaRPr lang="es-NO" dirty="0"/>
          </a:p>
          <a:p>
            <a:endParaRPr lang="es-NO" dirty="0"/>
          </a:p>
          <a:p>
            <a:endParaRPr lang="es-NO" dirty="0"/>
          </a:p>
          <a:p>
            <a:endParaRPr lang="es-NO" dirty="0"/>
          </a:p>
          <a:p>
            <a:endParaRPr lang="es-NO" dirty="0"/>
          </a:p>
          <a:p>
            <a:endParaRPr lang="es-NO" dirty="0"/>
          </a:p>
          <a:p>
            <a:pPr marL="0" indent="0">
              <a:buNone/>
            </a:pPr>
            <a:endParaRPr lang="es-NO" dirty="0"/>
          </a:p>
        </p:txBody>
      </p:sp>
      <p:pic>
        <p:nvPicPr>
          <p:cNvPr id="5" name="Imagen 4" descr="Texto&#10;&#10;Descripción generada automáticamente">
            <a:extLst>
              <a:ext uri="{FF2B5EF4-FFF2-40B4-BE49-F238E27FC236}">
                <a16:creationId xmlns:a16="http://schemas.microsoft.com/office/drawing/2014/main" id="{B92D210D-7091-0576-0542-51C1607F27F6}"/>
              </a:ext>
            </a:extLst>
          </p:cNvPr>
          <p:cNvPicPr>
            <a:picLocks noChangeAspect="1"/>
          </p:cNvPicPr>
          <p:nvPr/>
        </p:nvPicPr>
        <p:blipFill>
          <a:blip r:embed="rId2"/>
          <a:stretch>
            <a:fillRect/>
          </a:stretch>
        </p:blipFill>
        <p:spPr>
          <a:xfrm>
            <a:off x="4646819" y="2113706"/>
            <a:ext cx="7341244" cy="2766407"/>
          </a:xfrm>
          <a:prstGeom prst="rect">
            <a:avLst/>
          </a:prstGeom>
        </p:spPr>
      </p:pic>
    </p:spTree>
    <p:extLst>
      <p:ext uri="{BB962C8B-B14F-4D97-AF65-F5344CB8AC3E}">
        <p14:creationId xmlns:p14="http://schemas.microsoft.com/office/powerpoint/2010/main" val="1090448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FF6D71-15BD-1DE9-FEF1-4A5B0CBB92DC}"/>
              </a:ext>
            </a:extLst>
          </p:cNvPr>
          <p:cNvSpPr>
            <a:spLocks noGrp="1"/>
          </p:cNvSpPr>
          <p:nvPr>
            <p:ph type="title"/>
          </p:nvPr>
        </p:nvSpPr>
        <p:spPr/>
        <p:txBody>
          <a:bodyPr/>
          <a:lstStyle/>
          <a:p>
            <a:endParaRPr lang="es-NO"/>
          </a:p>
        </p:txBody>
      </p:sp>
      <p:pic>
        <p:nvPicPr>
          <p:cNvPr id="5" name="Marcador de contenido 4" descr="Texto&#10;&#10;Descripción generada automáticamente">
            <a:extLst>
              <a:ext uri="{FF2B5EF4-FFF2-40B4-BE49-F238E27FC236}">
                <a16:creationId xmlns:a16="http://schemas.microsoft.com/office/drawing/2014/main" id="{9BC775B4-133F-A015-2D61-B9647B53E88A}"/>
              </a:ext>
            </a:extLst>
          </p:cNvPr>
          <p:cNvPicPr>
            <a:picLocks noGrp="1" noChangeAspect="1"/>
          </p:cNvPicPr>
          <p:nvPr>
            <p:ph idx="1"/>
          </p:nvPr>
        </p:nvPicPr>
        <p:blipFill>
          <a:blip r:embed="rId2"/>
          <a:stretch>
            <a:fillRect/>
          </a:stretch>
        </p:blipFill>
        <p:spPr>
          <a:xfrm>
            <a:off x="114022" y="1808922"/>
            <a:ext cx="11285816" cy="2242615"/>
          </a:xfrm>
        </p:spPr>
      </p:pic>
    </p:spTree>
    <p:extLst>
      <p:ext uri="{BB962C8B-B14F-4D97-AF65-F5344CB8AC3E}">
        <p14:creationId xmlns:p14="http://schemas.microsoft.com/office/powerpoint/2010/main" val="2279959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04374D-509D-1582-65ED-728644EC60D8}"/>
              </a:ext>
            </a:extLst>
          </p:cNvPr>
          <p:cNvSpPr>
            <a:spLocks noGrp="1"/>
          </p:cNvSpPr>
          <p:nvPr>
            <p:ph type="title"/>
          </p:nvPr>
        </p:nvSpPr>
        <p:spPr/>
        <p:txBody>
          <a:bodyPr/>
          <a:lstStyle/>
          <a:p>
            <a:endParaRPr lang="es-NO"/>
          </a:p>
        </p:txBody>
      </p:sp>
      <p:pic>
        <p:nvPicPr>
          <p:cNvPr id="5" name="Marcador de contenido 4" descr="Texto&#10;&#10;Descripción generada automáticamente">
            <a:extLst>
              <a:ext uri="{FF2B5EF4-FFF2-40B4-BE49-F238E27FC236}">
                <a16:creationId xmlns:a16="http://schemas.microsoft.com/office/drawing/2014/main" id="{53216F13-C6DA-CE84-1F68-D1658896D87F}"/>
              </a:ext>
            </a:extLst>
          </p:cNvPr>
          <p:cNvPicPr>
            <a:picLocks noGrp="1" noChangeAspect="1"/>
          </p:cNvPicPr>
          <p:nvPr>
            <p:ph idx="1"/>
          </p:nvPr>
        </p:nvPicPr>
        <p:blipFill>
          <a:blip r:embed="rId2"/>
          <a:stretch>
            <a:fillRect/>
          </a:stretch>
        </p:blipFill>
        <p:spPr>
          <a:xfrm>
            <a:off x="5118100" y="2803287"/>
            <a:ext cx="6281738" cy="1248250"/>
          </a:xfrm>
        </p:spPr>
      </p:pic>
    </p:spTree>
    <p:extLst>
      <p:ext uri="{BB962C8B-B14F-4D97-AF65-F5344CB8AC3E}">
        <p14:creationId xmlns:p14="http://schemas.microsoft.com/office/powerpoint/2010/main" val="1554766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2F91F5-B785-BA25-3765-E33CCD4AA892}"/>
              </a:ext>
            </a:extLst>
          </p:cNvPr>
          <p:cNvSpPr>
            <a:spLocks noGrp="1"/>
          </p:cNvSpPr>
          <p:nvPr>
            <p:ph type="title"/>
          </p:nvPr>
        </p:nvSpPr>
        <p:spPr/>
        <p:txBody>
          <a:bodyPr/>
          <a:lstStyle/>
          <a:p>
            <a:r>
              <a:rPr lang="es-NO" dirty="0"/>
              <a:t>Plural or singular</a:t>
            </a:r>
          </a:p>
        </p:txBody>
      </p:sp>
      <p:sp>
        <p:nvSpPr>
          <p:cNvPr id="3" name="Marcador de contenido 2">
            <a:extLst>
              <a:ext uri="{FF2B5EF4-FFF2-40B4-BE49-F238E27FC236}">
                <a16:creationId xmlns:a16="http://schemas.microsoft.com/office/drawing/2014/main" id="{A6AF3313-7815-D526-8562-62172D6349B0}"/>
              </a:ext>
            </a:extLst>
          </p:cNvPr>
          <p:cNvSpPr>
            <a:spLocks noGrp="1"/>
          </p:cNvSpPr>
          <p:nvPr>
            <p:ph idx="1"/>
          </p:nvPr>
        </p:nvSpPr>
        <p:spPr/>
        <p:txBody>
          <a:bodyPr/>
          <a:lstStyle/>
          <a:p>
            <a:r>
              <a:rPr lang="es-NO" dirty="0"/>
              <a:t>2sg can be non-specific (even as an overt pronoun), 2pl cannot.</a:t>
            </a:r>
          </a:p>
          <a:p>
            <a:endParaRPr lang="es-NO" dirty="0"/>
          </a:p>
          <a:p>
            <a:endParaRPr lang="es-NO" dirty="0"/>
          </a:p>
          <a:p>
            <a:endParaRPr lang="es-NO" dirty="0"/>
          </a:p>
          <a:p>
            <a:endParaRPr lang="es-NO" dirty="0"/>
          </a:p>
          <a:p>
            <a:endParaRPr lang="es-NO" dirty="0"/>
          </a:p>
          <a:p>
            <a:endParaRPr lang="es-NO" dirty="0"/>
          </a:p>
          <a:p>
            <a:endParaRPr lang="es-NO" dirty="0"/>
          </a:p>
          <a:p>
            <a:endParaRPr lang="es-NO" dirty="0"/>
          </a:p>
          <a:p>
            <a:endParaRPr lang="es-NO" dirty="0"/>
          </a:p>
        </p:txBody>
      </p:sp>
      <p:pic>
        <p:nvPicPr>
          <p:cNvPr id="5" name="Imagen 4" descr="Texto&#10;&#10;Descripción generada automáticamente">
            <a:extLst>
              <a:ext uri="{FF2B5EF4-FFF2-40B4-BE49-F238E27FC236}">
                <a16:creationId xmlns:a16="http://schemas.microsoft.com/office/drawing/2014/main" id="{46E407B0-2A09-334C-12FE-C120DFD1AD65}"/>
              </a:ext>
            </a:extLst>
          </p:cNvPr>
          <p:cNvPicPr>
            <a:picLocks noChangeAspect="1"/>
          </p:cNvPicPr>
          <p:nvPr/>
        </p:nvPicPr>
        <p:blipFill>
          <a:blip r:embed="rId2"/>
          <a:stretch>
            <a:fillRect/>
          </a:stretch>
        </p:blipFill>
        <p:spPr>
          <a:xfrm>
            <a:off x="4558442" y="2033685"/>
            <a:ext cx="7772400" cy="1544461"/>
          </a:xfrm>
          <a:prstGeom prst="rect">
            <a:avLst/>
          </a:prstGeom>
        </p:spPr>
      </p:pic>
    </p:spTree>
    <p:extLst>
      <p:ext uri="{BB962C8B-B14F-4D97-AF65-F5344CB8AC3E}">
        <p14:creationId xmlns:p14="http://schemas.microsoft.com/office/powerpoint/2010/main" val="2428956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184BBB-8BF8-F660-A1D6-3BB1BF831F53}"/>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84933F7E-C805-2485-2063-6F3CFE3F3453}"/>
              </a:ext>
            </a:extLst>
          </p:cNvPr>
          <p:cNvSpPr>
            <a:spLocks noGrp="1"/>
          </p:cNvSpPr>
          <p:nvPr>
            <p:ph idx="1"/>
          </p:nvPr>
        </p:nvSpPr>
        <p:spPr/>
        <p:txBody>
          <a:bodyPr/>
          <a:lstStyle/>
          <a:p>
            <a:r>
              <a:rPr lang="es-NO" dirty="0"/>
              <a:t>But the 3pl pro can be non-specific while the 3sg pro cannot:</a:t>
            </a:r>
          </a:p>
          <a:p>
            <a:endParaRPr lang="es-NO" dirty="0"/>
          </a:p>
          <a:p>
            <a:endParaRPr lang="es-NO" dirty="0"/>
          </a:p>
          <a:p>
            <a:endParaRPr lang="es-NO" dirty="0"/>
          </a:p>
          <a:p>
            <a:endParaRPr lang="es-NO" dirty="0"/>
          </a:p>
          <a:p>
            <a:endParaRPr lang="es-NO" dirty="0"/>
          </a:p>
          <a:p>
            <a:endParaRPr lang="es-NO" dirty="0"/>
          </a:p>
          <a:p>
            <a:endParaRPr lang="es-NO" dirty="0"/>
          </a:p>
          <a:p>
            <a:endParaRPr lang="es-NO" dirty="0"/>
          </a:p>
        </p:txBody>
      </p:sp>
      <p:pic>
        <p:nvPicPr>
          <p:cNvPr id="5" name="Imagen 4" descr="Texto&#10;&#10;Descripción generada automáticamente">
            <a:extLst>
              <a:ext uri="{FF2B5EF4-FFF2-40B4-BE49-F238E27FC236}">
                <a16:creationId xmlns:a16="http://schemas.microsoft.com/office/drawing/2014/main" id="{357A5994-816F-B15B-A37F-114BC6A8F73E}"/>
              </a:ext>
            </a:extLst>
          </p:cNvPr>
          <p:cNvPicPr>
            <a:picLocks noChangeAspect="1"/>
          </p:cNvPicPr>
          <p:nvPr/>
        </p:nvPicPr>
        <p:blipFill>
          <a:blip r:embed="rId2"/>
          <a:stretch>
            <a:fillRect/>
          </a:stretch>
        </p:blipFill>
        <p:spPr>
          <a:xfrm>
            <a:off x="4551062" y="2483880"/>
            <a:ext cx="7772400" cy="1539408"/>
          </a:xfrm>
          <a:prstGeom prst="rect">
            <a:avLst/>
          </a:prstGeom>
        </p:spPr>
      </p:pic>
    </p:spTree>
    <p:extLst>
      <p:ext uri="{BB962C8B-B14F-4D97-AF65-F5344CB8AC3E}">
        <p14:creationId xmlns:p14="http://schemas.microsoft.com/office/powerpoint/2010/main" val="2703832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2F0AE6-9BD9-2E4B-949F-D188EF8C06AF}"/>
              </a:ext>
            </a:extLst>
          </p:cNvPr>
          <p:cNvSpPr>
            <a:spLocks noGrp="1"/>
          </p:cNvSpPr>
          <p:nvPr>
            <p:ph type="title"/>
          </p:nvPr>
        </p:nvSpPr>
        <p:spPr/>
        <p:txBody>
          <a:bodyPr/>
          <a:lstStyle/>
          <a:p>
            <a:r>
              <a:rPr lang="es-NO" dirty="0"/>
              <a:t>My conclusion</a:t>
            </a:r>
          </a:p>
        </p:txBody>
      </p:sp>
      <p:sp>
        <p:nvSpPr>
          <p:cNvPr id="3" name="Marcador de contenido 2">
            <a:extLst>
              <a:ext uri="{FF2B5EF4-FFF2-40B4-BE49-F238E27FC236}">
                <a16:creationId xmlns:a16="http://schemas.microsoft.com/office/drawing/2014/main" id="{3F09DB6D-88B3-2BE9-3941-80E6D53511C0}"/>
              </a:ext>
            </a:extLst>
          </p:cNvPr>
          <p:cNvSpPr>
            <a:spLocks noGrp="1"/>
          </p:cNvSpPr>
          <p:nvPr>
            <p:ph idx="1"/>
          </p:nvPr>
        </p:nvSpPr>
        <p:spPr/>
        <p:txBody>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Pragmatic effects are not codified by single features, but emerge from the global interpretation of whole semantically-interpretable structures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1261873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882878-DC1A-7791-C4EF-FB9403C42DED}"/>
              </a:ext>
            </a:extLst>
          </p:cNvPr>
          <p:cNvSpPr>
            <a:spLocks noGrp="1"/>
          </p:cNvSpPr>
          <p:nvPr>
            <p:ph type="title"/>
          </p:nvPr>
        </p:nvSpPr>
        <p:spPr/>
        <p:txBody>
          <a:bodyPr/>
          <a:lstStyle/>
          <a:p>
            <a:r>
              <a:rPr lang="es-NO" dirty="0"/>
              <a:t>Empirical patterns</a:t>
            </a:r>
          </a:p>
        </p:txBody>
      </p:sp>
      <p:sp>
        <p:nvSpPr>
          <p:cNvPr id="3" name="Marcador de contenido 2">
            <a:extLst>
              <a:ext uri="{FF2B5EF4-FFF2-40B4-BE49-F238E27FC236}">
                <a16:creationId xmlns:a16="http://schemas.microsoft.com/office/drawing/2014/main" id="{A73E3392-254B-094E-1B4A-F44CB6A3DF3C}"/>
              </a:ext>
            </a:extLst>
          </p:cNvPr>
          <p:cNvSpPr>
            <a:spLocks noGrp="1"/>
          </p:cNvSpPr>
          <p:nvPr>
            <p:ph idx="1"/>
          </p:nvPr>
        </p:nvSpPr>
        <p:spPr/>
        <p:txBody>
          <a:bodyPr/>
          <a:lstStyle/>
          <a:p>
            <a:r>
              <a:rPr lang="es-NO" dirty="0"/>
              <a:t>Let us see them.</a:t>
            </a:r>
          </a:p>
        </p:txBody>
      </p:sp>
    </p:spTree>
    <p:extLst>
      <p:ext uri="{BB962C8B-B14F-4D97-AF65-F5344CB8AC3E}">
        <p14:creationId xmlns:p14="http://schemas.microsoft.com/office/powerpoint/2010/main" val="3402905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EA06921-3C0C-4126-AF75-9499D48390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B8087084-CC7C-4D37-B821-F12CD3D29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12" name="Freeform 6">
              <a:extLst>
                <a:ext uri="{FF2B5EF4-FFF2-40B4-BE49-F238E27FC236}">
                  <a16:creationId xmlns:a16="http://schemas.microsoft.com/office/drawing/2014/main" id="{A27EF3C6-8AF8-41C0-B4DF-664F240872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13" name="Freeform 7">
              <a:extLst>
                <a:ext uri="{FF2B5EF4-FFF2-40B4-BE49-F238E27FC236}">
                  <a16:creationId xmlns:a16="http://schemas.microsoft.com/office/drawing/2014/main" id="{46AD5CB4-13ED-4F2B-BA75-CA731F668A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14" name="Freeform 8">
              <a:extLst>
                <a:ext uri="{FF2B5EF4-FFF2-40B4-BE49-F238E27FC236}">
                  <a16:creationId xmlns:a16="http://schemas.microsoft.com/office/drawing/2014/main" id="{6C2FD3B8-D702-4F83-BA99-D23921211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15" name="Freeform 9">
              <a:extLst>
                <a:ext uri="{FF2B5EF4-FFF2-40B4-BE49-F238E27FC236}">
                  <a16:creationId xmlns:a16="http://schemas.microsoft.com/office/drawing/2014/main" id="{1AF0D977-DBC6-44B7-93FB-3F76406CF0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16" name="Freeform 10">
              <a:extLst>
                <a:ext uri="{FF2B5EF4-FFF2-40B4-BE49-F238E27FC236}">
                  <a16:creationId xmlns:a16="http://schemas.microsoft.com/office/drawing/2014/main" id="{B3ED27DF-D17E-4922-8394-821ED92539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17" name="Freeform 11">
              <a:extLst>
                <a:ext uri="{FF2B5EF4-FFF2-40B4-BE49-F238E27FC236}">
                  <a16:creationId xmlns:a16="http://schemas.microsoft.com/office/drawing/2014/main" id="{800084EB-3C31-445C-8B2E-F43BA7ED3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18" name="Freeform 12">
              <a:extLst>
                <a:ext uri="{FF2B5EF4-FFF2-40B4-BE49-F238E27FC236}">
                  <a16:creationId xmlns:a16="http://schemas.microsoft.com/office/drawing/2014/main" id="{5EE7F4D6-BE2E-41A9-A417-BA1AE4583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19" name="Freeform 13">
              <a:extLst>
                <a:ext uri="{FF2B5EF4-FFF2-40B4-BE49-F238E27FC236}">
                  <a16:creationId xmlns:a16="http://schemas.microsoft.com/office/drawing/2014/main" id="{8805A789-4E10-46CF-A22B-8841C1CDFA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20" name="Freeform 14">
              <a:extLst>
                <a:ext uri="{FF2B5EF4-FFF2-40B4-BE49-F238E27FC236}">
                  <a16:creationId xmlns:a16="http://schemas.microsoft.com/office/drawing/2014/main" id="{9BD0D630-7987-48B7-A636-0ED234E22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21" name="Freeform 15">
              <a:extLst>
                <a:ext uri="{FF2B5EF4-FFF2-40B4-BE49-F238E27FC236}">
                  <a16:creationId xmlns:a16="http://schemas.microsoft.com/office/drawing/2014/main" id="{F4E7D46D-851A-4DA9-B24D-19DAE1FCF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22" name="Freeform 16">
              <a:extLst>
                <a:ext uri="{FF2B5EF4-FFF2-40B4-BE49-F238E27FC236}">
                  <a16:creationId xmlns:a16="http://schemas.microsoft.com/office/drawing/2014/main" id="{BA38A754-A53E-469C-B89B-6C7FF96079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23" name="Freeform 17">
              <a:extLst>
                <a:ext uri="{FF2B5EF4-FFF2-40B4-BE49-F238E27FC236}">
                  <a16:creationId xmlns:a16="http://schemas.microsoft.com/office/drawing/2014/main" id="{CAC17457-E557-440A-B5E0-40DFEEC89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24" name="Freeform 18">
              <a:extLst>
                <a:ext uri="{FF2B5EF4-FFF2-40B4-BE49-F238E27FC236}">
                  <a16:creationId xmlns:a16="http://schemas.microsoft.com/office/drawing/2014/main" id="{4D697814-F310-40D2-8E79-93C1881074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25" name="Freeform 19">
              <a:extLst>
                <a:ext uri="{FF2B5EF4-FFF2-40B4-BE49-F238E27FC236}">
                  <a16:creationId xmlns:a16="http://schemas.microsoft.com/office/drawing/2014/main" id="{0CA691A3-EEBB-46A7-A973-B1E2DD112C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26" name="Freeform 20">
              <a:extLst>
                <a:ext uri="{FF2B5EF4-FFF2-40B4-BE49-F238E27FC236}">
                  <a16:creationId xmlns:a16="http://schemas.microsoft.com/office/drawing/2014/main" id="{B7361B78-110B-4437-8058-4E05A42343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27" name="Freeform 21">
              <a:extLst>
                <a:ext uri="{FF2B5EF4-FFF2-40B4-BE49-F238E27FC236}">
                  <a16:creationId xmlns:a16="http://schemas.microsoft.com/office/drawing/2014/main" id="{97B9FFE1-BC8C-4C55-AE5D-8FDD780018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28" name="Freeform 22">
              <a:extLst>
                <a:ext uri="{FF2B5EF4-FFF2-40B4-BE49-F238E27FC236}">
                  <a16:creationId xmlns:a16="http://schemas.microsoft.com/office/drawing/2014/main" id="{6F87417E-9520-42E0-84D2-0C0225481A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29" name="Freeform 23">
              <a:extLst>
                <a:ext uri="{FF2B5EF4-FFF2-40B4-BE49-F238E27FC236}">
                  <a16:creationId xmlns:a16="http://schemas.microsoft.com/office/drawing/2014/main" id="{1235F6B6-5324-426D-84BE-EF96FD430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30" name="Freeform 24">
              <a:extLst>
                <a:ext uri="{FF2B5EF4-FFF2-40B4-BE49-F238E27FC236}">
                  <a16:creationId xmlns:a16="http://schemas.microsoft.com/office/drawing/2014/main" id="{093C61D3-C80D-4599-8280-763868B24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sp>
          <p:nvSpPr>
            <p:cNvPr id="31" name="Freeform 25">
              <a:extLst>
                <a:ext uri="{FF2B5EF4-FFF2-40B4-BE49-F238E27FC236}">
                  <a16:creationId xmlns:a16="http://schemas.microsoft.com/office/drawing/2014/main" id="{D6D942F2-89B9-4755-89D9-4365831760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s-NO"/>
            </a:p>
          </p:txBody>
        </p:sp>
      </p:grpSp>
      <p:sp>
        <p:nvSpPr>
          <p:cNvPr id="33" name="Rectangle 32">
            <a:extLst>
              <a:ext uri="{FF2B5EF4-FFF2-40B4-BE49-F238E27FC236}">
                <a16:creationId xmlns:a16="http://schemas.microsoft.com/office/drawing/2014/main" id="{C40B6375-7479-45C4-8B99-EA1CF75F3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A9E9D"/>
            </a:solidFill>
          </a:ln>
          <a:effectLst>
            <a:outerShdw blurRad="762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Tabla&#10;&#10;Descripción generada automáticamente">
            <a:extLst>
              <a:ext uri="{FF2B5EF4-FFF2-40B4-BE49-F238E27FC236}">
                <a16:creationId xmlns:a16="http://schemas.microsoft.com/office/drawing/2014/main" id="{89864138-2217-53FF-E643-38C05D9880FD}"/>
              </a:ext>
            </a:extLst>
          </p:cNvPr>
          <p:cNvPicPr>
            <a:picLocks noGrp="1" noChangeAspect="1"/>
          </p:cNvPicPr>
          <p:nvPr>
            <p:ph idx="1"/>
          </p:nvPr>
        </p:nvPicPr>
        <p:blipFill>
          <a:blip r:embed="rId2"/>
          <a:stretch>
            <a:fillRect/>
          </a:stretch>
        </p:blipFill>
        <p:spPr>
          <a:xfrm>
            <a:off x="643467" y="1329775"/>
            <a:ext cx="10905066" cy="4198449"/>
          </a:xfrm>
          <a:prstGeom prst="rect">
            <a:avLst/>
          </a:prstGeom>
        </p:spPr>
      </p:pic>
    </p:spTree>
    <p:extLst>
      <p:ext uri="{BB962C8B-B14F-4D97-AF65-F5344CB8AC3E}">
        <p14:creationId xmlns:p14="http://schemas.microsoft.com/office/powerpoint/2010/main" val="619862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EF5787-E14A-07B2-F025-BEFD76988100}"/>
              </a:ext>
            </a:extLst>
          </p:cNvPr>
          <p:cNvSpPr>
            <a:spLocks noGrp="1"/>
          </p:cNvSpPr>
          <p:nvPr>
            <p:ph type="title"/>
          </p:nvPr>
        </p:nvSpPr>
        <p:spPr/>
        <p:txBody>
          <a:bodyPr/>
          <a:lstStyle/>
          <a:p>
            <a:r>
              <a:rPr lang="es-NO" dirty="0"/>
              <a:t>3pl: empirical properties</a:t>
            </a:r>
          </a:p>
        </p:txBody>
      </p:sp>
      <p:sp>
        <p:nvSpPr>
          <p:cNvPr id="3" name="Marcador de contenido 2">
            <a:extLst>
              <a:ext uri="{FF2B5EF4-FFF2-40B4-BE49-F238E27FC236}">
                <a16:creationId xmlns:a16="http://schemas.microsoft.com/office/drawing/2014/main" id="{75640E05-151C-E683-5319-850EC8FC1BB6}"/>
              </a:ext>
            </a:extLst>
          </p:cNvPr>
          <p:cNvSpPr>
            <a:spLocks noGrp="1"/>
          </p:cNvSpPr>
          <p:nvPr>
            <p:ph idx="1"/>
          </p:nvPr>
        </p:nvSpPr>
        <p:spPr/>
        <p:txBody>
          <a:bodyPr>
            <a:normAutofit fontScale="92500" lnSpcReduction="10000"/>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From a syntactic and semantic perspective, the use of the 3pl to convey non-specific subjects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Aijón</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Oliva 2020,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Alarcos</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1994: §328, De Miguel 1999, Gómez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Torrego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1992,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Posio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2015, RAE &amp; ASALE 2009: §33,4t, §41.9f) has the following properties: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a) It does not denote a generic or universal referent, in contrast to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uno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'one' and the 2sg, which under certain conditions can have this interpretation. The sentence in (8) is not interpreted as 'everybody says that', but as 'there is at least someone that says that', which has been called an arbitrary or existential reading (cf. Sánchez López 2002 for its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se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equivalent).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(8)		Dicen que el Rey está en Abu </a:t>
            </a:r>
            <a:r>
              <a:rPr lang="es-ES" sz="1800" dirty="0" err="1">
                <a:effectLst/>
                <a:latin typeface="Times New Roman" panose="02020603050405020304" pitchFamily="18" charset="0"/>
                <a:ea typeface="MS Mincho" panose="02020609040205080304" pitchFamily="49" charset="-128"/>
                <a:cs typeface="Times New Roman" panose="02020603050405020304" pitchFamily="18" charset="0"/>
              </a:rPr>
              <a:t>Dhabi</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say.3pl that the king is in Abu Dhabi</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'Someone says that the king is in Abu Dhabi'</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dirty="0"/>
          </a:p>
        </p:txBody>
      </p:sp>
    </p:spTree>
    <p:extLst>
      <p:ext uri="{BB962C8B-B14F-4D97-AF65-F5344CB8AC3E}">
        <p14:creationId xmlns:p14="http://schemas.microsoft.com/office/powerpoint/2010/main" val="1439471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9F298C-0A06-3EA7-F05F-683159A8E807}"/>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B0249DBB-B921-0349-6FCB-200BE728FE09}"/>
              </a:ext>
            </a:extLst>
          </p:cNvPr>
          <p:cNvSpPr>
            <a:spLocks noGrp="1"/>
          </p:cNvSpPr>
          <p:nvPr>
            <p:ph idx="1"/>
          </p:nvPr>
        </p:nvSpPr>
        <p:spPr/>
        <p:txBody>
          <a:bodyPr>
            <a:normAutofit fontScale="92500" lnSpcReduction="10000"/>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b) Note that the existential interpretation means that plural marking in this form is not interpreted as semantic plurality. (8) does not entail or imply that there must be more than one person saying that; in (9), for instance, the most salient reading is one where only one person is knocking at the door.</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(9)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Llaman</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 la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puerta</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knock.3pl at the door</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'Someone is knocking at the door'</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(10)		Me gusta leer novelas.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me likes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to.read</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novels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rPr>
              <a:t>	'I like reading novels' (true even if he reads only one novel)</a:t>
            </a:r>
            <a:r>
              <a:rPr lang="es-NO" dirty="0">
                <a:effectLst/>
              </a:rPr>
              <a:t> </a:t>
            </a:r>
            <a:endParaRPr lang="es-NO" dirty="0"/>
          </a:p>
        </p:txBody>
      </p:sp>
    </p:spTree>
    <p:extLst>
      <p:ext uri="{BB962C8B-B14F-4D97-AF65-F5344CB8AC3E}">
        <p14:creationId xmlns:p14="http://schemas.microsoft.com/office/powerpoint/2010/main" val="2680520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8A306F-D076-F4EC-AE8C-228533B0AF24}"/>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7370BF7A-8A20-2A50-5D63-7415FB15FF49}"/>
              </a:ext>
            </a:extLst>
          </p:cNvPr>
          <p:cNvSpPr>
            <a:spLocks noGrp="1"/>
          </p:cNvSpPr>
          <p:nvPr>
            <p:ph idx="1"/>
          </p:nvPr>
        </p:nvSpPr>
        <p:spPr/>
        <p:txBody>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c) In contrast with 2sg forms, the arbitrary or existential reading is incompatible with an overt pronominal subject.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ES" sz="18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(11)	Ellos dicen que el Rey está en Abu </a:t>
            </a:r>
            <a:r>
              <a:rPr lang="es-ES" sz="1800" dirty="0" err="1">
                <a:effectLst/>
                <a:latin typeface="Times New Roman" panose="02020603050405020304" pitchFamily="18" charset="0"/>
                <a:ea typeface="MS Mincho" panose="02020609040205080304" pitchFamily="49" charset="-128"/>
                <a:cs typeface="Times New Roman" panose="02020603050405020304" pitchFamily="18" charset="0"/>
              </a:rPr>
              <a:t>Dhabi</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they say.3pl that the Kind is in Abu Dhabi</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2893498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8627FF-3AE4-4F4E-0409-17B83FCC9D88}"/>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07DC7169-E064-EF27-7D56-A1895157F422}"/>
              </a:ext>
            </a:extLst>
          </p:cNvPr>
          <p:cNvSpPr>
            <a:spLocks noGrp="1"/>
          </p:cNvSpPr>
          <p:nvPr>
            <p:ph idx="1"/>
          </p:nvPr>
        </p:nvSpPr>
        <p:spPr/>
        <p:txBody>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d) In contrast with the other two forms, the non-specific reading of 3pl is not blocked by perfective or perfect tenses, and does not require any mark of genericity in order to be obtained. Like (8), the cases in (12) are interpreted as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existentials</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someone, possibly one person, that we might not know, did something.</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(12)	Dijeron que el Rey estaba en Abu </a:t>
            </a:r>
            <a:r>
              <a:rPr lang="es-ES" sz="1800" dirty="0" err="1">
                <a:effectLst/>
                <a:latin typeface="Times New Roman" panose="02020603050405020304" pitchFamily="18" charset="0"/>
                <a:ea typeface="MS Mincho" panose="02020609040205080304" pitchFamily="49" charset="-128"/>
                <a:cs typeface="Times New Roman" panose="02020603050405020304" pitchFamily="18" charset="0"/>
              </a:rPr>
              <a:t>Dhabi</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dirty="0">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said.3pl that the king was in Abu Dhabi</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'Someone said that the King was in Abu Dhabi'</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dirty="0"/>
          </a:p>
        </p:txBody>
      </p:sp>
    </p:spTree>
    <p:extLst>
      <p:ext uri="{BB962C8B-B14F-4D97-AF65-F5344CB8AC3E}">
        <p14:creationId xmlns:p14="http://schemas.microsoft.com/office/powerpoint/2010/main" val="918478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1A80EE-B0C1-813A-850B-E5436E3D3E81}"/>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914CE6B6-F008-3D7D-1944-596EDDB0E534}"/>
              </a:ext>
            </a:extLst>
          </p:cNvPr>
          <p:cNvSpPr>
            <a:spLocks noGrp="1"/>
          </p:cNvSpPr>
          <p:nvPr>
            <p:ph idx="1"/>
          </p:nvPr>
        </p:nvSpPr>
        <p:spPr/>
        <p:txBody>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e) However, the non-specific reading of the 3pl inflection is restricted to subject positions: (13) cannot be interpreted as 'he saw someone, possibly only one person'. It is more controversial whether the subject must be an agent or an external argument for the non-specific reading to obtain, a matter that we will leave aside (see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Aijón</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Oliva 2006, 2020).</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nb-NO" sz="1800" dirty="0">
                <a:effectLst/>
                <a:latin typeface="Times New Roman" panose="02020603050405020304" pitchFamily="18" charset="0"/>
                <a:ea typeface="MS Mincho" panose="02020609040205080304" pitchFamily="49" charset="-128"/>
                <a:cs typeface="Times New Roman" panose="02020603050405020304" pitchFamily="18" charset="0"/>
              </a:rPr>
              <a:t>(13)	Los ve en este </a:t>
            </a:r>
            <a:r>
              <a:rPr lang="nb-NO" sz="1800" dirty="0" err="1">
                <a:effectLst/>
                <a:latin typeface="Times New Roman" panose="02020603050405020304" pitchFamily="18" charset="0"/>
                <a:ea typeface="MS Mincho" panose="02020609040205080304" pitchFamily="49" charset="-128"/>
                <a:cs typeface="Times New Roman" panose="02020603050405020304" pitchFamily="18" charset="0"/>
              </a:rPr>
              <a:t>momento</a:t>
            </a:r>
            <a:r>
              <a:rPr lang="nb-NO" sz="1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nb-NO"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them see in this moment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'He is seeing them in this moment'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1163322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2DF19C-780C-8FDE-0C65-227B0D282ED4}"/>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9500E82A-B68A-C84F-AE5F-B2EE561CACA9}"/>
              </a:ext>
            </a:extLst>
          </p:cNvPr>
          <p:cNvSpPr>
            <a:spLocks noGrp="1"/>
          </p:cNvSpPr>
          <p:nvPr>
            <p:ph idx="1"/>
          </p:nvPr>
        </p:nvSpPr>
        <p:spPr/>
        <p:txBody>
          <a:bodyPr>
            <a:normAutofit fontScale="92500"/>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f) From a pragmatic perspective,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Aijón</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Oliva (2020) notes that there are three distinct functions of the 3pl.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(14)	a. 	Han atracado a mi padre.</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have.3pl robbed DOM my father</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'Someone has robbed my father'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b. 	</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Nos piden mucho este tipo de tela.</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us ask-for.3pl a-lot this type of fabric</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dirty="0">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'People ask us a lot for this type of fabric'</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c.	Suben los impuestos cuando quieren.</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raise.3pl the taxes when want.3pl</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'The authorities raise taxes whenever they want'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3487389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144982-0494-0C46-E03A-CB796655D4EC}"/>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7BF3855A-8E04-3024-69AF-46413CD4039E}"/>
              </a:ext>
            </a:extLst>
          </p:cNvPr>
          <p:cNvSpPr>
            <a:spLocks noGrp="1"/>
          </p:cNvSpPr>
          <p:nvPr>
            <p:ph idx="1"/>
          </p:nvPr>
        </p:nvSpPr>
        <p:spPr/>
        <p:txBody>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g) Crucially, 1st and 2nd person reference is excluded from all uses of 3pl as a non-specific form. In (8), for instance, the speaker implies that he is not one of the people saying that the king is in Abu Dhabi and would be surprised to know that the addressee is one of them.</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3468285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4FEB12-677D-07B7-4BC0-96D900278854}"/>
              </a:ext>
            </a:extLst>
          </p:cNvPr>
          <p:cNvSpPr>
            <a:spLocks noGrp="1"/>
          </p:cNvSpPr>
          <p:nvPr>
            <p:ph type="title"/>
          </p:nvPr>
        </p:nvSpPr>
        <p:spPr/>
        <p:txBody>
          <a:bodyPr/>
          <a:lstStyle/>
          <a:p>
            <a:r>
              <a:rPr lang="es-NO" dirty="0"/>
              <a:t>Uno</a:t>
            </a:r>
          </a:p>
        </p:txBody>
      </p:sp>
      <p:sp>
        <p:nvSpPr>
          <p:cNvPr id="3" name="Marcador de contenido 2">
            <a:extLst>
              <a:ext uri="{FF2B5EF4-FFF2-40B4-BE49-F238E27FC236}">
                <a16:creationId xmlns:a16="http://schemas.microsoft.com/office/drawing/2014/main" id="{E7D0952E-F9CB-DE89-CF5F-B6AD1FCED629}"/>
              </a:ext>
            </a:extLst>
          </p:cNvPr>
          <p:cNvSpPr>
            <a:spLocks noGrp="1"/>
          </p:cNvSpPr>
          <p:nvPr>
            <p:ph idx="1"/>
          </p:nvPr>
        </p:nvSpPr>
        <p:spPr/>
        <p:txBody>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a) In contrast to 3sg forms, the interpretation of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uno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as a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desubjectivizing</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device or a space builder is not existential, but generic. The singular form is, therefore, not interpreted as 'there is one and only one', and utterances involving this form are interpreted as generalized statements about all humans belonging to a particular relevant set, perhaps because the reference of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uno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is built always from the speaker, who has to be human.</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dirty="0"/>
          </a:p>
        </p:txBody>
      </p:sp>
    </p:spTree>
    <p:extLst>
      <p:ext uri="{BB962C8B-B14F-4D97-AF65-F5344CB8AC3E}">
        <p14:creationId xmlns:p14="http://schemas.microsoft.com/office/powerpoint/2010/main" val="1995220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B645FC-9C58-043B-93EF-DE19F8E138BC}"/>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FBD861B1-B9FB-4E07-1CAE-6FF8C7163DA8}"/>
              </a:ext>
            </a:extLst>
          </p:cNvPr>
          <p:cNvSpPr>
            <a:spLocks noGrp="1"/>
          </p:cNvSpPr>
          <p:nvPr>
            <p:ph idx="1"/>
          </p:nvPr>
        </p:nvSpPr>
        <p:spPr/>
        <p:txBody>
          <a:bodyPr>
            <a:normAutofit fontScale="92500" lnSpcReduction="10000"/>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b) The generic reading covaries, although not in a compulsory way, with certain expressions that could be considered genericity markers. Serrano (2022b) notes that among these properties one can include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when</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and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if</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clauses, imperfective aspect or a impersonal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se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another well-known defocusing strategy (Serrano 2021).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(15)	a. 	Cuando uno tiene fiebre, va al médico.</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when one has fever, goes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to.the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doctor</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'When one has a fever, one goes to the doctor'</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b.	Si uno se enfada, no piensa lo que hace.</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if one SE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gets.angry</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not thinks it that does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'When one gets angry, one doesn't think clearly’</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dirty="0">
                <a:latin typeface="Times New Roman" panose="02020603050405020304" pitchFamily="18" charset="0"/>
                <a:ea typeface="MS Mincho" panose="02020609040205080304" pitchFamily="49" charset="-128"/>
                <a:cs typeface="Times New Roman" panose="02020603050405020304" pitchFamily="18" charset="0"/>
              </a:rPr>
              <a:t>	</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c.	Uno vive bien aquí.</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dirty="0">
                <a:latin typeface="Times New Roman" panose="02020603050405020304" pitchFamily="18" charset="0"/>
                <a:ea typeface="MS Mincho" panose="02020609040205080304" pitchFamily="49" charset="-128"/>
                <a:cs typeface="Times New Roman" panose="02020603050405020304" pitchFamily="18" charset="0"/>
              </a:rPr>
              <a:t>	</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one lives well here</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dirty="0">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'One lives fine here'</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2983855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AC491F-E900-BA07-FF5A-0DE966265F9A}"/>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858D5B6A-0DDE-2861-03CD-D67D22D44AA5}"/>
              </a:ext>
            </a:extLst>
          </p:cNvPr>
          <p:cNvSpPr>
            <a:spLocks noGrp="1"/>
          </p:cNvSpPr>
          <p:nvPr>
            <p:ph idx="1"/>
          </p:nvPr>
        </p:nvSpPr>
        <p:spPr/>
        <p:txBody>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(16)	a.	#Uno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tiene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fiebre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one has fever</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'One of them has a fever'</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b.	#Uno se enfada.</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s-ES" sz="1800" dirty="0" err="1">
                <a:effectLst/>
                <a:latin typeface="Times New Roman" panose="02020603050405020304" pitchFamily="18" charset="0"/>
                <a:ea typeface="MS Mincho" panose="02020609040205080304" pitchFamily="49" charset="-128"/>
                <a:cs typeface="Times New Roman" panose="02020603050405020304" pitchFamily="18" charset="0"/>
              </a:rPr>
              <a:t>one</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SE </a:t>
            </a:r>
            <a:r>
              <a:rPr lang="es-ES" sz="1800" dirty="0" err="1">
                <a:effectLst/>
                <a:latin typeface="Times New Roman" panose="02020603050405020304" pitchFamily="18" charset="0"/>
                <a:ea typeface="MS Mincho" panose="02020609040205080304" pitchFamily="49" charset="-128"/>
                <a:cs typeface="Times New Roman" panose="02020603050405020304" pitchFamily="18" charset="0"/>
              </a:rPr>
              <a:t>gets.angry</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'One of them is getting angry'</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c.	#Uno vivió bien aquí.</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one lived.3sg fine here</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'One of them lived well here'.</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dirty="0"/>
          </a:p>
        </p:txBody>
      </p:sp>
    </p:spTree>
    <p:extLst>
      <p:ext uri="{BB962C8B-B14F-4D97-AF65-F5344CB8AC3E}">
        <p14:creationId xmlns:p14="http://schemas.microsoft.com/office/powerpoint/2010/main" val="2022189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22EAA6-A419-B17F-ED01-3DFEE8ED1A4C}"/>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2B53CCFE-21A5-8F6B-C139-8A2491FE936D}"/>
              </a:ext>
            </a:extLst>
          </p:cNvPr>
          <p:cNvSpPr>
            <a:spLocks noGrp="1"/>
          </p:cNvSpPr>
          <p:nvPr>
            <p:ph idx="1"/>
          </p:nvPr>
        </p:nvSpPr>
        <p:spPr/>
        <p:txBody>
          <a:bodyPr>
            <a:normAutofit fontScale="92500" lnSpcReduction="20000"/>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c) In contrast to 3pl forms, the pronominal must be overtly expressed. Absence of the pronominal blocks the generic reading, as in (17), which can only be interpreted specifically.</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nb-NO" sz="1800" dirty="0">
                <a:effectLst/>
                <a:latin typeface="Times New Roman" panose="02020603050405020304" pitchFamily="18" charset="0"/>
                <a:ea typeface="MS Mincho" panose="02020609040205080304" pitchFamily="49" charset="-128"/>
                <a:cs typeface="Times New Roman" panose="02020603050405020304" pitchFamily="18" charset="0"/>
              </a:rPr>
              <a:t>(17)	Cuando tiene </a:t>
            </a:r>
            <a:r>
              <a:rPr lang="nb-NO" sz="1800" dirty="0" err="1">
                <a:effectLst/>
                <a:latin typeface="Times New Roman" panose="02020603050405020304" pitchFamily="18" charset="0"/>
                <a:ea typeface="MS Mincho" panose="02020609040205080304" pitchFamily="49" charset="-128"/>
                <a:cs typeface="Times New Roman" panose="02020603050405020304" pitchFamily="18" charset="0"/>
              </a:rPr>
              <a:t>fiebre</a:t>
            </a:r>
            <a:r>
              <a:rPr lang="nb-NO" sz="1800" dirty="0">
                <a:effectLst/>
                <a:latin typeface="Times New Roman" panose="02020603050405020304" pitchFamily="18" charset="0"/>
                <a:ea typeface="MS Mincho" panose="02020609040205080304" pitchFamily="49" charset="-128"/>
                <a:cs typeface="Times New Roman" panose="02020603050405020304" pitchFamily="18" charset="0"/>
              </a:rPr>
              <a:t>, va al </a:t>
            </a:r>
            <a:r>
              <a:rPr lang="nb-NO" sz="1800" dirty="0" err="1">
                <a:effectLst/>
                <a:latin typeface="Times New Roman" panose="02020603050405020304" pitchFamily="18" charset="0"/>
                <a:ea typeface="MS Mincho" panose="02020609040205080304" pitchFamily="49" charset="-128"/>
                <a:cs typeface="Times New Roman" panose="02020603050405020304" pitchFamily="18" charset="0"/>
              </a:rPr>
              <a:t>médico</a:t>
            </a:r>
            <a:r>
              <a:rPr lang="nb-NO" sz="1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nb-NO"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when has fever, goes to-the doctor</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'When he or she has a fever, he or she goes to the doctor'</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 In contrast to 3pl forms, this pronoun can appear in an object position.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(18)	Cuando lo ven a uno, lo saludan.</a:t>
            </a: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when CL see.3pl DOM one, CL greet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'When they see anyone, they greet that person'</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3596412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BA0B6A-9FF5-347F-AC72-A9624A7C3AB5}"/>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2CCF1C12-5D90-CD59-92E6-E5E14F6ECD37}"/>
              </a:ext>
            </a:extLst>
          </p:cNvPr>
          <p:cNvSpPr>
            <a:spLocks noGrp="1"/>
          </p:cNvSpPr>
          <p:nvPr>
            <p:ph idx="1"/>
          </p:nvPr>
        </p:nvSpPr>
        <p:spPr/>
        <p:txBody>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e) Interestingly, in the object function clitic doubling is compulsory to obtain the generic reading (RAE &amp; ASALE 2009: §15.8). (19), in contrast to (18), is rather interpreted in a specific, partitive sense 'one of them'.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(19)	Cuando ven a uno (de ellos), lo saludan.</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when     see.3pl DOM one (of them), CL greet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'When they see one of them, they greet that person'</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dirty="0"/>
          </a:p>
        </p:txBody>
      </p:sp>
    </p:spTree>
    <p:extLst>
      <p:ext uri="{BB962C8B-B14F-4D97-AF65-F5344CB8AC3E}">
        <p14:creationId xmlns:p14="http://schemas.microsoft.com/office/powerpoint/2010/main" val="567431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C3EA12-C879-577F-9514-0ABBB6EE1A2D}"/>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4CD5A8C4-A0C7-0455-AFA8-57903049AA1B}"/>
              </a:ext>
            </a:extLst>
          </p:cNvPr>
          <p:cNvSpPr>
            <a:spLocks noGrp="1"/>
          </p:cNvSpPr>
          <p:nvPr>
            <p:ph idx="1"/>
          </p:nvPr>
        </p:nvSpPr>
        <p:spPr/>
        <p:txBody>
          <a:bodyPr>
            <a:normAutofit lnSpcReduction="10000"/>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f) From a cognitive-functional perspective, as Serrano (2022b) has studied in detail,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uno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'one' acts as a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desubjectivizing</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device that, starting from the experience or stance of the speaker, defocuses his or her involvement and presents it as a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generalisable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experience. In this sense,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uno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starts always from a 1sg experience, as witnessed by the contrast in (21):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(21)	a. 	Uno vive bien aquí.</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one lives well here</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b.	Se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vive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bien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aquí</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SE lives well here		</a:t>
            </a: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[Serrano 2022: 4]</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29149785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B2F292-E56E-BC61-9E2C-2FD555F17D13}"/>
              </a:ext>
            </a:extLst>
          </p:cNvPr>
          <p:cNvSpPr>
            <a:spLocks noGrp="1"/>
          </p:cNvSpPr>
          <p:nvPr>
            <p:ph type="title"/>
          </p:nvPr>
        </p:nvSpPr>
        <p:spPr/>
        <p:txBody>
          <a:bodyPr/>
          <a:lstStyle/>
          <a:p>
            <a:r>
              <a:rPr lang="es-NO" dirty="0"/>
              <a:t>Uno encubridor</a:t>
            </a:r>
          </a:p>
        </p:txBody>
      </p:sp>
      <p:sp>
        <p:nvSpPr>
          <p:cNvPr id="3" name="Marcador de contenido 2">
            <a:extLst>
              <a:ext uri="{FF2B5EF4-FFF2-40B4-BE49-F238E27FC236}">
                <a16:creationId xmlns:a16="http://schemas.microsoft.com/office/drawing/2014/main" id="{6F24F2DF-4554-2E6A-FDD7-93E2EEE488D1}"/>
              </a:ext>
            </a:extLst>
          </p:cNvPr>
          <p:cNvSpPr>
            <a:spLocks noGrp="1"/>
          </p:cNvSpPr>
          <p:nvPr>
            <p:ph idx="1"/>
          </p:nvPr>
        </p:nvSpPr>
        <p:spPr/>
        <p:txBody>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a) While the generic use strongly prefers the masculine form of the pronoun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uno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in the concealing use the gender inflection of the pronoun correlates with the gender that the speaker uses to define him or herself. Like this, if the speaker identifies herself with feminine gender, the form </a:t>
            </a:r>
            <a:r>
              <a:rPr lang="en-US" sz="1800" i="1" dirty="0" err="1">
                <a:effectLst/>
                <a:latin typeface="Times New Roman" panose="02020603050405020304" pitchFamily="18" charset="0"/>
                <a:ea typeface="MS Mincho" panose="02020609040205080304" pitchFamily="49" charset="-128"/>
                <a:cs typeface="Times New Roman" panose="02020603050405020304" pitchFamily="18" charset="0"/>
              </a:rPr>
              <a:t>una</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will be used.</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(22)	Una viene a un congreso y no espera que la ataquen.</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one.f</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comes to a conference and not expects that her attack.3pl</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 come to a conference and do not expect to be attacked'</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187427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9C386E-0728-6C81-79AE-36AAFD6AC0DE}"/>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D99D6603-9258-76C6-81E4-2E2B3E46FDC0}"/>
              </a:ext>
            </a:extLst>
          </p:cNvPr>
          <p:cNvSpPr>
            <a:spLocks noGrp="1"/>
          </p:cNvSpPr>
          <p:nvPr>
            <p:ph idx="1"/>
          </p:nvPr>
        </p:nvSpPr>
        <p:spPr/>
        <p:txBody>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b) We have seen that in order to make the generic use salient, in opposition to a partitive interpretation of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uno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'one', generic inductors are frequently used. In contrast, the concealing use of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uno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'one' does not require such inductors: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(23)	Una vino a este país llena de sueños.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one.f</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came to this country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full.f</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of dreams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'I arrived to this country full of dreams'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3548350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A2B640-9305-9BC0-66FE-CF92E0695CE4}"/>
              </a:ext>
            </a:extLst>
          </p:cNvPr>
          <p:cNvSpPr>
            <a:spLocks noGrp="1"/>
          </p:cNvSpPr>
          <p:nvPr>
            <p:ph type="title"/>
          </p:nvPr>
        </p:nvSpPr>
        <p:spPr/>
        <p:txBody>
          <a:bodyPr/>
          <a:lstStyle/>
          <a:p>
            <a:r>
              <a:rPr lang="es-NO" dirty="0"/>
              <a:t>2sg</a:t>
            </a:r>
          </a:p>
        </p:txBody>
      </p:sp>
      <p:sp>
        <p:nvSpPr>
          <p:cNvPr id="3" name="Marcador de contenido 2">
            <a:extLst>
              <a:ext uri="{FF2B5EF4-FFF2-40B4-BE49-F238E27FC236}">
                <a16:creationId xmlns:a16="http://schemas.microsoft.com/office/drawing/2014/main" id="{7838C8CC-F50E-1467-DB83-6C8054906B97}"/>
              </a:ext>
            </a:extLst>
          </p:cNvPr>
          <p:cNvSpPr>
            <a:spLocks noGrp="1"/>
          </p:cNvSpPr>
          <p:nvPr>
            <p:ph idx="1"/>
          </p:nvPr>
        </p:nvSpPr>
        <p:spPr/>
        <p:txBody>
          <a:bodyPr>
            <a:normAutofit lnSpcReduction="10000"/>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The use of the 2sg form in non-specific contexts has been extensively studied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Aijón</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Oliva &amp; Serrano 2014,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Beinhauer</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1968,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Briz</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1998,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Enríquez</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1984,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Haverkate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2004,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Hernanz</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1990, Hidalgo 1996, Kluge 2010, RAE &amp; ASALE 2009: §16.2, Serrano 2006, 2021, among many others). The properties that define this use are the following:</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342900" indent="-342900">
              <a:buAutoNum type="alphaLcParenR"/>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Although related initially to experiences of the speaker, this form is similar to uno 'one' in that the non-specificity is interpreted in a generic, and not an existential reading. </a:t>
            </a: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nb-NO" sz="1800" dirty="0">
                <a:effectLst/>
                <a:latin typeface="Times New Roman" panose="02020603050405020304" pitchFamily="18" charset="0"/>
                <a:ea typeface="MS Mincho" panose="02020609040205080304" pitchFamily="49" charset="-128"/>
                <a:cs typeface="Times New Roman" panose="02020603050405020304" pitchFamily="18" charset="0"/>
              </a:rPr>
              <a:t>(24)	Si </a:t>
            </a:r>
            <a:r>
              <a:rPr lang="nb-NO" sz="1800" dirty="0" err="1">
                <a:effectLst/>
                <a:latin typeface="Times New Roman" panose="02020603050405020304" pitchFamily="18" charset="0"/>
                <a:ea typeface="MS Mincho" panose="02020609040205080304" pitchFamily="49" charset="-128"/>
                <a:cs typeface="Times New Roman" panose="02020603050405020304" pitchFamily="18" charset="0"/>
              </a:rPr>
              <a:t>vives</a:t>
            </a:r>
            <a:r>
              <a:rPr lang="nb-NO" sz="1800" dirty="0">
                <a:effectLst/>
                <a:latin typeface="Times New Roman" panose="02020603050405020304" pitchFamily="18" charset="0"/>
                <a:ea typeface="MS Mincho" panose="02020609040205080304" pitchFamily="49" charset="-128"/>
                <a:cs typeface="Times New Roman" panose="02020603050405020304" pitchFamily="18" charset="0"/>
              </a:rPr>
              <a:t> en </a:t>
            </a:r>
            <a:r>
              <a:rPr lang="nb-NO" sz="1800" dirty="0" err="1">
                <a:effectLst/>
                <a:latin typeface="Times New Roman" panose="02020603050405020304" pitchFamily="18" charset="0"/>
                <a:ea typeface="MS Mincho" panose="02020609040205080304" pitchFamily="49" charset="-128"/>
                <a:cs typeface="Times New Roman" panose="02020603050405020304" pitchFamily="18" charset="0"/>
              </a:rPr>
              <a:t>Francia</a:t>
            </a:r>
            <a:r>
              <a:rPr lang="nb-NO"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nb-NO" sz="1800" dirty="0" err="1">
                <a:effectLst/>
                <a:latin typeface="Times New Roman" panose="02020603050405020304" pitchFamily="18" charset="0"/>
                <a:ea typeface="MS Mincho" panose="02020609040205080304" pitchFamily="49" charset="-128"/>
                <a:cs typeface="Times New Roman" panose="02020603050405020304" pitchFamily="18" charset="0"/>
              </a:rPr>
              <a:t>aprendes</a:t>
            </a:r>
            <a:r>
              <a:rPr lang="nb-NO"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nb-NO" sz="1800" dirty="0" err="1">
                <a:effectLst/>
                <a:latin typeface="Times New Roman" panose="02020603050405020304" pitchFamily="18" charset="0"/>
                <a:ea typeface="MS Mincho" panose="02020609040205080304" pitchFamily="49" charset="-128"/>
                <a:cs typeface="Times New Roman" panose="02020603050405020304" pitchFamily="18" charset="0"/>
              </a:rPr>
              <a:t>francés</a:t>
            </a:r>
            <a:r>
              <a:rPr lang="nb-NO" sz="1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nb-NO"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if live.2sg in France, learn.2sg French</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'If one lives in France, one learns French'</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3871635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CA0F20-CEBF-AAEB-6C81-5DDAB646B6C8}"/>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52257FAA-904D-3C48-B01B-C7452C012705}"/>
              </a:ext>
            </a:extLst>
          </p:cNvPr>
          <p:cNvSpPr>
            <a:spLocks noGrp="1"/>
          </p:cNvSpPr>
          <p:nvPr>
            <p:ph idx="1"/>
          </p:nvPr>
        </p:nvSpPr>
        <p:spPr/>
        <p:txBody>
          <a:bodyPr>
            <a:normAutofit fontScale="85000" lnSpcReduction="10000"/>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b) Like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uno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'one', the generic use of the 2sg is favored by some additional markers which promote the gradual inclusion of other referents beyond the speaker –something I will treat in what follows as 'genericity inductors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(25)	a. 	Si tienes mucho dinero te puedes permitir esto.</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if have.2sg much money you.2sg can.2sg afford this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'If one has a lot of money, one can afford that'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b.	Tuviste mucho dinero y te pudiste permitir esto.</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had.2sg much money and you.2sg could.2sg afford that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'You [specific] had a lot of money, so you could afford it’ </a:t>
            </a: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c.	Si tuviste muchas oportunidades, pudiste ir a la universidad.</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if had.2sg many opportunities, could.2sg go to the university</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'If one had a lot of opportunities, one could go to the university'</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825260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5938B8-5ADB-4334-F275-A766984851D6}"/>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3BD7D51F-CB08-ABFC-763F-8A4E28C67559}"/>
              </a:ext>
            </a:extLst>
          </p:cNvPr>
          <p:cNvSpPr>
            <a:spLocks noGrp="1"/>
          </p:cNvSpPr>
          <p:nvPr>
            <p:ph idx="1"/>
          </p:nvPr>
        </p:nvSpPr>
        <p:spPr/>
        <p:txBody>
          <a:bodyPr>
            <a:normAutofit fontScale="85000" lnSpcReduction="10000"/>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c) In contrast to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uno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'one' and 3pl, the non-specific reading can emerge both with an overt pronoun and without it, provided that the inductors of genericity are present.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(26)	Cuando tú no entiendes algo, lo normal es preguntarlo.</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when you not understand.2sg something, the usual is to-ask-it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'When one doesn't understand something, the normal thing to do is asking'</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d) In contrast to 3pl, and like </a:t>
            </a:r>
            <a:r>
              <a:rPr lang="en-US" sz="1800" i="1" dirty="0">
                <a:effectLst/>
                <a:latin typeface="Times New Roman" panose="02020603050405020304" pitchFamily="18" charset="0"/>
                <a:ea typeface="MS Mincho" panose="02020609040205080304" pitchFamily="49" charset="-128"/>
                <a:cs typeface="Times New Roman" panose="02020603050405020304" pitchFamily="18" charset="0"/>
              </a:rPr>
              <a:t>uno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'one', 2sg can get a non-specific reading also in the object position.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(27)	Si te pillo copiando, te suspendo.</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dirty="0">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if you catch.1sg cheating, you fail.1sg</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'If I catch someone cheating, I fail that person'</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30633741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8D58ED-66BF-3181-186E-19A864C327AB}"/>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2F2C8D31-CEE0-897A-5D47-2FBEC8B5159B}"/>
              </a:ext>
            </a:extLst>
          </p:cNvPr>
          <p:cNvSpPr>
            <a:spLocks noGrp="1"/>
          </p:cNvSpPr>
          <p:nvPr>
            <p:ph idx="1"/>
          </p:nvPr>
        </p:nvSpPr>
        <p:spPr/>
        <p:txBody>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e) In pragmatic terms, 2sg is not just a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desubjectivizing</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strategy, but rather an objectivizing one, which presents the stance or experience of the speaker as a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generalisable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situation that involves the addressee and anyone who is potentially an addressee (Serrano 2021).</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2638973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F054B-EE81-24E3-C770-D0F8FC8B10D8}"/>
            </a:ext>
          </a:extLst>
        </p:cNvPr>
        <p:cNvGrpSpPr/>
        <p:nvPr/>
      </p:nvGrpSpPr>
      <p:grpSpPr>
        <a:xfrm>
          <a:off x="0" y="0"/>
          <a:ext cx="0" cy="0"/>
          <a:chOff x="0" y="0"/>
          <a:chExt cx="0" cy="0"/>
        </a:xfrm>
      </p:grpSpPr>
      <p:pic>
        <p:nvPicPr>
          <p:cNvPr id="5" name="Marcador de contenido 4" descr="Tabla&#10;&#10;Descripción generada automáticamente">
            <a:extLst>
              <a:ext uri="{FF2B5EF4-FFF2-40B4-BE49-F238E27FC236}">
                <a16:creationId xmlns:a16="http://schemas.microsoft.com/office/drawing/2014/main" id="{393646ED-D422-CE9A-B8B0-35BB94568171}"/>
              </a:ext>
            </a:extLst>
          </p:cNvPr>
          <p:cNvPicPr>
            <a:picLocks noGrp="1" noChangeAspect="1"/>
          </p:cNvPicPr>
          <p:nvPr>
            <p:ph idx="1"/>
          </p:nvPr>
        </p:nvPicPr>
        <p:blipFill>
          <a:blip r:embed="rId2"/>
          <a:stretch>
            <a:fillRect/>
          </a:stretch>
        </p:blipFill>
        <p:spPr>
          <a:xfrm>
            <a:off x="643467" y="1329775"/>
            <a:ext cx="10905066" cy="4198449"/>
          </a:xfrm>
          <a:prstGeom prst="rect">
            <a:avLst/>
          </a:prstGeom>
        </p:spPr>
      </p:pic>
    </p:spTree>
    <p:extLst>
      <p:ext uri="{BB962C8B-B14F-4D97-AF65-F5344CB8AC3E}">
        <p14:creationId xmlns:p14="http://schemas.microsoft.com/office/powerpoint/2010/main" val="2407349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311C22-93D0-B48D-E109-EA4F4FEB5F52}"/>
              </a:ext>
            </a:extLst>
          </p:cNvPr>
          <p:cNvSpPr>
            <a:spLocks noGrp="1"/>
          </p:cNvSpPr>
          <p:nvPr>
            <p:ph type="title"/>
          </p:nvPr>
        </p:nvSpPr>
        <p:spPr/>
        <p:txBody>
          <a:bodyPr/>
          <a:lstStyle/>
          <a:p>
            <a:r>
              <a:rPr lang="es-NO" dirty="0"/>
              <a:t>Analysis</a:t>
            </a:r>
          </a:p>
        </p:txBody>
      </p:sp>
      <p:sp>
        <p:nvSpPr>
          <p:cNvPr id="3" name="Marcador de contenido 2">
            <a:extLst>
              <a:ext uri="{FF2B5EF4-FFF2-40B4-BE49-F238E27FC236}">
                <a16:creationId xmlns:a16="http://schemas.microsoft.com/office/drawing/2014/main" id="{35B66937-8FDF-BB4D-64C6-0FB3E5E8D7D9}"/>
              </a:ext>
            </a:extLst>
          </p:cNvPr>
          <p:cNvSpPr>
            <a:spLocks noGrp="1"/>
          </p:cNvSpPr>
          <p:nvPr>
            <p:ph idx="1"/>
          </p:nvPr>
        </p:nvSpPr>
        <p:spPr/>
        <p:txBody>
          <a:bodyPr/>
          <a:lstStyle/>
          <a:p>
            <a:r>
              <a:rPr lang="es-NO" dirty="0"/>
              <a:t>Two independent systems are employed here:</a:t>
            </a:r>
          </a:p>
          <a:p>
            <a:endParaRPr lang="es-NO" dirty="0"/>
          </a:p>
          <a:p>
            <a:pPr lvl="1"/>
            <a:r>
              <a:rPr lang="es-NO" dirty="0"/>
              <a:t>DP-internal number</a:t>
            </a:r>
          </a:p>
          <a:p>
            <a:pPr lvl="1"/>
            <a:r>
              <a:rPr lang="es-NO" dirty="0"/>
              <a:t>Clause-external situational anchoring</a:t>
            </a:r>
          </a:p>
        </p:txBody>
      </p:sp>
    </p:spTree>
    <p:extLst>
      <p:ext uri="{BB962C8B-B14F-4D97-AF65-F5344CB8AC3E}">
        <p14:creationId xmlns:p14="http://schemas.microsoft.com/office/powerpoint/2010/main" val="3622006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C22EFE-ECC9-235E-60A5-2D70B726C4C9}"/>
              </a:ext>
            </a:extLst>
          </p:cNvPr>
          <p:cNvSpPr>
            <a:spLocks noGrp="1"/>
          </p:cNvSpPr>
          <p:nvPr>
            <p:ph type="title"/>
          </p:nvPr>
        </p:nvSpPr>
        <p:spPr/>
        <p:txBody>
          <a:bodyPr/>
          <a:lstStyle/>
          <a:p>
            <a:r>
              <a:rPr lang="es-NO" dirty="0"/>
              <a:t>Analysis</a:t>
            </a:r>
          </a:p>
        </p:txBody>
      </p:sp>
      <p:sp>
        <p:nvSpPr>
          <p:cNvPr id="3" name="Marcador de contenido 2">
            <a:extLst>
              <a:ext uri="{FF2B5EF4-FFF2-40B4-BE49-F238E27FC236}">
                <a16:creationId xmlns:a16="http://schemas.microsoft.com/office/drawing/2014/main" id="{D58F3AFF-D320-739A-009D-77E2D70EE072}"/>
              </a:ext>
            </a:extLst>
          </p:cNvPr>
          <p:cNvSpPr>
            <a:spLocks noGrp="1"/>
          </p:cNvSpPr>
          <p:nvPr>
            <p:ph idx="1"/>
          </p:nvPr>
        </p:nvSpPr>
        <p:spPr/>
        <p:txBody>
          <a:bodyPr/>
          <a:lstStyle/>
          <a:p>
            <a:pPr marL="0" indent="0">
              <a:buNone/>
            </a:pPr>
            <a:r>
              <a:rPr lang="es-NO" dirty="0"/>
              <a:t>Logophoric center (Sells 1987) of the clause in Finiteness (Bianchi 2003, pace Giorgi 2009).</a:t>
            </a:r>
          </a:p>
          <a:p>
            <a:pPr marL="0" indent="0">
              <a:buNone/>
            </a:pPr>
            <a:endParaRPr lang="es-NO" dirty="0"/>
          </a:p>
          <a:p>
            <a:pPr marL="0" indent="0">
              <a:buNone/>
            </a:pPr>
            <a:endParaRPr lang="es-NO" dirty="0"/>
          </a:p>
          <a:p>
            <a:pPr marL="0" indent="0">
              <a:buNone/>
            </a:pPr>
            <a:endParaRPr lang="es-NO" dirty="0"/>
          </a:p>
          <a:p>
            <a:pPr marL="0" indent="0">
              <a:buNone/>
            </a:pPr>
            <a:r>
              <a:rPr lang="es-NO" dirty="0"/>
              <a:t> </a:t>
            </a:r>
          </a:p>
        </p:txBody>
      </p:sp>
      <p:pic>
        <p:nvPicPr>
          <p:cNvPr id="5" name="Imagen 4" descr="Imagen de la pantalla de un celular con letras&#10;&#10;Descripción generada automáticamente con confianza baja">
            <a:extLst>
              <a:ext uri="{FF2B5EF4-FFF2-40B4-BE49-F238E27FC236}">
                <a16:creationId xmlns:a16="http://schemas.microsoft.com/office/drawing/2014/main" id="{883D28EC-BC78-D010-3575-A684772601FE}"/>
              </a:ext>
            </a:extLst>
          </p:cNvPr>
          <p:cNvPicPr>
            <a:picLocks noChangeAspect="1"/>
          </p:cNvPicPr>
          <p:nvPr/>
        </p:nvPicPr>
        <p:blipFill>
          <a:blip r:embed="rId2"/>
          <a:stretch>
            <a:fillRect/>
          </a:stretch>
        </p:blipFill>
        <p:spPr>
          <a:xfrm>
            <a:off x="5363783" y="2833414"/>
            <a:ext cx="5791200" cy="3581400"/>
          </a:xfrm>
          <a:prstGeom prst="rect">
            <a:avLst/>
          </a:prstGeom>
        </p:spPr>
      </p:pic>
    </p:spTree>
    <p:extLst>
      <p:ext uri="{BB962C8B-B14F-4D97-AF65-F5344CB8AC3E}">
        <p14:creationId xmlns:p14="http://schemas.microsoft.com/office/powerpoint/2010/main" val="1267089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01A21-00F4-6B32-8EAD-3EA0FB38331A}"/>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BE1C22D7-0CF6-1FD1-A57C-C21EBBC5F963}"/>
              </a:ext>
            </a:extLst>
          </p:cNvPr>
          <p:cNvSpPr>
            <a:spLocks noGrp="1"/>
          </p:cNvSpPr>
          <p:nvPr>
            <p:ph idx="1"/>
          </p:nvPr>
        </p:nvSpPr>
        <p:spPr/>
        <p:txBody>
          <a:bodyPr/>
          <a:lstStyle/>
          <a:p>
            <a:r>
              <a:rPr lang="es-NO" dirty="0"/>
              <a:t>Bianchi (2003)</a:t>
            </a:r>
          </a:p>
          <a:p>
            <a:r>
              <a:rPr lang="es-NO" dirty="0"/>
              <a:t>The amnesiac firefighter.</a:t>
            </a:r>
          </a:p>
          <a:p>
            <a:pPr marL="0" indent="0">
              <a:buNone/>
            </a:pPr>
            <a:r>
              <a:rPr lang="es-NO" dirty="0"/>
              <a:t>John is a firefighter that saved a little girl from a house in flames. In doing so, he gets injured and loses all his memories. The morning after, he wakes up in hospital and on TV a reporter is talking about him, although he does not know it. He tells his mother: ‘That guy is a hero’.</a:t>
            </a:r>
          </a:p>
          <a:p>
            <a:pPr marL="0" indent="0">
              <a:buNone/>
            </a:pPr>
            <a:r>
              <a:rPr lang="es-NO" dirty="0"/>
              <a:t>The mother tells her husband:</a:t>
            </a:r>
          </a:p>
          <a:p>
            <a:pPr marL="342900" indent="-342900">
              <a:buAutoNum type="arabicParenBoth"/>
            </a:pPr>
            <a:r>
              <a:rPr lang="es-NO" dirty="0"/>
              <a:t>My son believes that he is a hero. [true]</a:t>
            </a:r>
          </a:p>
          <a:p>
            <a:pPr marL="342900" indent="-342900">
              <a:buAutoNum type="arabicParenBoth"/>
            </a:pPr>
            <a:r>
              <a:rPr lang="es-NO" dirty="0"/>
              <a:t>My son believes himself to be a hero [false]</a:t>
            </a:r>
          </a:p>
        </p:txBody>
      </p:sp>
    </p:spTree>
    <p:extLst>
      <p:ext uri="{BB962C8B-B14F-4D97-AF65-F5344CB8AC3E}">
        <p14:creationId xmlns:p14="http://schemas.microsoft.com/office/powerpoint/2010/main" val="1344088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33710B-725A-0BBA-781D-3A9746C96D3D}"/>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73B280C6-94A8-EE13-BF3D-6D32726EE58A}"/>
              </a:ext>
            </a:extLst>
          </p:cNvPr>
          <p:cNvSpPr>
            <a:spLocks noGrp="1"/>
          </p:cNvSpPr>
          <p:nvPr>
            <p:ph idx="1"/>
          </p:nvPr>
        </p:nvSpPr>
        <p:spPr/>
        <p:txBody>
          <a:bodyPr/>
          <a:lstStyle/>
          <a:p>
            <a:r>
              <a:rPr lang="es-NO" dirty="0"/>
              <a:t>Finiteness encodes situational anchoring: if you are finite, you can get anchored to the speaker [externally]; if you are non-finite, you must get internally anchored to the holder of the atttitude reported.</a:t>
            </a:r>
          </a:p>
        </p:txBody>
      </p:sp>
    </p:spTree>
    <p:extLst>
      <p:ext uri="{BB962C8B-B14F-4D97-AF65-F5344CB8AC3E}">
        <p14:creationId xmlns:p14="http://schemas.microsoft.com/office/powerpoint/2010/main" val="3747668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E65902-8ED7-3C8E-8703-0B798B6E29A1}"/>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F2AB949B-C2CB-E807-AB87-BC9157F330C7}"/>
              </a:ext>
            </a:extLst>
          </p:cNvPr>
          <p:cNvSpPr>
            <a:spLocks noGrp="1"/>
          </p:cNvSpPr>
          <p:nvPr>
            <p:ph idx="1"/>
          </p:nvPr>
        </p:nvSpPr>
        <p:spPr/>
        <p:txBody>
          <a:bodyPr/>
          <a:lstStyle/>
          <a:p>
            <a:r>
              <a:rPr lang="es-NO" dirty="0"/>
              <a:t>Let us start with ‘uno’</a:t>
            </a:r>
          </a:p>
          <a:p>
            <a:r>
              <a:rPr lang="es-NO" dirty="0"/>
              <a:t>I take ‘uno’ to be associated to the speaker of the speech situation (‘uno encubridor’ as more basic than ‘generic uno’)</a:t>
            </a:r>
          </a:p>
          <a:p>
            <a:r>
              <a:rPr lang="es-NO" dirty="0"/>
              <a:t>The generic use is obtained when the inductors generalise the situation, allowing for distinct speakers in each situation.</a:t>
            </a:r>
          </a:p>
          <a:p>
            <a:endParaRPr lang="es-NO" dirty="0"/>
          </a:p>
        </p:txBody>
      </p:sp>
    </p:spTree>
    <p:extLst>
      <p:ext uri="{BB962C8B-B14F-4D97-AF65-F5344CB8AC3E}">
        <p14:creationId xmlns:p14="http://schemas.microsoft.com/office/powerpoint/2010/main" val="7538803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9040E8-3F8C-262D-094D-F26435B8012F}"/>
              </a:ext>
            </a:extLst>
          </p:cNvPr>
          <p:cNvSpPr>
            <a:spLocks noGrp="1"/>
          </p:cNvSpPr>
          <p:nvPr>
            <p:ph type="title"/>
          </p:nvPr>
        </p:nvSpPr>
        <p:spPr/>
        <p:txBody>
          <a:bodyPr/>
          <a:lstStyle/>
          <a:p>
            <a:r>
              <a:rPr lang="es-NO" dirty="0"/>
              <a:t>Uno</a:t>
            </a:r>
          </a:p>
        </p:txBody>
      </p:sp>
      <p:pic>
        <p:nvPicPr>
          <p:cNvPr id="5" name="Marcador de contenido 4" descr="Texto&#10;&#10;Descripción generada automáticamente">
            <a:extLst>
              <a:ext uri="{FF2B5EF4-FFF2-40B4-BE49-F238E27FC236}">
                <a16:creationId xmlns:a16="http://schemas.microsoft.com/office/drawing/2014/main" id="{15AF6633-0FEC-311C-938B-2DEF64369D43}"/>
              </a:ext>
            </a:extLst>
          </p:cNvPr>
          <p:cNvPicPr>
            <a:picLocks noGrp="1" noChangeAspect="1"/>
          </p:cNvPicPr>
          <p:nvPr>
            <p:ph idx="1"/>
          </p:nvPr>
        </p:nvPicPr>
        <p:blipFill>
          <a:blip r:embed="rId2"/>
          <a:stretch>
            <a:fillRect/>
          </a:stretch>
        </p:blipFill>
        <p:spPr>
          <a:xfrm>
            <a:off x="447228" y="1686660"/>
            <a:ext cx="10856141" cy="3266606"/>
          </a:xfrm>
        </p:spPr>
      </p:pic>
    </p:spTree>
    <p:extLst>
      <p:ext uri="{BB962C8B-B14F-4D97-AF65-F5344CB8AC3E}">
        <p14:creationId xmlns:p14="http://schemas.microsoft.com/office/powerpoint/2010/main" val="13507193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942BF1-6C0F-4A7F-8931-AAB0E833A1D9}"/>
              </a:ext>
            </a:extLst>
          </p:cNvPr>
          <p:cNvSpPr>
            <a:spLocks noGrp="1"/>
          </p:cNvSpPr>
          <p:nvPr>
            <p:ph type="title"/>
          </p:nvPr>
        </p:nvSpPr>
        <p:spPr/>
        <p:txBody>
          <a:bodyPr/>
          <a:lstStyle/>
          <a:p>
            <a:r>
              <a:rPr lang="es-NO" dirty="0"/>
              <a:t>Uno encubridor</a:t>
            </a:r>
          </a:p>
        </p:txBody>
      </p:sp>
      <p:sp>
        <p:nvSpPr>
          <p:cNvPr id="3" name="Marcador de contenido 2">
            <a:extLst>
              <a:ext uri="{FF2B5EF4-FFF2-40B4-BE49-F238E27FC236}">
                <a16:creationId xmlns:a16="http://schemas.microsoft.com/office/drawing/2014/main" id="{099DA44D-CD77-381F-56C5-9875BD746378}"/>
              </a:ext>
            </a:extLst>
          </p:cNvPr>
          <p:cNvSpPr>
            <a:spLocks noGrp="1"/>
          </p:cNvSpPr>
          <p:nvPr>
            <p:ph idx="1"/>
          </p:nvPr>
        </p:nvSpPr>
        <p:spPr/>
        <p:txBody>
          <a:bodyPr/>
          <a:lstStyle/>
          <a:p>
            <a:r>
              <a:rPr lang="es-NO" dirty="0"/>
              <a:t>I treat [speaker] as a possible operator that can bind ‘uno’ (cf. Harbour’s 2016 theory of person as a semilattice, like number)</a:t>
            </a:r>
          </a:p>
        </p:txBody>
      </p:sp>
    </p:spTree>
    <p:extLst>
      <p:ext uri="{BB962C8B-B14F-4D97-AF65-F5344CB8AC3E}">
        <p14:creationId xmlns:p14="http://schemas.microsoft.com/office/powerpoint/2010/main" val="37419805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6F24B6-4CAE-9C8D-BCE4-BC65149E8702}"/>
              </a:ext>
            </a:extLst>
          </p:cNvPr>
          <p:cNvSpPr>
            <a:spLocks noGrp="1"/>
          </p:cNvSpPr>
          <p:nvPr>
            <p:ph type="title"/>
          </p:nvPr>
        </p:nvSpPr>
        <p:spPr/>
        <p:txBody>
          <a:bodyPr/>
          <a:lstStyle/>
          <a:p>
            <a:endParaRPr lang="es-NO"/>
          </a:p>
        </p:txBody>
      </p:sp>
      <p:pic>
        <p:nvPicPr>
          <p:cNvPr id="5" name="Marcador de contenido 4" descr="Diagrama, Esquemático&#10;&#10;Descripción generada automáticamente">
            <a:extLst>
              <a:ext uri="{FF2B5EF4-FFF2-40B4-BE49-F238E27FC236}">
                <a16:creationId xmlns:a16="http://schemas.microsoft.com/office/drawing/2014/main" id="{3EC182DF-FD0D-F258-D9DB-AE1815723408}"/>
              </a:ext>
            </a:extLst>
          </p:cNvPr>
          <p:cNvPicPr>
            <a:picLocks noGrp="1" noChangeAspect="1"/>
          </p:cNvPicPr>
          <p:nvPr>
            <p:ph idx="1"/>
          </p:nvPr>
        </p:nvPicPr>
        <p:blipFill>
          <a:blip r:embed="rId2"/>
          <a:stretch>
            <a:fillRect/>
          </a:stretch>
        </p:blipFill>
        <p:spPr>
          <a:xfrm>
            <a:off x="5118100" y="1306826"/>
            <a:ext cx="6281738" cy="4241173"/>
          </a:xfrm>
        </p:spPr>
      </p:pic>
    </p:spTree>
    <p:extLst>
      <p:ext uri="{BB962C8B-B14F-4D97-AF65-F5344CB8AC3E}">
        <p14:creationId xmlns:p14="http://schemas.microsoft.com/office/powerpoint/2010/main" val="1645690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558F81-9AF9-298C-4DD6-B7AC2C1D7E7D}"/>
              </a:ext>
            </a:extLst>
          </p:cNvPr>
          <p:cNvSpPr>
            <a:spLocks noGrp="1"/>
          </p:cNvSpPr>
          <p:nvPr>
            <p:ph type="title"/>
          </p:nvPr>
        </p:nvSpPr>
        <p:spPr/>
        <p:txBody>
          <a:bodyPr/>
          <a:lstStyle/>
          <a:p>
            <a:endParaRPr lang="es-NO"/>
          </a:p>
        </p:txBody>
      </p:sp>
      <p:pic>
        <p:nvPicPr>
          <p:cNvPr id="5" name="Marcador de contenido 4" descr="Interfaz de usuario gráfica, Texto, Aplicación&#10;&#10;Descripción generada automáticamente">
            <a:extLst>
              <a:ext uri="{FF2B5EF4-FFF2-40B4-BE49-F238E27FC236}">
                <a16:creationId xmlns:a16="http://schemas.microsoft.com/office/drawing/2014/main" id="{E7285799-60CE-E0CE-A5AB-CDC9C6FEA16A}"/>
              </a:ext>
            </a:extLst>
          </p:cNvPr>
          <p:cNvPicPr>
            <a:picLocks noGrp="1" noChangeAspect="1"/>
          </p:cNvPicPr>
          <p:nvPr>
            <p:ph idx="1"/>
          </p:nvPr>
        </p:nvPicPr>
        <p:blipFill>
          <a:blip r:embed="rId2"/>
          <a:stretch>
            <a:fillRect/>
          </a:stretch>
        </p:blipFill>
        <p:spPr>
          <a:xfrm>
            <a:off x="5118100" y="2165101"/>
            <a:ext cx="6281738" cy="2524622"/>
          </a:xfrm>
        </p:spPr>
      </p:pic>
    </p:spTree>
    <p:extLst>
      <p:ext uri="{BB962C8B-B14F-4D97-AF65-F5344CB8AC3E}">
        <p14:creationId xmlns:p14="http://schemas.microsoft.com/office/powerpoint/2010/main" val="12456846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BF5B7C-6005-D1B8-BAE4-9D1EDF108527}"/>
              </a:ext>
            </a:extLst>
          </p:cNvPr>
          <p:cNvSpPr>
            <a:spLocks noGrp="1"/>
          </p:cNvSpPr>
          <p:nvPr>
            <p:ph type="title"/>
          </p:nvPr>
        </p:nvSpPr>
        <p:spPr/>
        <p:txBody>
          <a:bodyPr>
            <a:normAutofit fontScale="90000"/>
          </a:bodyPr>
          <a:lstStyle/>
          <a:p>
            <a:r>
              <a:rPr lang="es-NO" dirty="0"/>
              <a:t>Prediction: internal logophoric center</a:t>
            </a:r>
          </a:p>
        </p:txBody>
      </p:sp>
      <p:pic>
        <p:nvPicPr>
          <p:cNvPr id="5" name="Marcador de contenido 4" descr="Texto&#10;&#10;Descripción generada automáticamente">
            <a:extLst>
              <a:ext uri="{FF2B5EF4-FFF2-40B4-BE49-F238E27FC236}">
                <a16:creationId xmlns:a16="http://schemas.microsoft.com/office/drawing/2014/main" id="{C7989805-7BDA-9406-D195-5ED8FF9965DA}"/>
              </a:ext>
            </a:extLst>
          </p:cNvPr>
          <p:cNvPicPr>
            <a:picLocks noGrp="1" noChangeAspect="1"/>
          </p:cNvPicPr>
          <p:nvPr>
            <p:ph idx="1"/>
          </p:nvPr>
        </p:nvPicPr>
        <p:blipFill>
          <a:blip r:embed="rId2"/>
          <a:stretch>
            <a:fillRect/>
          </a:stretch>
        </p:blipFill>
        <p:spPr>
          <a:xfrm>
            <a:off x="5118100" y="2959934"/>
            <a:ext cx="6281738" cy="934956"/>
          </a:xfrm>
        </p:spPr>
      </p:pic>
    </p:spTree>
    <p:extLst>
      <p:ext uri="{BB962C8B-B14F-4D97-AF65-F5344CB8AC3E}">
        <p14:creationId xmlns:p14="http://schemas.microsoft.com/office/powerpoint/2010/main" val="11221349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AD6B4C-BBCE-D398-84CE-9495C0A486A9}"/>
              </a:ext>
            </a:extLst>
          </p:cNvPr>
          <p:cNvSpPr>
            <a:spLocks noGrp="1"/>
          </p:cNvSpPr>
          <p:nvPr>
            <p:ph type="title"/>
          </p:nvPr>
        </p:nvSpPr>
        <p:spPr/>
        <p:txBody>
          <a:bodyPr/>
          <a:lstStyle/>
          <a:p>
            <a:r>
              <a:rPr lang="es-NO" dirty="0"/>
              <a:t>Generic use</a:t>
            </a:r>
          </a:p>
        </p:txBody>
      </p:sp>
      <p:pic>
        <p:nvPicPr>
          <p:cNvPr id="5" name="Marcador de contenido 4" descr="Diagrama, Esquemático&#10;&#10;Descripción generada automáticamente">
            <a:extLst>
              <a:ext uri="{FF2B5EF4-FFF2-40B4-BE49-F238E27FC236}">
                <a16:creationId xmlns:a16="http://schemas.microsoft.com/office/drawing/2014/main" id="{AAF483BF-854D-B73E-50A4-D3CE5D17447C}"/>
              </a:ext>
            </a:extLst>
          </p:cNvPr>
          <p:cNvPicPr>
            <a:picLocks noGrp="1" noChangeAspect="1"/>
          </p:cNvPicPr>
          <p:nvPr>
            <p:ph idx="1"/>
          </p:nvPr>
        </p:nvPicPr>
        <p:blipFill>
          <a:blip r:embed="rId2"/>
          <a:stretch>
            <a:fillRect/>
          </a:stretch>
        </p:blipFill>
        <p:spPr>
          <a:xfrm>
            <a:off x="5118100" y="1248435"/>
            <a:ext cx="6281738" cy="4357955"/>
          </a:xfrm>
        </p:spPr>
      </p:pic>
    </p:spTree>
    <p:extLst>
      <p:ext uri="{BB962C8B-B14F-4D97-AF65-F5344CB8AC3E}">
        <p14:creationId xmlns:p14="http://schemas.microsoft.com/office/powerpoint/2010/main" val="10531959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3548FB-9185-E057-C693-97A269A29C1E}"/>
              </a:ext>
            </a:extLst>
          </p:cNvPr>
          <p:cNvSpPr>
            <a:spLocks noGrp="1"/>
          </p:cNvSpPr>
          <p:nvPr>
            <p:ph type="title"/>
          </p:nvPr>
        </p:nvSpPr>
        <p:spPr/>
        <p:txBody>
          <a:bodyPr/>
          <a:lstStyle/>
          <a:p>
            <a:r>
              <a:rPr lang="es-NO" dirty="0"/>
              <a:t>Why not ‘uno’ for 2person?</a:t>
            </a:r>
          </a:p>
        </p:txBody>
      </p:sp>
      <p:sp>
        <p:nvSpPr>
          <p:cNvPr id="3" name="Marcador de contenido 2">
            <a:extLst>
              <a:ext uri="{FF2B5EF4-FFF2-40B4-BE49-F238E27FC236}">
                <a16:creationId xmlns:a16="http://schemas.microsoft.com/office/drawing/2014/main" id="{A3AB85FC-1A8C-826D-6956-8D750B0199B9}"/>
              </a:ext>
            </a:extLst>
          </p:cNvPr>
          <p:cNvSpPr>
            <a:spLocks noGrp="1"/>
          </p:cNvSpPr>
          <p:nvPr>
            <p:ph idx="1"/>
          </p:nvPr>
        </p:nvSpPr>
        <p:spPr/>
        <p:txBody>
          <a:bodyPr/>
          <a:lstStyle/>
          <a:p>
            <a:r>
              <a:rPr lang="es-NO" dirty="0"/>
              <a:t>There is no [addressee] feature in grammar (cf. </a:t>
            </a:r>
            <a:r>
              <a:rPr lang="es-ES" dirty="0"/>
              <a:t>N</a:t>
            </a:r>
            <a:r>
              <a:rPr lang="es-NO" dirty="0"/>
              <a:t>o language resolves [1 + 2] agreement as a 2pl; Harbour 2016)</a:t>
            </a:r>
          </a:p>
        </p:txBody>
      </p:sp>
    </p:spTree>
    <p:extLst>
      <p:ext uri="{BB962C8B-B14F-4D97-AF65-F5344CB8AC3E}">
        <p14:creationId xmlns:p14="http://schemas.microsoft.com/office/powerpoint/2010/main" val="2876473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087D29-C7E4-3491-4273-142A7B7946B1}"/>
              </a:ext>
            </a:extLst>
          </p:cNvPr>
          <p:cNvSpPr>
            <a:spLocks noGrp="1"/>
          </p:cNvSpPr>
          <p:nvPr>
            <p:ph type="title"/>
          </p:nvPr>
        </p:nvSpPr>
        <p:spPr/>
        <p:txBody>
          <a:bodyPr/>
          <a:lstStyle/>
          <a:p>
            <a:r>
              <a:rPr lang="es-NO" dirty="0"/>
              <a:t>2sg</a:t>
            </a:r>
          </a:p>
        </p:txBody>
      </p:sp>
      <p:sp>
        <p:nvSpPr>
          <p:cNvPr id="3" name="Marcador de contenido 2">
            <a:extLst>
              <a:ext uri="{FF2B5EF4-FFF2-40B4-BE49-F238E27FC236}">
                <a16:creationId xmlns:a16="http://schemas.microsoft.com/office/drawing/2014/main" id="{5E72F20F-5357-AF19-9EF5-DB320A23C6CC}"/>
              </a:ext>
            </a:extLst>
          </p:cNvPr>
          <p:cNvSpPr>
            <a:spLocks noGrp="1"/>
          </p:cNvSpPr>
          <p:nvPr>
            <p:ph idx="1"/>
          </p:nvPr>
        </p:nvSpPr>
        <p:spPr/>
        <p:txBody>
          <a:bodyPr/>
          <a:lstStyle/>
          <a:p>
            <a:r>
              <a:rPr lang="es-NO" dirty="0"/>
              <a:t>If [speaker] is a feature but [addressee] is not a feature, syntactically the 2sg pronoun is defined as a participant. </a:t>
            </a:r>
          </a:p>
          <a:p>
            <a:r>
              <a:rPr lang="es-NO" dirty="0"/>
              <a:t>The second person pronoun, when present, is not a variable.</a:t>
            </a:r>
          </a:p>
          <a:p>
            <a:r>
              <a:rPr lang="es-NO" dirty="0"/>
              <a:t>The generic use is obtained when the situation is generalised by the inductors, thus allowing for distinct addressees.</a:t>
            </a:r>
          </a:p>
        </p:txBody>
      </p:sp>
    </p:spTree>
    <p:extLst>
      <p:ext uri="{BB962C8B-B14F-4D97-AF65-F5344CB8AC3E}">
        <p14:creationId xmlns:p14="http://schemas.microsoft.com/office/powerpoint/2010/main" val="8180975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866107-9C79-C07A-3CDB-CC972992C557}"/>
              </a:ext>
            </a:extLst>
          </p:cNvPr>
          <p:cNvSpPr>
            <a:spLocks noGrp="1"/>
          </p:cNvSpPr>
          <p:nvPr>
            <p:ph type="title"/>
          </p:nvPr>
        </p:nvSpPr>
        <p:spPr/>
        <p:txBody>
          <a:bodyPr/>
          <a:lstStyle/>
          <a:p>
            <a:endParaRPr lang="es-NO"/>
          </a:p>
        </p:txBody>
      </p:sp>
      <p:pic>
        <p:nvPicPr>
          <p:cNvPr id="5" name="Marcador de contenido 4" descr="Diagrama, Esquemático&#10;&#10;Descripción generada automáticamente">
            <a:extLst>
              <a:ext uri="{FF2B5EF4-FFF2-40B4-BE49-F238E27FC236}">
                <a16:creationId xmlns:a16="http://schemas.microsoft.com/office/drawing/2014/main" id="{F3C77C79-4697-9DB5-FBFF-EC4E1ACF5E80}"/>
              </a:ext>
            </a:extLst>
          </p:cNvPr>
          <p:cNvPicPr>
            <a:picLocks noGrp="1" noChangeAspect="1"/>
          </p:cNvPicPr>
          <p:nvPr>
            <p:ph idx="1"/>
          </p:nvPr>
        </p:nvPicPr>
        <p:blipFill>
          <a:blip r:embed="rId2"/>
          <a:stretch>
            <a:fillRect/>
          </a:stretch>
        </p:blipFill>
        <p:spPr>
          <a:xfrm>
            <a:off x="5118100" y="1100664"/>
            <a:ext cx="6281738" cy="4653496"/>
          </a:xfrm>
        </p:spPr>
      </p:pic>
    </p:spTree>
    <p:extLst>
      <p:ext uri="{BB962C8B-B14F-4D97-AF65-F5344CB8AC3E}">
        <p14:creationId xmlns:p14="http://schemas.microsoft.com/office/powerpoint/2010/main" val="18630390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52B3E8-CD80-2167-F874-0DE966170B21}"/>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84284BF5-130E-5E79-B401-E20BBFB980AE}"/>
              </a:ext>
            </a:extLst>
          </p:cNvPr>
          <p:cNvSpPr>
            <a:spLocks noGrp="1"/>
          </p:cNvSpPr>
          <p:nvPr>
            <p:ph idx="1"/>
          </p:nvPr>
        </p:nvSpPr>
        <p:spPr/>
        <p:txBody>
          <a:bodyPr/>
          <a:lstStyle/>
          <a:p>
            <a:r>
              <a:rPr lang="es-NO" dirty="0"/>
              <a:t>The participant, however, is generalised by introducing quantification over temporal periods, worlds, etc. The result, then, is that a generic reading emerges.</a:t>
            </a:r>
          </a:p>
          <a:p>
            <a:endParaRPr lang="es-NO" dirty="0"/>
          </a:p>
          <a:p>
            <a:r>
              <a:rPr lang="es-NO" dirty="0"/>
              <a:t>So what about number?</a:t>
            </a:r>
          </a:p>
        </p:txBody>
      </p:sp>
    </p:spTree>
    <p:extLst>
      <p:ext uri="{BB962C8B-B14F-4D97-AF65-F5344CB8AC3E}">
        <p14:creationId xmlns:p14="http://schemas.microsoft.com/office/powerpoint/2010/main" val="1733344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86C66C-FD52-69BC-C251-23F24D27C256}"/>
              </a:ext>
            </a:extLst>
          </p:cNvPr>
          <p:cNvSpPr>
            <a:spLocks noGrp="1"/>
          </p:cNvSpPr>
          <p:nvPr>
            <p:ph type="title"/>
          </p:nvPr>
        </p:nvSpPr>
        <p:spPr/>
        <p:txBody>
          <a:bodyPr/>
          <a:lstStyle/>
          <a:p>
            <a:r>
              <a:rPr lang="es-NO" dirty="0"/>
              <a:t>Number in 3pl</a:t>
            </a:r>
          </a:p>
        </p:txBody>
      </p:sp>
      <p:sp>
        <p:nvSpPr>
          <p:cNvPr id="3" name="Marcador de contenido 2">
            <a:extLst>
              <a:ext uri="{FF2B5EF4-FFF2-40B4-BE49-F238E27FC236}">
                <a16:creationId xmlns:a16="http://schemas.microsoft.com/office/drawing/2014/main" id="{8172AE15-676D-8E85-5DE4-855935219CAD}"/>
              </a:ext>
            </a:extLst>
          </p:cNvPr>
          <p:cNvSpPr>
            <a:spLocks noGrp="1"/>
          </p:cNvSpPr>
          <p:nvPr>
            <p:ph idx="1"/>
          </p:nvPr>
        </p:nvSpPr>
        <p:spPr/>
        <p:txBody>
          <a:bodyPr>
            <a:normAutofit/>
          </a:bodyPr>
          <a:lstStyle/>
          <a:p>
            <a:r>
              <a:rPr lang="es-NO" dirty="0"/>
              <a:t>There is a parallelism between absence of an overt pronoun and bare plurals without DP.</a:t>
            </a:r>
          </a:p>
          <a:p>
            <a:pPr marL="0" indent="0">
              <a:buNone/>
            </a:pPr>
            <a:endParaRPr lang="es-NO" dirty="0"/>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In contrast to bare nouns, the plural morpheme forces a plurality reading with determiners and pronouns, as in the cases in (48).</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(48)	a. Tengo unos libros.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s-ES" dirty="0">
                <a:latin typeface="Times New Roman" panose="02020603050405020304" pitchFamily="18" charset="0"/>
                <a:ea typeface="MS Mincho" panose="02020609040205080304" pitchFamily="49" charset="-128"/>
                <a:cs typeface="Times New Roman" panose="02020603050405020304" pitchFamily="18" charset="0"/>
              </a:rPr>
              <a:t>    </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have.1sg </a:t>
            </a:r>
            <a:r>
              <a:rPr lang="es-ES" sz="1800" dirty="0" err="1">
                <a:effectLst/>
                <a:latin typeface="Times New Roman" panose="02020603050405020304" pitchFamily="18" charset="0"/>
                <a:ea typeface="MS Mincho" panose="02020609040205080304" pitchFamily="49" charset="-128"/>
                <a:cs typeface="Times New Roman" panose="02020603050405020304" pitchFamily="18" charset="0"/>
              </a:rPr>
              <a:t>some</a:t>
            </a: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s-ES" sz="1800" dirty="0" err="1">
                <a:effectLst/>
                <a:latin typeface="Times New Roman" panose="02020603050405020304" pitchFamily="18" charset="0"/>
                <a:ea typeface="MS Mincho" panose="02020609040205080304" pitchFamily="49" charset="-128"/>
                <a:cs typeface="Times New Roman" panose="02020603050405020304" pitchFamily="18" charset="0"/>
              </a:rPr>
              <a:t>books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b. Veo las películas.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s-E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see.1sg the movies</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endParaRPr lang="es-NO" dirty="0"/>
          </a:p>
        </p:txBody>
      </p:sp>
    </p:spTree>
    <p:extLst>
      <p:ext uri="{BB962C8B-B14F-4D97-AF65-F5344CB8AC3E}">
        <p14:creationId xmlns:p14="http://schemas.microsoft.com/office/powerpoint/2010/main" val="1549813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3C3041-BA8B-0E78-1E74-C053E19108D0}"/>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66C9663D-2583-6EAC-89F8-4B1D7CD7468E}"/>
              </a:ext>
            </a:extLst>
          </p:cNvPr>
          <p:cNvSpPr>
            <a:spLocks noGrp="1"/>
          </p:cNvSpPr>
          <p:nvPr>
            <p:ph idx="1"/>
          </p:nvPr>
        </p:nvSpPr>
        <p:spPr/>
        <p:txBody>
          <a:bodyPr/>
          <a:lstStyle/>
          <a:p>
            <a:r>
              <a:rPr lang="es-NO" dirty="0"/>
              <a:t>As soon as we include material relevant for reference assignment or quantification, plural becomes semantic plural.</a:t>
            </a:r>
          </a:p>
        </p:txBody>
      </p:sp>
    </p:spTree>
    <p:extLst>
      <p:ext uri="{BB962C8B-B14F-4D97-AF65-F5344CB8AC3E}">
        <p14:creationId xmlns:p14="http://schemas.microsoft.com/office/powerpoint/2010/main" val="9480755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36EB61-E103-FBE1-A703-F5BD6ED649D9}"/>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75430E27-78F5-417E-0A70-035FB1EC3E5F}"/>
              </a:ext>
            </a:extLst>
          </p:cNvPr>
          <p:cNvSpPr>
            <a:spLocks noGrp="1"/>
          </p:cNvSpPr>
          <p:nvPr>
            <p:ph idx="1"/>
          </p:nvPr>
        </p:nvSpPr>
        <p:spPr/>
        <p:txBody>
          <a:bodyPr/>
          <a:lstStyle/>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(50)	a.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Ellos</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dicen</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eso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they say.3pl that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'They (specific) are saying that'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b.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Dicen</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eso</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say.3pl that</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en-US" sz="1800" dirty="0">
                <a:effectLst/>
                <a:latin typeface="Times New Roman" panose="02020603050405020304" pitchFamily="18" charset="0"/>
                <a:ea typeface="MS Mincho" panose="02020609040205080304" pitchFamily="49" charset="-128"/>
              </a:rPr>
              <a:t>In the absence of a determiner or pronoun, in fact, the reading that we obtain with 3pl (50b) is precisely the one that we obtain with a plural bare noun: there is at least one, and possibly, but not necessarily, more. </a:t>
            </a:r>
            <a:endParaRPr lang="es-NO" dirty="0"/>
          </a:p>
        </p:txBody>
      </p:sp>
    </p:spTree>
    <p:extLst>
      <p:ext uri="{BB962C8B-B14F-4D97-AF65-F5344CB8AC3E}">
        <p14:creationId xmlns:p14="http://schemas.microsoft.com/office/powerpoint/2010/main" val="41004073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04D5E5-2838-08BE-F5F4-870F2383FC64}"/>
              </a:ext>
            </a:extLst>
          </p:cNvPr>
          <p:cNvSpPr>
            <a:spLocks noGrp="1"/>
          </p:cNvSpPr>
          <p:nvPr>
            <p:ph type="title"/>
          </p:nvPr>
        </p:nvSpPr>
        <p:spPr/>
        <p:txBody>
          <a:bodyPr/>
          <a:lstStyle/>
          <a:p>
            <a:r>
              <a:rPr lang="es-NO" dirty="0"/>
              <a:t>'plural’ as the semilattice</a:t>
            </a:r>
          </a:p>
        </p:txBody>
      </p:sp>
      <p:sp>
        <p:nvSpPr>
          <p:cNvPr id="3" name="Marcador de contenido 2">
            <a:extLst>
              <a:ext uri="{FF2B5EF4-FFF2-40B4-BE49-F238E27FC236}">
                <a16:creationId xmlns:a16="http://schemas.microsoft.com/office/drawing/2014/main" id="{FDDCC249-58D5-4024-624F-E82FEA40200F}"/>
              </a:ext>
            </a:extLst>
          </p:cNvPr>
          <p:cNvSpPr>
            <a:spLocks noGrp="1"/>
          </p:cNvSpPr>
          <p:nvPr>
            <p:ph idx="1"/>
          </p:nvPr>
        </p:nvSpPr>
        <p:spPr/>
        <p:txBody>
          <a:bodyPr/>
          <a:lstStyle/>
          <a:p>
            <a:r>
              <a:rPr lang="es-NO" dirty="0"/>
              <a:t>Fábregas (2024): the Spanish ‘plural’ is actually a feature that builds a semilattice.</a:t>
            </a:r>
          </a:p>
          <a:p>
            <a:endParaRPr lang="es-NO" dirty="0"/>
          </a:p>
          <a:p>
            <a:endParaRPr lang="es-NO" dirty="0"/>
          </a:p>
          <a:p>
            <a:endParaRPr lang="es-NO" dirty="0"/>
          </a:p>
          <a:p>
            <a:endParaRPr lang="es-NO" dirty="0"/>
          </a:p>
          <a:p>
            <a:endParaRPr lang="es-NO" dirty="0"/>
          </a:p>
          <a:p>
            <a:endParaRPr lang="es-NO" dirty="0"/>
          </a:p>
          <a:p>
            <a:endParaRPr lang="es-NO" dirty="0"/>
          </a:p>
        </p:txBody>
      </p:sp>
      <p:pic>
        <p:nvPicPr>
          <p:cNvPr id="5" name="Imagen 4" descr="Gráfico, Gráfico radial&#10;&#10;Descripción generada automáticamente">
            <a:extLst>
              <a:ext uri="{FF2B5EF4-FFF2-40B4-BE49-F238E27FC236}">
                <a16:creationId xmlns:a16="http://schemas.microsoft.com/office/drawing/2014/main" id="{C46ACF5D-03E3-6CCB-759E-E6DA3E320698}"/>
              </a:ext>
            </a:extLst>
          </p:cNvPr>
          <p:cNvPicPr>
            <a:picLocks noChangeAspect="1"/>
          </p:cNvPicPr>
          <p:nvPr/>
        </p:nvPicPr>
        <p:blipFill>
          <a:blip r:embed="rId2"/>
          <a:stretch>
            <a:fillRect/>
          </a:stretch>
        </p:blipFill>
        <p:spPr>
          <a:xfrm>
            <a:off x="4800943" y="2554416"/>
            <a:ext cx="7137400" cy="2540000"/>
          </a:xfrm>
          <a:prstGeom prst="rect">
            <a:avLst/>
          </a:prstGeom>
        </p:spPr>
      </p:pic>
    </p:spTree>
    <p:extLst>
      <p:ext uri="{BB962C8B-B14F-4D97-AF65-F5344CB8AC3E}">
        <p14:creationId xmlns:p14="http://schemas.microsoft.com/office/powerpoint/2010/main" val="40868597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F9C5F8-4638-9840-23C8-DB9596CF94F6}"/>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19345ED0-CB24-137E-87D3-80CB1D288A28}"/>
              </a:ext>
            </a:extLst>
          </p:cNvPr>
          <p:cNvSpPr>
            <a:spLocks noGrp="1"/>
          </p:cNvSpPr>
          <p:nvPr>
            <p:ph idx="1"/>
          </p:nvPr>
        </p:nvSpPr>
        <p:spPr/>
        <p:txBody>
          <a:bodyPr/>
          <a:lstStyle/>
          <a:p>
            <a:r>
              <a:rPr lang="es-NO" dirty="0"/>
              <a:t>The semilattice contains singulars. In itself, the semilattice is non-specific.</a:t>
            </a:r>
          </a:p>
        </p:txBody>
      </p:sp>
    </p:spTree>
    <p:extLst>
      <p:ext uri="{BB962C8B-B14F-4D97-AF65-F5344CB8AC3E}">
        <p14:creationId xmlns:p14="http://schemas.microsoft.com/office/powerpoint/2010/main" val="9152765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E5FB4F-4B71-27AB-EC90-9B88DDC75F24}"/>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9520DCCB-D14E-E48A-FF97-C4F2779847F0}"/>
              </a:ext>
            </a:extLst>
          </p:cNvPr>
          <p:cNvSpPr>
            <a:spLocks noGrp="1"/>
          </p:cNvSpPr>
          <p:nvPr>
            <p:ph idx="1"/>
          </p:nvPr>
        </p:nvSpPr>
        <p:spPr/>
        <p:txBody>
          <a:bodyPr/>
          <a:lstStyle/>
          <a:p>
            <a:r>
              <a:rPr lang="es-NO" dirty="0"/>
              <a:t>Semantic plural requires selecting portions within the semilattice:</a:t>
            </a:r>
          </a:p>
          <a:p>
            <a:endParaRPr lang="es-NO" dirty="0"/>
          </a:p>
          <a:p>
            <a:endParaRPr lang="es-NO" dirty="0"/>
          </a:p>
          <a:p>
            <a:endParaRPr lang="es-NO" dirty="0"/>
          </a:p>
          <a:p>
            <a:endParaRPr lang="es-NO" dirty="0"/>
          </a:p>
          <a:p>
            <a:endParaRPr lang="es-NO" dirty="0"/>
          </a:p>
          <a:p>
            <a:endParaRPr lang="es-NO" dirty="0"/>
          </a:p>
          <a:p>
            <a:endParaRPr lang="es-NO" dirty="0"/>
          </a:p>
        </p:txBody>
      </p:sp>
      <p:pic>
        <p:nvPicPr>
          <p:cNvPr id="5" name="Imagen 4" descr="Diagrama&#10;&#10;Descripción generada automáticamente">
            <a:extLst>
              <a:ext uri="{FF2B5EF4-FFF2-40B4-BE49-F238E27FC236}">
                <a16:creationId xmlns:a16="http://schemas.microsoft.com/office/drawing/2014/main" id="{261D18C8-ABEE-C420-31D0-3123E582C3F1}"/>
              </a:ext>
            </a:extLst>
          </p:cNvPr>
          <p:cNvPicPr>
            <a:picLocks noChangeAspect="1"/>
          </p:cNvPicPr>
          <p:nvPr/>
        </p:nvPicPr>
        <p:blipFill>
          <a:blip r:embed="rId2"/>
          <a:stretch>
            <a:fillRect/>
          </a:stretch>
        </p:blipFill>
        <p:spPr>
          <a:xfrm>
            <a:off x="4853288" y="2319033"/>
            <a:ext cx="5549900" cy="3619500"/>
          </a:xfrm>
          <a:prstGeom prst="rect">
            <a:avLst/>
          </a:prstGeom>
        </p:spPr>
      </p:pic>
    </p:spTree>
    <p:extLst>
      <p:ext uri="{BB962C8B-B14F-4D97-AF65-F5344CB8AC3E}">
        <p14:creationId xmlns:p14="http://schemas.microsoft.com/office/powerpoint/2010/main" val="18911119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FA22A-CE4F-D956-7644-E2302565C0E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CDFDA7B-255B-7CED-7314-CD3155982648}"/>
              </a:ext>
            </a:extLst>
          </p:cNvPr>
          <p:cNvSpPr>
            <a:spLocks noGrp="1"/>
          </p:cNvSpPr>
          <p:nvPr>
            <p:ph type="title"/>
          </p:nvPr>
        </p:nvSpPr>
        <p:spPr/>
        <p:txBody>
          <a:bodyPr/>
          <a:lstStyle/>
          <a:p>
            <a:r>
              <a:rPr lang="es-NO" dirty="0"/>
              <a:t>'plural’ as the semilattice</a:t>
            </a:r>
          </a:p>
        </p:txBody>
      </p:sp>
      <p:sp>
        <p:nvSpPr>
          <p:cNvPr id="3" name="Marcador de contenido 2">
            <a:extLst>
              <a:ext uri="{FF2B5EF4-FFF2-40B4-BE49-F238E27FC236}">
                <a16:creationId xmlns:a16="http://schemas.microsoft.com/office/drawing/2014/main" id="{0A2F9887-9E77-5E9B-370A-3F799636A2B6}"/>
              </a:ext>
            </a:extLst>
          </p:cNvPr>
          <p:cNvSpPr>
            <a:spLocks noGrp="1"/>
          </p:cNvSpPr>
          <p:nvPr>
            <p:ph idx="1"/>
          </p:nvPr>
        </p:nvSpPr>
        <p:spPr/>
        <p:txBody>
          <a:bodyPr/>
          <a:lstStyle/>
          <a:p>
            <a:r>
              <a:rPr lang="es-NO" dirty="0"/>
              <a:t>‘two’ selects the row of the semilattice where there are two atoms (the middle row).</a:t>
            </a:r>
          </a:p>
          <a:p>
            <a:endParaRPr lang="es-NO" dirty="0"/>
          </a:p>
          <a:p>
            <a:endParaRPr lang="es-NO" dirty="0"/>
          </a:p>
          <a:p>
            <a:endParaRPr lang="es-NO" dirty="0"/>
          </a:p>
          <a:p>
            <a:endParaRPr lang="es-NO" dirty="0"/>
          </a:p>
          <a:p>
            <a:endParaRPr lang="es-NO" dirty="0"/>
          </a:p>
          <a:p>
            <a:endParaRPr lang="es-NO" dirty="0"/>
          </a:p>
          <a:p>
            <a:endParaRPr lang="es-NO" dirty="0"/>
          </a:p>
        </p:txBody>
      </p:sp>
      <p:pic>
        <p:nvPicPr>
          <p:cNvPr id="5" name="Imagen 4" descr="Gráfico, Gráfico radial&#10;&#10;Descripción generada automáticamente">
            <a:extLst>
              <a:ext uri="{FF2B5EF4-FFF2-40B4-BE49-F238E27FC236}">
                <a16:creationId xmlns:a16="http://schemas.microsoft.com/office/drawing/2014/main" id="{4B833C52-41E7-61D0-606C-48BAB80243A4}"/>
              </a:ext>
            </a:extLst>
          </p:cNvPr>
          <p:cNvPicPr>
            <a:picLocks noChangeAspect="1"/>
          </p:cNvPicPr>
          <p:nvPr/>
        </p:nvPicPr>
        <p:blipFill>
          <a:blip r:embed="rId2"/>
          <a:stretch>
            <a:fillRect/>
          </a:stretch>
        </p:blipFill>
        <p:spPr>
          <a:xfrm>
            <a:off x="4800943" y="2554416"/>
            <a:ext cx="7137400" cy="2540000"/>
          </a:xfrm>
          <a:prstGeom prst="rect">
            <a:avLst/>
          </a:prstGeom>
        </p:spPr>
      </p:pic>
    </p:spTree>
    <p:extLst>
      <p:ext uri="{BB962C8B-B14F-4D97-AF65-F5344CB8AC3E}">
        <p14:creationId xmlns:p14="http://schemas.microsoft.com/office/powerpoint/2010/main" val="8829908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DAE908-818E-18FB-84E3-8F0A5A25DA97}"/>
              </a:ext>
            </a:extLst>
          </p:cNvPr>
          <p:cNvSpPr>
            <a:spLocks noGrp="1"/>
          </p:cNvSpPr>
          <p:nvPr>
            <p:ph type="title"/>
          </p:nvPr>
        </p:nvSpPr>
        <p:spPr/>
        <p:txBody>
          <a:bodyPr/>
          <a:lstStyle/>
          <a:p>
            <a:endParaRPr lang="es-NO"/>
          </a:p>
        </p:txBody>
      </p:sp>
      <p:pic>
        <p:nvPicPr>
          <p:cNvPr id="5" name="Marcador de contenido 4" descr="Imagen que contiene Gráfico&#10;&#10;Descripción generada automáticamente">
            <a:extLst>
              <a:ext uri="{FF2B5EF4-FFF2-40B4-BE49-F238E27FC236}">
                <a16:creationId xmlns:a16="http://schemas.microsoft.com/office/drawing/2014/main" id="{503B5872-76CB-C054-7A78-88EC4162D2E2}"/>
              </a:ext>
            </a:extLst>
          </p:cNvPr>
          <p:cNvPicPr>
            <a:picLocks noGrp="1" noChangeAspect="1"/>
          </p:cNvPicPr>
          <p:nvPr>
            <p:ph idx="1"/>
          </p:nvPr>
        </p:nvPicPr>
        <p:blipFill>
          <a:blip r:embed="rId2"/>
          <a:stretch>
            <a:fillRect/>
          </a:stretch>
        </p:blipFill>
        <p:spPr>
          <a:xfrm>
            <a:off x="444843" y="1666817"/>
            <a:ext cx="10954995" cy="3282469"/>
          </a:xfrm>
        </p:spPr>
      </p:pic>
    </p:spTree>
    <p:extLst>
      <p:ext uri="{BB962C8B-B14F-4D97-AF65-F5344CB8AC3E}">
        <p14:creationId xmlns:p14="http://schemas.microsoft.com/office/powerpoint/2010/main" val="35076065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D36E00-4766-FFD0-22F0-31413D30A053}"/>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DE64E998-B547-1603-7420-53656E87B160}"/>
              </a:ext>
            </a:extLst>
          </p:cNvPr>
          <p:cNvSpPr>
            <a:spLocks noGrp="1"/>
          </p:cNvSpPr>
          <p:nvPr>
            <p:ph idx="1"/>
          </p:nvPr>
        </p:nvSpPr>
        <p:spPr/>
        <p:txBody>
          <a:bodyPr/>
          <a:lstStyle/>
          <a:p>
            <a:r>
              <a:rPr lang="es-NO" dirty="0"/>
              <a:t>2pl cannot get a non-specific reading because plural with them contains [participant] in the semilattice.</a:t>
            </a:r>
          </a:p>
          <a:p>
            <a:r>
              <a:rPr lang="es-NO" dirty="0"/>
              <a:t>‘Unos’ cannot get a non-specific reading because ‘uno’ is a quantifier, and that material involves quantification over the semilattice.</a:t>
            </a:r>
          </a:p>
          <a:p>
            <a:r>
              <a:rPr lang="es-NO" dirty="0"/>
              <a:t>Overt ‘ellos’ involves quantification over the semilattice through the D part of the pronoun.</a:t>
            </a:r>
          </a:p>
        </p:txBody>
      </p:sp>
    </p:spTree>
    <p:extLst>
      <p:ext uri="{BB962C8B-B14F-4D97-AF65-F5344CB8AC3E}">
        <p14:creationId xmlns:p14="http://schemas.microsoft.com/office/powerpoint/2010/main" val="21303507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9E0BE9-2196-8E83-3332-83E754259F94}"/>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D342508C-C6E1-1DBC-02D9-6DBFB5DBA872}"/>
              </a:ext>
            </a:extLst>
          </p:cNvPr>
          <p:cNvSpPr>
            <a:spLocks noGrp="1"/>
          </p:cNvSpPr>
          <p:nvPr>
            <p:ph idx="1"/>
          </p:nvPr>
        </p:nvSpPr>
        <p:spPr/>
        <p:txBody>
          <a:bodyPr/>
          <a:lstStyle/>
          <a:p>
            <a:r>
              <a:rPr lang="es-NO" dirty="0"/>
              <a:t>In other words: there is no ’pro’ in 3pl non-specific</a:t>
            </a:r>
          </a:p>
          <a:p>
            <a:endParaRPr lang="es-NO" dirty="0"/>
          </a:p>
          <a:p>
            <a:endParaRPr lang="es-NO" dirty="0"/>
          </a:p>
          <a:p>
            <a:endParaRPr lang="es-NO" dirty="0"/>
          </a:p>
          <a:p>
            <a:endParaRPr lang="es-NO" dirty="0"/>
          </a:p>
          <a:p>
            <a:endParaRPr lang="es-NO" dirty="0"/>
          </a:p>
          <a:p>
            <a:endParaRPr lang="es-NO" dirty="0"/>
          </a:p>
          <a:p>
            <a:endParaRPr lang="es-NO" dirty="0"/>
          </a:p>
          <a:p>
            <a:endParaRPr lang="es-NO" dirty="0"/>
          </a:p>
          <a:p>
            <a:endParaRPr lang="es-NO" dirty="0"/>
          </a:p>
        </p:txBody>
      </p:sp>
      <p:pic>
        <p:nvPicPr>
          <p:cNvPr id="5" name="Imagen 4" descr="Diagrama&#10;&#10;Descripción generada automáticamente">
            <a:extLst>
              <a:ext uri="{FF2B5EF4-FFF2-40B4-BE49-F238E27FC236}">
                <a16:creationId xmlns:a16="http://schemas.microsoft.com/office/drawing/2014/main" id="{33BB571E-6E0F-8BF5-36BC-48528F8506E1}"/>
              </a:ext>
            </a:extLst>
          </p:cNvPr>
          <p:cNvPicPr>
            <a:picLocks noChangeAspect="1"/>
          </p:cNvPicPr>
          <p:nvPr/>
        </p:nvPicPr>
        <p:blipFill>
          <a:blip r:embed="rId2"/>
          <a:stretch>
            <a:fillRect/>
          </a:stretch>
        </p:blipFill>
        <p:spPr>
          <a:xfrm>
            <a:off x="4697676" y="1954509"/>
            <a:ext cx="6213431" cy="3882000"/>
          </a:xfrm>
          <a:prstGeom prst="rect">
            <a:avLst/>
          </a:prstGeom>
        </p:spPr>
      </p:pic>
    </p:spTree>
    <p:extLst>
      <p:ext uri="{BB962C8B-B14F-4D97-AF65-F5344CB8AC3E}">
        <p14:creationId xmlns:p14="http://schemas.microsoft.com/office/powerpoint/2010/main" val="17632222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7AFE49-51CC-2A9C-2576-F4ED23B09713}"/>
              </a:ext>
            </a:extLst>
          </p:cNvPr>
          <p:cNvSpPr>
            <a:spLocks noGrp="1"/>
          </p:cNvSpPr>
          <p:nvPr>
            <p:ph type="title"/>
          </p:nvPr>
        </p:nvSpPr>
        <p:spPr/>
        <p:txBody>
          <a:bodyPr/>
          <a:lstStyle/>
          <a:p>
            <a:r>
              <a:rPr lang="es-NO" dirty="0"/>
              <a:t>Conclusions</a:t>
            </a:r>
          </a:p>
        </p:txBody>
      </p:sp>
      <p:sp>
        <p:nvSpPr>
          <p:cNvPr id="3" name="Marcador de contenido 2">
            <a:extLst>
              <a:ext uri="{FF2B5EF4-FFF2-40B4-BE49-F238E27FC236}">
                <a16:creationId xmlns:a16="http://schemas.microsoft.com/office/drawing/2014/main" id="{15150922-21D9-9EA4-2F72-DF63458946A9}"/>
              </a:ext>
            </a:extLst>
          </p:cNvPr>
          <p:cNvSpPr>
            <a:spLocks noGrp="1"/>
          </p:cNvSpPr>
          <p:nvPr>
            <p:ph idx="1"/>
          </p:nvPr>
        </p:nvSpPr>
        <p:spPr/>
        <p:txBody>
          <a:bodyPr>
            <a:normAutofit fontScale="92500" lnSpcReduction="10000"/>
          </a:bodyPr>
          <a:lstStyle/>
          <a:p>
            <a:r>
              <a:rPr lang="en-US" dirty="0">
                <a:latin typeface="Times New Roman" panose="02020603050405020304" pitchFamily="18" charset="0"/>
                <a:ea typeface="MS Mincho" panose="02020609040205080304" pitchFamily="49" charset="-128"/>
                <a:cs typeface="Times New Roman" panose="02020603050405020304" pitchFamily="18" charset="0"/>
              </a:rPr>
              <a:t>T</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he different devices that Spanish uses in discourse in order to define non-specific subjects emerge from the complex interaction between three (in principle independent) formal components: </a:t>
            </a:r>
          </a:p>
          <a:p>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i</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logophoric</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center, defined in Finiteness, which can be externally anchored to the speaker, as the most salient participant in the utterance, or internally to a main clause participant, </a:t>
            </a:r>
          </a:p>
          <a:p>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(ii) operator-variable structures that bind certain pronominals to participants defined in the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logophoric</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center and </a:t>
            </a:r>
          </a:p>
          <a:p>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(iii) genericity inductors that treat the content of the proposition as not linked to a specific time period or world and make the situation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generalisable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to other humans that may have the same speaker or addressee role in other contexts. </a:t>
            </a:r>
          </a:p>
          <a:p>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The non-specific interpretation is not due to the presence of any specific feature, which explains that the same feature [plural] or [speaker] may be both a facilitator or a blocker of the non-specific interpretation, depending on the global properties of the structure.</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dirty="0"/>
          </a:p>
        </p:txBody>
      </p:sp>
    </p:spTree>
    <p:extLst>
      <p:ext uri="{BB962C8B-B14F-4D97-AF65-F5344CB8AC3E}">
        <p14:creationId xmlns:p14="http://schemas.microsoft.com/office/powerpoint/2010/main" val="32283519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F83FBB-91F3-80BB-07C3-678A44779CB0}"/>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E81A18A7-284D-CB42-0815-D434FCA9ABEF}"/>
              </a:ext>
            </a:extLst>
          </p:cNvPr>
          <p:cNvSpPr>
            <a:spLocks noGrp="1"/>
          </p:cNvSpPr>
          <p:nvPr>
            <p:ph idx="1"/>
          </p:nvPr>
        </p:nvSpPr>
        <p:spPr/>
        <p:txBody>
          <a:bodyPr/>
          <a:lstStyle/>
          <a:p>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Like this, the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defocalizing</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nature of the three devices that we have discussed in this article emerges from the complex interaction between the three elements just described, and of course the intention of the speaker of avoiding forms that would identify the subject or would define it as a 1st person. </a:t>
            </a:r>
          </a:p>
          <a:p>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In my analysis, this intention is manifested as avoiding a pronominal variable in 3pl cases, where I have argued that only a Number feature is introduced, or as using 3rd or 2nd person pronominal forms, depending on whether the speaker wants to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desubjectivize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the utterance or to objectivize it.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dirty="0"/>
          </a:p>
        </p:txBody>
      </p:sp>
    </p:spTree>
    <p:extLst>
      <p:ext uri="{BB962C8B-B14F-4D97-AF65-F5344CB8AC3E}">
        <p14:creationId xmlns:p14="http://schemas.microsoft.com/office/powerpoint/2010/main" val="13445467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2B2507-6F0A-6C37-514E-12990EEAC928}"/>
              </a:ext>
            </a:extLst>
          </p:cNvPr>
          <p:cNvSpPr>
            <a:spLocks noGrp="1"/>
          </p:cNvSpPr>
          <p:nvPr>
            <p:ph type="title"/>
          </p:nvPr>
        </p:nvSpPr>
        <p:spPr/>
        <p:txBody>
          <a:bodyPr/>
          <a:lstStyle/>
          <a:p>
            <a:endParaRPr lang="es-NO"/>
          </a:p>
        </p:txBody>
      </p:sp>
      <p:sp>
        <p:nvSpPr>
          <p:cNvPr id="3" name="Marcador de contenido 2">
            <a:extLst>
              <a:ext uri="{FF2B5EF4-FFF2-40B4-BE49-F238E27FC236}">
                <a16:creationId xmlns:a16="http://schemas.microsoft.com/office/drawing/2014/main" id="{750F2F13-F990-C160-DE37-907922E901CB}"/>
              </a:ext>
            </a:extLst>
          </p:cNvPr>
          <p:cNvSpPr>
            <a:spLocks noGrp="1"/>
          </p:cNvSpPr>
          <p:nvPr>
            <p:ph idx="1"/>
          </p:nvPr>
        </p:nvSpPr>
        <p:spPr/>
        <p:txBody>
          <a:bodyPr/>
          <a:lstStyle/>
          <a:p>
            <a:r>
              <a:rPr lang="en-US" dirty="0">
                <a:latin typeface="Times New Roman" panose="02020603050405020304" pitchFamily="18" charset="0"/>
                <a:ea typeface="MS Mincho" panose="02020609040205080304" pitchFamily="49" charset="-128"/>
                <a:cs typeface="Times New Roman" panose="02020603050405020304" pitchFamily="18" charset="0"/>
              </a:rPr>
              <a:t>T</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he (pragmatic) interpretation of utterances requires a global evaluation of the semantically-interpretable syntactic structures, not based on single features that could have been proposed –features like [non-specific subject],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desubjectivizing</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and so on, whose existence in syntax is doubtful– but on the global output that these features, together, have on the status of the proposition, and the identification of its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logophoric</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center</a:t>
            </a:r>
            <a:r>
              <a:rPr lang="en-US" sz="1800">
                <a:effectLst/>
                <a:latin typeface="Times New Roman" panose="02020603050405020304" pitchFamily="18" charset="0"/>
                <a:ea typeface="MS Mincho" panose="02020609040205080304" pitchFamily="49" charset="-128"/>
                <a:cs typeface="Times New Roman" panose="02020603050405020304" pitchFamily="18" charset="0"/>
              </a:rPr>
              <a:t>. </a:t>
            </a:r>
          </a:p>
          <a:p>
            <a:r>
              <a:rPr lang="en-US" sz="1800">
                <a:effectLst/>
                <a:latin typeface="Times New Roman" panose="02020603050405020304" pitchFamily="18" charset="0"/>
                <a:ea typeface="MS Mincho" panose="02020609040205080304" pitchFamily="49" charset="-128"/>
                <a:cs typeface="Times New Roman" panose="02020603050405020304" pitchFamily="18" charset="0"/>
              </a:rPr>
              <a:t>Secondly</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syntax must have grammaticalized some type of structure to allow anchoring of the propositional content to a context of utterance, where at a minimum the source of the information, the self and the pivot must be identifiable within the structure. </a:t>
            </a:r>
            <a:endParaRPr lang="es-NO"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s-NO" dirty="0"/>
          </a:p>
        </p:txBody>
      </p:sp>
    </p:spTree>
    <p:extLst>
      <p:ext uri="{BB962C8B-B14F-4D97-AF65-F5344CB8AC3E}">
        <p14:creationId xmlns:p14="http://schemas.microsoft.com/office/powerpoint/2010/main" val="2190269576"/>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emplate>Atlas</Template>
  <TotalTime>76</TotalTime>
  <Words>3641</Words>
  <Application>Microsoft Macintosh PowerPoint</Application>
  <PresentationFormat>Panorámica</PresentationFormat>
  <Paragraphs>281</Paragraphs>
  <Slides>61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61</vt:i4>
      </vt:variant>
    </vt:vector>
  </HeadingPairs>
  <TitlesOfParts>
    <vt:vector size="67" baseType="lpstr">
      <vt:lpstr>Calibri</vt:lpstr>
      <vt:lpstr>Calibri Light</vt:lpstr>
      <vt:lpstr>Rockwell</vt:lpstr>
      <vt:lpstr>Times New Roman</vt:lpstr>
      <vt:lpstr>Wingdings</vt:lpstr>
      <vt:lpstr>Atlas</vt:lpstr>
      <vt:lpstr>Person features and non-specific readings of speech participants</vt:lpstr>
      <vt:lpstr>The goal</vt:lpstr>
      <vt:lpstr>How to explore this goal</vt:lpstr>
      <vt:lpstr>Presentación de PowerPoint</vt:lpstr>
      <vt:lpstr>Specific puzzles</vt:lpstr>
      <vt:lpstr>Addressees or speakers</vt:lpstr>
      <vt:lpstr>Presentación de PowerPoint</vt:lpstr>
      <vt:lpstr>Presentación de PowerPoint</vt:lpstr>
      <vt:lpstr>Plural or singular</vt:lpstr>
      <vt:lpstr>Presentación de PowerPoint</vt:lpstr>
      <vt:lpstr>My conclusion</vt:lpstr>
      <vt:lpstr>Empirical patterns</vt:lpstr>
      <vt:lpstr>Presentación de PowerPoint</vt:lpstr>
      <vt:lpstr>3pl: empirical properties</vt:lpstr>
      <vt:lpstr>Presentación de PowerPoint</vt:lpstr>
      <vt:lpstr>Presentación de PowerPoint</vt:lpstr>
      <vt:lpstr>Presentación de PowerPoint</vt:lpstr>
      <vt:lpstr>Presentación de PowerPoint</vt:lpstr>
      <vt:lpstr>Presentación de PowerPoint</vt:lpstr>
      <vt:lpstr>Presentación de PowerPoint</vt:lpstr>
      <vt:lpstr>Uno</vt:lpstr>
      <vt:lpstr>Presentación de PowerPoint</vt:lpstr>
      <vt:lpstr>Presentación de PowerPoint</vt:lpstr>
      <vt:lpstr>Presentación de PowerPoint</vt:lpstr>
      <vt:lpstr>Presentación de PowerPoint</vt:lpstr>
      <vt:lpstr>Presentación de PowerPoint</vt:lpstr>
      <vt:lpstr>Uno encubridor</vt:lpstr>
      <vt:lpstr>Presentación de PowerPoint</vt:lpstr>
      <vt:lpstr>2sg</vt:lpstr>
      <vt:lpstr>Presentación de PowerPoint</vt:lpstr>
      <vt:lpstr>Presentación de PowerPoint</vt:lpstr>
      <vt:lpstr>Presentación de PowerPoint</vt:lpstr>
      <vt:lpstr>Presentación de PowerPoint</vt:lpstr>
      <vt:lpstr>Analysis</vt:lpstr>
      <vt:lpstr>Analysis</vt:lpstr>
      <vt:lpstr>Presentación de PowerPoint</vt:lpstr>
      <vt:lpstr>Presentación de PowerPoint</vt:lpstr>
      <vt:lpstr>Presentación de PowerPoint</vt:lpstr>
      <vt:lpstr>Uno</vt:lpstr>
      <vt:lpstr>Uno encubridor</vt:lpstr>
      <vt:lpstr>Presentación de PowerPoint</vt:lpstr>
      <vt:lpstr>Presentación de PowerPoint</vt:lpstr>
      <vt:lpstr>Prediction: internal logophoric center</vt:lpstr>
      <vt:lpstr>Generic use</vt:lpstr>
      <vt:lpstr>Why not ‘uno’ for 2person?</vt:lpstr>
      <vt:lpstr>2sg</vt:lpstr>
      <vt:lpstr>Presentación de PowerPoint</vt:lpstr>
      <vt:lpstr>Presentación de PowerPoint</vt:lpstr>
      <vt:lpstr>Number in 3pl</vt:lpstr>
      <vt:lpstr>Presentación de PowerPoint</vt:lpstr>
      <vt:lpstr>Presentación de PowerPoint</vt:lpstr>
      <vt:lpstr>'plural’ as the semilattice</vt:lpstr>
      <vt:lpstr>Presentación de PowerPoint</vt:lpstr>
      <vt:lpstr>Presentación de PowerPoint</vt:lpstr>
      <vt:lpstr>'plural’ as the semilattice</vt:lpstr>
      <vt:lpstr>Presentación de PowerPoint</vt:lpstr>
      <vt:lpstr>Presentación de PowerPoint</vt:lpstr>
      <vt:lpstr>Presentación de PowerPoint</vt:lpstr>
      <vt:lpstr>Conclusions</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 features and non-specific readings of speech participants</dc:title>
  <dc:creator>Antonio Fabregas</dc:creator>
  <cp:lastModifiedBy>Antonio Fabregas</cp:lastModifiedBy>
  <cp:revision>5</cp:revision>
  <dcterms:created xsi:type="dcterms:W3CDTF">2024-02-06T09:27:16Z</dcterms:created>
  <dcterms:modified xsi:type="dcterms:W3CDTF">2024-02-15T14:54:06Z</dcterms:modified>
</cp:coreProperties>
</file>