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48"/>
  </p:notesMasterIdLst>
  <p:sldIdLst>
    <p:sldId id="256" r:id="rId2"/>
    <p:sldId id="261" r:id="rId3"/>
    <p:sldId id="258" r:id="rId4"/>
    <p:sldId id="262" r:id="rId5"/>
    <p:sldId id="269" r:id="rId6"/>
    <p:sldId id="259" r:id="rId7"/>
    <p:sldId id="260" r:id="rId8"/>
    <p:sldId id="321" r:id="rId9"/>
    <p:sldId id="268" r:id="rId10"/>
    <p:sldId id="270" r:id="rId11"/>
    <p:sldId id="263" r:id="rId12"/>
    <p:sldId id="264" r:id="rId13"/>
    <p:sldId id="265" r:id="rId14"/>
    <p:sldId id="311" r:id="rId15"/>
    <p:sldId id="289" r:id="rId16"/>
    <p:sldId id="290" r:id="rId17"/>
    <p:sldId id="288" r:id="rId18"/>
    <p:sldId id="295" r:id="rId19"/>
    <p:sldId id="296" r:id="rId20"/>
    <p:sldId id="297" r:id="rId21"/>
    <p:sldId id="298" r:id="rId22"/>
    <p:sldId id="299" r:id="rId23"/>
    <p:sldId id="292" r:id="rId24"/>
    <p:sldId id="293" r:id="rId25"/>
    <p:sldId id="312" r:id="rId26"/>
    <p:sldId id="305" r:id="rId27"/>
    <p:sldId id="313" r:id="rId28"/>
    <p:sldId id="300" r:id="rId29"/>
    <p:sldId id="317" r:id="rId30"/>
    <p:sldId id="318" r:id="rId31"/>
    <p:sldId id="306" r:id="rId32"/>
    <p:sldId id="314" r:id="rId33"/>
    <p:sldId id="319" r:id="rId34"/>
    <p:sldId id="310" r:id="rId35"/>
    <p:sldId id="307" r:id="rId36"/>
    <p:sldId id="308" r:id="rId37"/>
    <p:sldId id="309" r:id="rId38"/>
    <p:sldId id="301" r:id="rId39"/>
    <p:sldId id="303" r:id="rId40"/>
    <p:sldId id="304" r:id="rId41"/>
    <p:sldId id="266" r:id="rId42"/>
    <p:sldId id="320" r:id="rId43"/>
    <p:sldId id="287" r:id="rId44"/>
    <p:sldId id="267" r:id="rId45"/>
    <p:sldId id="291" r:id="rId46"/>
    <p:sldId id="31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2531C7-53A4-D3B1-1F59-59585EBD9385}" name="2i12pddg5i@goetheuniversitaet.onmicrosoft.com" initials="2" userId="S::2i12pddg5i@goetheuniversitaet.onmicrosoft.com::e9ade37d-ade7-4b63-90f6-576ac44d438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56" autoAdjust="0"/>
    <p:restoredTop sz="94660"/>
  </p:normalViewPr>
  <p:slideViewPr>
    <p:cSldViewPr snapToGrid="0">
      <p:cViewPr varScale="1">
        <p:scale>
          <a:sx n="78" d="100"/>
          <a:sy n="78" d="100"/>
        </p:scale>
        <p:origin x="80" y="64"/>
      </p:cViewPr>
      <p:guideLst/>
    </p:cSldViewPr>
  </p:slid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8/10/relationships/authors" Target="author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A3264D-CF97-A94E-9378-0C5926CCC2EB}"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2F139-9F45-AB4C-ADE1-462FA8DDD675}" type="slidenum">
              <a:rPr lang="en-US" smtClean="0"/>
              <a:t>‹Nr.›</a:t>
            </a:fld>
            <a:endParaRPr lang="en-US"/>
          </a:p>
        </p:txBody>
      </p:sp>
    </p:spTree>
    <p:extLst>
      <p:ext uri="{BB962C8B-B14F-4D97-AF65-F5344CB8AC3E}">
        <p14:creationId xmlns:p14="http://schemas.microsoft.com/office/powerpoint/2010/main" val="2752276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B2F139-9F45-AB4C-ADE1-462FA8DDD675}" type="slidenum">
              <a:rPr lang="en-US" smtClean="0"/>
              <a:t>7</a:t>
            </a:fld>
            <a:endParaRPr lang="en-US"/>
          </a:p>
        </p:txBody>
      </p:sp>
    </p:spTree>
    <p:extLst>
      <p:ext uri="{BB962C8B-B14F-4D97-AF65-F5344CB8AC3E}">
        <p14:creationId xmlns:p14="http://schemas.microsoft.com/office/powerpoint/2010/main" val="3591218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B2F139-9F45-AB4C-ADE1-462FA8DDD675}" type="slidenum">
              <a:rPr lang="en-US" smtClean="0"/>
              <a:t>12</a:t>
            </a:fld>
            <a:endParaRPr lang="en-US"/>
          </a:p>
        </p:txBody>
      </p:sp>
    </p:spTree>
    <p:extLst>
      <p:ext uri="{BB962C8B-B14F-4D97-AF65-F5344CB8AC3E}">
        <p14:creationId xmlns:p14="http://schemas.microsoft.com/office/powerpoint/2010/main" val="1602337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Titelmasterformat durch Klicken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51724FC7-1812-4DF6-9B3E-B3AF3F1E15D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2147404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1724FC7-1812-4DF6-9B3E-B3AF3F1E15D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517491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Titelmasterformat durch Klicken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51724FC7-1812-4DF6-9B3E-B3AF3F1E15D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224229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51724FC7-1812-4DF6-9B3E-B3AF3F1E15DD}"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345308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Titelmasterformat durch Klicken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51724FC7-1812-4DF6-9B3E-B3AF3F1E15DD}" type="datetimeFigureOut">
              <a:rPr lang="en-US" smtClean="0"/>
              <a:t>12/5/2023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288095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51724FC7-1812-4DF6-9B3E-B3AF3F1E15DD}" type="datetimeFigureOut">
              <a:rPr lang="en-US" smtClean="0"/>
              <a:t>12/5/2023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1693143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724FC7-1812-4DF6-9B3E-B3AF3F1E15DD}" type="datetimeFigureOut">
              <a:rPr lang="en-US" smtClean="0"/>
              <a:t>12/5/2023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2149246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Titelmasterformat durch Klicken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51724FC7-1812-4DF6-9B3E-B3AF3F1E15DD}"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2046916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341FD-154F-4090-9D09-58EB52A155C5}" type="slidenum">
              <a:rPr lang="en-US" smtClean="0"/>
              <a:t>‹Nr.›</a:t>
            </a:fld>
            <a:endParaRPr lang="en-US"/>
          </a:p>
        </p:txBody>
      </p:sp>
      <p:sp>
        <p:nvSpPr>
          <p:cNvPr id="5" name="Date Placeholder 4"/>
          <p:cNvSpPr>
            <a:spLocks noGrp="1"/>
          </p:cNvSpPr>
          <p:nvPr>
            <p:ph type="dt" sz="half" idx="10"/>
          </p:nvPr>
        </p:nvSpPr>
        <p:spPr/>
        <p:txBody>
          <a:bodyPr/>
          <a:lstStyle/>
          <a:p>
            <a:fld id="{51724FC7-1812-4DF6-9B3E-B3AF3F1E15DD}" type="datetimeFigureOut">
              <a:rPr lang="en-US" smtClean="0"/>
              <a:t>12/5/2023</a:t>
            </a:fld>
            <a:endParaRPr lang="en-US"/>
          </a:p>
        </p:txBody>
      </p:sp>
    </p:spTree>
    <p:extLst>
      <p:ext uri="{BB962C8B-B14F-4D97-AF65-F5344CB8AC3E}">
        <p14:creationId xmlns:p14="http://schemas.microsoft.com/office/powerpoint/2010/main" val="150485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Titelmasterformat durch Klicken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51724FC7-1812-4DF6-9B3E-B3AF3F1E15D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3921780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Titelmasterformat durch Klicken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51724FC7-1812-4DF6-9B3E-B3AF3F1E15D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341FD-154F-4090-9D09-58EB52A155C5}" type="slidenum">
              <a:rPr lang="en-US" smtClean="0"/>
              <a:t>‹Nr.›</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30856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Titelmasterformat durch Klicken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51724FC7-1812-4DF6-9B3E-B3AF3F1E15D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3028823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Titelmasterformat durch Klicken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51724FC7-1812-4DF6-9B3E-B3AF3F1E15D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341FD-154F-4090-9D09-58EB52A155C5}" type="slidenum">
              <a:rPr lang="en-US" smtClean="0"/>
              <a:t>‹Nr.›</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77436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Titelmasterformat durch Klicken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51724FC7-1812-4DF6-9B3E-B3AF3F1E15D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1512213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1724FC7-1812-4DF6-9B3E-B3AF3F1E15D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2699793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1724FC7-1812-4DF6-9B3E-B3AF3F1E15D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341FD-154F-4090-9D09-58EB52A155C5}" type="slidenum">
              <a:rPr lang="en-US" smtClean="0"/>
              <a:t>‹Nr.›</a:t>
            </a:fld>
            <a:endParaRPr lang="en-US"/>
          </a:p>
        </p:txBody>
      </p:sp>
    </p:spTree>
    <p:extLst>
      <p:ext uri="{BB962C8B-B14F-4D97-AF65-F5344CB8AC3E}">
        <p14:creationId xmlns:p14="http://schemas.microsoft.com/office/powerpoint/2010/main" val="2494967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1724FC7-1812-4DF6-9B3E-B3AF3F1E15DD}" type="datetimeFigureOut">
              <a:rPr lang="en-US" smtClean="0"/>
              <a:t>12/5/2023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DB341FD-154F-4090-9D09-58EB52A155C5}" type="slidenum">
              <a:rPr lang="en-US" smtClean="0"/>
              <a:t>‹Nr.›</a:t>
            </a:fld>
            <a:endParaRPr lang="en-US"/>
          </a:p>
        </p:txBody>
      </p:sp>
    </p:spTree>
    <p:extLst>
      <p:ext uri="{BB962C8B-B14F-4D97-AF65-F5344CB8AC3E}">
        <p14:creationId xmlns:p14="http://schemas.microsoft.com/office/powerpoint/2010/main" val="386065379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 Subjects and Topics</a:t>
            </a:r>
            <a:endParaRPr lang="en-US" dirty="0"/>
          </a:p>
        </p:txBody>
      </p:sp>
      <p:sp>
        <p:nvSpPr>
          <p:cNvPr id="3" name="Subtitle 2"/>
          <p:cNvSpPr>
            <a:spLocks noGrp="1"/>
          </p:cNvSpPr>
          <p:nvPr>
            <p:ph type="subTitle" idx="1"/>
          </p:nvPr>
        </p:nvSpPr>
        <p:spPr/>
        <p:txBody>
          <a:bodyPr>
            <a:normAutofit fontScale="85000" lnSpcReduction="20000"/>
          </a:bodyPr>
          <a:lstStyle/>
          <a:p>
            <a:r>
              <a:rPr lang="en-US" sz="3200" dirty="0"/>
              <a:t>A complicated relationship</a:t>
            </a:r>
          </a:p>
          <a:p>
            <a:r>
              <a:rPr lang="en-US" dirty="0"/>
              <a:t>Cecilia Poletto</a:t>
            </a:r>
          </a:p>
          <a:p>
            <a:r>
              <a:rPr lang="en-US" dirty="0"/>
              <a:t>(Goethe Universität Frankfurt, </a:t>
            </a:r>
            <a:r>
              <a:rPr lang="en-US" dirty="0" err="1"/>
              <a:t>Universitá</a:t>
            </a:r>
            <a:r>
              <a:rPr lang="en-US" dirty="0"/>
              <a:t> di Padova)</a:t>
            </a:r>
          </a:p>
        </p:txBody>
      </p:sp>
    </p:spTree>
    <p:extLst>
      <p:ext uri="{BB962C8B-B14F-4D97-AF65-F5344CB8AC3E}">
        <p14:creationId xmlns:p14="http://schemas.microsoft.com/office/powerpoint/2010/main" val="2111657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Are subjects topics?</a:t>
            </a:r>
          </a:p>
        </p:txBody>
      </p:sp>
      <p:sp>
        <p:nvSpPr>
          <p:cNvPr id="3" name="Inhaltsplatzhalter 2"/>
          <p:cNvSpPr>
            <a:spLocks noGrp="1"/>
          </p:cNvSpPr>
          <p:nvPr>
            <p:ph idx="1"/>
          </p:nvPr>
        </p:nvSpPr>
        <p:spPr/>
        <p:txBody>
          <a:bodyPr anchor="t">
            <a:normAutofit/>
          </a:bodyPr>
          <a:lstStyle/>
          <a:p>
            <a:pPr marL="0" indent="0">
              <a:buNone/>
            </a:pPr>
            <a:r>
              <a:rPr lang="en-US" dirty="0"/>
              <a:t>The idea that subjects are topics is rather widespread in the literature:</a:t>
            </a:r>
          </a:p>
          <a:p>
            <a:pPr marL="0" indent="0">
              <a:buNone/>
            </a:pPr>
            <a:endParaRPr lang="en-US" dirty="0"/>
          </a:p>
          <a:p>
            <a:r>
              <a:rPr lang="en-US" dirty="0"/>
              <a:t>Already </a:t>
            </a:r>
            <a:r>
              <a:rPr lang="en-US" dirty="0" err="1"/>
              <a:t>Givon</a:t>
            </a:r>
            <a:r>
              <a:rPr lang="en-US" dirty="0"/>
              <a:t> (1986) states that in 80% of the cases the subject is the topic of the clause.</a:t>
            </a:r>
          </a:p>
          <a:p>
            <a:r>
              <a:rPr lang="en-US" dirty="0"/>
              <a:t>Subjects are recognized to possess pragmatic topic-like properties, since they typically are „what the sentence is about“.</a:t>
            </a:r>
          </a:p>
          <a:p>
            <a:r>
              <a:rPr lang="en-US" dirty="0" err="1"/>
              <a:t>Feldhausen</a:t>
            </a:r>
            <a:r>
              <a:rPr lang="en-US" dirty="0"/>
              <a:t> (2017) shows that in Spanish topics and preverbal subjects have the same prosodic contour. </a:t>
            </a:r>
          </a:p>
          <a:p>
            <a:pPr marL="0" indent="0">
              <a:buNone/>
            </a:pPr>
            <a:endParaRPr lang="en-US" dirty="0"/>
          </a:p>
          <a:p>
            <a:pPr marL="0" indent="0">
              <a:buNone/>
            </a:pPr>
            <a:r>
              <a:rPr lang="en-US" dirty="0"/>
              <a:t>What about their syntax? If they are topics, shouldn´t the occur in the left periphery?</a:t>
            </a:r>
          </a:p>
        </p:txBody>
      </p:sp>
    </p:spTree>
    <p:extLst>
      <p:ext uri="{BB962C8B-B14F-4D97-AF65-F5344CB8AC3E}">
        <p14:creationId xmlns:p14="http://schemas.microsoft.com/office/powerpoint/2010/main" val="1310705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The </a:t>
            </a:r>
            <a:r>
              <a:rPr lang="de-DE" dirty="0" err="1"/>
              <a:t>availability</a:t>
            </a:r>
            <a:r>
              <a:rPr lang="de-DE" dirty="0"/>
              <a:t> </a:t>
            </a:r>
            <a:r>
              <a:rPr lang="de-DE" dirty="0" err="1"/>
              <a:t>of</a:t>
            </a:r>
            <a:r>
              <a:rPr lang="de-DE" dirty="0"/>
              <a:t> </a:t>
            </a:r>
            <a:r>
              <a:rPr lang="de-DE" dirty="0" err="1"/>
              <a:t>SpecT</a:t>
            </a:r>
            <a:endParaRPr lang="de-DE" dirty="0"/>
          </a:p>
        </p:txBody>
      </p:sp>
      <p:sp>
        <p:nvSpPr>
          <p:cNvPr id="3" name="Inhaltsplatzhalter 2"/>
          <p:cNvSpPr>
            <a:spLocks noGrp="1"/>
          </p:cNvSpPr>
          <p:nvPr>
            <p:ph idx="1"/>
          </p:nvPr>
        </p:nvSpPr>
        <p:spPr/>
        <p:txBody>
          <a:bodyPr anchor="t">
            <a:normAutofit/>
          </a:bodyPr>
          <a:lstStyle/>
          <a:p>
            <a:r>
              <a:rPr lang="de-DE" dirty="0" err="1"/>
              <a:t>If</a:t>
            </a:r>
            <a:r>
              <a:rPr lang="de-DE" dirty="0"/>
              <a:t> </a:t>
            </a:r>
            <a:r>
              <a:rPr lang="de-DE" i="1" dirty="0"/>
              <a:t>pro</a:t>
            </a:r>
            <a:r>
              <a:rPr lang="de-DE" dirty="0"/>
              <a:t> </a:t>
            </a:r>
            <a:r>
              <a:rPr lang="de-DE" dirty="0" err="1"/>
              <a:t>exists</a:t>
            </a:r>
            <a:r>
              <a:rPr lang="de-DE" dirty="0"/>
              <a:t>, </a:t>
            </a:r>
            <a:r>
              <a:rPr lang="de-DE" dirty="0" err="1"/>
              <a:t>it</a:t>
            </a:r>
            <a:r>
              <a:rPr lang="de-DE" dirty="0"/>
              <a:t> </a:t>
            </a:r>
            <a:r>
              <a:rPr lang="de-DE" dirty="0" err="1"/>
              <a:t>should</a:t>
            </a:r>
            <a:r>
              <a:rPr lang="de-DE" dirty="0"/>
              <a:t> </a:t>
            </a:r>
            <a:r>
              <a:rPr lang="de-DE" dirty="0" err="1"/>
              <a:t>always</a:t>
            </a:r>
            <a:r>
              <a:rPr lang="de-DE" dirty="0"/>
              <a:t> </a:t>
            </a:r>
            <a:r>
              <a:rPr lang="de-DE" dirty="0" err="1"/>
              <a:t>occupy</a:t>
            </a:r>
            <a:r>
              <a:rPr lang="de-DE" dirty="0"/>
              <a:t> </a:t>
            </a:r>
            <a:r>
              <a:rPr lang="de-DE" dirty="0" err="1"/>
              <a:t>the</a:t>
            </a:r>
            <a:r>
              <a:rPr lang="de-DE" dirty="0"/>
              <a:t> </a:t>
            </a:r>
            <a:r>
              <a:rPr lang="de-DE" dirty="0" err="1"/>
              <a:t>SpecT</a:t>
            </a:r>
            <a:r>
              <a:rPr lang="de-DE" dirty="0"/>
              <a:t> </a:t>
            </a:r>
            <a:r>
              <a:rPr lang="de-DE" dirty="0" err="1"/>
              <a:t>position</a:t>
            </a:r>
            <a:r>
              <a:rPr lang="de-DE" dirty="0"/>
              <a:t> and </a:t>
            </a:r>
            <a:r>
              <a:rPr lang="de-DE" dirty="0" err="1"/>
              <a:t>be</a:t>
            </a:r>
            <a:r>
              <a:rPr lang="de-DE" dirty="0"/>
              <a:t> </a:t>
            </a:r>
            <a:r>
              <a:rPr lang="de-DE" dirty="0" err="1"/>
              <a:t>licensed</a:t>
            </a:r>
            <a:r>
              <a:rPr lang="de-DE" dirty="0"/>
              <a:t> </a:t>
            </a:r>
            <a:r>
              <a:rPr lang="de-DE" dirty="0" err="1"/>
              <a:t>by</a:t>
            </a:r>
            <a:r>
              <a:rPr lang="de-DE" dirty="0"/>
              <a:t> T.</a:t>
            </a:r>
          </a:p>
          <a:p>
            <a:endParaRPr lang="de-DE" dirty="0" smtClean="0"/>
          </a:p>
          <a:p>
            <a:r>
              <a:rPr lang="de-DE" dirty="0" err="1" smtClean="0"/>
              <a:t>If</a:t>
            </a:r>
            <a:r>
              <a:rPr lang="de-DE" dirty="0" smtClean="0"/>
              <a:t> </a:t>
            </a:r>
            <a:r>
              <a:rPr lang="de-DE" i="1" dirty="0"/>
              <a:t>pro</a:t>
            </a:r>
            <a:r>
              <a:rPr lang="de-DE" dirty="0"/>
              <a:t> </a:t>
            </a:r>
            <a:r>
              <a:rPr lang="de-DE" dirty="0" err="1"/>
              <a:t>does</a:t>
            </a:r>
            <a:r>
              <a:rPr lang="de-DE" dirty="0"/>
              <a:t> not </a:t>
            </a:r>
            <a:r>
              <a:rPr lang="de-DE" dirty="0" err="1"/>
              <a:t>exist</a:t>
            </a:r>
            <a:r>
              <a:rPr lang="de-DE" dirty="0"/>
              <a:t> and T </a:t>
            </a:r>
            <a:r>
              <a:rPr lang="de-DE" dirty="0" err="1"/>
              <a:t>is</a:t>
            </a:r>
            <a:r>
              <a:rPr lang="de-DE" dirty="0"/>
              <a:t> </a:t>
            </a:r>
            <a:r>
              <a:rPr lang="de-DE" dirty="0" err="1"/>
              <a:t>itself</a:t>
            </a:r>
            <a:r>
              <a:rPr lang="de-DE" dirty="0"/>
              <a:t> pronominal </a:t>
            </a:r>
            <a:r>
              <a:rPr lang="de-DE" dirty="0" smtClean="0"/>
              <a:t> (</a:t>
            </a:r>
            <a:r>
              <a:rPr lang="de-DE" dirty="0" err="1" smtClean="0"/>
              <a:t>see</a:t>
            </a:r>
            <a:r>
              <a:rPr lang="de-DE" dirty="0" smtClean="0"/>
              <a:t> Manzini </a:t>
            </a:r>
            <a:r>
              <a:rPr lang="de-DE" dirty="0" err="1" smtClean="0"/>
              <a:t>and</a:t>
            </a:r>
            <a:r>
              <a:rPr lang="de-DE" dirty="0" smtClean="0"/>
              <a:t> Savoia 2011) </a:t>
            </a:r>
            <a:r>
              <a:rPr lang="de-DE" dirty="0" err="1" smtClean="0"/>
              <a:t>then</a:t>
            </a:r>
            <a:r>
              <a:rPr lang="de-DE" dirty="0" smtClean="0"/>
              <a:t> </a:t>
            </a:r>
            <a:r>
              <a:rPr lang="de-DE" dirty="0"/>
              <a:t>SpecT </a:t>
            </a:r>
            <a:r>
              <a:rPr lang="de-DE" dirty="0" err="1"/>
              <a:t>does</a:t>
            </a:r>
            <a:r>
              <a:rPr lang="de-DE" dirty="0"/>
              <a:t> not </a:t>
            </a:r>
            <a:r>
              <a:rPr lang="de-DE" dirty="0" err="1"/>
              <a:t>need</a:t>
            </a:r>
            <a:r>
              <a:rPr lang="de-DE" dirty="0"/>
              <a:t> a DP </a:t>
            </a:r>
            <a:r>
              <a:rPr lang="de-DE" dirty="0" err="1"/>
              <a:t>subject</a:t>
            </a:r>
            <a:r>
              <a:rPr lang="de-DE" dirty="0" smtClean="0"/>
              <a:t>.</a:t>
            </a:r>
          </a:p>
          <a:p>
            <a:endParaRPr lang="de-DE" dirty="0"/>
          </a:p>
          <a:p>
            <a:pPr marL="0" indent="0">
              <a:buNone/>
            </a:pPr>
            <a:r>
              <a:rPr lang="de-DE" dirty="0"/>
              <a:t>This </a:t>
            </a:r>
            <a:r>
              <a:rPr lang="de-DE" dirty="0" err="1"/>
              <a:t>means</a:t>
            </a:r>
            <a:r>
              <a:rPr lang="de-DE" dirty="0"/>
              <a:t> </a:t>
            </a:r>
            <a:r>
              <a:rPr lang="de-DE" dirty="0" err="1"/>
              <a:t>that</a:t>
            </a:r>
            <a:r>
              <a:rPr lang="de-DE" dirty="0"/>
              <a:t> </a:t>
            </a:r>
            <a:r>
              <a:rPr lang="de-DE" dirty="0" err="1"/>
              <a:t>SpecT</a:t>
            </a:r>
            <a:r>
              <a:rPr lang="de-DE" dirty="0"/>
              <a:t> </a:t>
            </a:r>
            <a:r>
              <a:rPr lang="de-DE" dirty="0" err="1"/>
              <a:t>is</a:t>
            </a:r>
            <a:r>
              <a:rPr lang="de-DE" dirty="0"/>
              <a:t> not </a:t>
            </a:r>
            <a:r>
              <a:rPr lang="de-DE" dirty="0" err="1"/>
              <a:t>available</a:t>
            </a:r>
            <a:r>
              <a:rPr lang="de-DE" dirty="0"/>
              <a:t> </a:t>
            </a:r>
            <a:r>
              <a:rPr lang="de-DE" dirty="0" err="1"/>
              <a:t>for</a:t>
            </a:r>
            <a:r>
              <a:rPr lang="de-DE" dirty="0"/>
              <a:t> </a:t>
            </a:r>
            <a:r>
              <a:rPr lang="de-DE" dirty="0" err="1"/>
              <a:t>hosting</a:t>
            </a:r>
            <a:r>
              <a:rPr lang="de-DE" dirty="0"/>
              <a:t> </a:t>
            </a:r>
            <a:r>
              <a:rPr lang="de-DE" dirty="0" err="1"/>
              <a:t>preverbal</a:t>
            </a:r>
            <a:r>
              <a:rPr lang="de-DE" dirty="0"/>
              <a:t> DP </a:t>
            </a:r>
            <a:r>
              <a:rPr lang="de-DE" dirty="0" err="1"/>
              <a:t>subjects</a:t>
            </a:r>
            <a:r>
              <a:rPr lang="de-DE" dirty="0"/>
              <a:t>.</a:t>
            </a:r>
          </a:p>
        </p:txBody>
      </p:sp>
    </p:spTree>
    <p:extLst>
      <p:ext uri="{BB962C8B-B14F-4D97-AF65-F5344CB8AC3E}">
        <p14:creationId xmlns:p14="http://schemas.microsoft.com/office/powerpoint/2010/main" val="3204323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No</a:t>
            </a:r>
            <a:r>
              <a:rPr lang="de-DE" dirty="0"/>
              <a:t> </a:t>
            </a:r>
            <a:r>
              <a:rPr lang="de-DE" dirty="0" err="1"/>
              <a:t>subjects</a:t>
            </a:r>
            <a:r>
              <a:rPr lang="de-DE" dirty="0"/>
              <a:t> in </a:t>
            </a:r>
            <a:r>
              <a:rPr lang="de-DE" dirty="0" err="1"/>
              <a:t>SpecT</a:t>
            </a:r>
            <a:endParaRPr lang="de-DE" dirty="0"/>
          </a:p>
        </p:txBody>
      </p:sp>
      <p:sp>
        <p:nvSpPr>
          <p:cNvPr id="3" name="Inhaltsplatzhalter 2"/>
          <p:cNvSpPr>
            <a:spLocks noGrp="1"/>
          </p:cNvSpPr>
          <p:nvPr>
            <p:ph idx="1"/>
          </p:nvPr>
        </p:nvSpPr>
        <p:spPr/>
        <p:txBody>
          <a:bodyPr anchor="t">
            <a:normAutofit/>
          </a:bodyPr>
          <a:lstStyle/>
          <a:p>
            <a:pPr marL="0" indent="0">
              <a:lnSpc>
                <a:spcPct val="120000"/>
              </a:lnSpc>
              <a:spcBef>
                <a:spcPts val="0"/>
              </a:spcBef>
              <a:buNone/>
            </a:pPr>
            <a:r>
              <a:rPr lang="en-US" dirty="0"/>
              <a:t>Subjects can indeed be shown not to be in </a:t>
            </a:r>
            <a:r>
              <a:rPr lang="en-US" dirty="0" err="1"/>
              <a:t>SpecT</a:t>
            </a:r>
            <a:r>
              <a:rPr lang="en-US" dirty="0"/>
              <a:t>, since there can be elements intervening between the subject and the inflected verb:</a:t>
            </a:r>
          </a:p>
          <a:p>
            <a:pPr marL="0" indent="0">
              <a:lnSpc>
                <a:spcPct val="120000"/>
              </a:lnSpc>
              <a:spcBef>
                <a:spcPts val="0"/>
              </a:spcBef>
              <a:buNone/>
            </a:pPr>
            <a:endParaRPr lang="en-US" dirty="0"/>
          </a:p>
          <a:p>
            <a:pPr marL="920750" indent="-450850">
              <a:lnSpc>
                <a:spcPct val="120000"/>
              </a:lnSpc>
              <a:spcBef>
                <a:spcPts val="0"/>
              </a:spcBef>
              <a:buFont typeface="Wingdings" pitchFamily="2" charset="2"/>
              <a:buChar char="Ø"/>
            </a:pPr>
            <a:r>
              <a:rPr lang="en-US" i="1" dirty="0"/>
              <a:t>Mario </a:t>
            </a:r>
            <a:r>
              <a:rPr lang="en-US" b="1" i="1" dirty="0" err="1"/>
              <a:t>doman</a:t>
            </a:r>
            <a:r>
              <a:rPr lang="en-US" b="1" i="1" dirty="0"/>
              <a:t> </a:t>
            </a:r>
            <a:r>
              <a:rPr lang="en-US" i="1" dirty="0" err="1"/>
              <a:t>compra</a:t>
            </a:r>
            <a:r>
              <a:rPr lang="en-US" i="1" dirty="0"/>
              <a:t> </a:t>
            </a:r>
            <a:r>
              <a:rPr lang="en-US" i="1" dirty="0" err="1"/>
              <a:t>na</a:t>
            </a:r>
            <a:r>
              <a:rPr lang="en-US" i="1" dirty="0"/>
              <a:t> casa </a:t>
            </a:r>
            <a:r>
              <a:rPr lang="en-US" i="1" dirty="0" smtClean="0"/>
              <a:t>			Venetian</a:t>
            </a:r>
            <a:endParaRPr lang="en-US" i="1" dirty="0"/>
          </a:p>
          <a:p>
            <a:pPr marL="920750" indent="0">
              <a:lnSpc>
                <a:spcPct val="120000"/>
              </a:lnSpc>
              <a:spcBef>
                <a:spcPts val="0"/>
              </a:spcBef>
              <a:buNone/>
            </a:pPr>
            <a:r>
              <a:rPr lang="en-US" dirty="0"/>
              <a:t>Mario tomorrow buys a house</a:t>
            </a:r>
          </a:p>
          <a:p>
            <a:pPr marL="920750" indent="0">
              <a:lnSpc>
                <a:spcPct val="120000"/>
              </a:lnSpc>
              <a:spcBef>
                <a:spcPts val="0"/>
              </a:spcBef>
              <a:buNone/>
            </a:pPr>
            <a:r>
              <a:rPr lang="en-US" dirty="0"/>
              <a:t>‘Mario is going to buy a house tomorrow’</a:t>
            </a:r>
          </a:p>
        </p:txBody>
      </p:sp>
    </p:spTree>
    <p:extLst>
      <p:ext uri="{BB962C8B-B14F-4D97-AF65-F5344CB8AC3E}">
        <p14:creationId xmlns:p14="http://schemas.microsoft.com/office/powerpoint/2010/main" val="2643369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Are </a:t>
            </a:r>
            <a:r>
              <a:rPr lang="de-DE" dirty="0" err="1"/>
              <a:t>preverbal</a:t>
            </a:r>
            <a:r>
              <a:rPr lang="de-DE" dirty="0"/>
              <a:t> </a:t>
            </a:r>
            <a:r>
              <a:rPr lang="de-DE" dirty="0" err="1"/>
              <a:t>subjects</a:t>
            </a:r>
            <a:r>
              <a:rPr lang="de-DE" dirty="0"/>
              <a:t> </a:t>
            </a:r>
            <a:r>
              <a:rPr lang="de-DE" dirty="0" err="1"/>
              <a:t>dislocated</a:t>
            </a:r>
            <a:r>
              <a:rPr lang="de-DE" dirty="0"/>
              <a:t>?</a:t>
            </a:r>
          </a:p>
        </p:txBody>
      </p:sp>
      <p:sp>
        <p:nvSpPr>
          <p:cNvPr id="3" name="Inhaltsplatzhalter 2"/>
          <p:cNvSpPr>
            <a:spLocks noGrp="1"/>
          </p:cNvSpPr>
          <p:nvPr>
            <p:ph idx="1"/>
          </p:nvPr>
        </p:nvSpPr>
        <p:spPr/>
        <p:txBody>
          <a:bodyPr anchor="t">
            <a:normAutofit/>
          </a:bodyPr>
          <a:lstStyle/>
          <a:p>
            <a:pPr marL="0" indent="0">
              <a:buNone/>
            </a:pPr>
            <a:r>
              <a:rPr lang="de-DE" dirty="0"/>
              <a:t>This </a:t>
            </a:r>
            <a:r>
              <a:rPr lang="de-DE" dirty="0" err="1"/>
              <a:t>problem</a:t>
            </a:r>
            <a:r>
              <a:rPr lang="de-DE" dirty="0"/>
              <a:t> </a:t>
            </a:r>
            <a:r>
              <a:rPr lang="de-DE" dirty="0" err="1"/>
              <a:t>has</a:t>
            </a:r>
            <a:r>
              <a:rPr lang="de-DE" dirty="0"/>
              <a:t> </a:t>
            </a:r>
            <a:r>
              <a:rPr lang="de-DE" dirty="0" err="1"/>
              <a:t>long</a:t>
            </a:r>
            <a:r>
              <a:rPr lang="de-DE" dirty="0"/>
              <a:t> </a:t>
            </a:r>
            <a:r>
              <a:rPr lang="de-DE" dirty="0" err="1"/>
              <a:t>been</a:t>
            </a:r>
            <a:r>
              <a:rPr lang="de-DE" dirty="0"/>
              <a:t> </a:t>
            </a:r>
            <a:r>
              <a:rPr lang="de-DE" dirty="0" err="1"/>
              <a:t>spotted</a:t>
            </a:r>
            <a:r>
              <a:rPr lang="de-DE" dirty="0"/>
              <a:t> in </a:t>
            </a:r>
            <a:r>
              <a:rPr lang="de-DE" dirty="0" err="1"/>
              <a:t>the</a:t>
            </a:r>
            <a:r>
              <a:rPr lang="de-DE" dirty="0"/>
              <a:t> </a:t>
            </a:r>
            <a:r>
              <a:rPr lang="de-DE" dirty="0" err="1"/>
              <a:t>literature</a:t>
            </a:r>
            <a:r>
              <a:rPr lang="de-DE" dirty="0"/>
              <a:t>, at least </a:t>
            </a:r>
            <a:r>
              <a:rPr lang="de-DE" dirty="0" err="1"/>
              <a:t>since</a:t>
            </a:r>
            <a:r>
              <a:rPr lang="de-DE" dirty="0"/>
              <a:t> </a:t>
            </a:r>
            <a:r>
              <a:rPr lang="de-DE" dirty="0" err="1"/>
              <a:t>Benincá</a:t>
            </a:r>
            <a:r>
              <a:rPr lang="de-DE" dirty="0"/>
              <a:t> and Cinque (1985), </a:t>
            </a:r>
            <a:r>
              <a:rPr lang="de-DE" dirty="0" err="1"/>
              <a:t>who</a:t>
            </a:r>
            <a:r>
              <a:rPr lang="de-DE" dirty="0"/>
              <a:t> </a:t>
            </a:r>
            <a:r>
              <a:rPr lang="de-DE" dirty="0" err="1"/>
              <a:t>propose</a:t>
            </a:r>
            <a:r>
              <a:rPr lang="de-DE" dirty="0"/>
              <a:t> </a:t>
            </a:r>
            <a:r>
              <a:rPr lang="de-DE" dirty="0" err="1"/>
              <a:t>that</a:t>
            </a:r>
            <a:r>
              <a:rPr lang="de-DE" dirty="0"/>
              <a:t> </a:t>
            </a:r>
            <a:r>
              <a:rPr lang="de-DE" dirty="0" err="1"/>
              <a:t>preverbal</a:t>
            </a:r>
            <a:r>
              <a:rPr lang="de-DE" dirty="0"/>
              <a:t> </a:t>
            </a:r>
            <a:r>
              <a:rPr lang="de-DE" dirty="0" err="1"/>
              <a:t>subjects</a:t>
            </a:r>
            <a:r>
              <a:rPr lang="de-DE" dirty="0"/>
              <a:t> in </a:t>
            </a:r>
            <a:r>
              <a:rPr lang="de-DE" dirty="0" err="1"/>
              <a:t>the</a:t>
            </a:r>
            <a:r>
              <a:rPr lang="de-DE" dirty="0"/>
              <a:t> pro </a:t>
            </a:r>
            <a:r>
              <a:rPr lang="de-DE" dirty="0" err="1"/>
              <a:t>drop</a:t>
            </a:r>
            <a:r>
              <a:rPr lang="de-DE" dirty="0"/>
              <a:t> </a:t>
            </a:r>
            <a:r>
              <a:rPr lang="de-DE" dirty="0" err="1"/>
              <a:t>Romance</a:t>
            </a:r>
            <a:r>
              <a:rPr lang="de-DE" dirty="0"/>
              <a:t> </a:t>
            </a:r>
            <a:r>
              <a:rPr lang="de-DE" dirty="0" err="1"/>
              <a:t>languages</a:t>
            </a:r>
            <a:r>
              <a:rPr lang="de-DE" dirty="0"/>
              <a:t> </a:t>
            </a:r>
            <a:r>
              <a:rPr lang="de-DE" dirty="0" err="1"/>
              <a:t>are</a:t>
            </a:r>
            <a:r>
              <a:rPr lang="de-DE" dirty="0"/>
              <a:t> </a:t>
            </a:r>
            <a:r>
              <a:rPr lang="de-DE" dirty="0" err="1"/>
              <a:t>always</a:t>
            </a:r>
            <a:r>
              <a:rPr lang="de-DE" dirty="0"/>
              <a:t> </a:t>
            </a:r>
            <a:r>
              <a:rPr lang="de-DE" dirty="0" err="1"/>
              <a:t>left</a:t>
            </a:r>
            <a:r>
              <a:rPr lang="de-DE" dirty="0"/>
              <a:t> </a:t>
            </a:r>
            <a:r>
              <a:rPr lang="de-DE" dirty="0" err="1"/>
              <a:t>dislocated</a:t>
            </a:r>
            <a:r>
              <a:rPr lang="de-DE" dirty="0"/>
              <a:t>.</a:t>
            </a:r>
          </a:p>
          <a:p>
            <a:pPr marL="0" indent="0">
              <a:buNone/>
            </a:pPr>
            <a:endParaRPr lang="de-DE" dirty="0"/>
          </a:p>
          <a:p>
            <a:pPr marL="0" indent="0">
              <a:buNone/>
            </a:pPr>
            <a:r>
              <a:rPr lang="de-DE" dirty="0"/>
              <a:t>This </a:t>
            </a:r>
            <a:r>
              <a:rPr lang="de-DE" dirty="0" err="1"/>
              <a:t>proposal</a:t>
            </a:r>
            <a:r>
              <a:rPr lang="de-DE" dirty="0"/>
              <a:t> </a:t>
            </a:r>
            <a:r>
              <a:rPr lang="de-DE" dirty="0" err="1"/>
              <a:t>has</a:t>
            </a:r>
            <a:r>
              <a:rPr lang="de-DE" dirty="0"/>
              <a:t> </a:t>
            </a:r>
            <a:r>
              <a:rPr lang="de-DE" dirty="0" err="1"/>
              <a:t>been</a:t>
            </a:r>
            <a:r>
              <a:rPr lang="de-DE" dirty="0"/>
              <a:t> </a:t>
            </a:r>
            <a:r>
              <a:rPr lang="de-DE" dirty="0" err="1"/>
              <a:t>followed</a:t>
            </a:r>
            <a:r>
              <a:rPr lang="de-DE" dirty="0"/>
              <a:t> </a:t>
            </a:r>
            <a:r>
              <a:rPr lang="de-DE" dirty="0" err="1"/>
              <a:t>by</a:t>
            </a:r>
            <a:r>
              <a:rPr lang="de-DE" dirty="0"/>
              <a:t> </a:t>
            </a:r>
            <a:r>
              <a:rPr lang="de-DE" dirty="0" err="1"/>
              <a:t>Giupponi</a:t>
            </a:r>
            <a:r>
              <a:rPr lang="de-DE" dirty="0"/>
              <a:t> (1987), Barbosa (1995</a:t>
            </a:r>
            <a:r>
              <a:rPr lang="de-DE" dirty="0" smtClean="0"/>
              <a:t>) </a:t>
            </a:r>
            <a:r>
              <a:rPr lang="de-DE" dirty="0" err="1" smtClean="0"/>
              <a:t>among</a:t>
            </a:r>
            <a:r>
              <a:rPr lang="de-DE" dirty="0" smtClean="0"/>
              <a:t> </a:t>
            </a:r>
            <a:r>
              <a:rPr lang="de-DE" dirty="0" err="1" smtClean="0"/>
              <a:t>others</a:t>
            </a:r>
            <a:endParaRPr lang="de-DE" dirty="0"/>
          </a:p>
        </p:txBody>
      </p:sp>
    </p:spTree>
    <p:extLst>
      <p:ext uri="{BB962C8B-B14F-4D97-AF65-F5344CB8AC3E}">
        <p14:creationId xmlns:p14="http://schemas.microsoft.com/office/powerpoint/2010/main" val="2503343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The </a:t>
            </a:r>
            <a:r>
              <a:rPr lang="de-DE" dirty="0" err="1"/>
              <a:t>problems</a:t>
            </a:r>
            <a:endParaRPr lang="de-DE" dirty="0"/>
          </a:p>
        </p:txBody>
      </p:sp>
      <p:sp>
        <p:nvSpPr>
          <p:cNvPr id="3" name="Inhaltsplatzhalter 2"/>
          <p:cNvSpPr>
            <a:spLocks noGrp="1"/>
          </p:cNvSpPr>
          <p:nvPr>
            <p:ph idx="1"/>
          </p:nvPr>
        </p:nvSpPr>
        <p:spPr/>
        <p:txBody>
          <a:bodyPr anchor="t"/>
          <a:lstStyle/>
          <a:p>
            <a:pPr marL="0" indent="0">
              <a:buNone/>
            </a:pPr>
            <a:r>
              <a:rPr lang="de-DE" dirty="0" err="1"/>
              <a:t>Preverbal</a:t>
            </a:r>
            <a:r>
              <a:rPr lang="de-DE" dirty="0"/>
              <a:t> </a:t>
            </a:r>
            <a:r>
              <a:rPr lang="de-DE" dirty="0" err="1"/>
              <a:t>subjects</a:t>
            </a:r>
            <a:r>
              <a:rPr lang="de-DE" dirty="0"/>
              <a:t> do not </a:t>
            </a:r>
            <a:r>
              <a:rPr lang="de-DE" dirty="0" err="1"/>
              <a:t>always</a:t>
            </a:r>
            <a:r>
              <a:rPr lang="de-DE" dirty="0"/>
              <a:t> </a:t>
            </a:r>
            <a:r>
              <a:rPr lang="de-DE" dirty="0" err="1"/>
              <a:t>have</a:t>
            </a:r>
            <a:r>
              <a:rPr lang="de-DE" dirty="0"/>
              <a:t> </a:t>
            </a:r>
            <a:r>
              <a:rPr lang="de-DE" dirty="0" err="1"/>
              <a:t>the</a:t>
            </a:r>
            <a:r>
              <a:rPr lang="de-DE" dirty="0"/>
              <a:t> </a:t>
            </a:r>
            <a:r>
              <a:rPr lang="de-DE" dirty="0" err="1"/>
              <a:t>typical</a:t>
            </a:r>
            <a:r>
              <a:rPr lang="de-DE" dirty="0"/>
              <a:t> </a:t>
            </a:r>
            <a:r>
              <a:rPr lang="de-DE" dirty="0" err="1"/>
              <a:t>properties</a:t>
            </a:r>
            <a:r>
              <a:rPr lang="de-DE" dirty="0"/>
              <a:t> </a:t>
            </a:r>
            <a:r>
              <a:rPr lang="de-DE" dirty="0" err="1"/>
              <a:t>of</a:t>
            </a:r>
            <a:r>
              <a:rPr lang="de-DE" dirty="0"/>
              <a:t> </a:t>
            </a:r>
            <a:r>
              <a:rPr lang="de-DE" dirty="0" err="1"/>
              <a:t>left</a:t>
            </a:r>
            <a:r>
              <a:rPr lang="de-DE" dirty="0"/>
              <a:t> </a:t>
            </a:r>
            <a:r>
              <a:rPr lang="de-DE" dirty="0" err="1"/>
              <a:t>dislocated</a:t>
            </a:r>
            <a:r>
              <a:rPr lang="de-DE" dirty="0"/>
              <a:t> XPs:</a:t>
            </a:r>
          </a:p>
          <a:p>
            <a:pPr marL="0" indent="0">
              <a:buNone/>
            </a:pPr>
            <a:endParaRPr lang="de-DE" dirty="0"/>
          </a:p>
          <a:p>
            <a:r>
              <a:rPr lang="de-DE" dirty="0" err="1"/>
              <a:t>Quantifiers</a:t>
            </a:r>
            <a:r>
              <a:rPr lang="de-DE" dirty="0"/>
              <a:t> </a:t>
            </a:r>
            <a:r>
              <a:rPr lang="de-DE" dirty="0" err="1"/>
              <a:t>are</a:t>
            </a:r>
            <a:r>
              <a:rPr lang="de-DE" dirty="0"/>
              <a:t> not </a:t>
            </a:r>
            <a:r>
              <a:rPr lang="de-DE" dirty="0" err="1"/>
              <a:t>good</a:t>
            </a:r>
            <a:r>
              <a:rPr lang="de-DE" dirty="0"/>
              <a:t> </a:t>
            </a:r>
            <a:r>
              <a:rPr lang="de-DE" dirty="0" err="1"/>
              <a:t>topics</a:t>
            </a:r>
            <a:r>
              <a:rPr lang="de-DE" dirty="0"/>
              <a:t>, but </a:t>
            </a:r>
            <a:r>
              <a:rPr lang="de-DE" dirty="0" err="1"/>
              <a:t>quantifiers</a:t>
            </a:r>
            <a:r>
              <a:rPr lang="de-DE" dirty="0"/>
              <a:t> </a:t>
            </a:r>
            <a:r>
              <a:rPr lang="de-DE" dirty="0" err="1"/>
              <a:t>can</a:t>
            </a:r>
            <a:r>
              <a:rPr lang="de-DE" dirty="0"/>
              <a:t> </a:t>
            </a:r>
            <a:r>
              <a:rPr lang="de-DE" dirty="0" err="1"/>
              <a:t>be</a:t>
            </a:r>
            <a:r>
              <a:rPr lang="de-DE" dirty="0"/>
              <a:t> </a:t>
            </a:r>
            <a:r>
              <a:rPr lang="de-DE" dirty="0" err="1"/>
              <a:t>subjects</a:t>
            </a:r>
            <a:r>
              <a:rPr lang="de-DE" dirty="0"/>
              <a:t>.</a:t>
            </a:r>
          </a:p>
          <a:p>
            <a:r>
              <a:rPr lang="de-DE" dirty="0" err="1"/>
              <a:t>If</a:t>
            </a:r>
            <a:r>
              <a:rPr lang="de-DE" dirty="0"/>
              <a:t> </a:t>
            </a:r>
            <a:r>
              <a:rPr lang="de-DE" dirty="0" err="1"/>
              <a:t>subjects</a:t>
            </a:r>
            <a:r>
              <a:rPr lang="de-DE" dirty="0"/>
              <a:t> </a:t>
            </a:r>
            <a:r>
              <a:rPr lang="de-DE" dirty="0" err="1"/>
              <a:t>were</a:t>
            </a:r>
            <a:r>
              <a:rPr lang="de-DE" dirty="0"/>
              <a:t> </a:t>
            </a:r>
            <a:r>
              <a:rPr lang="de-DE" dirty="0" err="1"/>
              <a:t>always</a:t>
            </a:r>
            <a:r>
              <a:rPr lang="de-DE" dirty="0"/>
              <a:t> </a:t>
            </a:r>
            <a:r>
              <a:rPr lang="de-DE" dirty="0" err="1"/>
              <a:t>topics</a:t>
            </a:r>
            <a:r>
              <a:rPr lang="de-DE" dirty="0"/>
              <a:t>, </a:t>
            </a:r>
            <a:r>
              <a:rPr lang="de-DE" dirty="0" err="1"/>
              <a:t>resumption</a:t>
            </a:r>
            <a:r>
              <a:rPr lang="de-DE" dirty="0"/>
              <a:t> </a:t>
            </a:r>
            <a:r>
              <a:rPr lang="de-DE" dirty="0" err="1"/>
              <a:t>should</a:t>
            </a:r>
            <a:r>
              <a:rPr lang="de-DE" dirty="0"/>
              <a:t> </a:t>
            </a:r>
            <a:r>
              <a:rPr lang="de-DE" dirty="0" err="1"/>
              <a:t>be</a:t>
            </a:r>
            <a:r>
              <a:rPr lang="de-DE" dirty="0"/>
              <a:t> </a:t>
            </a:r>
            <a:r>
              <a:rPr lang="de-DE" dirty="0" err="1"/>
              <a:t>obligatory</a:t>
            </a:r>
            <a:r>
              <a:rPr lang="de-DE" dirty="0"/>
              <a:t>, </a:t>
            </a:r>
            <a:r>
              <a:rPr lang="de-DE" dirty="0" err="1"/>
              <a:t>as</a:t>
            </a:r>
            <a:r>
              <a:rPr lang="de-DE" dirty="0"/>
              <a:t> </a:t>
            </a:r>
            <a:r>
              <a:rPr lang="de-DE" dirty="0" err="1"/>
              <a:t>it</a:t>
            </a:r>
            <a:r>
              <a:rPr lang="de-DE" dirty="0"/>
              <a:t> </a:t>
            </a:r>
            <a:r>
              <a:rPr lang="de-DE" dirty="0" err="1"/>
              <a:t>is</a:t>
            </a:r>
            <a:r>
              <a:rPr lang="de-DE" dirty="0"/>
              <a:t> </a:t>
            </a:r>
            <a:r>
              <a:rPr lang="de-DE" dirty="0" err="1"/>
              <a:t>the</a:t>
            </a:r>
            <a:r>
              <a:rPr lang="de-DE" dirty="0"/>
              <a:t> </a:t>
            </a:r>
            <a:r>
              <a:rPr lang="de-DE" dirty="0" err="1"/>
              <a:t>case</a:t>
            </a:r>
            <a:r>
              <a:rPr lang="de-DE" dirty="0"/>
              <a:t> </a:t>
            </a:r>
            <a:r>
              <a:rPr lang="de-DE" dirty="0" err="1"/>
              <a:t>for</a:t>
            </a:r>
            <a:r>
              <a:rPr lang="de-DE" dirty="0"/>
              <a:t> </a:t>
            </a:r>
            <a:r>
              <a:rPr lang="de-DE" dirty="0" err="1"/>
              <a:t>direct</a:t>
            </a:r>
            <a:r>
              <a:rPr lang="de-DE" dirty="0"/>
              <a:t> </a:t>
            </a:r>
            <a:r>
              <a:rPr lang="de-DE" dirty="0" err="1"/>
              <a:t>objects</a:t>
            </a:r>
            <a:r>
              <a:rPr lang="de-DE" dirty="0"/>
              <a:t>, but </a:t>
            </a:r>
            <a:r>
              <a:rPr lang="de-DE" dirty="0" err="1"/>
              <a:t>this</a:t>
            </a:r>
            <a:r>
              <a:rPr lang="de-DE" dirty="0"/>
              <a:t> </a:t>
            </a:r>
            <a:r>
              <a:rPr lang="de-DE" dirty="0" err="1"/>
              <a:t>is</a:t>
            </a:r>
            <a:r>
              <a:rPr lang="de-DE" dirty="0"/>
              <a:t> not </a:t>
            </a:r>
            <a:r>
              <a:rPr lang="de-DE" dirty="0" err="1"/>
              <a:t>true</a:t>
            </a:r>
            <a:r>
              <a:rPr lang="de-DE" dirty="0"/>
              <a:t>.</a:t>
            </a:r>
          </a:p>
        </p:txBody>
      </p:sp>
    </p:spTree>
    <p:extLst>
      <p:ext uri="{BB962C8B-B14F-4D97-AF65-F5344CB8AC3E}">
        <p14:creationId xmlns:p14="http://schemas.microsoft.com/office/powerpoint/2010/main" val="15050713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Test on </a:t>
            </a:r>
            <a:r>
              <a:rPr lang="de-DE" dirty="0" err="1"/>
              <a:t>doubling</a:t>
            </a:r>
            <a:endParaRPr lang="de-DE" dirty="0"/>
          </a:p>
        </p:txBody>
      </p:sp>
      <p:sp>
        <p:nvSpPr>
          <p:cNvPr id="3" name="Inhaltsplatzhalter 2"/>
          <p:cNvSpPr>
            <a:spLocks noGrp="1"/>
          </p:cNvSpPr>
          <p:nvPr>
            <p:ph idx="1"/>
          </p:nvPr>
        </p:nvSpPr>
        <p:spPr>
          <a:xfrm>
            <a:off x="814012" y="1772423"/>
            <a:ext cx="8596668" cy="449331"/>
          </a:xfrm>
        </p:spPr>
        <p:txBody>
          <a:bodyPr anchor="t">
            <a:normAutofit/>
          </a:bodyPr>
          <a:lstStyle/>
          <a:p>
            <a:pPr marL="0" indent="0">
              <a:lnSpc>
                <a:spcPct val="120000"/>
              </a:lnSpc>
              <a:spcBef>
                <a:spcPts val="0"/>
              </a:spcBef>
              <a:buNone/>
            </a:pPr>
            <a:r>
              <a:rPr lang="en-US" dirty="0"/>
              <a:t>In Venetian, subject clitic resumption is not obligatory:</a:t>
            </a:r>
          </a:p>
        </p:txBody>
      </p:sp>
      <p:sp>
        <p:nvSpPr>
          <p:cNvPr id="5" name="Inhaltsplatzhalter 2">
            <a:extLst>
              <a:ext uri="{FF2B5EF4-FFF2-40B4-BE49-F238E27FC236}">
                <a16:creationId xmlns:a16="http://schemas.microsoft.com/office/drawing/2014/main" id="{A678B40F-04C4-30CF-5094-F7427ADD96C2}"/>
              </a:ext>
            </a:extLst>
          </p:cNvPr>
          <p:cNvSpPr txBox="1">
            <a:spLocks/>
          </p:cNvSpPr>
          <p:nvPr/>
        </p:nvSpPr>
        <p:spPr>
          <a:xfrm>
            <a:off x="814012" y="4068627"/>
            <a:ext cx="8596668" cy="812800"/>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20000"/>
              </a:lnSpc>
              <a:spcBef>
                <a:spcPts val="0"/>
              </a:spcBef>
              <a:buFont typeface="Wingdings 3" charset="2"/>
              <a:buNone/>
            </a:pPr>
            <a:r>
              <a:rPr lang="en-US" dirty="0"/>
              <a:t>It becomes obligatory if there is another dislocated element intervening between the subject and the inflected verb:</a:t>
            </a:r>
          </a:p>
        </p:txBody>
      </p:sp>
      <p:sp>
        <p:nvSpPr>
          <p:cNvPr id="6" name="Inhaltsplatzhalter 2">
            <a:extLst>
              <a:ext uri="{FF2B5EF4-FFF2-40B4-BE49-F238E27FC236}">
                <a16:creationId xmlns:a16="http://schemas.microsoft.com/office/drawing/2014/main" id="{2A291062-A3F6-A1AB-470A-536DDC993875}"/>
              </a:ext>
            </a:extLst>
          </p:cNvPr>
          <p:cNvSpPr txBox="1">
            <a:spLocks/>
          </p:cNvSpPr>
          <p:nvPr/>
        </p:nvSpPr>
        <p:spPr>
          <a:xfrm>
            <a:off x="1009459" y="2573869"/>
            <a:ext cx="3416917" cy="1147972"/>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9525" indent="0">
              <a:lnSpc>
                <a:spcPct val="120000"/>
              </a:lnSpc>
              <a:spcBef>
                <a:spcPts val="0"/>
              </a:spcBef>
              <a:buNone/>
            </a:pPr>
            <a:r>
              <a:rPr lang="en-US" i="1" dirty="0"/>
              <a:t>Mario  (l)  </a:t>
            </a:r>
            <a:r>
              <a:rPr lang="en-US" i="1" dirty="0" err="1"/>
              <a:t>compra</a:t>
            </a:r>
            <a:r>
              <a:rPr lang="en-US" i="1" dirty="0"/>
              <a:t> </a:t>
            </a:r>
            <a:r>
              <a:rPr lang="en-US" i="1" dirty="0" err="1"/>
              <a:t>na</a:t>
            </a:r>
            <a:r>
              <a:rPr lang="en-US" i="1" dirty="0"/>
              <a:t> casa</a:t>
            </a:r>
          </a:p>
          <a:p>
            <a:pPr marL="9525" indent="0">
              <a:lnSpc>
                <a:spcPct val="120000"/>
              </a:lnSpc>
              <a:spcBef>
                <a:spcPts val="0"/>
              </a:spcBef>
              <a:buNone/>
            </a:pPr>
            <a:r>
              <a:rPr lang="en-US" dirty="0"/>
              <a:t>Mario (he) buys a house</a:t>
            </a:r>
          </a:p>
          <a:p>
            <a:pPr marL="9525" indent="0">
              <a:lnSpc>
                <a:spcPct val="120000"/>
              </a:lnSpc>
              <a:spcBef>
                <a:spcPts val="0"/>
              </a:spcBef>
              <a:buNone/>
            </a:pPr>
            <a:r>
              <a:rPr lang="en-US" dirty="0"/>
              <a:t>‘Mario is going to buy a house’</a:t>
            </a:r>
          </a:p>
        </p:txBody>
      </p:sp>
      <p:grpSp>
        <p:nvGrpSpPr>
          <p:cNvPr id="8" name="Group 7">
            <a:extLst>
              <a:ext uri="{FF2B5EF4-FFF2-40B4-BE49-F238E27FC236}">
                <a16:creationId xmlns:a16="http://schemas.microsoft.com/office/drawing/2014/main" id="{DB9BAA34-5C66-A543-D56D-80D91D596B06}"/>
              </a:ext>
            </a:extLst>
          </p:cNvPr>
          <p:cNvGrpSpPr/>
          <p:nvPr/>
        </p:nvGrpSpPr>
        <p:grpSpPr>
          <a:xfrm>
            <a:off x="1009459" y="5000366"/>
            <a:ext cx="8205774" cy="1197954"/>
            <a:chOff x="1068228" y="4943176"/>
            <a:chExt cx="8205774" cy="1197954"/>
          </a:xfrm>
        </p:grpSpPr>
        <p:sp>
          <p:nvSpPr>
            <p:cNvPr id="4" name="Inhaltsplatzhalter 2">
              <a:extLst>
                <a:ext uri="{FF2B5EF4-FFF2-40B4-BE49-F238E27FC236}">
                  <a16:creationId xmlns:a16="http://schemas.microsoft.com/office/drawing/2014/main" id="{3C02D32F-6C9B-3795-7054-8E73D193C9BB}"/>
                </a:ext>
              </a:extLst>
            </p:cNvPr>
            <p:cNvSpPr txBox="1">
              <a:spLocks/>
            </p:cNvSpPr>
            <p:nvPr/>
          </p:nvSpPr>
          <p:spPr>
            <a:xfrm>
              <a:off x="5348651" y="4943176"/>
              <a:ext cx="3925351" cy="1139128"/>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9525" indent="0">
                <a:lnSpc>
                  <a:spcPct val="120000"/>
                </a:lnSpc>
                <a:spcBef>
                  <a:spcPts val="0"/>
                </a:spcBef>
                <a:buNone/>
              </a:pPr>
              <a:r>
                <a:rPr lang="en-US" i="1" dirty="0"/>
                <a:t>Na casa, Mario, no (l) la </a:t>
              </a:r>
              <a:r>
                <a:rPr lang="en-US" i="1" dirty="0" err="1"/>
                <a:t>compra</a:t>
              </a:r>
              <a:endParaRPr lang="en-US" i="1" dirty="0"/>
            </a:p>
            <a:p>
              <a:pPr marL="9525" indent="0">
                <a:lnSpc>
                  <a:spcPct val="120000"/>
                </a:lnSpc>
                <a:spcBef>
                  <a:spcPts val="0"/>
                </a:spcBef>
                <a:buNone/>
              </a:pPr>
              <a:r>
                <a:rPr lang="en-US" dirty="0"/>
                <a:t>A house Mario not (he) it will  buy </a:t>
              </a:r>
            </a:p>
            <a:p>
              <a:pPr marL="9525" indent="0">
                <a:lnSpc>
                  <a:spcPct val="120000"/>
                </a:lnSpc>
                <a:spcBef>
                  <a:spcPts val="0"/>
                </a:spcBef>
                <a:buNone/>
              </a:pPr>
              <a:r>
                <a:rPr lang="en-US" dirty="0"/>
                <a:t>‘Mario is not going to buy a house’</a:t>
              </a:r>
            </a:p>
          </p:txBody>
        </p:sp>
        <p:sp>
          <p:nvSpPr>
            <p:cNvPr id="7" name="Inhaltsplatzhalter 2">
              <a:extLst>
                <a:ext uri="{FF2B5EF4-FFF2-40B4-BE49-F238E27FC236}">
                  <a16:creationId xmlns:a16="http://schemas.microsoft.com/office/drawing/2014/main" id="{1E4C6E94-2D58-7E94-FA2C-55904E7C3642}"/>
                </a:ext>
              </a:extLst>
            </p:cNvPr>
            <p:cNvSpPr txBox="1">
              <a:spLocks/>
            </p:cNvSpPr>
            <p:nvPr/>
          </p:nvSpPr>
          <p:spPr>
            <a:xfrm>
              <a:off x="1068228" y="4943176"/>
              <a:ext cx="3925351" cy="1197954"/>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9525" indent="0">
                <a:lnSpc>
                  <a:spcPct val="120000"/>
                </a:lnSpc>
                <a:spcBef>
                  <a:spcPts val="0"/>
                </a:spcBef>
                <a:buNone/>
              </a:pPr>
              <a:r>
                <a:rPr lang="en-US" i="1" dirty="0"/>
                <a:t>Mario, </a:t>
              </a:r>
              <a:r>
                <a:rPr lang="en-US" i="1" dirty="0" err="1"/>
                <a:t>na</a:t>
              </a:r>
              <a:r>
                <a:rPr lang="en-US" i="1" dirty="0"/>
                <a:t> casa, no</a:t>
              </a:r>
              <a:r>
                <a:rPr lang="en-US" b="1" i="1" dirty="0"/>
                <a:t>*(l)</a:t>
              </a:r>
              <a:r>
                <a:rPr lang="en-US" i="1" dirty="0"/>
                <a:t> la </a:t>
              </a:r>
              <a:r>
                <a:rPr lang="en-US" i="1" dirty="0" err="1"/>
                <a:t>compra</a:t>
              </a:r>
              <a:endParaRPr lang="en-US" i="1" dirty="0"/>
            </a:p>
            <a:p>
              <a:pPr marL="9525" indent="0">
                <a:lnSpc>
                  <a:spcPct val="120000"/>
                </a:lnSpc>
                <a:spcBef>
                  <a:spcPts val="0"/>
                </a:spcBef>
                <a:buNone/>
              </a:pPr>
              <a:r>
                <a:rPr lang="en-US" dirty="0"/>
                <a:t>Mario a house not (he) it will  buy </a:t>
              </a:r>
            </a:p>
            <a:p>
              <a:pPr marL="9525" indent="0">
                <a:lnSpc>
                  <a:spcPct val="120000"/>
                </a:lnSpc>
                <a:spcBef>
                  <a:spcPts val="0"/>
                </a:spcBef>
                <a:buNone/>
              </a:pPr>
              <a:r>
                <a:rPr lang="en-US" dirty="0"/>
                <a:t>‘Mario is not going to buy a house’</a:t>
              </a:r>
            </a:p>
          </p:txBody>
        </p:sp>
      </p:grpSp>
    </p:spTree>
    <p:extLst>
      <p:ext uri="{BB962C8B-B14F-4D97-AF65-F5344CB8AC3E}">
        <p14:creationId xmlns:p14="http://schemas.microsoft.com/office/powerpoint/2010/main" val="16371053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Subject</a:t>
            </a:r>
            <a:r>
              <a:rPr lang="de-DE" dirty="0" smtClean="0"/>
              <a:t> </a:t>
            </a:r>
            <a:r>
              <a:rPr lang="de-DE" dirty="0" err="1" smtClean="0"/>
              <a:t>are</a:t>
            </a:r>
            <a:r>
              <a:rPr lang="de-DE" dirty="0" smtClean="0"/>
              <a:t> not </a:t>
            </a:r>
            <a:r>
              <a:rPr lang="de-DE" dirty="0" err="1" smtClean="0"/>
              <a:t>left</a:t>
            </a:r>
            <a:r>
              <a:rPr lang="de-DE" dirty="0" smtClean="0"/>
              <a:t> </a:t>
            </a:r>
            <a:r>
              <a:rPr lang="de-DE" dirty="0" err="1" smtClean="0"/>
              <a:t>dislocated</a:t>
            </a:r>
            <a:endParaRPr lang="de-DE" dirty="0"/>
          </a:p>
        </p:txBody>
      </p:sp>
      <p:sp>
        <p:nvSpPr>
          <p:cNvPr id="3" name="Inhaltsplatzhalter 2"/>
          <p:cNvSpPr>
            <a:spLocks noGrp="1"/>
          </p:cNvSpPr>
          <p:nvPr>
            <p:ph idx="1"/>
          </p:nvPr>
        </p:nvSpPr>
        <p:spPr/>
        <p:txBody>
          <a:bodyPr anchor="t">
            <a:normAutofit/>
          </a:bodyPr>
          <a:lstStyle/>
          <a:p>
            <a:pPr marL="0" indent="0">
              <a:lnSpc>
                <a:spcPct val="120000"/>
              </a:lnSpc>
              <a:spcBef>
                <a:spcPts val="0"/>
              </a:spcBef>
              <a:buNone/>
            </a:pPr>
            <a:r>
              <a:rPr lang="en-US" dirty="0"/>
              <a:t>Subjects can indeed be shown not to be in </a:t>
            </a:r>
            <a:r>
              <a:rPr lang="en-US" dirty="0" err="1"/>
              <a:t>SpecT</a:t>
            </a:r>
            <a:r>
              <a:rPr lang="en-US" dirty="0"/>
              <a:t>, since there can be elements intervening between the subject and the inflected </a:t>
            </a:r>
            <a:r>
              <a:rPr lang="en-US" dirty="0" smtClean="0"/>
              <a:t>verb and at the same time not be left dislocated, because no subject </a:t>
            </a:r>
            <a:r>
              <a:rPr lang="en-US" dirty="0" err="1" smtClean="0"/>
              <a:t>clitic</a:t>
            </a:r>
            <a:r>
              <a:rPr lang="en-US" dirty="0" smtClean="0"/>
              <a:t> occurs:</a:t>
            </a:r>
            <a:endParaRPr lang="en-US" dirty="0"/>
          </a:p>
          <a:p>
            <a:pPr marL="0" indent="0">
              <a:lnSpc>
                <a:spcPct val="120000"/>
              </a:lnSpc>
              <a:spcBef>
                <a:spcPts val="0"/>
              </a:spcBef>
              <a:buNone/>
            </a:pPr>
            <a:endParaRPr lang="en-US" dirty="0"/>
          </a:p>
          <a:p>
            <a:pPr marL="920750" indent="-450850">
              <a:lnSpc>
                <a:spcPct val="120000"/>
              </a:lnSpc>
              <a:spcBef>
                <a:spcPts val="0"/>
              </a:spcBef>
              <a:buFont typeface="Wingdings" pitchFamily="2" charset="2"/>
              <a:buChar char="Ø"/>
            </a:pPr>
            <a:r>
              <a:rPr lang="en-US" i="1" dirty="0"/>
              <a:t>Mario </a:t>
            </a:r>
            <a:r>
              <a:rPr lang="en-US" b="1" i="1" dirty="0" err="1"/>
              <a:t>doman</a:t>
            </a:r>
            <a:r>
              <a:rPr lang="en-US" b="1" i="1" dirty="0"/>
              <a:t> </a:t>
            </a:r>
            <a:r>
              <a:rPr lang="en-US" i="1" dirty="0" err="1"/>
              <a:t>compra</a:t>
            </a:r>
            <a:r>
              <a:rPr lang="en-US" i="1" dirty="0"/>
              <a:t> </a:t>
            </a:r>
            <a:r>
              <a:rPr lang="en-US" i="1" dirty="0" err="1"/>
              <a:t>na</a:t>
            </a:r>
            <a:r>
              <a:rPr lang="en-US" i="1" dirty="0"/>
              <a:t> casa </a:t>
            </a:r>
            <a:r>
              <a:rPr lang="en-US" i="1" dirty="0" smtClean="0"/>
              <a:t>			Venetian</a:t>
            </a:r>
            <a:endParaRPr lang="en-US" i="1" dirty="0"/>
          </a:p>
          <a:p>
            <a:pPr marL="920750" indent="0">
              <a:lnSpc>
                <a:spcPct val="120000"/>
              </a:lnSpc>
              <a:spcBef>
                <a:spcPts val="0"/>
              </a:spcBef>
              <a:buNone/>
            </a:pPr>
            <a:r>
              <a:rPr lang="en-US" dirty="0"/>
              <a:t>Mario tomorrow buys a house</a:t>
            </a:r>
          </a:p>
          <a:p>
            <a:pPr marL="920750" indent="0">
              <a:lnSpc>
                <a:spcPct val="120000"/>
              </a:lnSpc>
              <a:spcBef>
                <a:spcPts val="0"/>
              </a:spcBef>
              <a:buNone/>
            </a:pPr>
            <a:r>
              <a:rPr lang="en-US" dirty="0"/>
              <a:t>‘Mario is going to buy a house tomorrow’</a:t>
            </a:r>
          </a:p>
        </p:txBody>
      </p:sp>
    </p:spTree>
    <p:extLst>
      <p:ext uri="{BB962C8B-B14F-4D97-AF65-F5344CB8AC3E}">
        <p14:creationId xmlns:p14="http://schemas.microsoft.com/office/powerpoint/2010/main" val="37797926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Where</a:t>
            </a:r>
            <a:r>
              <a:rPr lang="de-DE" dirty="0"/>
              <a:t> </a:t>
            </a:r>
            <a:r>
              <a:rPr lang="de-DE" dirty="0" err="1"/>
              <a:t>are</a:t>
            </a:r>
            <a:r>
              <a:rPr lang="de-DE" dirty="0"/>
              <a:t> </a:t>
            </a:r>
            <a:r>
              <a:rPr lang="de-DE" dirty="0" err="1"/>
              <a:t>preverbal</a:t>
            </a:r>
            <a:r>
              <a:rPr lang="de-DE" dirty="0"/>
              <a:t> </a:t>
            </a:r>
            <a:r>
              <a:rPr lang="de-DE" dirty="0" err="1"/>
              <a:t>subjects</a:t>
            </a:r>
            <a:r>
              <a:rPr lang="de-DE" dirty="0"/>
              <a:t>?</a:t>
            </a:r>
          </a:p>
        </p:txBody>
      </p:sp>
      <p:sp>
        <p:nvSpPr>
          <p:cNvPr id="3" name="Inhaltsplatzhalter 2"/>
          <p:cNvSpPr>
            <a:spLocks noGrp="1"/>
          </p:cNvSpPr>
          <p:nvPr>
            <p:ph idx="1"/>
          </p:nvPr>
        </p:nvSpPr>
        <p:spPr/>
        <p:txBody>
          <a:bodyPr anchor="t">
            <a:normAutofit/>
          </a:bodyPr>
          <a:lstStyle/>
          <a:p>
            <a:pPr marL="0" indent="0">
              <a:lnSpc>
                <a:spcPct val="120000"/>
              </a:lnSpc>
              <a:spcBef>
                <a:spcPts val="0"/>
              </a:spcBef>
              <a:buNone/>
            </a:pPr>
            <a:r>
              <a:rPr lang="de-DE" dirty="0" err="1"/>
              <a:t>Taking</a:t>
            </a:r>
            <a:r>
              <a:rPr lang="de-DE" dirty="0"/>
              <a:t> </a:t>
            </a:r>
            <a:r>
              <a:rPr lang="de-DE" dirty="0" err="1"/>
              <a:t>stocks</a:t>
            </a:r>
            <a:r>
              <a:rPr lang="de-DE" dirty="0"/>
              <a:t>, </a:t>
            </a:r>
            <a:r>
              <a:rPr lang="de-DE" dirty="0" err="1"/>
              <a:t>subjects</a:t>
            </a:r>
            <a:r>
              <a:rPr lang="de-DE" dirty="0"/>
              <a:t> </a:t>
            </a:r>
            <a:r>
              <a:rPr lang="de-DE" dirty="0" err="1"/>
              <a:t>can</a:t>
            </a:r>
            <a:r>
              <a:rPr lang="de-DE" dirty="0"/>
              <a:t> </a:t>
            </a:r>
            <a:r>
              <a:rPr lang="de-DE" dirty="0" err="1"/>
              <a:t>be</a:t>
            </a:r>
            <a:r>
              <a:rPr lang="de-DE" dirty="0"/>
              <a:t> </a:t>
            </a:r>
            <a:r>
              <a:rPr lang="de-DE" dirty="0" err="1"/>
              <a:t>shown</a:t>
            </a:r>
            <a:r>
              <a:rPr lang="de-DE" dirty="0"/>
              <a:t>:</a:t>
            </a:r>
          </a:p>
          <a:p>
            <a:pPr marL="0" indent="0">
              <a:lnSpc>
                <a:spcPct val="120000"/>
              </a:lnSpc>
              <a:spcBef>
                <a:spcPts val="0"/>
              </a:spcBef>
              <a:buNone/>
            </a:pPr>
            <a:endParaRPr lang="de-DE" dirty="0"/>
          </a:p>
          <a:p>
            <a:pPr>
              <a:lnSpc>
                <a:spcPct val="120000"/>
              </a:lnSpc>
              <a:spcBef>
                <a:spcPts val="0"/>
              </a:spcBef>
            </a:pPr>
            <a:r>
              <a:rPr lang="de-DE" dirty="0"/>
              <a:t>Not </a:t>
            </a:r>
            <a:r>
              <a:rPr lang="de-DE" dirty="0" err="1"/>
              <a:t>to</a:t>
            </a:r>
            <a:r>
              <a:rPr lang="de-DE" dirty="0"/>
              <a:t> </a:t>
            </a:r>
            <a:r>
              <a:rPr lang="de-DE" dirty="0" err="1"/>
              <a:t>be</a:t>
            </a:r>
            <a:r>
              <a:rPr lang="de-DE" dirty="0"/>
              <a:t> in </a:t>
            </a:r>
            <a:r>
              <a:rPr lang="de-DE" dirty="0" err="1"/>
              <a:t>SpecT</a:t>
            </a:r>
            <a:r>
              <a:rPr lang="de-DE" dirty="0"/>
              <a:t>.</a:t>
            </a:r>
          </a:p>
          <a:p>
            <a:pPr>
              <a:lnSpc>
                <a:spcPct val="120000"/>
              </a:lnSpc>
              <a:spcBef>
                <a:spcPts val="0"/>
              </a:spcBef>
            </a:pPr>
            <a:r>
              <a:rPr lang="de-DE" dirty="0"/>
              <a:t>Not </a:t>
            </a:r>
            <a:r>
              <a:rPr lang="de-DE" dirty="0" err="1"/>
              <a:t>to</a:t>
            </a:r>
            <a:r>
              <a:rPr lang="de-DE" dirty="0"/>
              <a:t> </a:t>
            </a:r>
            <a:r>
              <a:rPr lang="de-DE" dirty="0" err="1"/>
              <a:t>be</a:t>
            </a:r>
            <a:r>
              <a:rPr lang="de-DE" dirty="0"/>
              <a:t> in a </a:t>
            </a:r>
            <a:r>
              <a:rPr lang="de-DE" dirty="0" err="1"/>
              <a:t>regular</a:t>
            </a:r>
            <a:r>
              <a:rPr lang="de-DE" dirty="0"/>
              <a:t> </a:t>
            </a:r>
            <a:r>
              <a:rPr lang="de-DE" dirty="0" err="1"/>
              <a:t>left</a:t>
            </a:r>
            <a:r>
              <a:rPr lang="de-DE" dirty="0"/>
              <a:t> </a:t>
            </a:r>
            <a:r>
              <a:rPr lang="de-DE" dirty="0" err="1"/>
              <a:t>dislocated</a:t>
            </a:r>
            <a:r>
              <a:rPr lang="de-DE" dirty="0"/>
              <a:t> </a:t>
            </a:r>
            <a:r>
              <a:rPr lang="de-DE" dirty="0" err="1"/>
              <a:t>position</a:t>
            </a:r>
            <a:r>
              <a:rPr lang="de-DE" dirty="0"/>
              <a:t>.</a:t>
            </a:r>
          </a:p>
          <a:p>
            <a:pPr marL="0" indent="0">
              <a:lnSpc>
                <a:spcPct val="120000"/>
              </a:lnSpc>
              <a:spcBef>
                <a:spcPts val="0"/>
              </a:spcBef>
              <a:buNone/>
            </a:pPr>
            <a:endParaRPr lang="de-DE" dirty="0"/>
          </a:p>
          <a:p>
            <a:pPr marL="0" indent="0">
              <a:lnSpc>
                <a:spcPct val="120000"/>
              </a:lnSpc>
              <a:spcBef>
                <a:spcPts val="0"/>
              </a:spcBef>
              <a:buNone/>
            </a:pPr>
            <a:r>
              <a:rPr lang="de-DE" dirty="0"/>
              <a:t>This </a:t>
            </a:r>
            <a:r>
              <a:rPr lang="de-DE" dirty="0" err="1"/>
              <a:t>means</a:t>
            </a:r>
            <a:r>
              <a:rPr lang="de-DE" dirty="0"/>
              <a:t> </a:t>
            </a:r>
            <a:r>
              <a:rPr lang="de-DE" dirty="0" err="1"/>
              <a:t>that</a:t>
            </a:r>
            <a:r>
              <a:rPr lang="de-DE" dirty="0"/>
              <a:t> </a:t>
            </a:r>
            <a:r>
              <a:rPr lang="de-DE" dirty="0" err="1"/>
              <a:t>subjects</a:t>
            </a:r>
            <a:r>
              <a:rPr lang="de-DE" dirty="0"/>
              <a:t> </a:t>
            </a:r>
            <a:r>
              <a:rPr lang="de-DE" dirty="0" err="1"/>
              <a:t>can</a:t>
            </a:r>
            <a:r>
              <a:rPr lang="de-DE" dirty="0"/>
              <a:t> </a:t>
            </a:r>
            <a:r>
              <a:rPr lang="de-DE" dirty="0" err="1"/>
              <a:t>have</a:t>
            </a:r>
            <a:r>
              <a:rPr lang="de-DE" dirty="0"/>
              <a:t> </a:t>
            </a:r>
            <a:r>
              <a:rPr lang="de-DE" dirty="0" err="1"/>
              <a:t>topic</a:t>
            </a:r>
            <a:r>
              <a:rPr lang="de-DE" dirty="0"/>
              <a:t> </a:t>
            </a:r>
            <a:r>
              <a:rPr lang="de-DE" dirty="0" err="1"/>
              <a:t>properties</a:t>
            </a:r>
            <a:r>
              <a:rPr lang="de-DE" dirty="0"/>
              <a:t> but </a:t>
            </a:r>
            <a:r>
              <a:rPr lang="de-DE" dirty="0" err="1"/>
              <a:t>cannot</a:t>
            </a:r>
            <a:r>
              <a:rPr lang="de-DE" dirty="0"/>
              <a:t> </a:t>
            </a:r>
            <a:r>
              <a:rPr lang="de-DE" dirty="0" err="1"/>
              <a:t>be</a:t>
            </a:r>
            <a:r>
              <a:rPr lang="de-DE" dirty="0"/>
              <a:t> </a:t>
            </a:r>
            <a:r>
              <a:rPr lang="de-DE" dirty="0" err="1"/>
              <a:t>equated</a:t>
            </a:r>
            <a:r>
              <a:rPr lang="de-DE" dirty="0"/>
              <a:t> </a:t>
            </a:r>
            <a:r>
              <a:rPr lang="de-DE" dirty="0" err="1"/>
              <a:t>to</a:t>
            </a:r>
            <a:r>
              <a:rPr lang="de-DE" dirty="0"/>
              <a:t> </a:t>
            </a:r>
            <a:r>
              <a:rPr lang="de-DE" dirty="0" err="1"/>
              <a:t>regular</a:t>
            </a:r>
            <a:r>
              <a:rPr lang="de-DE" dirty="0"/>
              <a:t> </a:t>
            </a:r>
            <a:r>
              <a:rPr lang="de-DE" dirty="0" err="1" smtClean="0"/>
              <a:t>topics</a:t>
            </a:r>
            <a:r>
              <a:rPr lang="de-DE" dirty="0" smtClean="0"/>
              <a:t> </a:t>
            </a:r>
            <a:r>
              <a:rPr lang="de-DE" dirty="0" err="1" smtClean="0"/>
              <a:t>and</a:t>
            </a:r>
            <a:r>
              <a:rPr lang="de-DE" dirty="0" smtClean="0"/>
              <a:t> </a:t>
            </a:r>
            <a:r>
              <a:rPr lang="de-DE" dirty="0" err="1" smtClean="0"/>
              <a:t>cannot</a:t>
            </a:r>
            <a:r>
              <a:rPr lang="de-DE" dirty="0" smtClean="0"/>
              <a:t> </a:t>
            </a:r>
            <a:r>
              <a:rPr lang="de-DE" dirty="0" err="1" smtClean="0"/>
              <a:t>be</a:t>
            </a:r>
            <a:r>
              <a:rPr lang="de-DE" dirty="0" smtClean="0"/>
              <a:t> in </a:t>
            </a:r>
            <a:r>
              <a:rPr lang="de-DE" dirty="0" err="1" smtClean="0"/>
              <a:t>the</a:t>
            </a:r>
            <a:r>
              <a:rPr lang="de-DE" dirty="0" smtClean="0"/>
              <a:t> </a:t>
            </a:r>
            <a:r>
              <a:rPr lang="de-DE" dirty="0" err="1" smtClean="0"/>
              <a:t>position</a:t>
            </a:r>
            <a:r>
              <a:rPr lang="de-DE" dirty="0" smtClean="0"/>
              <a:t> </a:t>
            </a:r>
            <a:r>
              <a:rPr lang="de-DE" dirty="0" err="1" smtClean="0"/>
              <a:t>where</a:t>
            </a:r>
            <a:r>
              <a:rPr lang="de-DE" dirty="0" smtClean="0"/>
              <a:t> pro </a:t>
            </a:r>
            <a:r>
              <a:rPr lang="de-DE" dirty="0" err="1" smtClean="0"/>
              <a:t>is</a:t>
            </a:r>
            <a:r>
              <a:rPr lang="de-DE" dirty="0" smtClean="0"/>
              <a:t> </a:t>
            </a:r>
            <a:r>
              <a:rPr lang="de-DE" dirty="0" err="1" smtClean="0"/>
              <a:t>licensed</a:t>
            </a:r>
            <a:r>
              <a:rPr lang="de-DE" dirty="0" smtClean="0"/>
              <a:t>.</a:t>
            </a:r>
          </a:p>
          <a:p>
            <a:pPr marL="0" indent="0">
              <a:lnSpc>
                <a:spcPct val="120000"/>
              </a:lnSpc>
              <a:spcBef>
                <a:spcPts val="0"/>
              </a:spcBef>
              <a:buNone/>
            </a:pPr>
            <a:r>
              <a:rPr lang="de-DE" dirty="0" err="1" smtClean="0"/>
              <a:t>What</a:t>
            </a:r>
            <a:r>
              <a:rPr lang="de-DE" dirty="0" smtClean="0"/>
              <a:t> </a:t>
            </a:r>
            <a:r>
              <a:rPr lang="de-DE" dirty="0" err="1" smtClean="0"/>
              <a:t>is</a:t>
            </a:r>
            <a:r>
              <a:rPr lang="de-DE" dirty="0" smtClean="0"/>
              <a:t> </a:t>
            </a:r>
            <a:r>
              <a:rPr lang="de-DE" dirty="0" err="1" smtClean="0"/>
              <a:t>the</a:t>
            </a:r>
            <a:r>
              <a:rPr lang="de-DE" dirty="0" smtClean="0"/>
              <a:t> </a:t>
            </a:r>
            <a:r>
              <a:rPr lang="de-DE" dirty="0" err="1" smtClean="0"/>
              <a:t>position</a:t>
            </a:r>
            <a:r>
              <a:rPr lang="de-DE" dirty="0" smtClean="0"/>
              <a:t> </a:t>
            </a:r>
            <a:r>
              <a:rPr lang="de-DE" dirty="0" err="1" smtClean="0"/>
              <a:t>of</a:t>
            </a:r>
            <a:r>
              <a:rPr lang="de-DE" dirty="0" smtClean="0"/>
              <a:t> </a:t>
            </a:r>
            <a:r>
              <a:rPr lang="de-DE" dirty="0" err="1" smtClean="0"/>
              <a:t>preverbal</a:t>
            </a:r>
            <a:r>
              <a:rPr lang="de-DE" dirty="0" smtClean="0"/>
              <a:t> </a:t>
            </a:r>
            <a:r>
              <a:rPr lang="de-DE" dirty="0" err="1" smtClean="0"/>
              <a:t>subjects</a:t>
            </a:r>
            <a:r>
              <a:rPr lang="de-DE" dirty="0" smtClean="0"/>
              <a:t>? </a:t>
            </a:r>
            <a:endParaRPr lang="de-DE" dirty="0"/>
          </a:p>
        </p:txBody>
      </p:sp>
    </p:spTree>
    <p:extLst>
      <p:ext uri="{BB962C8B-B14F-4D97-AF65-F5344CB8AC3E}">
        <p14:creationId xmlns:p14="http://schemas.microsoft.com/office/powerpoint/2010/main" val="1102688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Specialized </a:t>
            </a:r>
            <a:r>
              <a:rPr lang="de-DE" dirty="0" err="1"/>
              <a:t>positions</a:t>
            </a:r>
            <a:endParaRPr lang="de-DE" dirty="0"/>
          </a:p>
        </p:txBody>
      </p:sp>
      <p:sp>
        <p:nvSpPr>
          <p:cNvPr id="3" name="Inhaltsplatzhalter 2"/>
          <p:cNvSpPr>
            <a:spLocks noGrp="1"/>
          </p:cNvSpPr>
          <p:nvPr>
            <p:ph idx="1"/>
          </p:nvPr>
        </p:nvSpPr>
        <p:spPr/>
        <p:txBody>
          <a:bodyPr anchor="t">
            <a:normAutofit/>
          </a:bodyPr>
          <a:lstStyle/>
          <a:p>
            <a:pPr marL="0" indent="0">
              <a:lnSpc>
                <a:spcPct val="120000"/>
              </a:lnSpc>
              <a:spcBef>
                <a:spcPts val="0"/>
              </a:spcBef>
              <a:buNone/>
            </a:pPr>
            <a:r>
              <a:rPr lang="de-DE" dirty="0"/>
              <a:t>Hypothesis: </a:t>
            </a:r>
            <a:r>
              <a:rPr lang="de-DE" dirty="0" err="1"/>
              <a:t>They</a:t>
            </a:r>
            <a:r>
              <a:rPr lang="de-DE" dirty="0"/>
              <a:t> </a:t>
            </a:r>
            <a:r>
              <a:rPr lang="de-DE" dirty="0" err="1"/>
              <a:t>have</a:t>
            </a:r>
            <a:r>
              <a:rPr lang="de-DE" dirty="0"/>
              <a:t> </a:t>
            </a:r>
            <a:r>
              <a:rPr lang="de-DE" dirty="0" err="1"/>
              <a:t>specialized</a:t>
            </a:r>
            <a:r>
              <a:rPr lang="de-DE" dirty="0"/>
              <a:t> </a:t>
            </a:r>
            <a:r>
              <a:rPr lang="de-DE" dirty="0" err="1"/>
              <a:t>positions</a:t>
            </a:r>
            <a:r>
              <a:rPr lang="de-DE" dirty="0"/>
              <a:t> in </a:t>
            </a:r>
            <a:r>
              <a:rPr lang="de-DE" dirty="0" err="1"/>
              <a:t>the</a:t>
            </a:r>
            <a:r>
              <a:rPr lang="de-DE" dirty="0"/>
              <a:t> </a:t>
            </a:r>
            <a:r>
              <a:rPr lang="de-DE" dirty="0" err="1"/>
              <a:t>left</a:t>
            </a:r>
            <a:r>
              <a:rPr lang="de-DE" dirty="0"/>
              <a:t> </a:t>
            </a:r>
            <a:r>
              <a:rPr lang="de-DE" dirty="0" err="1"/>
              <a:t>periphery</a:t>
            </a:r>
            <a:r>
              <a:rPr lang="de-DE" dirty="0"/>
              <a:t>, </a:t>
            </a:r>
            <a:r>
              <a:rPr lang="de-DE" dirty="0" err="1"/>
              <a:t>lower</a:t>
            </a:r>
            <a:r>
              <a:rPr lang="de-DE" dirty="0"/>
              <a:t> </a:t>
            </a:r>
            <a:r>
              <a:rPr lang="de-DE" dirty="0" err="1"/>
              <a:t>than</a:t>
            </a:r>
            <a:r>
              <a:rPr lang="de-DE" dirty="0"/>
              <a:t> </a:t>
            </a:r>
            <a:r>
              <a:rPr lang="de-DE" dirty="0" err="1"/>
              <a:t>left</a:t>
            </a:r>
            <a:r>
              <a:rPr lang="de-DE" dirty="0"/>
              <a:t> </a:t>
            </a:r>
            <a:r>
              <a:rPr lang="de-DE" dirty="0" err="1"/>
              <a:t>dislocated</a:t>
            </a:r>
            <a:r>
              <a:rPr lang="de-DE" dirty="0"/>
              <a:t> </a:t>
            </a:r>
            <a:r>
              <a:rPr lang="de-DE" dirty="0" err="1"/>
              <a:t>items</a:t>
            </a:r>
            <a:r>
              <a:rPr lang="de-DE" dirty="0"/>
              <a:t> (</a:t>
            </a:r>
            <a:r>
              <a:rPr lang="de-DE" dirty="0" err="1"/>
              <a:t>see</a:t>
            </a:r>
            <a:r>
              <a:rPr lang="de-DE" dirty="0"/>
              <a:t> </a:t>
            </a:r>
            <a:r>
              <a:rPr lang="de-DE" dirty="0" err="1"/>
              <a:t>above</a:t>
            </a:r>
            <a:r>
              <a:rPr lang="de-DE" dirty="0"/>
              <a:t>) but </a:t>
            </a:r>
            <a:r>
              <a:rPr lang="de-DE" dirty="0" err="1"/>
              <a:t>higher</a:t>
            </a:r>
            <a:r>
              <a:rPr lang="de-DE" dirty="0"/>
              <a:t> </a:t>
            </a:r>
            <a:r>
              <a:rPr lang="de-DE" dirty="0" err="1"/>
              <a:t>than</a:t>
            </a:r>
            <a:r>
              <a:rPr lang="de-DE" dirty="0"/>
              <a:t> </a:t>
            </a:r>
            <a:r>
              <a:rPr lang="de-DE" dirty="0" err="1"/>
              <a:t>the</a:t>
            </a:r>
            <a:r>
              <a:rPr lang="de-DE" dirty="0"/>
              <a:t> </a:t>
            </a:r>
            <a:r>
              <a:rPr lang="de-DE" dirty="0" err="1"/>
              <a:t>lowest</a:t>
            </a:r>
            <a:r>
              <a:rPr lang="de-DE" dirty="0"/>
              <a:t> complementizer </a:t>
            </a:r>
            <a:r>
              <a:rPr lang="de-DE" dirty="0" err="1"/>
              <a:t>position</a:t>
            </a:r>
            <a:r>
              <a:rPr lang="de-DE" dirty="0"/>
              <a:t>.</a:t>
            </a:r>
          </a:p>
          <a:p>
            <a:pPr marL="0" indent="0">
              <a:lnSpc>
                <a:spcPct val="120000"/>
              </a:lnSpc>
              <a:spcBef>
                <a:spcPts val="0"/>
              </a:spcBef>
              <a:buNone/>
            </a:pPr>
            <a:endParaRPr lang="de-DE" dirty="0"/>
          </a:p>
          <a:p>
            <a:pPr marL="0" indent="0">
              <a:lnSpc>
                <a:spcPct val="120000"/>
              </a:lnSpc>
              <a:spcBef>
                <a:spcPts val="0"/>
              </a:spcBef>
              <a:buNone/>
            </a:pPr>
            <a:r>
              <a:rPr lang="de-DE" dirty="0" err="1"/>
              <a:t>Quantified</a:t>
            </a:r>
            <a:r>
              <a:rPr lang="de-DE" dirty="0"/>
              <a:t> </a:t>
            </a:r>
            <a:r>
              <a:rPr lang="de-DE" dirty="0" err="1"/>
              <a:t>preverbal</a:t>
            </a:r>
            <a:r>
              <a:rPr lang="de-DE" dirty="0"/>
              <a:t> </a:t>
            </a:r>
            <a:r>
              <a:rPr lang="de-DE" dirty="0" err="1"/>
              <a:t>subjects</a:t>
            </a:r>
            <a:r>
              <a:rPr lang="de-DE" dirty="0"/>
              <a:t> </a:t>
            </a:r>
            <a:r>
              <a:rPr lang="de-DE" dirty="0" err="1"/>
              <a:t>occupy</a:t>
            </a:r>
            <a:r>
              <a:rPr lang="de-DE" dirty="0"/>
              <a:t> an A‘ </a:t>
            </a:r>
            <a:r>
              <a:rPr lang="de-DE" dirty="0" err="1"/>
              <a:t>position</a:t>
            </a:r>
            <a:r>
              <a:rPr lang="de-DE" dirty="0"/>
              <a:t>. Definite DP </a:t>
            </a:r>
            <a:r>
              <a:rPr lang="de-DE" dirty="0" err="1"/>
              <a:t>preverbal</a:t>
            </a:r>
            <a:r>
              <a:rPr lang="de-DE" dirty="0"/>
              <a:t> </a:t>
            </a:r>
            <a:r>
              <a:rPr lang="de-DE" dirty="0" err="1"/>
              <a:t>subjects</a:t>
            </a:r>
            <a:r>
              <a:rPr lang="de-DE" dirty="0"/>
              <a:t> </a:t>
            </a:r>
            <a:r>
              <a:rPr lang="de-DE" dirty="0" err="1"/>
              <a:t>occupy</a:t>
            </a:r>
            <a:r>
              <a:rPr lang="de-DE" dirty="0"/>
              <a:t> a </a:t>
            </a:r>
            <a:r>
              <a:rPr lang="de-DE" dirty="0" err="1"/>
              <a:t>higher</a:t>
            </a:r>
            <a:r>
              <a:rPr lang="de-DE" dirty="0"/>
              <a:t> </a:t>
            </a:r>
            <a:r>
              <a:rPr lang="de-DE" dirty="0" err="1"/>
              <a:t>position</a:t>
            </a:r>
            <a:r>
              <a:rPr lang="de-DE" dirty="0"/>
              <a:t> (</a:t>
            </a:r>
            <a:r>
              <a:rPr lang="de-DE" dirty="0" err="1"/>
              <a:t>Beghelli</a:t>
            </a:r>
            <a:r>
              <a:rPr lang="de-DE" dirty="0"/>
              <a:t> &amp; </a:t>
            </a:r>
            <a:r>
              <a:rPr lang="de-DE" dirty="0" err="1"/>
              <a:t>Stowell</a:t>
            </a:r>
            <a:r>
              <a:rPr lang="de-DE" dirty="0"/>
              <a:t> 1997).</a:t>
            </a:r>
          </a:p>
        </p:txBody>
      </p:sp>
    </p:spTree>
    <p:extLst>
      <p:ext uri="{BB962C8B-B14F-4D97-AF65-F5344CB8AC3E}">
        <p14:creationId xmlns:p14="http://schemas.microsoft.com/office/powerpoint/2010/main" val="393913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Quantified</a:t>
            </a:r>
            <a:r>
              <a:rPr lang="de-DE" dirty="0"/>
              <a:t> </a:t>
            </a:r>
            <a:r>
              <a:rPr lang="de-DE" dirty="0" err="1"/>
              <a:t>subjects</a:t>
            </a:r>
            <a:endParaRPr lang="de-DE" dirty="0"/>
          </a:p>
        </p:txBody>
      </p:sp>
      <p:sp>
        <p:nvSpPr>
          <p:cNvPr id="3" name="Inhaltsplatzhalter 2"/>
          <p:cNvSpPr>
            <a:spLocks noGrp="1"/>
          </p:cNvSpPr>
          <p:nvPr>
            <p:ph idx="1"/>
          </p:nvPr>
        </p:nvSpPr>
        <p:spPr>
          <a:xfrm>
            <a:off x="693776" y="4732932"/>
            <a:ext cx="8596668" cy="515607"/>
          </a:xfrm>
        </p:spPr>
        <p:txBody>
          <a:bodyPr>
            <a:normAutofit/>
          </a:bodyPr>
          <a:lstStyle/>
          <a:p>
            <a:pPr>
              <a:lnSpc>
                <a:spcPct val="120000"/>
              </a:lnSpc>
              <a:spcBef>
                <a:spcPts val="0"/>
              </a:spcBef>
            </a:pPr>
            <a:r>
              <a:rPr lang="de-DE" dirty="0" err="1"/>
              <a:t>Although</a:t>
            </a:r>
            <a:r>
              <a:rPr lang="de-DE" dirty="0"/>
              <a:t> </a:t>
            </a:r>
            <a:r>
              <a:rPr lang="de-DE" dirty="0" err="1"/>
              <a:t>the</a:t>
            </a:r>
            <a:r>
              <a:rPr lang="de-DE" dirty="0"/>
              <a:t> </a:t>
            </a:r>
            <a:r>
              <a:rPr lang="de-DE" dirty="0" err="1"/>
              <a:t>quantifier</a:t>
            </a:r>
            <a:r>
              <a:rPr lang="de-DE" dirty="0"/>
              <a:t> </a:t>
            </a:r>
            <a:r>
              <a:rPr lang="de-DE" dirty="0" err="1"/>
              <a:t>is</a:t>
            </a:r>
            <a:r>
              <a:rPr lang="de-DE" dirty="0"/>
              <a:t> plural, </a:t>
            </a:r>
            <a:r>
              <a:rPr lang="de-DE" dirty="0" err="1"/>
              <a:t>no</a:t>
            </a:r>
            <a:r>
              <a:rPr lang="de-DE" dirty="0"/>
              <a:t> </a:t>
            </a:r>
            <a:r>
              <a:rPr lang="de-DE" dirty="0" err="1"/>
              <a:t>past</a:t>
            </a:r>
            <a:r>
              <a:rPr lang="de-DE" dirty="0"/>
              <a:t> </a:t>
            </a:r>
            <a:r>
              <a:rPr lang="de-DE" dirty="0" err="1"/>
              <a:t>participle</a:t>
            </a:r>
            <a:r>
              <a:rPr lang="de-DE" dirty="0"/>
              <a:t> </a:t>
            </a:r>
            <a:r>
              <a:rPr lang="de-DE" dirty="0" err="1"/>
              <a:t>agreement</a:t>
            </a:r>
            <a:endParaRPr lang="de-DE" dirty="0"/>
          </a:p>
        </p:txBody>
      </p:sp>
      <p:sp>
        <p:nvSpPr>
          <p:cNvPr id="4" name="Inhaltsplatzhalter 2">
            <a:extLst>
              <a:ext uri="{FF2B5EF4-FFF2-40B4-BE49-F238E27FC236}">
                <a16:creationId xmlns:a16="http://schemas.microsoft.com/office/drawing/2014/main" id="{0BB103A0-D681-F06A-C7BD-B95D248CF8E1}"/>
              </a:ext>
            </a:extLst>
          </p:cNvPr>
          <p:cNvSpPr txBox="1">
            <a:spLocks/>
          </p:cNvSpPr>
          <p:nvPr/>
        </p:nvSpPr>
        <p:spPr>
          <a:xfrm>
            <a:off x="693776" y="1925785"/>
            <a:ext cx="8596668" cy="94528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20000"/>
              </a:lnSpc>
              <a:spcBef>
                <a:spcPts val="0"/>
              </a:spcBef>
            </a:pPr>
            <a:r>
              <a:rPr lang="de-DE" dirty="0" err="1"/>
              <a:t>Quantified</a:t>
            </a:r>
            <a:r>
              <a:rPr lang="de-DE" dirty="0"/>
              <a:t> </a:t>
            </a:r>
            <a:r>
              <a:rPr lang="de-DE" dirty="0" err="1"/>
              <a:t>subjects</a:t>
            </a:r>
            <a:r>
              <a:rPr lang="de-DE" dirty="0"/>
              <a:t> do not </a:t>
            </a:r>
            <a:r>
              <a:rPr lang="de-DE" dirty="0" err="1"/>
              <a:t>necessarily</a:t>
            </a:r>
            <a:r>
              <a:rPr lang="de-DE" dirty="0"/>
              <a:t> </a:t>
            </a:r>
            <a:r>
              <a:rPr lang="de-DE" dirty="0" err="1"/>
              <a:t>have</a:t>
            </a:r>
            <a:r>
              <a:rPr lang="de-DE" dirty="0"/>
              <a:t> </a:t>
            </a:r>
            <a:r>
              <a:rPr lang="de-DE" dirty="0" err="1"/>
              <a:t>the</a:t>
            </a:r>
            <a:r>
              <a:rPr lang="de-DE" dirty="0"/>
              <a:t> same </a:t>
            </a:r>
            <a:r>
              <a:rPr lang="de-DE" dirty="0" err="1"/>
              <a:t>agreement</a:t>
            </a:r>
            <a:r>
              <a:rPr lang="de-DE" dirty="0"/>
              <a:t> </a:t>
            </a:r>
            <a:r>
              <a:rPr lang="de-DE" dirty="0" err="1"/>
              <a:t>pattern</a:t>
            </a:r>
            <a:r>
              <a:rPr lang="de-DE" dirty="0"/>
              <a:t> </a:t>
            </a:r>
            <a:r>
              <a:rPr lang="de-DE" dirty="0" err="1"/>
              <a:t>as</a:t>
            </a:r>
            <a:r>
              <a:rPr lang="de-DE" dirty="0"/>
              <a:t> definite </a:t>
            </a:r>
            <a:r>
              <a:rPr lang="de-DE" dirty="0" err="1"/>
              <a:t>subjects</a:t>
            </a:r>
            <a:r>
              <a:rPr lang="de-DE" dirty="0"/>
              <a:t>:</a:t>
            </a:r>
          </a:p>
        </p:txBody>
      </p:sp>
      <p:grpSp>
        <p:nvGrpSpPr>
          <p:cNvPr id="8" name="Group 7">
            <a:extLst>
              <a:ext uri="{FF2B5EF4-FFF2-40B4-BE49-F238E27FC236}">
                <a16:creationId xmlns:a16="http://schemas.microsoft.com/office/drawing/2014/main" id="{1C6BE117-B7E9-A92E-254B-8F361151C784}"/>
              </a:ext>
            </a:extLst>
          </p:cNvPr>
          <p:cNvGrpSpPr/>
          <p:nvPr/>
        </p:nvGrpSpPr>
        <p:grpSpPr>
          <a:xfrm>
            <a:off x="1071314" y="3246585"/>
            <a:ext cx="8772226" cy="1099384"/>
            <a:chOff x="895756" y="3246585"/>
            <a:chExt cx="8772226" cy="1099384"/>
          </a:xfrm>
        </p:grpSpPr>
        <p:sp>
          <p:nvSpPr>
            <p:cNvPr id="5" name="Inhaltsplatzhalter 2">
              <a:extLst>
                <a:ext uri="{FF2B5EF4-FFF2-40B4-BE49-F238E27FC236}">
                  <a16:creationId xmlns:a16="http://schemas.microsoft.com/office/drawing/2014/main" id="{8449663E-23D0-6006-9F93-C88EC52FA9E2}"/>
                </a:ext>
              </a:extLst>
            </p:cNvPr>
            <p:cNvSpPr txBox="1">
              <a:spLocks/>
            </p:cNvSpPr>
            <p:nvPr/>
          </p:nvSpPr>
          <p:spPr>
            <a:xfrm>
              <a:off x="3257315" y="3251345"/>
              <a:ext cx="2064699" cy="109462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9525" indent="0">
                <a:lnSpc>
                  <a:spcPct val="120000"/>
                </a:lnSpc>
                <a:spcBef>
                  <a:spcPts val="0"/>
                </a:spcBef>
                <a:buNone/>
              </a:pPr>
              <a:r>
                <a:rPr lang="de-DE" i="1" dirty="0" err="1"/>
                <a:t>Nisun</a:t>
              </a:r>
              <a:r>
                <a:rPr lang="de-DE" b="1" i="1" dirty="0" err="1"/>
                <a:t>i</a:t>
              </a:r>
              <a:r>
                <a:rPr lang="de-DE" i="1" dirty="0"/>
                <a:t> </a:t>
              </a:r>
              <a:r>
                <a:rPr lang="de-DE" i="1" dirty="0" err="1"/>
                <a:t>ze</a:t>
              </a:r>
              <a:r>
                <a:rPr lang="de-DE" i="1" dirty="0"/>
                <a:t> </a:t>
              </a:r>
              <a:r>
                <a:rPr lang="de-DE" i="1" dirty="0" err="1"/>
                <a:t>parti</a:t>
              </a:r>
              <a:r>
                <a:rPr lang="de-DE" b="1" i="1" dirty="0" err="1"/>
                <a:t>o</a:t>
              </a:r>
              <a:endParaRPr lang="de-DE" b="1" i="1" dirty="0"/>
            </a:p>
            <a:p>
              <a:pPr marL="9525" indent="0">
                <a:lnSpc>
                  <a:spcPct val="120000"/>
                </a:lnSpc>
                <a:spcBef>
                  <a:spcPts val="0"/>
                </a:spcBef>
                <a:buNone/>
              </a:pPr>
              <a:r>
                <a:rPr lang="de-DE" dirty="0"/>
                <a:t>Nobody </a:t>
              </a:r>
              <a:r>
                <a:rPr lang="de-DE" dirty="0" err="1"/>
                <a:t>is</a:t>
              </a:r>
              <a:r>
                <a:rPr lang="de-DE" dirty="0"/>
                <a:t> </a:t>
              </a:r>
              <a:r>
                <a:rPr lang="de-DE" dirty="0" err="1"/>
                <a:t>left-agr</a:t>
              </a:r>
              <a:endParaRPr lang="de-DE" dirty="0"/>
            </a:p>
            <a:p>
              <a:pPr marL="9525" indent="0">
                <a:lnSpc>
                  <a:spcPct val="120000"/>
                </a:lnSpc>
                <a:spcBef>
                  <a:spcPts val="0"/>
                </a:spcBef>
                <a:buNone/>
              </a:pPr>
              <a:r>
                <a:rPr lang="de-DE" dirty="0"/>
                <a:t>‘</a:t>
              </a:r>
              <a:r>
                <a:rPr lang="de-DE" dirty="0" err="1"/>
                <a:t>No</a:t>
              </a:r>
              <a:r>
                <a:rPr lang="de-DE" dirty="0"/>
                <a:t> </a:t>
              </a:r>
              <a:r>
                <a:rPr lang="de-DE" dirty="0" err="1"/>
                <a:t>one</a:t>
              </a:r>
              <a:r>
                <a:rPr lang="de-DE" dirty="0"/>
                <a:t> </a:t>
              </a:r>
              <a:r>
                <a:rPr lang="de-DE" dirty="0" err="1"/>
                <a:t>left</a:t>
              </a:r>
              <a:r>
                <a:rPr lang="de-DE" dirty="0"/>
                <a:t>’</a:t>
              </a:r>
            </a:p>
          </p:txBody>
        </p:sp>
        <p:sp>
          <p:nvSpPr>
            <p:cNvPr id="6" name="Inhaltsplatzhalter 2">
              <a:extLst>
                <a:ext uri="{FF2B5EF4-FFF2-40B4-BE49-F238E27FC236}">
                  <a16:creationId xmlns:a16="http://schemas.microsoft.com/office/drawing/2014/main" id="{51155C65-4854-4314-7BBA-47C0DFD82309}"/>
                </a:ext>
              </a:extLst>
            </p:cNvPr>
            <p:cNvSpPr txBox="1">
              <a:spLocks/>
            </p:cNvSpPr>
            <p:nvPr/>
          </p:nvSpPr>
          <p:spPr>
            <a:xfrm>
              <a:off x="5619964" y="3251345"/>
              <a:ext cx="4048018" cy="109462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9525" indent="0">
                <a:lnSpc>
                  <a:spcPct val="120000"/>
                </a:lnSpc>
                <a:spcBef>
                  <a:spcPts val="0"/>
                </a:spcBef>
                <a:buNone/>
              </a:pPr>
              <a:r>
                <a:rPr lang="de-DE" i="1" dirty="0"/>
                <a:t>*</a:t>
              </a:r>
              <a:r>
                <a:rPr lang="de-DE" i="1" dirty="0" err="1"/>
                <a:t>Nisun</a:t>
              </a:r>
              <a:r>
                <a:rPr lang="de-DE" b="1" i="1" dirty="0" err="1"/>
                <a:t>i</a:t>
              </a:r>
              <a:r>
                <a:rPr lang="de-DE" i="1" dirty="0"/>
                <a:t> </a:t>
              </a:r>
              <a:r>
                <a:rPr lang="de-DE" i="1" dirty="0" err="1"/>
                <a:t>ze</a:t>
              </a:r>
              <a:r>
                <a:rPr lang="de-DE" i="1" dirty="0"/>
                <a:t> </a:t>
              </a:r>
              <a:r>
                <a:rPr lang="de-DE" i="1" dirty="0" err="1"/>
                <a:t>part</a:t>
              </a:r>
              <a:r>
                <a:rPr lang="de-DE" b="1" i="1" dirty="0" err="1"/>
                <a:t>ii</a:t>
              </a:r>
              <a:r>
                <a:rPr lang="de-DE" b="1" dirty="0"/>
                <a:t> 		</a:t>
              </a:r>
              <a:r>
                <a:rPr lang="de-DE" dirty="0"/>
                <a:t>(</a:t>
              </a:r>
              <a:r>
                <a:rPr lang="de-DE" dirty="0" err="1"/>
                <a:t>Venetian</a:t>
              </a:r>
              <a:r>
                <a:rPr lang="de-DE" dirty="0"/>
                <a:t>)</a:t>
              </a:r>
              <a:endParaRPr lang="de-DE" i="1" dirty="0"/>
            </a:p>
            <a:p>
              <a:pPr marL="9525" indent="0">
                <a:lnSpc>
                  <a:spcPct val="120000"/>
                </a:lnSpc>
                <a:spcBef>
                  <a:spcPts val="0"/>
                </a:spcBef>
                <a:buNone/>
              </a:pPr>
              <a:r>
                <a:rPr lang="de-DE" dirty="0"/>
                <a:t>Nobody </a:t>
              </a:r>
              <a:r>
                <a:rPr lang="de-DE" dirty="0" err="1"/>
                <a:t>is</a:t>
              </a:r>
              <a:r>
                <a:rPr lang="de-DE" dirty="0"/>
                <a:t> </a:t>
              </a:r>
              <a:r>
                <a:rPr lang="de-DE" dirty="0" err="1"/>
                <a:t>left+agr</a:t>
              </a:r>
              <a:endParaRPr lang="de-DE" dirty="0"/>
            </a:p>
          </p:txBody>
        </p:sp>
        <p:sp>
          <p:nvSpPr>
            <p:cNvPr id="7" name="Inhaltsplatzhalter 2">
              <a:extLst>
                <a:ext uri="{FF2B5EF4-FFF2-40B4-BE49-F238E27FC236}">
                  <a16:creationId xmlns:a16="http://schemas.microsoft.com/office/drawing/2014/main" id="{0648521D-B49A-7B3C-8791-07C5203DD4FD}"/>
                </a:ext>
              </a:extLst>
            </p:cNvPr>
            <p:cNvSpPr txBox="1">
              <a:spLocks/>
            </p:cNvSpPr>
            <p:nvPr/>
          </p:nvSpPr>
          <p:spPr>
            <a:xfrm>
              <a:off x="895756" y="3246585"/>
              <a:ext cx="1847443" cy="109938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9525" indent="0">
                <a:lnSpc>
                  <a:spcPct val="120000"/>
                </a:lnSpc>
                <a:spcBef>
                  <a:spcPts val="0"/>
                </a:spcBef>
                <a:buNone/>
              </a:pPr>
              <a:r>
                <a:rPr lang="de-DE" i="1" dirty="0" err="1"/>
                <a:t>Nisun</a:t>
              </a:r>
              <a:r>
                <a:rPr lang="de-DE" i="1" dirty="0"/>
                <a:t> </a:t>
              </a:r>
              <a:r>
                <a:rPr lang="de-DE" i="1" dirty="0" err="1"/>
                <a:t>ze</a:t>
              </a:r>
              <a:r>
                <a:rPr lang="de-DE" i="1" dirty="0"/>
                <a:t> </a:t>
              </a:r>
              <a:r>
                <a:rPr lang="de-DE" i="1" dirty="0" err="1"/>
                <a:t>partio</a:t>
              </a:r>
              <a:endParaRPr lang="de-DE" i="1" dirty="0"/>
            </a:p>
            <a:p>
              <a:pPr marL="9525" indent="0">
                <a:lnSpc>
                  <a:spcPct val="120000"/>
                </a:lnSpc>
                <a:spcBef>
                  <a:spcPts val="0"/>
                </a:spcBef>
                <a:buNone/>
              </a:pPr>
              <a:r>
                <a:rPr lang="de-DE" dirty="0"/>
                <a:t>Nobody </a:t>
              </a:r>
              <a:r>
                <a:rPr lang="de-DE" dirty="0" err="1"/>
                <a:t>is</a:t>
              </a:r>
              <a:r>
                <a:rPr lang="de-DE" dirty="0"/>
                <a:t> </a:t>
              </a:r>
              <a:r>
                <a:rPr lang="de-DE" dirty="0" err="1"/>
                <a:t>left</a:t>
              </a:r>
              <a:endParaRPr lang="de-DE" dirty="0"/>
            </a:p>
            <a:p>
              <a:pPr marL="9525" indent="0">
                <a:lnSpc>
                  <a:spcPct val="120000"/>
                </a:lnSpc>
                <a:spcBef>
                  <a:spcPts val="0"/>
                </a:spcBef>
                <a:buNone/>
              </a:pPr>
              <a:r>
                <a:rPr lang="de-DE" dirty="0"/>
                <a:t>‘</a:t>
              </a:r>
              <a:r>
                <a:rPr lang="de-DE" dirty="0" err="1"/>
                <a:t>No</a:t>
              </a:r>
              <a:r>
                <a:rPr lang="de-DE" dirty="0"/>
                <a:t> </a:t>
              </a:r>
              <a:r>
                <a:rPr lang="de-DE" dirty="0" err="1"/>
                <a:t>one</a:t>
              </a:r>
              <a:r>
                <a:rPr lang="de-DE" dirty="0"/>
                <a:t> </a:t>
              </a:r>
              <a:r>
                <a:rPr lang="de-DE" dirty="0" err="1"/>
                <a:t>left</a:t>
              </a:r>
              <a:r>
                <a:rPr lang="de-DE" dirty="0"/>
                <a:t>’</a:t>
              </a:r>
            </a:p>
          </p:txBody>
        </p:sp>
      </p:grpSp>
    </p:spTree>
    <p:extLst>
      <p:ext uri="{BB962C8B-B14F-4D97-AF65-F5344CB8AC3E}">
        <p14:creationId xmlns:p14="http://schemas.microsoft.com/office/powerpoint/2010/main" val="26548395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Different </a:t>
            </a:r>
            <a:r>
              <a:rPr lang="de-DE" dirty="0" err="1"/>
              <a:t>doubling</a:t>
            </a:r>
            <a:r>
              <a:rPr lang="de-DE" dirty="0"/>
              <a:t> </a:t>
            </a:r>
            <a:r>
              <a:rPr lang="de-DE" dirty="0" err="1"/>
              <a:t>patterns</a:t>
            </a:r>
            <a:endParaRPr lang="de-DE" dirty="0"/>
          </a:p>
        </p:txBody>
      </p:sp>
      <p:sp>
        <p:nvSpPr>
          <p:cNvPr id="3" name="Inhaltsplatzhalter 2"/>
          <p:cNvSpPr>
            <a:spLocks noGrp="1"/>
          </p:cNvSpPr>
          <p:nvPr>
            <p:ph idx="1"/>
          </p:nvPr>
        </p:nvSpPr>
        <p:spPr>
          <a:xfrm>
            <a:off x="677334" y="2160589"/>
            <a:ext cx="8596668" cy="813371"/>
          </a:xfrm>
        </p:spPr>
        <p:txBody>
          <a:bodyPr/>
          <a:lstStyle/>
          <a:p>
            <a:r>
              <a:rPr lang="de-DE" dirty="0"/>
              <a:t>In </a:t>
            </a:r>
            <a:r>
              <a:rPr lang="de-DE" dirty="0" err="1"/>
              <a:t>the</a:t>
            </a:r>
            <a:r>
              <a:rPr lang="de-DE" dirty="0"/>
              <a:t> Lombard </a:t>
            </a:r>
            <a:r>
              <a:rPr lang="de-DE" dirty="0" err="1"/>
              <a:t>dialects</a:t>
            </a:r>
            <a:r>
              <a:rPr lang="de-DE" dirty="0"/>
              <a:t>, definite </a:t>
            </a:r>
            <a:r>
              <a:rPr lang="de-DE" dirty="0" err="1"/>
              <a:t>preverbal</a:t>
            </a:r>
            <a:r>
              <a:rPr lang="de-DE" dirty="0"/>
              <a:t> </a:t>
            </a:r>
            <a:r>
              <a:rPr lang="de-DE" dirty="0" err="1"/>
              <a:t>subjects</a:t>
            </a:r>
            <a:r>
              <a:rPr lang="de-DE" dirty="0"/>
              <a:t> </a:t>
            </a:r>
            <a:r>
              <a:rPr lang="de-DE" dirty="0" err="1"/>
              <a:t>are</a:t>
            </a:r>
            <a:r>
              <a:rPr lang="de-DE" dirty="0"/>
              <a:t> </a:t>
            </a:r>
            <a:r>
              <a:rPr lang="de-DE" dirty="0" err="1"/>
              <a:t>obligatorily</a:t>
            </a:r>
            <a:r>
              <a:rPr lang="de-DE" dirty="0"/>
              <a:t> </a:t>
            </a:r>
            <a:r>
              <a:rPr lang="de-DE" dirty="0" err="1"/>
              <a:t>doubled</a:t>
            </a:r>
            <a:r>
              <a:rPr lang="de-DE" dirty="0"/>
              <a:t>, </a:t>
            </a:r>
            <a:r>
              <a:rPr lang="de-DE" dirty="0" err="1"/>
              <a:t>quantifiers</a:t>
            </a:r>
            <a:r>
              <a:rPr lang="de-DE" dirty="0"/>
              <a:t> </a:t>
            </a:r>
            <a:r>
              <a:rPr lang="de-DE" dirty="0" err="1"/>
              <a:t>are</a:t>
            </a:r>
            <a:r>
              <a:rPr lang="de-DE" dirty="0"/>
              <a:t> not:</a:t>
            </a:r>
          </a:p>
        </p:txBody>
      </p:sp>
      <p:sp>
        <p:nvSpPr>
          <p:cNvPr id="4" name="Inhaltsplatzhalter 2">
            <a:extLst>
              <a:ext uri="{FF2B5EF4-FFF2-40B4-BE49-F238E27FC236}">
                <a16:creationId xmlns:a16="http://schemas.microsoft.com/office/drawing/2014/main" id="{3ACBA48D-09A7-AC10-1662-469E7F3B49A6}"/>
              </a:ext>
            </a:extLst>
          </p:cNvPr>
          <p:cNvSpPr txBox="1">
            <a:spLocks/>
          </p:cNvSpPr>
          <p:nvPr/>
        </p:nvSpPr>
        <p:spPr>
          <a:xfrm>
            <a:off x="1081763" y="3201580"/>
            <a:ext cx="7887576" cy="126629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9525" indent="0">
              <a:buNone/>
            </a:pPr>
            <a:r>
              <a:rPr lang="de-DE" i="1" dirty="0"/>
              <a:t>El 	</a:t>
            </a:r>
            <a:r>
              <a:rPr lang="de-DE" i="1" dirty="0" err="1"/>
              <a:t>bagai</a:t>
            </a:r>
            <a:r>
              <a:rPr lang="de-DE" i="1" dirty="0"/>
              <a:t> 	*(</a:t>
            </a:r>
            <a:r>
              <a:rPr lang="de-DE" i="1" dirty="0" err="1"/>
              <a:t>el</a:t>
            </a:r>
            <a:r>
              <a:rPr lang="de-DE" i="1" dirty="0"/>
              <a:t>) 	</a:t>
            </a:r>
            <a:r>
              <a:rPr lang="de-DE" i="1" dirty="0" err="1"/>
              <a:t>mangia</a:t>
            </a:r>
            <a:r>
              <a:rPr lang="de-DE" i="1" dirty="0"/>
              <a:t> 	</a:t>
            </a:r>
            <a:r>
              <a:rPr lang="de-DE" i="1" dirty="0" err="1"/>
              <a:t>el</a:t>
            </a:r>
            <a:r>
              <a:rPr lang="de-DE" i="1" dirty="0"/>
              <a:t> 	</a:t>
            </a:r>
            <a:r>
              <a:rPr lang="de-DE" i="1" dirty="0" err="1"/>
              <a:t>pom</a:t>
            </a:r>
            <a:r>
              <a:rPr lang="de-DE" i="1" dirty="0"/>
              <a:t>.				</a:t>
            </a:r>
            <a:r>
              <a:rPr lang="it-IT" sz="1800" dirty="0">
                <a:effectLst/>
                <a:ea typeface="Times New Roman" panose="02020603050405020304" pitchFamily="18" charset="0"/>
              </a:rPr>
              <a:t>(Lecco)</a:t>
            </a:r>
            <a:r>
              <a:rPr lang="de-DE" dirty="0"/>
              <a:t>	          </a:t>
            </a:r>
          </a:p>
          <a:p>
            <a:pPr marL="9525" indent="0">
              <a:buNone/>
            </a:pPr>
            <a:r>
              <a:rPr lang="de-DE" dirty="0" err="1"/>
              <a:t>the</a:t>
            </a:r>
            <a:r>
              <a:rPr lang="de-DE" dirty="0"/>
              <a:t> 	</a:t>
            </a:r>
            <a:r>
              <a:rPr lang="de-DE" dirty="0" err="1"/>
              <a:t>boy</a:t>
            </a:r>
            <a:r>
              <a:rPr lang="de-DE" dirty="0"/>
              <a:t> 		(he) 	</a:t>
            </a:r>
            <a:r>
              <a:rPr lang="de-DE" dirty="0" err="1"/>
              <a:t>eats</a:t>
            </a:r>
            <a:r>
              <a:rPr lang="de-DE" dirty="0"/>
              <a:t> 	</a:t>
            </a:r>
            <a:r>
              <a:rPr lang="de-DE" dirty="0" err="1"/>
              <a:t>the</a:t>
            </a:r>
            <a:r>
              <a:rPr lang="de-DE" dirty="0"/>
              <a:t> 	</a:t>
            </a:r>
            <a:r>
              <a:rPr lang="de-DE" dirty="0" err="1"/>
              <a:t>apple</a:t>
            </a:r>
            <a:endParaRPr lang="de-DE" dirty="0"/>
          </a:p>
          <a:p>
            <a:pPr marL="9525" indent="0">
              <a:buNone/>
            </a:pPr>
            <a:r>
              <a:rPr lang="de-DE" dirty="0"/>
              <a:t>‘The </a:t>
            </a:r>
            <a:r>
              <a:rPr lang="de-DE" dirty="0" err="1"/>
              <a:t>boy</a:t>
            </a:r>
            <a:r>
              <a:rPr lang="de-DE" dirty="0"/>
              <a:t> </a:t>
            </a:r>
            <a:r>
              <a:rPr lang="de-DE" dirty="0" err="1"/>
              <a:t>eats</a:t>
            </a:r>
            <a:r>
              <a:rPr lang="de-DE" dirty="0"/>
              <a:t> </a:t>
            </a:r>
            <a:r>
              <a:rPr lang="de-DE" dirty="0" err="1"/>
              <a:t>the</a:t>
            </a:r>
            <a:r>
              <a:rPr lang="de-DE" dirty="0"/>
              <a:t> </a:t>
            </a:r>
            <a:r>
              <a:rPr lang="de-DE" dirty="0" err="1"/>
              <a:t>apple</a:t>
            </a:r>
            <a:r>
              <a:rPr lang="de-DE" dirty="0"/>
              <a:t>.’</a:t>
            </a:r>
          </a:p>
        </p:txBody>
      </p:sp>
      <p:sp>
        <p:nvSpPr>
          <p:cNvPr id="5" name="Inhaltsplatzhalter 2">
            <a:extLst>
              <a:ext uri="{FF2B5EF4-FFF2-40B4-BE49-F238E27FC236}">
                <a16:creationId xmlns:a16="http://schemas.microsoft.com/office/drawing/2014/main" id="{73FADE7A-9E00-4538-278D-EF523A417999}"/>
              </a:ext>
            </a:extLst>
          </p:cNvPr>
          <p:cNvSpPr txBox="1">
            <a:spLocks/>
          </p:cNvSpPr>
          <p:nvPr/>
        </p:nvSpPr>
        <p:spPr>
          <a:xfrm>
            <a:off x="1081763" y="4695490"/>
            <a:ext cx="5452601" cy="13457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nSpc>
                <a:spcPct val="150000"/>
              </a:lnSpc>
              <a:spcBef>
                <a:spcPts val="0"/>
              </a:spcBef>
              <a:spcAft>
                <a:spcPts val="0"/>
              </a:spcAft>
              <a:buNone/>
              <a:tabLst>
                <a:tab pos="935355" algn="l"/>
              </a:tabLst>
            </a:pPr>
            <a:r>
              <a:rPr lang="it-IT" sz="1800" i="1" dirty="0" err="1">
                <a:effectLst/>
                <a:ea typeface="Times New Roman" panose="02020603050405020304" pitchFamily="18" charset="0"/>
              </a:rPr>
              <a:t>Nisogn</a:t>
            </a:r>
            <a:r>
              <a:rPr lang="it-IT" sz="1800" i="1" dirty="0">
                <a:effectLst/>
                <a:ea typeface="Times New Roman" panose="02020603050405020304" pitchFamily="18" charset="0"/>
              </a:rPr>
              <a:t> 	(*</a:t>
            </a:r>
            <a:r>
              <a:rPr lang="it-IT" sz="1800" i="1" dirty="0" err="1">
                <a:effectLst/>
                <a:ea typeface="Times New Roman" panose="02020603050405020304" pitchFamily="18" charset="0"/>
              </a:rPr>
              <a:t>el</a:t>
            </a:r>
            <a:r>
              <a:rPr lang="it-IT" sz="1800" i="1" dirty="0">
                <a:effectLst/>
                <a:ea typeface="Times New Roman" panose="02020603050405020304" pitchFamily="18" charset="0"/>
              </a:rPr>
              <a:t>) 	me 	</a:t>
            </a:r>
            <a:r>
              <a:rPr lang="it-IT" sz="1800" i="1" dirty="0" err="1">
                <a:effectLst/>
                <a:ea typeface="Times New Roman" panose="02020603050405020304" pitchFamily="18" charset="0"/>
              </a:rPr>
              <a:t>capess</a:t>
            </a:r>
            <a:r>
              <a:rPr lang="it-IT" sz="1800" i="1" dirty="0">
                <a:effectLst/>
                <a:ea typeface="Times New Roman" panose="02020603050405020304" pitchFamily="18" charset="0"/>
              </a:rPr>
              <a:t>.</a:t>
            </a:r>
          </a:p>
          <a:p>
            <a:pPr marL="0" marR="0" lvl="0" indent="0">
              <a:lnSpc>
                <a:spcPct val="150000"/>
              </a:lnSpc>
              <a:spcBef>
                <a:spcPts val="0"/>
              </a:spcBef>
              <a:spcAft>
                <a:spcPts val="0"/>
              </a:spcAft>
              <a:buNone/>
              <a:tabLst>
                <a:tab pos="935355" algn="l"/>
              </a:tabLst>
            </a:pPr>
            <a:r>
              <a:rPr lang="en-GB" sz="1800" dirty="0">
                <a:effectLst/>
                <a:ea typeface="Times New Roman" panose="02020603050405020304" pitchFamily="18" charset="0"/>
              </a:rPr>
              <a:t>Nobody 	(he) 	me 	understands</a:t>
            </a:r>
          </a:p>
          <a:p>
            <a:pPr marL="0" marR="0" lvl="0" indent="0">
              <a:lnSpc>
                <a:spcPct val="150000"/>
              </a:lnSpc>
              <a:spcBef>
                <a:spcPts val="0"/>
              </a:spcBef>
              <a:spcAft>
                <a:spcPts val="0"/>
              </a:spcAft>
              <a:buNone/>
              <a:tabLst>
                <a:tab pos="935355" algn="l"/>
              </a:tabLst>
            </a:pPr>
            <a:r>
              <a:rPr lang="en-DE" sz="1800" dirty="0">
                <a:effectLst/>
                <a:ea typeface="Times New Roman" panose="02020603050405020304" pitchFamily="18" charset="0"/>
              </a:rPr>
              <a:t>‘No one understands me.’</a:t>
            </a:r>
          </a:p>
        </p:txBody>
      </p:sp>
    </p:spTree>
    <p:extLst>
      <p:ext uri="{BB962C8B-B14F-4D97-AF65-F5344CB8AC3E}">
        <p14:creationId xmlns:p14="http://schemas.microsoft.com/office/powerpoint/2010/main" val="5153821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Old </a:t>
            </a:r>
            <a:r>
              <a:rPr lang="de-DE" dirty="0" err="1"/>
              <a:t>Venetian</a:t>
            </a:r>
            <a:endParaRPr lang="de-DE" dirty="0"/>
          </a:p>
        </p:txBody>
      </p:sp>
      <p:sp>
        <p:nvSpPr>
          <p:cNvPr id="3" name="Inhaltsplatzhalter 2"/>
          <p:cNvSpPr>
            <a:spLocks noGrp="1"/>
          </p:cNvSpPr>
          <p:nvPr>
            <p:ph idx="1"/>
          </p:nvPr>
        </p:nvSpPr>
        <p:spPr/>
        <p:txBody>
          <a:bodyPr/>
          <a:lstStyle/>
          <a:p>
            <a:pPr marL="0" indent="0">
              <a:buNone/>
            </a:pPr>
            <a:r>
              <a:rPr lang="de-DE" dirty="0"/>
              <a:t>I will </a:t>
            </a:r>
            <a:r>
              <a:rPr lang="de-DE" dirty="0" err="1"/>
              <a:t>now</a:t>
            </a:r>
            <a:r>
              <a:rPr lang="de-DE" dirty="0"/>
              <a:t> </a:t>
            </a:r>
            <a:r>
              <a:rPr lang="de-DE" dirty="0" err="1"/>
              <a:t>concentrate</a:t>
            </a:r>
            <a:r>
              <a:rPr lang="de-DE" dirty="0"/>
              <a:t> on a </a:t>
            </a:r>
            <a:r>
              <a:rPr lang="de-DE" dirty="0" err="1"/>
              <a:t>special</a:t>
            </a:r>
            <a:r>
              <a:rPr lang="de-DE" dirty="0"/>
              <a:t> </a:t>
            </a:r>
            <a:r>
              <a:rPr lang="de-DE" dirty="0" err="1"/>
              <a:t>pattern</a:t>
            </a:r>
            <a:r>
              <a:rPr lang="de-DE" dirty="0"/>
              <a:t> </a:t>
            </a:r>
            <a:r>
              <a:rPr lang="de-DE" dirty="0" err="1"/>
              <a:t>found</a:t>
            </a:r>
            <a:r>
              <a:rPr lang="de-DE" dirty="0"/>
              <a:t> in Old </a:t>
            </a:r>
            <a:r>
              <a:rPr lang="de-DE" dirty="0" err="1"/>
              <a:t>Venetian</a:t>
            </a:r>
            <a:r>
              <a:rPr lang="de-DE" dirty="0"/>
              <a:t> (OVen) and </a:t>
            </a:r>
            <a:r>
              <a:rPr lang="de-DE" dirty="0" err="1"/>
              <a:t>analyze</a:t>
            </a:r>
            <a:r>
              <a:rPr lang="de-DE" dirty="0"/>
              <a:t> possible </a:t>
            </a:r>
            <a:r>
              <a:rPr lang="de-DE" dirty="0" err="1"/>
              <a:t>subject</a:t>
            </a:r>
            <a:r>
              <a:rPr lang="de-DE" dirty="0"/>
              <a:t> </a:t>
            </a:r>
            <a:r>
              <a:rPr lang="de-DE" dirty="0" err="1"/>
              <a:t>positions</a:t>
            </a:r>
            <a:r>
              <a:rPr lang="de-DE" dirty="0"/>
              <a:t>.</a:t>
            </a:r>
          </a:p>
          <a:p>
            <a:pPr marL="0" indent="0">
              <a:buNone/>
            </a:pPr>
            <a:endParaRPr lang="de-DE" dirty="0"/>
          </a:p>
          <a:p>
            <a:r>
              <a:rPr lang="de-DE" dirty="0"/>
              <a:t>Old </a:t>
            </a:r>
            <a:r>
              <a:rPr lang="de-DE" dirty="0" err="1"/>
              <a:t>Venetian</a:t>
            </a:r>
            <a:r>
              <a:rPr lang="de-DE" dirty="0"/>
              <a:t> </a:t>
            </a:r>
            <a:r>
              <a:rPr lang="de-DE" dirty="0" err="1"/>
              <a:t>has</a:t>
            </a:r>
            <a:r>
              <a:rPr lang="de-DE" dirty="0"/>
              <a:t> </a:t>
            </a:r>
            <a:r>
              <a:rPr lang="de-DE" dirty="0" err="1"/>
              <a:t>preverbal</a:t>
            </a:r>
            <a:r>
              <a:rPr lang="de-DE" dirty="0"/>
              <a:t> and postverbal </a:t>
            </a:r>
            <a:r>
              <a:rPr lang="de-DE" dirty="0" err="1"/>
              <a:t>subject</a:t>
            </a:r>
            <a:r>
              <a:rPr lang="de-DE" dirty="0"/>
              <a:t>, but </a:t>
            </a:r>
            <a:r>
              <a:rPr lang="de-DE" dirty="0" err="1"/>
              <a:t>it</a:t>
            </a:r>
            <a:r>
              <a:rPr lang="de-DE" dirty="0"/>
              <a:t> </a:t>
            </a:r>
            <a:r>
              <a:rPr lang="de-DE" dirty="0" err="1"/>
              <a:t>is</a:t>
            </a:r>
            <a:r>
              <a:rPr lang="de-DE" dirty="0"/>
              <a:t> a V2 </a:t>
            </a:r>
            <a:r>
              <a:rPr lang="de-DE" dirty="0" err="1"/>
              <a:t>language</a:t>
            </a:r>
            <a:r>
              <a:rPr lang="de-DE" dirty="0"/>
              <a:t>.</a:t>
            </a:r>
          </a:p>
          <a:p>
            <a:pPr marL="0" indent="0">
              <a:buNone/>
            </a:pPr>
            <a:endParaRPr lang="de-DE" dirty="0"/>
          </a:p>
          <a:p>
            <a:r>
              <a:rPr lang="de-DE" dirty="0"/>
              <a:t>The </a:t>
            </a:r>
            <a:r>
              <a:rPr lang="de-DE" dirty="0" err="1"/>
              <a:t>problem</a:t>
            </a:r>
            <a:r>
              <a:rPr lang="de-DE" dirty="0"/>
              <a:t> </a:t>
            </a:r>
            <a:r>
              <a:rPr lang="de-DE" dirty="0" err="1"/>
              <a:t>with</a:t>
            </a:r>
            <a:r>
              <a:rPr lang="de-DE" dirty="0"/>
              <a:t> V2 </a:t>
            </a:r>
            <a:r>
              <a:rPr lang="de-DE" dirty="0" err="1"/>
              <a:t>is</a:t>
            </a:r>
            <a:r>
              <a:rPr lang="de-DE" dirty="0"/>
              <a:t> </a:t>
            </a:r>
            <a:r>
              <a:rPr lang="de-DE" dirty="0" err="1"/>
              <a:t>that</a:t>
            </a:r>
            <a:r>
              <a:rPr lang="de-DE" dirty="0"/>
              <a:t> postverbal </a:t>
            </a:r>
            <a:r>
              <a:rPr lang="de-DE" dirty="0" err="1"/>
              <a:t>subjects</a:t>
            </a:r>
            <a:r>
              <a:rPr lang="de-DE" dirty="0"/>
              <a:t> </a:t>
            </a:r>
            <a:r>
              <a:rPr lang="de-DE" dirty="0" err="1"/>
              <a:t>can</a:t>
            </a:r>
            <a:r>
              <a:rPr lang="de-DE" dirty="0"/>
              <a:t> </a:t>
            </a:r>
            <a:r>
              <a:rPr lang="de-DE" dirty="0" err="1"/>
              <a:t>be</a:t>
            </a:r>
            <a:r>
              <a:rPr lang="de-DE" dirty="0"/>
              <a:t> due </a:t>
            </a:r>
            <a:r>
              <a:rPr lang="de-DE" dirty="0" err="1"/>
              <a:t>to</a:t>
            </a:r>
            <a:r>
              <a:rPr lang="de-DE" dirty="0"/>
              <a:t> V </a:t>
            </a:r>
            <a:r>
              <a:rPr lang="de-DE" dirty="0" err="1"/>
              <a:t>to</a:t>
            </a:r>
            <a:r>
              <a:rPr lang="de-DE" dirty="0"/>
              <a:t> C (V2) </a:t>
            </a:r>
            <a:r>
              <a:rPr lang="de-DE" dirty="0" err="1"/>
              <a:t>or</a:t>
            </a:r>
            <a:r>
              <a:rPr lang="de-DE" dirty="0"/>
              <a:t> </a:t>
            </a:r>
            <a:r>
              <a:rPr lang="de-DE" dirty="0" err="1"/>
              <a:t>be</a:t>
            </a:r>
            <a:r>
              <a:rPr lang="de-DE" dirty="0"/>
              <a:t> in </a:t>
            </a:r>
            <a:r>
              <a:rPr lang="de-DE" dirty="0" err="1"/>
              <a:t>the</a:t>
            </a:r>
            <a:r>
              <a:rPr lang="de-DE" dirty="0"/>
              <a:t> VP in </a:t>
            </a:r>
            <a:r>
              <a:rPr lang="de-DE" dirty="0" err="1"/>
              <a:t>the</a:t>
            </a:r>
            <a:r>
              <a:rPr lang="de-DE" dirty="0"/>
              <a:t> </a:t>
            </a:r>
            <a:r>
              <a:rPr lang="de-DE" dirty="0" err="1"/>
              <a:t>thematic</a:t>
            </a:r>
            <a:r>
              <a:rPr lang="de-DE" dirty="0"/>
              <a:t> </a:t>
            </a:r>
            <a:r>
              <a:rPr lang="de-DE" dirty="0" err="1"/>
              <a:t>position</a:t>
            </a:r>
            <a:r>
              <a:rPr lang="de-DE" dirty="0"/>
              <a:t>.</a:t>
            </a:r>
          </a:p>
          <a:p>
            <a:endParaRPr lang="de-DE" dirty="0"/>
          </a:p>
          <a:p>
            <a:r>
              <a:rPr lang="de-DE" dirty="0" err="1"/>
              <a:t>One</a:t>
            </a:r>
            <a:r>
              <a:rPr lang="de-DE" dirty="0"/>
              <a:t> </a:t>
            </a:r>
            <a:r>
              <a:rPr lang="de-DE" dirty="0" err="1"/>
              <a:t>might</a:t>
            </a:r>
            <a:r>
              <a:rPr lang="de-DE" dirty="0"/>
              <a:t> also </a:t>
            </a:r>
            <a:r>
              <a:rPr lang="de-DE" dirty="0" err="1"/>
              <a:t>wonder</a:t>
            </a:r>
            <a:r>
              <a:rPr lang="de-DE" dirty="0"/>
              <a:t> </a:t>
            </a:r>
            <a:r>
              <a:rPr lang="de-DE" dirty="0" err="1"/>
              <a:t>if</a:t>
            </a:r>
            <a:r>
              <a:rPr lang="de-DE" dirty="0"/>
              <a:t> postverbal </a:t>
            </a:r>
            <a:r>
              <a:rPr lang="de-DE" dirty="0" err="1"/>
              <a:t>focalized</a:t>
            </a:r>
            <a:r>
              <a:rPr lang="de-DE" dirty="0"/>
              <a:t> </a:t>
            </a:r>
            <a:r>
              <a:rPr lang="de-DE" dirty="0" err="1"/>
              <a:t>subjects</a:t>
            </a:r>
            <a:r>
              <a:rPr lang="de-DE" dirty="0"/>
              <a:t> in </a:t>
            </a:r>
            <a:r>
              <a:rPr lang="de-DE" dirty="0" err="1"/>
              <a:t>the</a:t>
            </a:r>
            <a:r>
              <a:rPr lang="de-DE" dirty="0"/>
              <a:t> vP </a:t>
            </a:r>
            <a:r>
              <a:rPr lang="de-DE" dirty="0" err="1"/>
              <a:t>periphery</a:t>
            </a:r>
            <a:r>
              <a:rPr lang="de-DE" dirty="0"/>
              <a:t> </a:t>
            </a:r>
            <a:r>
              <a:rPr lang="de-DE" dirty="0" err="1"/>
              <a:t>are</a:t>
            </a:r>
            <a:r>
              <a:rPr lang="de-DE" dirty="0"/>
              <a:t> </a:t>
            </a:r>
            <a:r>
              <a:rPr lang="de-DE" dirty="0" err="1"/>
              <a:t>available</a:t>
            </a:r>
            <a:r>
              <a:rPr lang="de-DE" dirty="0"/>
              <a:t> (</a:t>
            </a:r>
            <a:r>
              <a:rPr lang="de-DE" dirty="0" err="1"/>
              <a:t>Belletti</a:t>
            </a:r>
            <a:r>
              <a:rPr lang="de-DE" dirty="0"/>
              <a:t> 2004).</a:t>
            </a:r>
          </a:p>
        </p:txBody>
      </p:sp>
    </p:spTree>
    <p:extLst>
      <p:ext uri="{BB962C8B-B14F-4D97-AF65-F5344CB8AC3E}">
        <p14:creationId xmlns:p14="http://schemas.microsoft.com/office/powerpoint/2010/main" val="30554072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Four</a:t>
            </a:r>
            <a:r>
              <a:rPr lang="de-DE" dirty="0"/>
              <a:t> different </a:t>
            </a:r>
            <a:r>
              <a:rPr lang="de-DE" dirty="0" err="1"/>
              <a:t>positions</a:t>
            </a:r>
            <a:r>
              <a:rPr lang="de-DE" dirty="0"/>
              <a:t>?</a:t>
            </a:r>
            <a:br>
              <a:rPr lang="de-DE" dirty="0"/>
            </a:br>
            <a:endParaRPr lang="de-DE" dirty="0"/>
          </a:p>
        </p:txBody>
      </p:sp>
      <p:sp>
        <p:nvSpPr>
          <p:cNvPr id="3" name="Inhaltsplatzhalter 2"/>
          <p:cNvSpPr>
            <a:spLocks noGrp="1"/>
          </p:cNvSpPr>
          <p:nvPr>
            <p:ph idx="1"/>
          </p:nvPr>
        </p:nvSpPr>
        <p:spPr>
          <a:xfrm>
            <a:off x="677334" y="2160589"/>
            <a:ext cx="6319367" cy="3880773"/>
          </a:xfrm>
        </p:spPr>
        <p:txBody>
          <a:bodyPr>
            <a:normAutofit lnSpcReduction="10000"/>
          </a:bodyPr>
          <a:lstStyle/>
          <a:p>
            <a:pPr marL="0" indent="0">
              <a:buNone/>
            </a:pPr>
            <a:r>
              <a:rPr lang="de-DE" dirty="0" err="1"/>
              <a:t>Subjects</a:t>
            </a:r>
            <a:r>
              <a:rPr lang="de-DE" dirty="0"/>
              <a:t> in a V2 </a:t>
            </a:r>
            <a:r>
              <a:rPr lang="de-DE" dirty="0" err="1"/>
              <a:t>language</a:t>
            </a:r>
            <a:r>
              <a:rPr lang="de-DE" dirty="0"/>
              <a:t> </a:t>
            </a:r>
            <a:r>
              <a:rPr lang="de-DE" dirty="0" err="1"/>
              <a:t>can</a:t>
            </a:r>
            <a:r>
              <a:rPr lang="de-DE" dirty="0"/>
              <a:t> </a:t>
            </a:r>
            <a:r>
              <a:rPr lang="de-DE" dirty="0" err="1"/>
              <a:t>be</a:t>
            </a:r>
            <a:r>
              <a:rPr lang="de-DE" dirty="0"/>
              <a:t> in:</a:t>
            </a:r>
          </a:p>
          <a:p>
            <a:pPr marL="0" indent="0">
              <a:buNone/>
            </a:pPr>
            <a:endParaRPr lang="de-DE" dirty="0"/>
          </a:p>
          <a:p>
            <a:pPr marL="0" indent="0">
              <a:buNone/>
            </a:pPr>
            <a:r>
              <a:rPr lang="de-DE" dirty="0"/>
              <a:t>1. </a:t>
            </a:r>
            <a:r>
              <a:rPr lang="de-DE" b="1" dirty="0"/>
              <a:t>A </a:t>
            </a:r>
            <a:r>
              <a:rPr lang="de-DE" b="1" dirty="0" err="1"/>
              <a:t>SpecC</a:t>
            </a:r>
            <a:r>
              <a:rPr lang="de-DE" b="1" dirty="0"/>
              <a:t> </a:t>
            </a:r>
            <a:r>
              <a:rPr lang="de-DE" b="1" dirty="0" err="1"/>
              <a:t>position</a:t>
            </a:r>
            <a:r>
              <a:rPr lang="de-DE" dirty="0"/>
              <a:t> (</a:t>
            </a:r>
            <a:r>
              <a:rPr lang="de-DE" dirty="0" err="1"/>
              <a:t>preverbal</a:t>
            </a:r>
            <a:r>
              <a:rPr lang="de-DE" dirty="0"/>
              <a:t> in </a:t>
            </a:r>
            <a:r>
              <a:rPr lang="de-DE" dirty="0" err="1"/>
              <a:t>main</a:t>
            </a:r>
            <a:r>
              <a:rPr lang="de-DE" dirty="0"/>
              <a:t> </a:t>
            </a:r>
            <a:r>
              <a:rPr lang="de-DE" dirty="0" err="1"/>
              <a:t>clauses</a:t>
            </a:r>
            <a:r>
              <a:rPr lang="de-DE" dirty="0"/>
              <a:t>)</a:t>
            </a:r>
          </a:p>
          <a:p>
            <a:pPr marL="0" indent="0">
              <a:buNone/>
            </a:pPr>
            <a:r>
              <a:rPr lang="de-DE" dirty="0"/>
              <a:t>2. </a:t>
            </a:r>
            <a:r>
              <a:rPr lang="de-DE" b="1" dirty="0"/>
              <a:t>A SpecT </a:t>
            </a:r>
            <a:r>
              <a:rPr lang="de-DE" b="1" dirty="0" err="1"/>
              <a:t>position</a:t>
            </a:r>
            <a:r>
              <a:rPr lang="de-DE" b="1" dirty="0"/>
              <a:t> </a:t>
            </a:r>
            <a:r>
              <a:rPr lang="de-DE" dirty="0"/>
              <a:t>(G-inversion in </a:t>
            </a:r>
            <a:r>
              <a:rPr lang="de-DE" dirty="0" err="1"/>
              <a:t>main</a:t>
            </a:r>
            <a:r>
              <a:rPr lang="de-DE" dirty="0"/>
              <a:t> </a:t>
            </a:r>
            <a:r>
              <a:rPr lang="de-DE" dirty="0" err="1"/>
              <a:t>clauses</a:t>
            </a:r>
            <a:r>
              <a:rPr lang="de-DE" dirty="0"/>
              <a:t>)</a:t>
            </a:r>
          </a:p>
          <a:p>
            <a:pPr marL="0" indent="0">
              <a:buNone/>
            </a:pPr>
            <a:r>
              <a:rPr lang="de-DE" dirty="0"/>
              <a:t>3. </a:t>
            </a:r>
            <a:r>
              <a:rPr lang="de-DE" b="1" dirty="0"/>
              <a:t>A vP </a:t>
            </a:r>
            <a:r>
              <a:rPr lang="de-DE" b="1" dirty="0" err="1"/>
              <a:t>peripheral</a:t>
            </a:r>
            <a:r>
              <a:rPr lang="de-DE" b="1" dirty="0"/>
              <a:t> </a:t>
            </a:r>
            <a:r>
              <a:rPr lang="de-DE" b="1" dirty="0" err="1"/>
              <a:t>position</a:t>
            </a:r>
            <a:r>
              <a:rPr lang="de-DE" b="1" dirty="0"/>
              <a:t> </a:t>
            </a:r>
            <a:r>
              <a:rPr lang="de-DE" dirty="0" err="1"/>
              <a:t>for</a:t>
            </a:r>
            <a:r>
              <a:rPr lang="de-DE" dirty="0"/>
              <a:t> </a:t>
            </a:r>
            <a:r>
              <a:rPr lang="de-DE" dirty="0" err="1"/>
              <a:t>subjects</a:t>
            </a:r>
            <a:r>
              <a:rPr lang="de-DE" dirty="0"/>
              <a:t> </a:t>
            </a:r>
            <a:r>
              <a:rPr lang="de-DE" dirty="0" err="1"/>
              <a:t>of</a:t>
            </a:r>
            <a:r>
              <a:rPr lang="de-DE" dirty="0"/>
              <a:t> transitive and intransitive </a:t>
            </a:r>
            <a:r>
              <a:rPr lang="de-DE" dirty="0" err="1"/>
              <a:t>verbs</a:t>
            </a:r>
            <a:r>
              <a:rPr lang="de-DE" dirty="0"/>
              <a:t> (</a:t>
            </a:r>
            <a:r>
              <a:rPr lang="de-DE" dirty="0" err="1"/>
              <a:t>Belletti´s</a:t>
            </a:r>
            <a:r>
              <a:rPr lang="de-DE" dirty="0"/>
              <a:t> </a:t>
            </a:r>
            <a:r>
              <a:rPr lang="de-DE" dirty="0" err="1"/>
              <a:t>low</a:t>
            </a:r>
            <a:r>
              <a:rPr lang="de-DE" dirty="0"/>
              <a:t> Focus </a:t>
            </a:r>
            <a:r>
              <a:rPr lang="de-DE" dirty="0" err="1"/>
              <a:t>position</a:t>
            </a:r>
            <a:r>
              <a:rPr lang="de-DE" dirty="0"/>
              <a:t>)</a:t>
            </a:r>
            <a:endParaRPr lang="de-DE" dirty="0">
              <a:sym typeface="Wingdings" panose="05000000000000000000" pitchFamily="2" charset="2"/>
            </a:endParaRPr>
          </a:p>
          <a:p>
            <a:pPr marL="0" indent="0">
              <a:buNone/>
            </a:pPr>
            <a:r>
              <a:rPr lang="de-DE" dirty="0">
                <a:sym typeface="Wingdings" panose="05000000000000000000" pitchFamily="2" charset="2"/>
              </a:rPr>
              <a:t>4. </a:t>
            </a:r>
            <a:r>
              <a:rPr lang="de-DE" b="1" dirty="0">
                <a:sym typeface="Wingdings" panose="05000000000000000000" pitchFamily="2" charset="2"/>
              </a:rPr>
              <a:t>A VP internal </a:t>
            </a:r>
            <a:r>
              <a:rPr lang="de-DE" b="1" dirty="0" err="1">
                <a:sym typeface="Wingdings" panose="05000000000000000000" pitchFamily="2" charset="2"/>
              </a:rPr>
              <a:t>position</a:t>
            </a:r>
            <a:r>
              <a:rPr lang="de-DE" b="1" dirty="0">
                <a:sym typeface="Wingdings" panose="05000000000000000000" pitchFamily="2" charset="2"/>
              </a:rPr>
              <a:t> </a:t>
            </a:r>
            <a:r>
              <a:rPr lang="de-DE" dirty="0" err="1">
                <a:sym typeface="Wingdings" panose="05000000000000000000" pitchFamily="2" charset="2"/>
              </a:rPr>
              <a:t>for</a:t>
            </a:r>
            <a:r>
              <a:rPr lang="de-DE" dirty="0">
                <a:sym typeface="Wingdings" panose="05000000000000000000" pitchFamily="2" charset="2"/>
              </a:rPr>
              <a:t> </a:t>
            </a:r>
            <a:r>
              <a:rPr lang="de-DE" dirty="0" err="1">
                <a:sym typeface="Wingdings" panose="05000000000000000000" pitchFamily="2" charset="2"/>
              </a:rPr>
              <a:t>subjects</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unaccusatives and passives.</a:t>
            </a:r>
          </a:p>
          <a:p>
            <a:pPr marL="0" indent="0">
              <a:buNone/>
            </a:pPr>
            <a:endParaRPr lang="de-DE" dirty="0">
              <a:sym typeface="Wingdings" panose="05000000000000000000" pitchFamily="2" charset="2"/>
            </a:endParaRPr>
          </a:p>
          <a:p>
            <a:pPr marL="0" indent="0">
              <a:buNone/>
            </a:pPr>
            <a:r>
              <a:rPr lang="de-DE" dirty="0" err="1">
                <a:sym typeface="Wingdings" panose="05000000000000000000" pitchFamily="2" charset="2"/>
              </a:rPr>
              <a:t>When</a:t>
            </a:r>
            <a:r>
              <a:rPr lang="de-DE" dirty="0">
                <a:sym typeface="Wingdings" panose="05000000000000000000" pitchFamily="2" charset="2"/>
              </a:rPr>
              <a:t> </a:t>
            </a:r>
            <a:r>
              <a:rPr lang="de-DE" dirty="0" err="1">
                <a:sym typeface="Wingdings" panose="05000000000000000000" pitchFamily="2" charset="2"/>
              </a:rPr>
              <a:t>we</a:t>
            </a:r>
            <a:r>
              <a:rPr lang="de-DE" dirty="0">
                <a:sym typeface="Wingdings" panose="05000000000000000000" pitchFamily="2" charset="2"/>
              </a:rPr>
              <a:t> </a:t>
            </a:r>
            <a:r>
              <a:rPr lang="de-DE" dirty="0" err="1">
                <a:sym typeface="Wingdings" panose="05000000000000000000" pitchFamily="2" charset="2"/>
              </a:rPr>
              <a:t>see</a:t>
            </a:r>
            <a:r>
              <a:rPr lang="de-DE" dirty="0">
                <a:sym typeface="Wingdings" panose="05000000000000000000" pitchFamily="2" charset="2"/>
              </a:rPr>
              <a:t> a postverbal </a:t>
            </a:r>
            <a:r>
              <a:rPr lang="de-DE" dirty="0" err="1">
                <a:sym typeface="Wingdings" panose="05000000000000000000" pitchFamily="2" charset="2"/>
              </a:rPr>
              <a:t>subject</a:t>
            </a:r>
            <a:r>
              <a:rPr lang="de-DE" dirty="0">
                <a:sym typeface="Wingdings" panose="05000000000000000000" pitchFamily="2" charset="2"/>
              </a:rPr>
              <a:t>, </a:t>
            </a:r>
            <a:r>
              <a:rPr lang="de-DE" dirty="0" err="1">
                <a:sym typeface="Wingdings" panose="05000000000000000000" pitchFamily="2" charset="2"/>
              </a:rPr>
              <a:t>how</a:t>
            </a:r>
            <a:r>
              <a:rPr lang="de-DE" dirty="0">
                <a:sym typeface="Wingdings" panose="05000000000000000000" pitchFamily="2" charset="2"/>
              </a:rPr>
              <a:t> </a:t>
            </a:r>
            <a:r>
              <a:rPr lang="de-DE" dirty="0" err="1">
                <a:sym typeface="Wingdings" panose="05000000000000000000" pitchFamily="2" charset="2"/>
              </a:rPr>
              <a:t>can</a:t>
            </a:r>
            <a:r>
              <a:rPr lang="de-DE" dirty="0">
                <a:sym typeface="Wingdings" panose="05000000000000000000" pitchFamily="2" charset="2"/>
              </a:rPr>
              <a:t> </a:t>
            </a:r>
            <a:r>
              <a:rPr lang="de-DE" dirty="0" err="1">
                <a:sym typeface="Wingdings" panose="05000000000000000000" pitchFamily="2" charset="2"/>
              </a:rPr>
              <a:t>we</a:t>
            </a:r>
            <a:r>
              <a:rPr lang="de-DE" dirty="0">
                <a:sym typeface="Wingdings" panose="05000000000000000000" pitchFamily="2" charset="2"/>
              </a:rPr>
              <a:t> </a:t>
            </a:r>
            <a:r>
              <a:rPr lang="de-DE" dirty="0" err="1">
                <a:sym typeface="Wingdings" panose="05000000000000000000" pitchFamily="2" charset="2"/>
              </a:rPr>
              <a:t>decide</a:t>
            </a:r>
            <a:r>
              <a:rPr lang="de-DE" dirty="0">
                <a:sym typeface="Wingdings" panose="05000000000000000000" pitchFamily="2" charset="2"/>
              </a:rPr>
              <a:t> </a:t>
            </a:r>
            <a:r>
              <a:rPr lang="de-DE" dirty="0" err="1">
                <a:sym typeface="Wingdings" panose="05000000000000000000" pitchFamily="2" charset="2"/>
              </a:rPr>
              <a:t>where</a:t>
            </a:r>
            <a:r>
              <a:rPr lang="de-DE" dirty="0">
                <a:sym typeface="Wingdings" panose="05000000000000000000" pitchFamily="2" charset="2"/>
              </a:rPr>
              <a:t> </a:t>
            </a:r>
            <a:r>
              <a:rPr lang="de-DE" dirty="0" err="1">
                <a:sym typeface="Wingdings" panose="05000000000000000000" pitchFamily="2" charset="2"/>
              </a:rPr>
              <a:t>it</a:t>
            </a:r>
            <a:r>
              <a:rPr lang="de-DE" dirty="0">
                <a:sym typeface="Wingdings" panose="05000000000000000000" pitchFamily="2" charset="2"/>
              </a:rPr>
              <a:t> </a:t>
            </a:r>
            <a:r>
              <a:rPr lang="de-DE" dirty="0" err="1">
                <a:sym typeface="Wingdings" panose="05000000000000000000" pitchFamily="2" charset="2"/>
              </a:rPr>
              <a:t>sits</a:t>
            </a:r>
            <a:r>
              <a:rPr lang="de-DE" dirty="0">
                <a:sym typeface="Wingdings" panose="05000000000000000000" pitchFamily="2" charset="2"/>
              </a:rPr>
              <a:t>?</a:t>
            </a:r>
          </a:p>
          <a:p>
            <a:pPr marL="0" indent="0">
              <a:buNone/>
            </a:pPr>
            <a:endParaRPr lang="de-DE" dirty="0"/>
          </a:p>
        </p:txBody>
      </p:sp>
      <p:pic>
        <p:nvPicPr>
          <p:cNvPr id="6" name="Picture 5">
            <a:extLst>
              <a:ext uri="{FF2B5EF4-FFF2-40B4-BE49-F238E27FC236}">
                <a16:creationId xmlns:a16="http://schemas.microsoft.com/office/drawing/2014/main" id="{062DE226-8B35-BD71-5B18-9F560A500F28}"/>
              </a:ext>
            </a:extLst>
          </p:cNvPr>
          <p:cNvPicPr>
            <a:picLocks noChangeAspect="1"/>
          </p:cNvPicPr>
          <p:nvPr/>
        </p:nvPicPr>
        <p:blipFill rotWithShape="1">
          <a:blip r:embed="rId2">
            <a:extLst>
              <a:ext uri="{28A0092B-C50C-407E-A947-70E740481C1C}">
                <a14:useLocalDpi xmlns:a14="http://schemas.microsoft.com/office/drawing/2010/main" val="0"/>
              </a:ext>
            </a:extLst>
          </a:blip>
          <a:srcRect l="16768" t="6847" r="41926" b="51712"/>
          <a:stretch/>
        </p:blipFill>
        <p:spPr>
          <a:xfrm>
            <a:off x="6050093" y="1140420"/>
            <a:ext cx="3223909" cy="4577159"/>
          </a:xfrm>
          <a:prstGeom prst="rect">
            <a:avLst/>
          </a:prstGeom>
        </p:spPr>
      </p:pic>
    </p:spTree>
    <p:extLst>
      <p:ext uri="{BB962C8B-B14F-4D97-AF65-F5344CB8AC3E}">
        <p14:creationId xmlns:p14="http://schemas.microsoft.com/office/powerpoint/2010/main" val="7537626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An </a:t>
            </a:r>
            <a:r>
              <a:rPr lang="de-DE" dirty="0" err="1"/>
              <a:t>ambiguous</a:t>
            </a:r>
            <a:r>
              <a:rPr lang="de-DE" dirty="0"/>
              <a:t> </a:t>
            </a:r>
            <a:r>
              <a:rPr lang="de-DE" dirty="0" err="1"/>
              <a:t>structure</a:t>
            </a:r>
            <a:endParaRPr lang="de-DE" dirty="0"/>
          </a:p>
        </p:txBody>
      </p:sp>
      <p:sp>
        <p:nvSpPr>
          <p:cNvPr id="3" name="Inhaltsplatzhalter 2"/>
          <p:cNvSpPr>
            <a:spLocks noGrp="1"/>
          </p:cNvSpPr>
          <p:nvPr>
            <p:ph idx="1"/>
          </p:nvPr>
        </p:nvSpPr>
        <p:spPr>
          <a:xfrm>
            <a:off x="677334" y="4049322"/>
            <a:ext cx="8596668" cy="1005563"/>
          </a:xfrm>
        </p:spPr>
        <p:txBody>
          <a:bodyPr>
            <a:normAutofit/>
          </a:bodyPr>
          <a:lstStyle/>
          <a:p>
            <a:r>
              <a:rPr lang="de-DE" dirty="0"/>
              <a:t>This </a:t>
            </a:r>
            <a:r>
              <a:rPr lang="de-DE" dirty="0" err="1"/>
              <a:t>sentence</a:t>
            </a:r>
            <a:r>
              <a:rPr lang="de-DE" dirty="0"/>
              <a:t> </a:t>
            </a:r>
            <a:r>
              <a:rPr lang="de-DE" dirty="0" err="1"/>
              <a:t>is</a:t>
            </a:r>
            <a:r>
              <a:rPr lang="de-DE" dirty="0"/>
              <a:t> </a:t>
            </a:r>
            <a:r>
              <a:rPr lang="de-DE" dirty="0" err="1"/>
              <a:t>ambiguous</a:t>
            </a:r>
            <a:r>
              <a:rPr lang="de-DE" dirty="0"/>
              <a:t> </a:t>
            </a:r>
            <a:r>
              <a:rPr lang="de-DE" dirty="0" err="1"/>
              <a:t>between</a:t>
            </a:r>
            <a:r>
              <a:rPr lang="de-DE" dirty="0"/>
              <a:t> a vP </a:t>
            </a:r>
            <a:r>
              <a:rPr lang="de-DE" dirty="0" err="1"/>
              <a:t>peripheral</a:t>
            </a:r>
            <a:r>
              <a:rPr lang="de-DE" dirty="0"/>
              <a:t> </a:t>
            </a:r>
            <a:r>
              <a:rPr lang="de-DE" dirty="0" err="1"/>
              <a:t>subject</a:t>
            </a:r>
            <a:r>
              <a:rPr lang="de-DE" dirty="0"/>
              <a:t> and a SpecT </a:t>
            </a:r>
            <a:r>
              <a:rPr lang="de-DE" dirty="0" err="1"/>
              <a:t>subject</a:t>
            </a:r>
            <a:r>
              <a:rPr lang="de-DE" dirty="0"/>
              <a:t>, </a:t>
            </a:r>
            <a:r>
              <a:rPr lang="de-DE" dirty="0" err="1"/>
              <a:t>because</a:t>
            </a:r>
            <a:r>
              <a:rPr lang="de-DE" dirty="0"/>
              <a:t> </a:t>
            </a:r>
            <a:r>
              <a:rPr lang="de-DE" dirty="0" err="1"/>
              <a:t>the</a:t>
            </a:r>
            <a:r>
              <a:rPr lang="de-DE" dirty="0"/>
              <a:t> </a:t>
            </a:r>
            <a:r>
              <a:rPr lang="de-DE" dirty="0" err="1">
                <a:solidFill>
                  <a:schemeClr val="accent4">
                    <a:lumMod val="75000"/>
                  </a:schemeClr>
                </a:solidFill>
              </a:rPr>
              <a:t>verb</a:t>
            </a:r>
            <a:r>
              <a:rPr lang="de-DE" dirty="0"/>
              <a:t> </a:t>
            </a:r>
            <a:r>
              <a:rPr lang="de-DE" dirty="0" err="1"/>
              <a:t>is</a:t>
            </a:r>
            <a:r>
              <a:rPr lang="de-DE" dirty="0"/>
              <a:t> in C and </a:t>
            </a:r>
            <a:r>
              <a:rPr lang="de-DE" dirty="0" err="1"/>
              <a:t>does</a:t>
            </a:r>
            <a:r>
              <a:rPr lang="de-DE" dirty="0"/>
              <a:t> not </a:t>
            </a:r>
            <a:r>
              <a:rPr lang="de-DE" dirty="0" err="1"/>
              <a:t>mark</a:t>
            </a:r>
            <a:r>
              <a:rPr lang="de-DE" dirty="0"/>
              <a:t> </a:t>
            </a:r>
            <a:r>
              <a:rPr lang="de-DE" dirty="0" err="1"/>
              <a:t>any</a:t>
            </a:r>
            <a:r>
              <a:rPr lang="de-DE" dirty="0"/>
              <a:t> </a:t>
            </a:r>
            <a:r>
              <a:rPr lang="de-DE" dirty="0" err="1"/>
              <a:t>boundaries</a:t>
            </a:r>
            <a:r>
              <a:rPr lang="de-DE" dirty="0"/>
              <a:t> </a:t>
            </a:r>
            <a:r>
              <a:rPr lang="de-DE" dirty="0" err="1"/>
              <a:t>inside</a:t>
            </a:r>
            <a:r>
              <a:rPr lang="de-DE" dirty="0"/>
              <a:t> </a:t>
            </a:r>
            <a:r>
              <a:rPr lang="de-DE" dirty="0" err="1"/>
              <a:t>the</a:t>
            </a:r>
            <a:r>
              <a:rPr lang="de-DE" dirty="0"/>
              <a:t> IP </a:t>
            </a:r>
            <a:r>
              <a:rPr lang="de-DE" dirty="0" err="1"/>
              <a:t>domain</a:t>
            </a:r>
            <a:endParaRPr lang="de-DE" dirty="0"/>
          </a:p>
        </p:txBody>
      </p:sp>
      <p:sp>
        <p:nvSpPr>
          <p:cNvPr id="4" name="Inhaltsplatzhalter 2">
            <a:extLst>
              <a:ext uri="{FF2B5EF4-FFF2-40B4-BE49-F238E27FC236}">
                <a16:creationId xmlns:a16="http://schemas.microsoft.com/office/drawing/2014/main" id="{4A22345D-A660-C84E-EB0F-E0F14F1D7DB4}"/>
              </a:ext>
            </a:extLst>
          </p:cNvPr>
          <p:cNvSpPr txBox="1">
            <a:spLocks/>
          </p:cNvSpPr>
          <p:nvPr/>
        </p:nvSpPr>
        <p:spPr>
          <a:xfrm>
            <a:off x="1062477" y="2368926"/>
            <a:ext cx="8211525" cy="1241870"/>
          </a:xfrm>
          <a:prstGeom prst="rect">
            <a:avLst/>
          </a:prstGeom>
          <a:ln>
            <a:no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it-IT" i="1" dirty="0"/>
              <a:t>E 	così 	</a:t>
            </a:r>
            <a:r>
              <a:rPr lang="it-IT" i="1" dirty="0" err="1">
                <a:solidFill>
                  <a:schemeClr val="accent4">
                    <a:lumMod val="75000"/>
                  </a:schemeClr>
                </a:solidFill>
              </a:rPr>
              <a:t>domandà</a:t>
            </a:r>
            <a:r>
              <a:rPr lang="it-IT" i="1" dirty="0"/>
              <a:t> 	</a:t>
            </a:r>
            <a:r>
              <a:rPr lang="it-IT" b="1" i="1" dirty="0"/>
              <a:t>Pero d'</a:t>
            </a:r>
            <a:r>
              <a:rPr lang="it-IT" b="1" i="1" dirty="0" err="1"/>
              <a:t>Ésol</a:t>
            </a:r>
            <a:r>
              <a:rPr lang="it-IT" b="1" i="1" dirty="0"/>
              <a:t> </a:t>
            </a:r>
            <a:r>
              <a:rPr lang="it-IT" i="1" dirty="0"/>
              <a:t>	li 	</a:t>
            </a:r>
            <a:r>
              <a:rPr lang="it-IT" i="1" dirty="0" err="1"/>
              <a:t>bocali</a:t>
            </a:r>
            <a:r>
              <a:rPr lang="it-IT" i="1" dirty="0"/>
              <a:t> 	a 	</a:t>
            </a:r>
            <a:r>
              <a:rPr lang="it-IT" i="1" dirty="0" err="1"/>
              <a:t>queli</a:t>
            </a:r>
            <a:r>
              <a:rPr lang="it-IT" i="1" dirty="0"/>
              <a:t> 	</a:t>
            </a:r>
            <a:r>
              <a:rPr lang="it-IT" i="1" dirty="0" err="1"/>
              <a:t>homini</a:t>
            </a:r>
            <a:r>
              <a:rPr lang="it-IT" i="1" dirty="0"/>
              <a:t> […]</a:t>
            </a:r>
            <a:endParaRPr lang="de-DE" i="1" dirty="0"/>
          </a:p>
          <a:p>
            <a:pPr marL="0" indent="0">
              <a:buFont typeface="Wingdings 3" charset="2"/>
              <a:buNone/>
            </a:pPr>
            <a:r>
              <a:rPr lang="en-US" dirty="0"/>
              <a:t>and 	so 		asked 		Pero </a:t>
            </a:r>
            <a:r>
              <a:rPr lang="en-US" dirty="0" err="1"/>
              <a:t>d’Ésol</a:t>
            </a:r>
            <a:r>
              <a:rPr lang="en-US" dirty="0"/>
              <a:t> 	the 	cups 	to 	those 	men</a:t>
            </a:r>
            <a:endParaRPr lang="de-DE" dirty="0"/>
          </a:p>
          <a:p>
            <a:pPr marL="0" indent="0">
              <a:buFont typeface="Wingdings 3" charset="2"/>
              <a:buNone/>
            </a:pPr>
            <a:r>
              <a:rPr lang="en-US" dirty="0"/>
              <a:t>‘And Pero </a:t>
            </a:r>
            <a:r>
              <a:rPr lang="en-US" dirty="0" err="1"/>
              <a:t>d’Ésol</a:t>
            </a:r>
            <a:r>
              <a:rPr lang="en-US" dirty="0"/>
              <a:t> </a:t>
            </a:r>
            <a:r>
              <a:rPr lang="en-US" dirty="0" err="1"/>
              <a:t>alsked</a:t>
            </a:r>
            <a:r>
              <a:rPr lang="en-US" dirty="0"/>
              <a:t> the cups to those men [...]’ (</a:t>
            </a:r>
            <a:r>
              <a:rPr lang="en-US" dirty="0" err="1"/>
              <a:t>Lio</a:t>
            </a:r>
            <a:r>
              <a:rPr lang="en-US" dirty="0"/>
              <a:t> </a:t>
            </a:r>
            <a:r>
              <a:rPr lang="en-US" dirty="0" err="1"/>
              <a:t>Mazor</a:t>
            </a:r>
            <a:r>
              <a:rPr lang="en-US" dirty="0"/>
              <a:t>, 24)</a:t>
            </a:r>
            <a:endParaRPr lang="de-DE" dirty="0"/>
          </a:p>
        </p:txBody>
      </p:sp>
    </p:spTree>
    <p:extLst>
      <p:ext uri="{BB962C8B-B14F-4D97-AF65-F5344CB8AC3E}">
        <p14:creationId xmlns:p14="http://schemas.microsoft.com/office/powerpoint/2010/main" val="18413879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An </a:t>
            </a:r>
            <a:r>
              <a:rPr lang="de-DE" dirty="0" err="1"/>
              <a:t>unambiguous</a:t>
            </a:r>
            <a:r>
              <a:rPr lang="de-DE" dirty="0"/>
              <a:t> </a:t>
            </a:r>
            <a:r>
              <a:rPr lang="de-DE" dirty="0" err="1"/>
              <a:t>structure</a:t>
            </a:r>
            <a:endParaRPr lang="de-DE" dirty="0"/>
          </a:p>
        </p:txBody>
      </p:sp>
      <p:sp>
        <p:nvSpPr>
          <p:cNvPr id="3" name="Inhaltsplatzhalter 2"/>
          <p:cNvSpPr>
            <a:spLocks noGrp="1"/>
          </p:cNvSpPr>
          <p:nvPr>
            <p:ph idx="1"/>
          </p:nvPr>
        </p:nvSpPr>
        <p:spPr>
          <a:xfrm>
            <a:off x="677334" y="3897332"/>
            <a:ext cx="8596668" cy="2449323"/>
          </a:xfrm>
        </p:spPr>
        <p:txBody>
          <a:bodyPr>
            <a:normAutofit/>
          </a:bodyPr>
          <a:lstStyle/>
          <a:p>
            <a:r>
              <a:rPr lang="de-DE" dirty="0"/>
              <a:t>This </a:t>
            </a:r>
            <a:r>
              <a:rPr lang="de-DE" dirty="0" err="1"/>
              <a:t>case</a:t>
            </a:r>
            <a:r>
              <a:rPr lang="de-DE" dirty="0"/>
              <a:t> </a:t>
            </a:r>
            <a:r>
              <a:rPr lang="de-DE" dirty="0" err="1"/>
              <a:t>is</a:t>
            </a:r>
            <a:r>
              <a:rPr lang="de-DE" dirty="0"/>
              <a:t> not </a:t>
            </a:r>
            <a:r>
              <a:rPr lang="de-DE" dirty="0" err="1"/>
              <a:t>ambiguous</a:t>
            </a:r>
            <a:r>
              <a:rPr lang="de-DE" dirty="0"/>
              <a:t>, </a:t>
            </a:r>
            <a:r>
              <a:rPr lang="de-DE" dirty="0" err="1"/>
              <a:t>because</a:t>
            </a:r>
            <a:r>
              <a:rPr lang="de-DE" dirty="0"/>
              <a:t> </a:t>
            </a:r>
            <a:r>
              <a:rPr lang="de-DE" dirty="0" err="1"/>
              <a:t>there</a:t>
            </a:r>
            <a:r>
              <a:rPr lang="de-DE" dirty="0"/>
              <a:t> </a:t>
            </a:r>
            <a:r>
              <a:rPr lang="de-DE" dirty="0" err="1"/>
              <a:t>is</a:t>
            </a:r>
            <a:r>
              <a:rPr lang="de-DE" dirty="0"/>
              <a:t> a </a:t>
            </a:r>
            <a:r>
              <a:rPr lang="de-DE" dirty="0">
                <a:solidFill>
                  <a:schemeClr val="accent4">
                    <a:lumMod val="75000"/>
                  </a:schemeClr>
                </a:solidFill>
              </a:rPr>
              <a:t>modal </a:t>
            </a:r>
            <a:r>
              <a:rPr lang="de-DE" dirty="0" err="1">
                <a:solidFill>
                  <a:schemeClr val="accent4">
                    <a:lumMod val="75000"/>
                  </a:schemeClr>
                </a:solidFill>
              </a:rPr>
              <a:t>auxiliary</a:t>
            </a:r>
            <a:r>
              <a:rPr lang="de-DE" dirty="0"/>
              <a:t> and a </a:t>
            </a:r>
            <a:r>
              <a:rPr lang="de-DE" dirty="0">
                <a:solidFill>
                  <a:srgbClr val="C00000"/>
                </a:solidFill>
              </a:rPr>
              <a:t>non-finite </a:t>
            </a:r>
            <a:r>
              <a:rPr lang="de-DE" dirty="0" err="1">
                <a:solidFill>
                  <a:srgbClr val="C00000"/>
                </a:solidFill>
              </a:rPr>
              <a:t>verb</a:t>
            </a:r>
            <a:r>
              <a:rPr lang="de-DE" dirty="0">
                <a:solidFill>
                  <a:srgbClr val="C00000"/>
                </a:solidFill>
              </a:rPr>
              <a:t> form</a:t>
            </a:r>
            <a:r>
              <a:rPr lang="de-DE" dirty="0"/>
              <a:t>. On a </a:t>
            </a:r>
            <a:r>
              <a:rPr lang="de-DE" dirty="0" err="1"/>
              <a:t>Cinquean</a:t>
            </a:r>
            <a:r>
              <a:rPr lang="de-DE" dirty="0"/>
              <a:t> monoclausal </a:t>
            </a:r>
            <a:r>
              <a:rPr lang="de-DE" dirty="0" err="1"/>
              <a:t>structure</a:t>
            </a:r>
            <a:r>
              <a:rPr lang="de-DE" dirty="0"/>
              <a:t> </a:t>
            </a:r>
            <a:r>
              <a:rPr lang="de-DE" dirty="0" err="1"/>
              <a:t>of</a:t>
            </a:r>
            <a:r>
              <a:rPr lang="de-DE" dirty="0"/>
              <a:t> modal </a:t>
            </a:r>
            <a:r>
              <a:rPr lang="de-DE" dirty="0" err="1"/>
              <a:t>constructions</a:t>
            </a:r>
            <a:r>
              <a:rPr lang="de-DE" dirty="0"/>
              <a:t>, </a:t>
            </a:r>
            <a:r>
              <a:rPr lang="de-DE" dirty="0" err="1"/>
              <a:t>the</a:t>
            </a:r>
            <a:r>
              <a:rPr lang="de-DE" dirty="0"/>
              <a:t> </a:t>
            </a:r>
            <a:r>
              <a:rPr lang="de-DE" dirty="0" err="1"/>
              <a:t>subject</a:t>
            </a:r>
            <a:r>
              <a:rPr lang="de-DE" dirty="0"/>
              <a:t> </a:t>
            </a:r>
            <a:r>
              <a:rPr lang="de-DE" dirty="0" err="1"/>
              <a:t>must</a:t>
            </a:r>
            <a:r>
              <a:rPr lang="de-DE" dirty="0"/>
              <a:t> </a:t>
            </a:r>
            <a:r>
              <a:rPr lang="de-DE" dirty="0" err="1"/>
              <a:t>be</a:t>
            </a:r>
            <a:r>
              <a:rPr lang="de-DE" dirty="0"/>
              <a:t> in </a:t>
            </a:r>
            <a:r>
              <a:rPr lang="de-DE" dirty="0" err="1"/>
              <a:t>SpecT</a:t>
            </a:r>
            <a:r>
              <a:rPr lang="de-DE" dirty="0"/>
              <a:t>.</a:t>
            </a:r>
          </a:p>
          <a:p>
            <a:pPr marL="0" indent="0">
              <a:buNone/>
            </a:pPr>
            <a:endParaRPr lang="de-DE" dirty="0"/>
          </a:p>
          <a:p>
            <a:r>
              <a:rPr lang="de-DE" dirty="0" err="1"/>
              <a:t>Hence</a:t>
            </a:r>
            <a:r>
              <a:rPr lang="de-DE" dirty="0"/>
              <a:t>, </a:t>
            </a:r>
            <a:r>
              <a:rPr lang="de-DE" dirty="0" err="1"/>
              <a:t>to</a:t>
            </a:r>
            <a:r>
              <a:rPr lang="de-DE" dirty="0"/>
              <a:t> </a:t>
            </a:r>
            <a:r>
              <a:rPr lang="de-DE" dirty="0" err="1"/>
              <a:t>distinguish</a:t>
            </a:r>
            <a:r>
              <a:rPr lang="de-DE" dirty="0"/>
              <a:t> </a:t>
            </a:r>
            <a:r>
              <a:rPr lang="de-DE" dirty="0" err="1"/>
              <a:t>between</a:t>
            </a:r>
            <a:r>
              <a:rPr lang="de-DE" dirty="0"/>
              <a:t> a postverbal </a:t>
            </a:r>
            <a:r>
              <a:rPr lang="de-DE" dirty="0" err="1"/>
              <a:t>subject</a:t>
            </a:r>
            <a:r>
              <a:rPr lang="de-DE" dirty="0"/>
              <a:t> in SpecT </a:t>
            </a:r>
            <a:r>
              <a:rPr lang="de-DE" dirty="0" err="1"/>
              <a:t>and</a:t>
            </a:r>
            <a:r>
              <a:rPr lang="de-DE" dirty="0"/>
              <a:t> </a:t>
            </a:r>
            <a:r>
              <a:rPr lang="de-DE" dirty="0" err="1"/>
              <a:t>one</a:t>
            </a:r>
            <a:r>
              <a:rPr lang="de-DE" dirty="0"/>
              <a:t> in </a:t>
            </a:r>
            <a:r>
              <a:rPr lang="de-DE" dirty="0" err="1"/>
              <a:t>the</a:t>
            </a:r>
            <a:r>
              <a:rPr lang="de-DE" dirty="0"/>
              <a:t> vP </a:t>
            </a:r>
            <a:r>
              <a:rPr lang="de-DE" dirty="0" err="1"/>
              <a:t>we</a:t>
            </a:r>
            <a:r>
              <a:rPr lang="de-DE" dirty="0"/>
              <a:t> </a:t>
            </a:r>
            <a:r>
              <a:rPr lang="de-DE" dirty="0" err="1"/>
              <a:t>have</a:t>
            </a:r>
            <a:r>
              <a:rPr lang="de-DE" dirty="0"/>
              <a:t> </a:t>
            </a:r>
            <a:r>
              <a:rPr lang="de-DE" dirty="0" err="1"/>
              <a:t>to</a:t>
            </a:r>
            <a:r>
              <a:rPr lang="de-DE" dirty="0"/>
              <a:t> </a:t>
            </a:r>
            <a:r>
              <a:rPr lang="de-DE" dirty="0" err="1"/>
              <a:t>consider</a:t>
            </a:r>
            <a:r>
              <a:rPr lang="de-DE" dirty="0"/>
              <a:t> </a:t>
            </a:r>
            <a:r>
              <a:rPr lang="de-DE" dirty="0" err="1"/>
              <a:t>compound</a:t>
            </a:r>
            <a:r>
              <a:rPr lang="de-DE" dirty="0"/>
              <a:t> </a:t>
            </a:r>
            <a:r>
              <a:rPr lang="de-DE" dirty="0" err="1"/>
              <a:t>tenses</a:t>
            </a:r>
            <a:r>
              <a:rPr lang="de-DE" dirty="0"/>
              <a:t>: </a:t>
            </a:r>
            <a:r>
              <a:rPr lang="de-DE" dirty="0" err="1"/>
              <a:t>if</a:t>
            </a:r>
            <a:r>
              <a:rPr lang="de-DE" dirty="0"/>
              <a:t> </a:t>
            </a:r>
            <a:r>
              <a:rPr lang="de-DE" dirty="0" err="1"/>
              <a:t>the</a:t>
            </a:r>
            <a:r>
              <a:rPr lang="de-DE" dirty="0"/>
              <a:t> </a:t>
            </a:r>
            <a:r>
              <a:rPr lang="de-DE" dirty="0" err="1"/>
              <a:t>subject</a:t>
            </a:r>
            <a:r>
              <a:rPr lang="de-DE" dirty="0"/>
              <a:t> </a:t>
            </a:r>
            <a:r>
              <a:rPr lang="de-DE" dirty="0" err="1"/>
              <a:t>is</a:t>
            </a:r>
            <a:r>
              <a:rPr lang="de-DE" dirty="0"/>
              <a:t> after </a:t>
            </a:r>
            <a:r>
              <a:rPr lang="de-DE" dirty="0" err="1"/>
              <a:t>the</a:t>
            </a:r>
            <a:r>
              <a:rPr lang="de-DE" dirty="0"/>
              <a:t> </a:t>
            </a:r>
            <a:r>
              <a:rPr lang="de-DE" dirty="0" err="1"/>
              <a:t>past</a:t>
            </a:r>
            <a:r>
              <a:rPr lang="de-DE" dirty="0"/>
              <a:t> </a:t>
            </a:r>
            <a:r>
              <a:rPr lang="de-DE" dirty="0" err="1"/>
              <a:t>participle</a:t>
            </a:r>
            <a:r>
              <a:rPr lang="de-DE" dirty="0"/>
              <a:t>/</a:t>
            </a:r>
            <a:r>
              <a:rPr lang="de-DE" dirty="0" err="1"/>
              <a:t>infinitival</a:t>
            </a:r>
            <a:r>
              <a:rPr lang="de-DE" dirty="0"/>
              <a:t> </a:t>
            </a:r>
            <a:r>
              <a:rPr lang="de-DE" dirty="0" err="1"/>
              <a:t>verbs</a:t>
            </a:r>
            <a:r>
              <a:rPr lang="de-DE" dirty="0"/>
              <a:t>, </a:t>
            </a:r>
            <a:r>
              <a:rPr lang="de-DE" dirty="0" err="1"/>
              <a:t>it</a:t>
            </a:r>
            <a:r>
              <a:rPr lang="de-DE" dirty="0"/>
              <a:t> </a:t>
            </a:r>
            <a:r>
              <a:rPr lang="de-DE" dirty="0" err="1"/>
              <a:t>is</a:t>
            </a:r>
            <a:r>
              <a:rPr lang="de-DE" dirty="0"/>
              <a:t> in </a:t>
            </a:r>
            <a:r>
              <a:rPr lang="de-DE" dirty="0" err="1"/>
              <a:t>the</a:t>
            </a:r>
            <a:r>
              <a:rPr lang="de-DE" dirty="0"/>
              <a:t> vP.</a:t>
            </a:r>
          </a:p>
          <a:p>
            <a:endParaRPr lang="de-DE" dirty="0"/>
          </a:p>
        </p:txBody>
      </p:sp>
      <p:sp>
        <p:nvSpPr>
          <p:cNvPr id="4" name="Inhaltsplatzhalter 2">
            <a:extLst>
              <a:ext uri="{FF2B5EF4-FFF2-40B4-BE49-F238E27FC236}">
                <a16:creationId xmlns:a16="http://schemas.microsoft.com/office/drawing/2014/main" id="{86B6BA82-4216-3DAB-BF08-0B02B4B579B7}"/>
              </a:ext>
            </a:extLst>
          </p:cNvPr>
          <p:cNvSpPr txBox="1">
            <a:spLocks/>
          </p:cNvSpPr>
          <p:nvPr/>
        </p:nvSpPr>
        <p:spPr>
          <a:xfrm>
            <a:off x="1158507" y="2253466"/>
            <a:ext cx="8596668" cy="1320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it-IT" i="1" dirty="0"/>
              <a:t>Me 	</a:t>
            </a:r>
            <a:r>
              <a:rPr lang="it-IT" i="1" dirty="0" err="1">
                <a:solidFill>
                  <a:schemeClr val="accent4">
                    <a:lumMod val="75000"/>
                  </a:schemeClr>
                </a:solidFill>
              </a:rPr>
              <a:t>savres</a:t>
            </a:r>
            <a:r>
              <a:rPr lang="it-IT" i="1" dirty="0"/>
              <a:t>-</a:t>
            </a:r>
            <a:r>
              <a:rPr lang="it-IT" b="1" i="1" dirty="0"/>
              <a:t>tu</a:t>
            </a:r>
            <a:r>
              <a:rPr lang="it-IT" i="1" dirty="0"/>
              <a:t> 	</a:t>
            </a:r>
            <a:r>
              <a:rPr lang="it-IT" i="1" dirty="0">
                <a:solidFill>
                  <a:srgbClr val="C00000"/>
                </a:solidFill>
              </a:rPr>
              <a:t>menar</a:t>
            </a:r>
            <a:r>
              <a:rPr lang="it-IT" i="1" dirty="0"/>
              <a:t> 	a 	casa 	de 	Catarina del </a:t>
            </a:r>
            <a:r>
              <a:rPr lang="it-IT" i="1" dirty="0" err="1"/>
              <a:t>Tos</a:t>
            </a:r>
            <a:r>
              <a:rPr lang="it-IT" i="1" dirty="0"/>
              <a:t> […]?</a:t>
            </a:r>
            <a:endParaRPr lang="de-DE" i="1" dirty="0"/>
          </a:p>
          <a:p>
            <a:pPr marL="0" indent="0">
              <a:buFont typeface="Wingdings 3" charset="2"/>
              <a:buNone/>
            </a:pPr>
            <a:r>
              <a:rPr lang="en-US" dirty="0"/>
              <a:t>me 	knows-you 	lead 	to 	home 	of 	Catarina del </a:t>
            </a:r>
            <a:r>
              <a:rPr lang="en-US" dirty="0" err="1"/>
              <a:t>Tos</a:t>
            </a:r>
            <a:endParaRPr lang="de-DE" dirty="0"/>
          </a:p>
          <a:p>
            <a:pPr marL="0" indent="0">
              <a:buFont typeface="Wingdings 3" charset="2"/>
              <a:buNone/>
            </a:pPr>
            <a:r>
              <a:rPr lang="en-US" dirty="0"/>
              <a:t>‘Could you bring me to the house of Catarina del </a:t>
            </a:r>
            <a:r>
              <a:rPr lang="en-US" dirty="0" err="1"/>
              <a:t>Tos</a:t>
            </a:r>
            <a:r>
              <a:rPr lang="en-US" dirty="0"/>
              <a:t> […]?’ (</a:t>
            </a:r>
            <a:r>
              <a:rPr lang="en-US" i="1" dirty="0" err="1"/>
              <a:t>Lio</a:t>
            </a:r>
            <a:r>
              <a:rPr lang="en-US" i="1" dirty="0"/>
              <a:t> </a:t>
            </a:r>
            <a:r>
              <a:rPr lang="en-US" i="1" dirty="0" err="1"/>
              <a:t>Mazor</a:t>
            </a:r>
            <a:r>
              <a:rPr lang="en-US" dirty="0"/>
              <a:t>, 17)</a:t>
            </a:r>
            <a:endParaRPr lang="de-DE" dirty="0"/>
          </a:p>
        </p:txBody>
      </p:sp>
    </p:spTree>
    <p:extLst>
      <p:ext uri="{BB962C8B-B14F-4D97-AF65-F5344CB8AC3E}">
        <p14:creationId xmlns:p14="http://schemas.microsoft.com/office/powerpoint/2010/main" val="33437860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 </a:t>
            </a:r>
            <a:r>
              <a:rPr lang="de-DE" dirty="0" err="1"/>
              <a:t>clear</a:t>
            </a:r>
            <a:r>
              <a:rPr lang="de-DE" dirty="0"/>
              <a:t> </a:t>
            </a:r>
            <a:r>
              <a:rPr lang="de-DE" dirty="0" err="1"/>
              <a:t>asymmetry</a:t>
            </a:r>
            <a:endParaRPr lang="de-DE" dirty="0"/>
          </a:p>
        </p:txBody>
      </p:sp>
      <p:sp>
        <p:nvSpPr>
          <p:cNvPr id="4" name="Inhaltsplatzhalter 2">
            <a:extLst>
              <a:ext uri="{FF2B5EF4-FFF2-40B4-BE49-F238E27FC236}">
                <a16:creationId xmlns:a16="http://schemas.microsoft.com/office/drawing/2014/main" id="{700830BD-66C3-BD35-4555-CA275DF74743}"/>
              </a:ext>
            </a:extLst>
          </p:cNvPr>
          <p:cNvSpPr txBox="1">
            <a:spLocks/>
          </p:cNvSpPr>
          <p:nvPr/>
        </p:nvSpPr>
        <p:spPr>
          <a:xfrm>
            <a:off x="677334" y="5302768"/>
            <a:ext cx="8596668" cy="36844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a:sym typeface="Wingdings" panose="05000000000000000000" pitchFamily="2" charset="2"/>
              </a:rPr>
              <a:t> Postverbal pronouns are in </a:t>
            </a:r>
            <a:r>
              <a:rPr lang="en-US" dirty="0" err="1">
                <a:sym typeface="Wingdings" panose="05000000000000000000" pitchFamily="2" charset="2"/>
              </a:rPr>
              <a:t>SpecT</a:t>
            </a:r>
            <a:r>
              <a:rPr lang="en-US" dirty="0">
                <a:sym typeface="Wingdings" panose="05000000000000000000" pitchFamily="2" charset="2"/>
              </a:rPr>
              <a:t>, postverbal DPs are in VP</a:t>
            </a:r>
            <a:endParaRPr lang="de-DE" dirty="0"/>
          </a:p>
          <a:p>
            <a:endParaRPr lang="de-DE" dirty="0"/>
          </a:p>
        </p:txBody>
      </p:sp>
      <p:sp>
        <p:nvSpPr>
          <p:cNvPr id="5" name="Inhaltsplatzhalter 2">
            <a:extLst>
              <a:ext uri="{FF2B5EF4-FFF2-40B4-BE49-F238E27FC236}">
                <a16:creationId xmlns:a16="http://schemas.microsoft.com/office/drawing/2014/main" id="{9DF5ED29-C192-DD8E-E2ED-516B1A5070C3}"/>
              </a:ext>
            </a:extLst>
          </p:cNvPr>
          <p:cNvSpPr txBox="1">
            <a:spLocks/>
          </p:cNvSpPr>
          <p:nvPr/>
        </p:nvSpPr>
        <p:spPr>
          <a:xfrm>
            <a:off x="1066040" y="2019299"/>
            <a:ext cx="8596668" cy="132080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it-IT" i="1" dirty="0"/>
              <a:t>En 	la 	taverna 	del 		Ros 	</a:t>
            </a:r>
            <a:r>
              <a:rPr lang="it-IT" i="1" dirty="0">
                <a:solidFill>
                  <a:schemeClr val="accent4">
                    <a:lumMod val="75000"/>
                  </a:schemeClr>
                </a:solidFill>
              </a:rPr>
              <a:t>fo</a:t>
            </a:r>
            <a:r>
              <a:rPr lang="it-IT" i="1" dirty="0"/>
              <a:t> 	</a:t>
            </a:r>
            <a:r>
              <a:rPr lang="it-IT" i="1" dirty="0" err="1">
                <a:solidFill>
                  <a:srgbClr val="C00000"/>
                </a:solidFill>
              </a:rPr>
              <a:t>acusà</a:t>
            </a:r>
            <a:r>
              <a:rPr lang="it-IT" i="1" dirty="0"/>
              <a:t> 	</a:t>
            </a:r>
            <a:r>
              <a:rPr lang="it-IT" b="1" i="1" dirty="0" err="1"/>
              <a:t>Perinça</a:t>
            </a:r>
            <a:r>
              <a:rPr lang="it-IT" i="1" dirty="0"/>
              <a:t> 	</a:t>
            </a:r>
            <a:r>
              <a:rPr lang="it-IT" i="1" dirty="0" err="1"/>
              <a:t>dre</a:t>
            </a:r>
            <a:r>
              <a:rPr lang="it-IT" i="1" dirty="0"/>
              <a:t>' 	la 	</a:t>
            </a:r>
            <a:r>
              <a:rPr lang="it-IT" i="1" dirty="0" err="1"/>
              <a:t>terça</a:t>
            </a:r>
            <a:r>
              <a:rPr lang="it-IT" i="1" dirty="0"/>
              <a:t> 	</a:t>
            </a:r>
            <a:r>
              <a:rPr lang="it-IT" i="1" dirty="0" err="1"/>
              <a:t>canpana</a:t>
            </a:r>
            <a:r>
              <a:rPr lang="it-IT" i="1" dirty="0"/>
              <a:t>.</a:t>
            </a:r>
            <a:endParaRPr lang="de-DE" i="1" dirty="0"/>
          </a:p>
          <a:p>
            <a:pPr marL="0" indent="0">
              <a:buFont typeface="Wingdings 3" charset="2"/>
              <a:buNone/>
            </a:pPr>
            <a:r>
              <a:rPr lang="en-US" dirty="0"/>
              <a:t>in 	the 	tavern 	</a:t>
            </a:r>
            <a:r>
              <a:rPr lang="en-US" dirty="0" err="1"/>
              <a:t>of.the</a:t>
            </a:r>
            <a:r>
              <a:rPr lang="en-US" dirty="0"/>
              <a:t> 	Ros 	was 	accused 	</a:t>
            </a:r>
            <a:r>
              <a:rPr lang="en-US" dirty="0" err="1"/>
              <a:t>Perinça</a:t>
            </a:r>
            <a:r>
              <a:rPr lang="en-US" dirty="0"/>
              <a:t> after the 	third 	bell</a:t>
            </a:r>
            <a:endParaRPr lang="de-DE" dirty="0"/>
          </a:p>
          <a:p>
            <a:pPr marL="0" indent="0">
              <a:buFont typeface="Wingdings 3" charset="2"/>
              <a:buNone/>
            </a:pPr>
            <a:r>
              <a:rPr lang="en-US" dirty="0"/>
              <a:t>‘In Ros’ tavern </a:t>
            </a:r>
            <a:r>
              <a:rPr lang="en-US" dirty="0" err="1"/>
              <a:t>Perinça</a:t>
            </a:r>
            <a:r>
              <a:rPr lang="en-US" dirty="0"/>
              <a:t> was accused after the third bell rang’ (</a:t>
            </a:r>
            <a:r>
              <a:rPr lang="en-US" i="1" dirty="0" err="1"/>
              <a:t>Lio</a:t>
            </a:r>
            <a:r>
              <a:rPr lang="en-US" i="1" dirty="0"/>
              <a:t> </a:t>
            </a:r>
            <a:r>
              <a:rPr lang="en-US" i="1" dirty="0" err="1"/>
              <a:t>Mazor</a:t>
            </a:r>
            <a:r>
              <a:rPr lang="en-US" dirty="0"/>
              <a:t>, 8)</a:t>
            </a:r>
          </a:p>
        </p:txBody>
      </p:sp>
      <p:sp>
        <p:nvSpPr>
          <p:cNvPr id="8" name="Inhaltsplatzhalter 2">
            <a:extLst>
              <a:ext uri="{FF2B5EF4-FFF2-40B4-BE49-F238E27FC236}">
                <a16:creationId xmlns:a16="http://schemas.microsoft.com/office/drawing/2014/main" id="{70DD7CDE-3A27-FA78-B69C-A796DF6B4E1C}"/>
              </a:ext>
            </a:extLst>
          </p:cNvPr>
          <p:cNvSpPr txBox="1">
            <a:spLocks/>
          </p:cNvSpPr>
          <p:nvPr/>
        </p:nvSpPr>
        <p:spPr>
          <a:xfrm>
            <a:off x="1066040" y="3517901"/>
            <a:ext cx="8596668" cy="132080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it-IT" i="1" dirty="0"/>
              <a:t>e 	così </a:t>
            </a:r>
            <a:r>
              <a:rPr lang="it-IT" i="1" dirty="0" err="1">
                <a:solidFill>
                  <a:schemeClr val="accent4">
                    <a:lumMod val="75000"/>
                  </a:schemeClr>
                </a:solidFill>
              </a:rPr>
              <a:t>er</a:t>
            </a:r>
            <a:r>
              <a:rPr lang="it-IT" i="1" dirty="0"/>
              <a:t>' 	</a:t>
            </a:r>
            <a:r>
              <a:rPr lang="it-IT" b="1" i="1" dirty="0" err="1"/>
              <a:t>e'</a:t>
            </a:r>
            <a:r>
              <a:rPr lang="it-IT" i="1" dirty="0"/>
              <a:t> 	</a:t>
            </a:r>
            <a:r>
              <a:rPr lang="it-IT" i="1" dirty="0">
                <a:solidFill>
                  <a:srgbClr val="C00000"/>
                </a:solidFill>
              </a:rPr>
              <a:t>rivà</a:t>
            </a:r>
            <a:r>
              <a:rPr lang="it-IT" i="1" dirty="0"/>
              <a:t> 		a 	casa 	de 	</a:t>
            </a:r>
            <a:r>
              <a:rPr lang="it-IT" i="1" dirty="0" err="1"/>
              <a:t>Marcho</a:t>
            </a:r>
            <a:r>
              <a:rPr lang="it-IT" i="1" dirty="0"/>
              <a:t> de Robin […].</a:t>
            </a:r>
            <a:endParaRPr lang="de-DE" i="1" dirty="0"/>
          </a:p>
          <a:p>
            <a:pPr marL="0" indent="0">
              <a:buFont typeface="Wingdings 3" charset="2"/>
              <a:buNone/>
            </a:pPr>
            <a:r>
              <a:rPr lang="en-US" dirty="0"/>
              <a:t>and 	so 	was 	I 	arrived 	to 	home 	of 	</a:t>
            </a:r>
            <a:r>
              <a:rPr lang="en-US" dirty="0" err="1"/>
              <a:t>Marcho</a:t>
            </a:r>
            <a:r>
              <a:rPr lang="en-US" dirty="0"/>
              <a:t> de Robin</a:t>
            </a:r>
            <a:endParaRPr lang="de-DE" dirty="0"/>
          </a:p>
          <a:p>
            <a:pPr marL="0" indent="0">
              <a:buFont typeface="Wingdings 3" charset="2"/>
              <a:buNone/>
            </a:pPr>
            <a:r>
              <a:rPr lang="en-US" dirty="0"/>
              <a:t>‘and so I arrived at </a:t>
            </a:r>
            <a:r>
              <a:rPr lang="en-US" dirty="0" err="1"/>
              <a:t>Marcho</a:t>
            </a:r>
            <a:r>
              <a:rPr lang="en-US" dirty="0"/>
              <a:t> de Robin’s house […].’ (</a:t>
            </a:r>
            <a:r>
              <a:rPr lang="en-US" i="1" dirty="0" err="1"/>
              <a:t>Lio</a:t>
            </a:r>
            <a:r>
              <a:rPr lang="en-US" i="1" dirty="0"/>
              <a:t> </a:t>
            </a:r>
            <a:r>
              <a:rPr lang="en-US" i="1" dirty="0" err="1"/>
              <a:t>Mazor</a:t>
            </a:r>
            <a:r>
              <a:rPr lang="en-US" dirty="0"/>
              <a:t>, 2)</a:t>
            </a:r>
          </a:p>
        </p:txBody>
      </p:sp>
    </p:spTree>
    <p:extLst>
      <p:ext uri="{BB962C8B-B14F-4D97-AF65-F5344CB8AC3E}">
        <p14:creationId xmlns:p14="http://schemas.microsoft.com/office/powerpoint/2010/main" val="1587036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Main/</a:t>
            </a:r>
            <a:r>
              <a:rPr lang="de-DE" dirty="0" err="1"/>
              <a:t>embedded</a:t>
            </a:r>
            <a:r>
              <a:rPr lang="de-DE" dirty="0"/>
              <a:t> </a:t>
            </a:r>
            <a:r>
              <a:rPr lang="de-DE" dirty="0" err="1"/>
              <a:t>asymmetry</a:t>
            </a:r>
            <a:endParaRPr lang="de-DE" dirty="0"/>
          </a:p>
        </p:txBody>
      </p:sp>
      <p:sp>
        <p:nvSpPr>
          <p:cNvPr id="3" name="Inhaltsplatzhalter 2"/>
          <p:cNvSpPr>
            <a:spLocks noGrp="1"/>
          </p:cNvSpPr>
          <p:nvPr>
            <p:ph idx="1"/>
          </p:nvPr>
        </p:nvSpPr>
        <p:spPr/>
        <p:txBody>
          <a:bodyPr/>
          <a:lstStyle/>
          <a:p>
            <a:pPr marL="0" indent="0">
              <a:buNone/>
            </a:pPr>
            <a:r>
              <a:rPr lang="en-US" dirty="0"/>
              <a:t>We then expect to find a clear asymmetry between main and embedded subject inversion:</a:t>
            </a:r>
          </a:p>
          <a:p>
            <a:pPr marL="0" indent="0">
              <a:buNone/>
            </a:pPr>
            <a:endParaRPr lang="en-US" dirty="0"/>
          </a:p>
          <a:p>
            <a:r>
              <a:rPr lang="en-US" dirty="0"/>
              <a:t>only pronominal inverted subjects should be a main clause phenomenon </a:t>
            </a:r>
          </a:p>
          <a:p>
            <a:r>
              <a:rPr lang="en-US" dirty="0"/>
              <a:t>postverbal nominal subjects should be equally distributed in main and embedded clauses. </a:t>
            </a:r>
            <a:endParaRPr lang="de-DE" dirty="0"/>
          </a:p>
          <a:p>
            <a:endParaRPr lang="de-DE" dirty="0"/>
          </a:p>
        </p:txBody>
      </p:sp>
    </p:spTree>
    <p:extLst>
      <p:ext uri="{BB962C8B-B14F-4D97-AF65-F5344CB8AC3E}">
        <p14:creationId xmlns:p14="http://schemas.microsoft.com/office/powerpoint/2010/main" val="21035725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t>
            </a:r>
            <a:r>
              <a:rPr lang="de-DE" dirty="0" err="1"/>
              <a:t>and</a:t>
            </a:r>
            <a:r>
              <a:rPr lang="de-DE" dirty="0"/>
              <a:t> </a:t>
            </a:r>
            <a:r>
              <a:rPr lang="de-DE" dirty="0" err="1"/>
              <a:t>this</a:t>
            </a:r>
            <a:r>
              <a:rPr lang="de-DE" dirty="0"/>
              <a:t> </a:t>
            </a:r>
            <a:r>
              <a:rPr lang="de-DE" dirty="0" err="1"/>
              <a:t>is</a:t>
            </a:r>
            <a:r>
              <a:rPr lang="de-DE" dirty="0"/>
              <a:t> </a:t>
            </a:r>
            <a:r>
              <a:rPr lang="de-DE" dirty="0" err="1"/>
              <a:t>actually</a:t>
            </a:r>
            <a:r>
              <a:rPr lang="de-DE" dirty="0"/>
              <a:t> </a:t>
            </a:r>
            <a:r>
              <a:rPr lang="de-DE" dirty="0" err="1"/>
              <a:t>the</a:t>
            </a:r>
            <a:r>
              <a:rPr lang="de-DE" dirty="0"/>
              <a:t> </a:t>
            </a:r>
            <a:r>
              <a:rPr lang="de-DE" dirty="0" err="1"/>
              <a:t>case</a:t>
            </a:r>
            <a:r>
              <a:rPr lang="de-DE" dirty="0"/>
              <a:t/>
            </a:r>
            <a:br>
              <a:rPr lang="de-DE" dirty="0"/>
            </a:br>
            <a:endParaRPr lang="de-DE" dirty="0"/>
          </a:p>
        </p:txBody>
      </p:sp>
      <p:sp>
        <p:nvSpPr>
          <p:cNvPr id="3" name="Inhaltsplatzhalter 2"/>
          <p:cNvSpPr>
            <a:spLocks noGrp="1"/>
          </p:cNvSpPr>
          <p:nvPr>
            <p:ph idx="1"/>
          </p:nvPr>
        </p:nvSpPr>
        <p:spPr/>
        <p:txBody>
          <a:bodyPr/>
          <a:lstStyle/>
          <a:p>
            <a:pPr marL="0" indent="0">
              <a:buNone/>
            </a:pPr>
            <a:r>
              <a:rPr lang="de-DE" dirty="0"/>
              <a:t> </a:t>
            </a:r>
          </a:p>
        </p:txBody>
      </p:sp>
      <p:pic>
        <p:nvPicPr>
          <p:cNvPr id="4" name="Grafik 3"/>
          <p:cNvPicPr>
            <a:picLocks noChangeAspect="1"/>
          </p:cNvPicPr>
          <p:nvPr/>
        </p:nvPicPr>
        <p:blipFill rotWithShape="1">
          <a:blip r:embed="rId2"/>
          <a:srcRect t="14097" r="16090"/>
          <a:stretch/>
        </p:blipFill>
        <p:spPr>
          <a:xfrm>
            <a:off x="1610423" y="1425730"/>
            <a:ext cx="6730489" cy="4006540"/>
          </a:xfrm>
          <a:prstGeom prst="rect">
            <a:avLst/>
          </a:prstGeom>
        </p:spPr>
      </p:pic>
      <p:sp>
        <p:nvSpPr>
          <p:cNvPr id="5" name="Inhaltsplatzhalter 2">
            <a:extLst>
              <a:ext uri="{FF2B5EF4-FFF2-40B4-BE49-F238E27FC236}">
                <a16:creationId xmlns:a16="http://schemas.microsoft.com/office/drawing/2014/main" id="{56DED75D-00D0-9D0C-74D3-788DB8E958B5}"/>
              </a:ext>
            </a:extLst>
          </p:cNvPr>
          <p:cNvSpPr txBox="1">
            <a:spLocks/>
          </p:cNvSpPr>
          <p:nvPr/>
        </p:nvSpPr>
        <p:spPr>
          <a:xfrm>
            <a:off x="677334" y="5367838"/>
            <a:ext cx="8596668" cy="69391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a:t>Pronominal subjects </a:t>
            </a:r>
            <a:r>
              <a:rPr lang="en-US" b="1" dirty="0"/>
              <a:t>show</a:t>
            </a:r>
            <a:r>
              <a:rPr lang="en-US" dirty="0"/>
              <a:t> a strong preference for being post-V in main clauses rather than in subordinates.</a:t>
            </a:r>
          </a:p>
          <a:p>
            <a:endParaRPr lang="en-US" dirty="0"/>
          </a:p>
          <a:p>
            <a:endParaRPr lang="de-DE" dirty="0"/>
          </a:p>
        </p:txBody>
      </p:sp>
    </p:spTree>
    <p:extLst>
      <p:ext uri="{BB962C8B-B14F-4D97-AF65-F5344CB8AC3E}">
        <p14:creationId xmlns:p14="http://schemas.microsoft.com/office/powerpoint/2010/main" val="37245123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On </a:t>
            </a:r>
            <a:r>
              <a:rPr lang="de-DE" dirty="0" err="1"/>
              <a:t>the</a:t>
            </a:r>
            <a:r>
              <a:rPr lang="de-DE" dirty="0"/>
              <a:t> </a:t>
            </a:r>
            <a:r>
              <a:rPr lang="de-DE" dirty="0" err="1"/>
              <a:t>other</a:t>
            </a:r>
            <a:r>
              <a:rPr lang="de-DE" dirty="0"/>
              <a:t> </a:t>
            </a:r>
            <a:r>
              <a:rPr lang="de-DE" dirty="0" err="1"/>
              <a:t>hand</a:t>
            </a:r>
            <a:r>
              <a:rPr lang="de-DE" dirty="0"/>
              <a:t>…</a:t>
            </a:r>
          </a:p>
        </p:txBody>
      </p:sp>
      <p:sp>
        <p:nvSpPr>
          <p:cNvPr id="3" name="Inhaltsplatzhalter 2"/>
          <p:cNvSpPr>
            <a:spLocks noGrp="1"/>
          </p:cNvSpPr>
          <p:nvPr>
            <p:ph idx="1"/>
          </p:nvPr>
        </p:nvSpPr>
        <p:spPr>
          <a:xfrm>
            <a:off x="677334" y="5367838"/>
            <a:ext cx="8596668" cy="693915"/>
          </a:xfrm>
        </p:spPr>
        <p:txBody>
          <a:bodyPr/>
          <a:lstStyle/>
          <a:p>
            <a:r>
              <a:rPr lang="en-US" dirty="0"/>
              <a:t>Non-pronominal subjects </a:t>
            </a:r>
            <a:r>
              <a:rPr lang="en-US" b="1" dirty="0"/>
              <a:t>do not show</a:t>
            </a:r>
            <a:r>
              <a:rPr lang="en-US" dirty="0"/>
              <a:t> a strong preference for being post-V in main clauses rather than in subordinates</a:t>
            </a:r>
          </a:p>
          <a:p>
            <a:endParaRPr lang="en-US" dirty="0"/>
          </a:p>
          <a:p>
            <a:endParaRPr lang="de-DE" dirty="0"/>
          </a:p>
        </p:txBody>
      </p:sp>
      <p:pic>
        <p:nvPicPr>
          <p:cNvPr id="4" name="Grafik 3"/>
          <p:cNvPicPr>
            <a:picLocks noChangeAspect="1"/>
          </p:cNvPicPr>
          <p:nvPr/>
        </p:nvPicPr>
        <p:blipFill rotWithShape="1">
          <a:blip r:embed="rId2"/>
          <a:srcRect t="13104" r="16069"/>
          <a:stretch/>
        </p:blipFill>
        <p:spPr>
          <a:xfrm>
            <a:off x="1699206" y="1487065"/>
            <a:ext cx="6552923" cy="3880773"/>
          </a:xfrm>
          <a:prstGeom prst="rect">
            <a:avLst/>
          </a:prstGeom>
        </p:spPr>
      </p:pic>
    </p:spTree>
    <p:extLst>
      <p:ext uri="{BB962C8B-B14F-4D97-AF65-F5344CB8AC3E}">
        <p14:creationId xmlns:p14="http://schemas.microsoft.com/office/powerpoint/2010/main" val="11167539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Verb type</a:t>
            </a:r>
          </a:p>
        </p:txBody>
      </p:sp>
      <p:sp>
        <p:nvSpPr>
          <p:cNvPr id="3" name="Inhaltsplatzhalter 2"/>
          <p:cNvSpPr>
            <a:spLocks noGrp="1"/>
          </p:cNvSpPr>
          <p:nvPr>
            <p:ph idx="1"/>
          </p:nvPr>
        </p:nvSpPr>
        <p:spPr>
          <a:xfrm>
            <a:off x="677334" y="1385617"/>
            <a:ext cx="9031745" cy="435416"/>
          </a:xfrm>
        </p:spPr>
        <p:txBody>
          <a:bodyPr>
            <a:normAutofit/>
          </a:bodyPr>
          <a:lstStyle/>
          <a:p>
            <a:r>
              <a:rPr lang="en-US" dirty="0"/>
              <a:t>The post-V position of non-pronominal subjects is driven only by verb-type:</a:t>
            </a:r>
          </a:p>
        </p:txBody>
      </p:sp>
      <p:grpSp>
        <p:nvGrpSpPr>
          <p:cNvPr id="19" name="Group 18">
            <a:extLst>
              <a:ext uri="{FF2B5EF4-FFF2-40B4-BE49-F238E27FC236}">
                <a16:creationId xmlns:a16="http://schemas.microsoft.com/office/drawing/2014/main" id="{F8CC4D20-882A-F101-77CF-B0BBBCA45EB3}"/>
              </a:ext>
            </a:extLst>
          </p:cNvPr>
          <p:cNvGrpSpPr/>
          <p:nvPr/>
        </p:nvGrpSpPr>
        <p:grpSpPr>
          <a:xfrm>
            <a:off x="236402" y="2116899"/>
            <a:ext cx="10978903" cy="4624390"/>
            <a:chOff x="1029450" y="2346111"/>
            <a:chExt cx="9084456" cy="3863603"/>
          </a:xfrm>
        </p:grpSpPr>
        <p:pic>
          <p:nvPicPr>
            <p:cNvPr id="17" name="image2.png">
              <a:extLst>
                <a:ext uri="{FF2B5EF4-FFF2-40B4-BE49-F238E27FC236}">
                  <a16:creationId xmlns:a16="http://schemas.microsoft.com/office/drawing/2014/main" id="{07F995BB-6043-8C3C-09AA-ECE4AD51AD65}"/>
                </a:ext>
              </a:extLst>
            </p:cNvPr>
            <p:cNvPicPr/>
            <p:nvPr/>
          </p:nvPicPr>
          <p:blipFill rotWithShape="1">
            <a:blip r:embed="rId2"/>
            <a:srcRect t="6791"/>
            <a:stretch/>
          </p:blipFill>
          <p:spPr>
            <a:xfrm>
              <a:off x="1029450" y="2356062"/>
              <a:ext cx="3155823" cy="1764533"/>
            </a:xfrm>
            <a:prstGeom prst="rect">
              <a:avLst/>
            </a:prstGeom>
            <a:ln/>
          </p:spPr>
        </p:pic>
        <p:pic>
          <p:nvPicPr>
            <p:cNvPr id="15" name="image3.png">
              <a:extLst>
                <a:ext uri="{FF2B5EF4-FFF2-40B4-BE49-F238E27FC236}">
                  <a16:creationId xmlns:a16="http://schemas.microsoft.com/office/drawing/2014/main" id="{FD62C889-A67E-9DB1-77CB-B77A4FD2B3E8}"/>
                </a:ext>
              </a:extLst>
            </p:cNvPr>
            <p:cNvPicPr/>
            <p:nvPr/>
          </p:nvPicPr>
          <p:blipFill rotWithShape="1">
            <a:blip r:embed="rId3"/>
            <a:srcRect t="6200"/>
            <a:stretch/>
          </p:blipFill>
          <p:spPr>
            <a:xfrm>
              <a:off x="4031126" y="2346111"/>
              <a:ext cx="3141154" cy="1774420"/>
            </a:xfrm>
            <a:prstGeom prst="rect">
              <a:avLst/>
            </a:prstGeom>
            <a:ln/>
          </p:spPr>
        </p:pic>
        <p:pic>
          <p:nvPicPr>
            <p:cNvPr id="13" name="image7.png">
              <a:extLst>
                <a:ext uri="{FF2B5EF4-FFF2-40B4-BE49-F238E27FC236}">
                  <a16:creationId xmlns:a16="http://schemas.microsoft.com/office/drawing/2014/main" id="{F33ABF09-4EC1-D029-DD16-E3018C6BEEAE}"/>
                </a:ext>
              </a:extLst>
            </p:cNvPr>
            <p:cNvPicPr/>
            <p:nvPr/>
          </p:nvPicPr>
          <p:blipFill rotWithShape="1">
            <a:blip r:embed="rId4"/>
            <a:srcRect t="6216"/>
            <a:stretch/>
          </p:blipFill>
          <p:spPr>
            <a:xfrm>
              <a:off x="4028218" y="4414030"/>
              <a:ext cx="3132225" cy="1774421"/>
            </a:xfrm>
            <a:prstGeom prst="rect">
              <a:avLst/>
            </a:prstGeom>
            <a:ln/>
          </p:spPr>
        </p:pic>
        <p:pic>
          <p:nvPicPr>
            <p:cNvPr id="11" name="image10.png">
              <a:extLst>
                <a:ext uri="{FF2B5EF4-FFF2-40B4-BE49-F238E27FC236}">
                  <a16:creationId xmlns:a16="http://schemas.microsoft.com/office/drawing/2014/main" id="{CC56B349-96E8-DA77-7234-2C30A124B903}"/>
                </a:ext>
              </a:extLst>
            </p:cNvPr>
            <p:cNvPicPr/>
            <p:nvPr/>
          </p:nvPicPr>
          <p:blipFill rotWithShape="1">
            <a:blip r:embed="rId5"/>
            <a:srcRect t="7096"/>
            <a:stretch/>
          </p:blipFill>
          <p:spPr>
            <a:xfrm>
              <a:off x="6976943" y="4430684"/>
              <a:ext cx="3136963" cy="1757559"/>
            </a:xfrm>
            <a:prstGeom prst="rect">
              <a:avLst/>
            </a:prstGeom>
            <a:ln/>
          </p:spPr>
        </p:pic>
        <p:pic>
          <p:nvPicPr>
            <p:cNvPr id="9" name="image11.png">
              <a:extLst>
                <a:ext uri="{FF2B5EF4-FFF2-40B4-BE49-F238E27FC236}">
                  <a16:creationId xmlns:a16="http://schemas.microsoft.com/office/drawing/2014/main" id="{9DB3DA24-B301-323D-0A7B-FFDE69E5567F}"/>
                </a:ext>
              </a:extLst>
            </p:cNvPr>
            <p:cNvPicPr/>
            <p:nvPr/>
          </p:nvPicPr>
          <p:blipFill rotWithShape="1">
            <a:blip r:embed="rId6"/>
            <a:srcRect t="7107"/>
            <a:stretch/>
          </p:blipFill>
          <p:spPr>
            <a:xfrm>
              <a:off x="1030513" y="4452155"/>
              <a:ext cx="3132440" cy="1757559"/>
            </a:xfrm>
            <a:prstGeom prst="rect">
              <a:avLst/>
            </a:prstGeom>
            <a:ln/>
          </p:spPr>
        </p:pic>
      </p:grpSp>
      <p:sp>
        <p:nvSpPr>
          <p:cNvPr id="20" name="TextBox 19">
            <a:extLst>
              <a:ext uri="{FF2B5EF4-FFF2-40B4-BE49-F238E27FC236}">
                <a16:creationId xmlns:a16="http://schemas.microsoft.com/office/drawing/2014/main" id="{866FE64B-9F8A-0C90-B0CA-7A762F3E5CBF}"/>
              </a:ext>
            </a:extLst>
          </p:cNvPr>
          <p:cNvSpPr txBox="1"/>
          <p:nvPr/>
        </p:nvSpPr>
        <p:spPr>
          <a:xfrm>
            <a:off x="1689584" y="1821033"/>
            <a:ext cx="1121386" cy="307777"/>
          </a:xfrm>
          <a:prstGeom prst="rect">
            <a:avLst/>
          </a:prstGeom>
          <a:noFill/>
        </p:spPr>
        <p:txBody>
          <a:bodyPr wrap="square" rtlCol="0">
            <a:spAutoFit/>
          </a:bodyPr>
          <a:lstStyle/>
          <a:p>
            <a:r>
              <a:rPr lang="en-US" sz="1400" dirty="0"/>
              <a:t>Transitives</a:t>
            </a:r>
          </a:p>
        </p:txBody>
      </p:sp>
      <p:sp>
        <p:nvSpPr>
          <p:cNvPr id="21" name="TextBox 20">
            <a:extLst>
              <a:ext uri="{FF2B5EF4-FFF2-40B4-BE49-F238E27FC236}">
                <a16:creationId xmlns:a16="http://schemas.microsoft.com/office/drawing/2014/main" id="{75BB29E3-DA00-8D55-F4FD-A227D1BBD082}"/>
              </a:ext>
            </a:extLst>
          </p:cNvPr>
          <p:cNvSpPr txBox="1"/>
          <p:nvPr/>
        </p:nvSpPr>
        <p:spPr>
          <a:xfrm>
            <a:off x="8923702" y="4285333"/>
            <a:ext cx="1186146" cy="307777"/>
          </a:xfrm>
          <a:prstGeom prst="rect">
            <a:avLst/>
          </a:prstGeom>
          <a:noFill/>
        </p:spPr>
        <p:txBody>
          <a:bodyPr wrap="square" rtlCol="0">
            <a:spAutoFit/>
          </a:bodyPr>
          <a:lstStyle/>
          <a:p>
            <a:r>
              <a:rPr lang="en-US" sz="1400" dirty="0"/>
              <a:t>Predicatives</a:t>
            </a:r>
          </a:p>
        </p:txBody>
      </p:sp>
      <p:sp>
        <p:nvSpPr>
          <p:cNvPr id="22" name="TextBox 21">
            <a:extLst>
              <a:ext uri="{FF2B5EF4-FFF2-40B4-BE49-F238E27FC236}">
                <a16:creationId xmlns:a16="http://schemas.microsoft.com/office/drawing/2014/main" id="{A7E60FEC-751C-89A6-B0D5-E83422E68E74}"/>
              </a:ext>
            </a:extLst>
          </p:cNvPr>
          <p:cNvSpPr txBox="1"/>
          <p:nvPr/>
        </p:nvSpPr>
        <p:spPr>
          <a:xfrm>
            <a:off x="5141582" y="4294906"/>
            <a:ext cx="1360980" cy="307777"/>
          </a:xfrm>
          <a:prstGeom prst="rect">
            <a:avLst/>
          </a:prstGeom>
          <a:noFill/>
        </p:spPr>
        <p:txBody>
          <a:bodyPr wrap="square" rtlCol="0">
            <a:spAutoFit/>
          </a:bodyPr>
          <a:lstStyle/>
          <a:p>
            <a:r>
              <a:rPr lang="en-US" sz="1400" dirty="0"/>
              <a:t>Unaccusatives</a:t>
            </a:r>
          </a:p>
        </p:txBody>
      </p:sp>
      <p:sp>
        <p:nvSpPr>
          <p:cNvPr id="23" name="TextBox 22">
            <a:extLst>
              <a:ext uri="{FF2B5EF4-FFF2-40B4-BE49-F238E27FC236}">
                <a16:creationId xmlns:a16="http://schemas.microsoft.com/office/drawing/2014/main" id="{E8198E4D-55BD-19E0-4BC2-68F6A09E42D2}"/>
              </a:ext>
            </a:extLst>
          </p:cNvPr>
          <p:cNvSpPr txBox="1"/>
          <p:nvPr/>
        </p:nvSpPr>
        <p:spPr>
          <a:xfrm>
            <a:off x="1765694" y="4294906"/>
            <a:ext cx="852409" cy="307777"/>
          </a:xfrm>
          <a:prstGeom prst="rect">
            <a:avLst/>
          </a:prstGeom>
          <a:noFill/>
        </p:spPr>
        <p:txBody>
          <a:bodyPr wrap="square" rtlCol="0">
            <a:spAutoFit/>
          </a:bodyPr>
          <a:lstStyle/>
          <a:p>
            <a:r>
              <a:rPr lang="en-US" sz="1400" dirty="0"/>
              <a:t>Passives</a:t>
            </a:r>
          </a:p>
        </p:txBody>
      </p:sp>
      <p:sp>
        <p:nvSpPr>
          <p:cNvPr id="24" name="TextBox 23">
            <a:extLst>
              <a:ext uri="{FF2B5EF4-FFF2-40B4-BE49-F238E27FC236}">
                <a16:creationId xmlns:a16="http://schemas.microsoft.com/office/drawing/2014/main" id="{5D3EC596-BBDC-349E-3B10-8964752EC5FA}"/>
              </a:ext>
            </a:extLst>
          </p:cNvPr>
          <p:cNvSpPr txBox="1"/>
          <p:nvPr/>
        </p:nvSpPr>
        <p:spPr>
          <a:xfrm>
            <a:off x="5234728" y="1826547"/>
            <a:ext cx="1241115" cy="307777"/>
          </a:xfrm>
          <a:prstGeom prst="rect">
            <a:avLst/>
          </a:prstGeom>
          <a:noFill/>
        </p:spPr>
        <p:txBody>
          <a:bodyPr wrap="square" rtlCol="0">
            <a:spAutoFit/>
          </a:bodyPr>
          <a:lstStyle/>
          <a:p>
            <a:r>
              <a:rPr lang="en-US" sz="1400" dirty="0"/>
              <a:t>Intransitives</a:t>
            </a:r>
          </a:p>
        </p:txBody>
      </p:sp>
      <p:grpSp>
        <p:nvGrpSpPr>
          <p:cNvPr id="29" name="Group 28">
            <a:extLst>
              <a:ext uri="{FF2B5EF4-FFF2-40B4-BE49-F238E27FC236}">
                <a16:creationId xmlns:a16="http://schemas.microsoft.com/office/drawing/2014/main" id="{FA2CE48A-C749-1065-FEAF-B9594F40EA4F}"/>
              </a:ext>
            </a:extLst>
          </p:cNvPr>
          <p:cNvGrpSpPr/>
          <p:nvPr/>
        </p:nvGrpSpPr>
        <p:grpSpPr>
          <a:xfrm>
            <a:off x="8008225" y="2593234"/>
            <a:ext cx="1700854" cy="719416"/>
            <a:chOff x="8404260" y="2345719"/>
            <a:chExt cx="1700854" cy="719416"/>
          </a:xfrm>
        </p:grpSpPr>
        <p:sp>
          <p:nvSpPr>
            <p:cNvPr id="25" name="TextBox 24">
              <a:extLst>
                <a:ext uri="{FF2B5EF4-FFF2-40B4-BE49-F238E27FC236}">
                  <a16:creationId xmlns:a16="http://schemas.microsoft.com/office/drawing/2014/main" id="{36609C97-58DC-FAF7-D533-A210807EE54F}"/>
                </a:ext>
              </a:extLst>
            </p:cNvPr>
            <p:cNvSpPr txBox="1"/>
            <p:nvPr/>
          </p:nvSpPr>
          <p:spPr>
            <a:xfrm>
              <a:off x="8404260" y="2404152"/>
              <a:ext cx="202021" cy="184621"/>
            </a:xfrm>
            <a:prstGeom prst="rect">
              <a:avLst/>
            </a:prstGeom>
            <a:solidFill>
              <a:schemeClr val="tx1"/>
            </a:solidFill>
          </p:spPr>
          <p:txBody>
            <a:bodyPr wrap="square" rtlCol="0">
              <a:spAutoFit/>
            </a:bodyPr>
            <a:lstStyle/>
            <a:p>
              <a:endParaRPr lang="en-US" sz="800" dirty="0"/>
            </a:p>
          </p:txBody>
        </p:sp>
        <p:sp>
          <p:nvSpPr>
            <p:cNvPr id="26" name="TextBox 25">
              <a:extLst>
                <a:ext uri="{FF2B5EF4-FFF2-40B4-BE49-F238E27FC236}">
                  <a16:creationId xmlns:a16="http://schemas.microsoft.com/office/drawing/2014/main" id="{0B2A0F28-4DBF-1219-6C0A-F1E3950D804E}"/>
                </a:ext>
              </a:extLst>
            </p:cNvPr>
            <p:cNvSpPr txBox="1"/>
            <p:nvPr/>
          </p:nvSpPr>
          <p:spPr>
            <a:xfrm>
              <a:off x="8404260" y="2818937"/>
              <a:ext cx="202021" cy="184621"/>
            </a:xfrm>
            <a:prstGeom prst="rect">
              <a:avLst/>
            </a:prstGeom>
            <a:pattFill prst="pct50">
              <a:fgClr>
                <a:schemeClr val="tx1"/>
              </a:fgClr>
              <a:bgClr>
                <a:schemeClr val="bg1"/>
              </a:bgClr>
            </a:pattFill>
          </p:spPr>
          <p:txBody>
            <a:bodyPr wrap="square" rtlCol="0">
              <a:spAutoFit/>
            </a:bodyPr>
            <a:lstStyle/>
            <a:p>
              <a:endParaRPr lang="en-US" sz="800" dirty="0"/>
            </a:p>
          </p:txBody>
        </p:sp>
        <p:sp>
          <p:nvSpPr>
            <p:cNvPr id="27" name="TextBox 26">
              <a:extLst>
                <a:ext uri="{FF2B5EF4-FFF2-40B4-BE49-F238E27FC236}">
                  <a16:creationId xmlns:a16="http://schemas.microsoft.com/office/drawing/2014/main" id="{58732F11-BA40-A48E-7B52-844E1E7B36EC}"/>
                </a:ext>
              </a:extLst>
            </p:cNvPr>
            <p:cNvSpPr txBox="1"/>
            <p:nvPr/>
          </p:nvSpPr>
          <p:spPr>
            <a:xfrm>
              <a:off x="8726665" y="2345719"/>
              <a:ext cx="1186145" cy="307777"/>
            </a:xfrm>
            <a:prstGeom prst="rect">
              <a:avLst/>
            </a:prstGeom>
            <a:noFill/>
          </p:spPr>
          <p:txBody>
            <a:bodyPr wrap="square" rtlCol="0">
              <a:spAutoFit/>
            </a:bodyPr>
            <a:lstStyle/>
            <a:p>
              <a:r>
                <a:rPr lang="en-US" sz="1400" dirty="0"/>
                <a:t>Pre-V NPs</a:t>
              </a:r>
            </a:p>
          </p:txBody>
        </p:sp>
        <p:sp>
          <p:nvSpPr>
            <p:cNvPr id="28" name="TextBox 27">
              <a:extLst>
                <a:ext uri="{FF2B5EF4-FFF2-40B4-BE49-F238E27FC236}">
                  <a16:creationId xmlns:a16="http://schemas.microsoft.com/office/drawing/2014/main" id="{613B0890-FA9F-867E-EB85-D084F4527430}"/>
                </a:ext>
              </a:extLst>
            </p:cNvPr>
            <p:cNvSpPr txBox="1"/>
            <p:nvPr/>
          </p:nvSpPr>
          <p:spPr>
            <a:xfrm>
              <a:off x="8726664" y="2757358"/>
              <a:ext cx="1378450" cy="307777"/>
            </a:xfrm>
            <a:prstGeom prst="rect">
              <a:avLst/>
            </a:prstGeom>
            <a:noFill/>
          </p:spPr>
          <p:txBody>
            <a:bodyPr wrap="square" rtlCol="0">
              <a:spAutoFit/>
            </a:bodyPr>
            <a:lstStyle/>
            <a:p>
              <a:r>
                <a:rPr lang="en-US" sz="1400" dirty="0"/>
                <a:t>Post-V NPs</a:t>
              </a:r>
            </a:p>
          </p:txBody>
        </p:sp>
      </p:grpSp>
    </p:spTree>
    <p:extLst>
      <p:ext uri="{BB962C8B-B14F-4D97-AF65-F5344CB8AC3E}">
        <p14:creationId xmlns:p14="http://schemas.microsoft.com/office/powerpoint/2010/main" val="30660306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Summing</a:t>
            </a:r>
            <a:r>
              <a:rPr lang="de-DE" dirty="0"/>
              <a:t> </a:t>
            </a:r>
            <a:r>
              <a:rPr lang="de-DE" dirty="0" err="1"/>
              <a:t>up</a:t>
            </a:r>
            <a:endParaRPr lang="de-DE" dirty="0"/>
          </a:p>
        </p:txBody>
      </p:sp>
      <p:sp>
        <p:nvSpPr>
          <p:cNvPr id="3" name="Inhaltsplatzhalter 2"/>
          <p:cNvSpPr>
            <a:spLocks noGrp="1"/>
          </p:cNvSpPr>
          <p:nvPr>
            <p:ph idx="1"/>
          </p:nvPr>
        </p:nvSpPr>
        <p:spPr>
          <a:xfrm>
            <a:off x="677334" y="1756881"/>
            <a:ext cx="8596668" cy="4491519"/>
          </a:xfrm>
        </p:spPr>
        <p:txBody>
          <a:bodyPr>
            <a:normAutofit lnSpcReduction="10000"/>
          </a:bodyPr>
          <a:lstStyle/>
          <a:p>
            <a:pPr marL="0" indent="0">
              <a:buNone/>
            </a:pPr>
            <a:r>
              <a:rPr lang="de-DE" dirty="0" err="1"/>
              <a:t>We</a:t>
            </a:r>
            <a:r>
              <a:rPr lang="de-DE" dirty="0"/>
              <a:t> </a:t>
            </a:r>
            <a:r>
              <a:rPr lang="de-DE" dirty="0" err="1"/>
              <a:t>have</a:t>
            </a:r>
            <a:r>
              <a:rPr lang="de-DE" dirty="0"/>
              <a:t> a </a:t>
            </a:r>
            <a:r>
              <a:rPr lang="de-DE" dirty="0" err="1"/>
              <a:t>clear</a:t>
            </a:r>
            <a:r>
              <a:rPr lang="de-DE" dirty="0"/>
              <a:t> </a:t>
            </a:r>
            <a:r>
              <a:rPr lang="de-DE" dirty="0" err="1"/>
              <a:t>asymmetry</a:t>
            </a:r>
            <a:r>
              <a:rPr lang="de-DE" dirty="0"/>
              <a:t> </a:t>
            </a:r>
            <a:r>
              <a:rPr lang="de-DE" dirty="0" err="1"/>
              <a:t>between</a:t>
            </a:r>
            <a:r>
              <a:rPr lang="de-DE" dirty="0"/>
              <a:t> pronominal and DP </a:t>
            </a:r>
            <a:r>
              <a:rPr lang="de-DE" dirty="0" err="1"/>
              <a:t>subjects</a:t>
            </a:r>
            <a:r>
              <a:rPr lang="de-DE" dirty="0"/>
              <a:t>:</a:t>
            </a:r>
          </a:p>
          <a:p>
            <a:pPr marL="0" indent="0">
              <a:buNone/>
            </a:pPr>
            <a:endParaRPr lang="de-DE" dirty="0"/>
          </a:p>
          <a:p>
            <a:r>
              <a:rPr lang="de-DE" b="1" dirty="0"/>
              <a:t>Postverbal pronominal </a:t>
            </a:r>
            <a:r>
              <a:rPr lang="de-DE" b="1" dirty="0" err="1"/>
              <a:t>subjects</a:t>
            </a:r>
            <a:r>
              <a:rPr lang="de-DE" dirty="0"/>
              <a:t> </a:t>
            </a:r>
            <a:r>
              <a:rPr lang="de-DE" dirty="0" err="1"/>
              <a:t>are</a:t>
            </a:r>
            <a:r>
              <a:rPr lang="de-DE" dirty="0"/>
              <a:t> </a:t>
            </a:r>
            <a:r>
              <a:rPr lang="de-DE" dirty="0" err="1"/>
              <a:t>only</a:t>
            </a:r>
            <a:r>
              <a:rPr lang="de-DE" dirty="0"/>
              <a:t> </a:t>
            </a:r>
            <a:r>
              <a:rPr lang="de-DE" dirty="0" err="1"/>
              <a:t>found</a:t>
            </a:r>
            <a:r>
              <a:rPr lang="de-DE" dirty="0"/>
              <a:t> in </a:t>
            </a:r>
            <a:r>
              <a:rPr lang="de-DE" dirty="0" err="1"/>
              <a:t>main</a:t>
            </a:r>
            <a:r>
              <a:rPr lang="de-DE" dirty="0"/>
              <a:t> </a:t>
            </a:r>
            <a:r>
              <a:rPr lang="de-DE" dirty="0" err="1"/>
              <a:t>clauses</a:t>
            </a:r>
            <a:r>
              <a:rPr lang="de-DE" dirty="0"/>
              <a:t> and </a:t>
            </a:r>
            <a:r>
              <a:rPr lang="de-DE" dirty="0" err="1"/>
              <a:t>only</a:t>
            </a:r>
            <a:r>
              <a:rPr lang="de-DE" dirty="0"/>
              <a:t> in front </a:t>
            </a:r>
            <a:r>
              <a:rPr lang="de-DE" dirty="0" err="1"/>
              <a:t>of</a:t>
            </a:r>
            <a:r>
              <a:rPr lang="de-DE" dirty="0"/>
              <a:t> </a:t>
            </a:r>
            <a:r>
              <a:rPr lang="de-DE" dirty="0" err="1"/>
              <a:t>the</a:t>
            </a:r>
            <a:r>
              <a:rPr lang="de-DE" dirty="0"/>
              <a:t> </a:t>
            </a:r>
            <a:r>
              <a:rPr lang="de-DE" dirty="0" err="1"/>
              <a:t>past</a:t>
            </a:r>
            <a:r>
              <a:rPr lang="de-DE" dirty="0"/>
              <a:t> </a:t>
            </a:r>
            <a:r>
              <a:rPr lang="de-DE" dirty="0" err="1"/>
              <a:t>participle</a:t>
            </a:r>
            <a:r>
              <a:rPr lang="de-DE" dirty="0"/>
              <a:t> </a:t>
            </a:r>
          </a:p>
          <a:p>
            <a:pPr marL="0" indent="0">
              <a:buNone/>
            </a:pPr>
            <a:r>
              <a:rPr lang="de-DE" dirty="0">
                <a:sym typeface="Wingdings" panose="05000000000000000000" pitchFamily="2" charset="2"/>
              </a:rPr>
              <a:t>	 high </a:t>
            </a:r>
            <a:r>
              <a:rPr lang="de-DE" dirty="0" err="1">
                <a:sym typeface="Wingdings" panose="05000000000000000000" pitchFamily="2" charset="2"/>
              </a:rPr>
              <a:t>position</a:t>
            </a:r>
            <a:endParaRPr lang="de-DE" dirty="0">
              <a:sym typeface="Wingdings" panose="05000000000000000000" pitchFamily="2" charset="2"/>
            </a:endParaRPr>
          </a:p>
          <a:p>
            <a:pPr marL="0" indent="0">
              <a:buNone/>
            </a:pPr>
            <a:endParaRPr lang="de-DE" dirty="0">
              <a:sym typeface="Wingdings" panose="05000000000000000000" pitchFamily="2" charset="2"/>
            </a:endParaRPr>
          </a:p>
          <a:p>
            <a:r>
              <a:rPr lang="de-DE" b="1" dirty="0">
                <a:sym typeface="Wingdings" panose="05000000000000000000" pitchFamily="2" charset="2"/>
              </a:rPr>
              <a:t>Postverbal DP </a:t>
            </a:r>
            <a:r>
              <a:rPr lang="de-DE" b="1" dirty="0" err="1">
                <a:sym typeface="Wingdings" panose="05000000000000000000" pitchFamily="2" charset="2"/>
              </a:rPr>
              <a:t>subjects</a:t>
            </a:r>
            <a:r>
              <a:rPr lang="de-DE" b="1" dirty="0">
                <a:sym typeface="Wingdings" panose="05000000000000000000" pitchFamily="2" charset="2"/>
              </a:rPr>
              <a:t> </a:t>
            </a:r>
            <a:r>
              <a:rPr lang="de-DE" dirty="0" err="1">
                <a:sym typeface="Wingdings" panose="05000000000000000000" pitchFamily="2" charset="2"/>
              </a:rPr>
              <a:t>are</a:t>
            </a:r>
            <a:r>
              <a:rPr lang="de-DE" dirty="0">
                <a:sym typeface="Wingdings" panose="05000000000000000000" pitchFamily="2" charset="2"/>
              </a:rPr>
              <a:t> </a:t>
            </a:r>
            <a:r>
              <a:rPr lang="de-DE" dirty="0" err="1">
                <a:sym typeface="Wingdings" panose="05000000000000000000" pitchFamily="2" charset="2"/>
              </a:rPr>
              <a:t>found</a:t>
            </a:r>
            <a:r>
              <a:rPr lang="de-DE" dirty="0">
                <a:sym typeface="Wingdings" panose="05000000000000000000" pitchFamily="2" charset="2"/>
              </a:rPr>
              <a:t> in </a:t>
            </a:r>
            <a:r>
              <a:rPr lang="de-DE" dirty="0" err="1">
                <a:sym typeface="Wingdings" panose="05000000000000000000" pitchFamily="2" charset="2"/>
              </a:rPr>
              <a:t>both</a:t>
            </a:r>
            <a:r>
              <a:rPr lang="de-DE" dirty="0">
                <a:sym typeface="Wingdings" panose="05000000000000000000" pitchFamily="2" charset="2"/>
              </a:rPr>
              <a:t> </a:t>
            </a:r>
            <a:r>
              <a:rPr lang="de-DE" dirty="0" err="1">
                <a:sym typeface="Wingdings" panose="05000000000000000000" pitchFamily="2" charset="2"/>
              </a:rPr>
              <a:t>main</a:t>
            </a:r>
            <a:r>
              <a:rPr lang="de-DE" dirty="0">
                <a:sym typeface="Wingdings" panose="05000000000000000000" pitchFamily="2" charset="2"/>
              </a:rPr>
              <a:t> and </a:t>
            </a:r>
            <a:r>
              <a:rPr lang="de-DE" dirty="0" err="1">
                <a:sym typeface="Wingdings" panose="05000000000000000000" pitchFamily="2" charset="2"/>
              </a:rPr>
              <a:t>embedded</a:t>
            </a:r>
            <a:r>
              <a:rPr lang="de-DE" dirty="0">
                <a:sym typeface="Wingdings" panose="05000000000000000000" pitchFamily="2" charset="2"/>
              </a:rPr>
              <a:t> </a:t>
            </a:r>
            <a:r>
              <a:rPr lang="de-DE" dirty="0" err="1">
                <a:sym typeface="Wingdings" panose="05000000000000000000" pitchFamily="2" charset="2"/>
              </a:rPr>
              <a:t>clauses</a:t>
            </a:r>
            <a:r>
              <a:rPr lang="de-DE" dirty="0">
                <a:sym typeface="Wingdings" panose="05000000000000000000" pitchFamily="2" charset="2"/>
              </a:rPr>
              <a:t> </a:t>
            </a:r>
            <a:r>
              <a:rPr lang="de-DE" dirty="0" err="1">
                <a:sym typeface="Wingdings" panose="05000000000000000000" pitchFamily="2" charset="2"/>
              </a:rPr>
              <a:t>depending</a:t>
            </a:r>
            <a:r>
              <a:rPr lang="de-DE" dirty="0">
                <a:sym typeface="Wingdings" panose="05000000000000000000" pitchFamily="2" charset="2"/>
              </a:rPr>
              <a:t> on </a:t>
            </a:r>
            <a:r>
              <a:rPr lang="de-DE" dirty="0" err="1">
                <a:sym typeface="Wingdings" panose="05000000000000000000" pitchFamily="2" charset="2"/>
              </a:rPr>
              <a:t>the</a:t>
            </a:r>
            <a:r>
              <a:rPr lang="de-DE" dirty="0">
                <a:sym typeface="Wingdings" panose="05000000000000000000" pitchFamily="2" charset="2"/>
              </a:rPr>
              <a:t> </a:t>
            </a:r>
            <a:r>
              <a:rPr lang="de-DE" dirty="0" err="1">
                <a:sym typeface="Wingdings" panose="05000000000000000000" pitchFamily="2" charset="2"/>
              </a:rPr>
              <a:t>verb</a:t>
            </a:r>
            <a:r>
              <a:rPr lang="de-DE" dirty="0">
                <a:sym typeface="Wingdings" panose="05000000000000000000" pitchFamily="2" charset="2"/>
              </a:rPr>
              <a:t> type (</a:t>
            </a:r>
            <a:r>
              <a:rPr lang="de-DE" dirty="0" err="1">
                <a:sym typeface="Wingdings" panose="05000000000000000000" pitchFamily="2" charset="2"/>
              </a:rPr>
              <a:t>only</a:t>
            </a:r>
            <a:r>
              <a:rPr lang="de-DE" dirty="0">
                <a:sym typeface="Wingdings" panose="05000000000000000000" pitchFamily="2" charset="2"/>
              </a:rPr>
              <a:t> unaccusatives, passives etc.) and </a:t>
            </a:r>
            <a:r>
              <a:rPr lang="de-DE" dirty="0" err="1">
                <a:sym typeface="Wingdings" panose="05000000000000000000" pitchFamily="2" charset="2"/>
              </a:rPr>
              <a:t>are</a:t>
            </a:r>
            <a:r>
              <a:rPr lang="de-DE" dirty="0">
                <a:sym typeface="Wingdings" panose="05000000000000000000" pitchFamily="2" charset="2"/>
              </a:rPr>
              <a:t> </a:t>
            </a:r>
            <a:r>
              <a:rPr lang="de-DE" dirty="0" err="1">
                <a:sym typeface="Wingdings" panose="05000000000000000000" pitchFamily="2" charset="2"/>
              </a:rPr>
              <a:t>equally</a:t>
            </a:r>
            <a:r>
              <a:rPr lang="de-DE" dirty="0">
                <a:sym typeface="Wingdings" panose="05000000000000000000" pitchFamily="2" charset="2"/>
              </a:rPr>
              <a:t> </a:t>
            </a:r>
            <a:r>
              <a:rPr lang="de-DE" dirty="0" err="1">
                <a:sym typeface="Wingdings" panose="05000000000000000000" pitchFamily="2" charset="2"/>
              </a:rPr>
              <a:t>distributed</a:t>
            </a:r>
            <a:r>
              <a:rPr lang="de-DE" dirty="0">
                <a:sym typeface="Wingdings" panose="05000000000000000000" pitchFamily="2" charset="2"/>
              </a:rPr>
              <a:t> in </a:t>
            </a:r>
            <a:r>
              <a:rPr lang="de-DE" dirty="0" err="1">
                <a:sym typeface="Wingdings" panose="05000000000000000000" pitchFamily="2" charset="2"/>
              </a:rPr>
              <a:t>main</a:t>
            </a:r>
            <a:r>
              <a:rPr lang="de-DE" dirty="0">
                <a:sym typeface="Wingdings" panose="05000000000000000000" pitchFamily="2" charset="2"/>
              </a:rPr>
              <a:t> and </a:t>
            </a:r>
            <a:r>
              <a:rPr lang="de-DE" dirty="0" err="1">
                <a:sym typeface="Wingdings" panose="05000000000000000000" pitchFamily="2" charset="2"/>
              </a:rPr>
              <a:t>embedded</a:t>
            </a:r>
            <a:r>
              <a:rPr lang="de-DE" dirty="0">
                <a:sym typeface="Wingdings" panose="05000000000000000000" pitchFamily="2" charset="2"/>
              </a:rPr>
              <a:t> </a:t>
            </a:r>
            <a:r>
              <a:rPr lang="de-DE" dirty="0" err="1">
                <a:sym typeface="Wingdings" panose="05000000000000000000" pitchFamily="2" charset="2"/>
              </a:rPr>
              <a:t>clauses</a:t>
            </a:r>
            <a:r>
              <a:rPr lang="de-DE" dirty="0">
                <a:sym typeface="Wingdings" panose="05000000000000000000" pitchFamily="2" charset="2"/>
              </a:rPr>
              <a:t>.</a:t>
            </a:r>
          </a:p>
          <a:p>
            <a:pPr marL="0" indent="0">
              <a:buNone/>
            </a:pPr>
            <a:r>
              <a:rPr lang="de-DE" dirty="0">
                <a:sym typeface="Wingdings" panose="05000000000000000000" pitchFamily="2" charset="2"/>
              </a:rPr>
              <a:t>	 </a:t>
            </a:r>
            <a:r>
              <a:rPr lang="de-DE" dirty="0" err="1">
                <a:sym typeface="Wingdings" panose="05000000000000000000" pitchFamily="2" charset="2"/>
              </a:rPr>
              <a:t>low</a:t>
            </a:r>
            <a:r>
              <a:rPr lang="de-DE" dirty="0">
                <a:sym typeface="Wingdings" panose="05000000000000000000" pitchFamily="2" charset="2"/>
              </a:rPr>
              <a:t> </a:t>
            </a:r>
            <a:r>
              <a:rPr lang="de-DE" dirty="0" err="1">
                <a:sym typeface="Wingdings" panose="05000000000000000000" pitchFamily="2" charset="2"/>
              </a:rPr>
              <a:t>subjects</a:t>
            </a:r>
            <a:r>
              <a:rPr lang="de-DE" dirty="0">
                <a:sym typeface="Wingdings" panose="05000000000000000000" pitchFamily="2" charset="2"/>
              </a:rPr>
              <a:t> in </a:t>
            </a:r>
            <a:r>
              <a:rPr lang="de-DE" dirty="0" err="1">
                <a:sym typeface="Wingdings" panose="05000000000000000000" pitchFamily="2" charset="2"/>
              </a:rPr>
              <a:t>the</a:t>
            </a:r>
            <a:r>
              <a:rPr lang="de-DE" dirty="0">
                <a:sym typeface="Wingdings" panose="05000000000000000000" pitchFamily="2" charset="2"/>
              </a:rPr>
              <a:t> VP</a:t>
            </a:r>
          </a:p>
          <a:p>
            <a:pPr marL="0" indent="0">
              <a:buNone/>
            </a:pPr>
            <a:endParaRPr lang="de-DE" dirty="0">
              <a:sym typeface="Wingdings" panose="05000000000000000000" pitchFamily="2" charset="2"/>
            </a:endParaRPr>
          </a:p>
          <a:p>
            <a:r>
              <a:rPr lang="de-DE" b="1" dirty="0" err="1">
                <a:sym typeface="Wingdings" panose="05000000000000000000" pitchFamily="2" charset="2"/>
              </a:rPr>
              <a:t>No</a:t>
            </a:r>
            <a:r>
              <a:rPr lang="de-DE" b="1" dirty="0">
                <a:sym typeface="Wingdings" panose="05000000000000000000" pitchFamily="2" charset="2"/>
              </a:rPr>
              <a:t> </a:t>
            </a:r>
            <a:r>
              <a:rPr lang="de-DE" b="1" dirty="0" err="1">
                <a:sym typeface="Wingdings" panose="05000000000000000000" pitchFamily="2" charset="2"/>
              </a:rPr>
              <a:t>clear</a:t>
            </a:r>
            <a:r>
              <a:rPr lang="de-DE" b="1" dirty="0">
                <a:sym typeface="Wingdings" panose="05000000000000000000" pitchFamily="2" charset="2"/>
              </a:rPr>
              <a:t> </a:t>
            </a:r>
            <a:r>
              <a:rPr lang="de-DE" b="1" dirty="0" err="1">
                <a:sym typeface="Wingdings" panose="05000000000000000000" pitchFamily="2" charset="2"/>
              </a:rPr>
              <a:t>evidence</a:t>
            </a:r>
            <a:r>
              <a:rPr lang="de-DE" b="1" dirty="0">
                <a:sym typeface="Wingdings" panose="05000000000000000000" pitchFamily="2" charset="2"/>
              </a:rPr>
              <a:t> </a:t>
            </a:r>
            <a:r>
              <a:rPr lang="de-DE" b="1" dirty="0" err="1">
                <a:sym typeface="Wingdings" panose="05000000000000000000" pitchFamily="2" charset="2"/>
              </a:rPr>
              <a:t>for</a:t>
            </a:r>
            <a:r>
              <a:rPr lang="de-DE" dirty="0">
                <a:sym typeface="Wingdings" panose="05000000000000000000" pitchFamily="2" charset="2"/>
              </a:rPr>
              <a:t> </a:t>
            </a:r>
            <a:r>
              <a:rPr lang="de-DE" dirty="0" err="1">
                <a:sym typeface="Wingdings" panose="05000000000000000000" pitchFamily="2" charset="2"/>
              </a:rPr>
              <a:t>focused</a:t>
            </a:r>
            <a:r>
              <a:rPr lang="de-DE" dirty="0">
                <a:sym typeface="Wingdings" panose="05000000000000000000" pitchFamily="2" charset="2"/>
              </a:rPr>
              <a:t> </a:t>
            </a:r>
            <a:r>
              <a:rPr lang="de-DE" b="1" dirty="0">
                <a:sym typeface="Wingdings" panose="05000000000000000000" pitchFamily="2" charset="2"/>
              </a:rPr>
              <a:t>postverbal </a:t>
            </a:r>
            <a:r>
              <a:rPr lang="de-DE" b="1" dirty="0" err="1">
                <a:sym typeface="Wingdings" panose="05000000000000000000" pitchFamily="2" charset="2"/>
              </a:rPr>
              <a:t>subjects</a:t>
            </a:r>
            <a:r>
              <a:rPr lang="de-DE" b="1" dirty="0">
                <a:sym typeface="Wingdings" panose="05000000000000000000" pitchFamily="2" charset="2"/>
              </a:rPr>
              <a:t> in </a:t>
            </a:r>
            <a:r>
              <a:rPr lang="de-DE" b="1" dirty="0" err="1">
                <a:sym typeface="Wingdings" panose="05000000000000000000" pitchFamily="2" charset="2"/>
              </a:rPr>
              <a:t>the</a:t>
            </a:r>
            <a:r>
              <a:rPr lang="de-DE" b="1" dirty="0">
                <a:sym typeface="Wingdings" panose="05000000000000000000" pitchFamily="2" charset="2"/>
              </a:rPr>
              <a:t> vP </a:t>
            </a:r>
            <a:r>
              <a:rPr lang="de-DE" b="1" dirty="0" err="1">
                <a:sym typeface="Wingdings" panose="05000000000000000000" pitchFamily="2" charset="2"/>
              </a:rPr>
              <a:t>periphery</a:t>
            </a:r>
            <a:r>
              <a:rPr lang="de-DE" dirty="0">
                <a:sym typeface="Wingdings" panose="05000000000000000000" pitchFamily="2" charset="2"/>
              </a:rPr>
              <a:t> </a:t>
            </a:r>
            <a:r>
              <a:rPr lang="de-DE" dirty="0" err="1">
                <a:sym typeface="Wingdings" panose="05000000000000000000" pitchFamily="2" charset="2"/>
              </a:rPr>
              <a:t>with</a:t>
            </a:r>
            <a:r>
              <a:rPr lang="de-DE" dirty="0">
                <a:sym typeface="Wingdings" panose="05000000000000000000" pitchFamily="2" charset="2"/>
              </a:rPr>
              <a:t> transitive/intransitive </a:t>
            </a:r>
            <a:r>
              <a:rPr lang="de-DE" dirty="0" err="1">
                <a:sym typeface="Wingdings" panose="05000000000000000000" pitchFamily="2" charset="2"/>
              </a:rPr>
              <a:t>verbs</a:t>
            </a:r>
            <a:r>
              <a:rPr lang="de-DE" dirty="0">
                <a:sym typeface="Wingdings" panose="05000000000000000000" pitchFamily="2" charset="2"/>
              </a:rPr>
              <a:t>.</a:t>
            </a:r>
          </a:p>
          <a:p>
            <a:endParaRPr lang="de-DE" dirty="0">
              <a:sym typeface="Wingdings" panose="05000000000000000000" pitchFamily="2" charset="2"/>
            </a:endParaRPr>
          </a:p>
          <a:p>
            <a:endParaRPr lang="de-DE" dirty="0"/>
          </a:p>
        </p:txBody>
      </p:sp>
    </p:spTree>
    <p:extLst>
      <p:ext uri="{BB962C8B-B14F-4D97-AF65-F5344CB8AC3E}">
        <p14:creationId xmlns:p14="http://schemas.microsoft.com/office/powerpoint/2010/main" val="22971906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Summing</a:t>
            </a:r>
            <a:r>
              <a:rPr lang="de-DE" dirty="0"/>
              <a:t> </a:t>
            </a:r>
            <a:r>
              <a:rPr lang="de-DE" dirty="0" err="1"/>
              <a:t>up</a:t>
            </a:r>
            <a:r>
              <a:rPr lang="de-DE" dirty="0"/>
              <a:t/>
            </a:r>
            <a:br>
              <a:rPr lang="de-DE" dirty="0"/>
            </a:br>
            <a:endParaRPr lang="de-DE" dirty="0"/>
          </a:p>
        </p:txBody>
      </p:sp>
      <p:sp>
        <p:nvSpPr>
          <p:cNvPr id="3" name="Inhaltsplatzhalter 2"/>
          <p:cNvSpPr>
            <a:spLocks noGrp="1"/>
          </p:cNvSpPr>
          <p:nvPr>
            <p:ph idx="1"/>
          </p:nvPr>
        </p:nvSpPr>
        <p:spPr>
          <a:xfrm>
            <a:off x="677334" y="1695235"/>
            <a:ext cx="8596668" cy="4880226"/>
          </a:xfrm>
        </p:spPr>
        <p:txBody>
          <a:bodyPr>
            <a:normAutofit lnSpcReduction="10000"/>
          </a:bodyPr>
          <a:lstStyle/>
          <a:p>
            <a:pPr marL="0" indent="0">
              <a:buNone/>
            </a:pPr>
            <a:r>
              <a:rPr lang="de-DE" dirty="0" err="1"/>
              <a:t>Subjects</a:t>
            </a:r>
            <a:r>
              <a:rPr lang="de-DE" dirty="0"/>
              <a:t> in OVen </a:t>
            </a:r>
            <a:r>
              <a:rPr lang="de-DE" dirty="0" err="1"/>
              <a:t>can</a:t>
            </a:r>
            <a:r>
              <a:rPr lang="de-DE" dirty="0"/>
              <a:t> </a:t>
            </a:r>
            <a:r>
              <a:rPr lang="de-DE" dirty="0" err="1"/>
              <a:t>be</a:t>
            </a:r>
            <a:r>
              <a:rPr lang="de-DE" dirty="0"/>
              <a:t> in:</a:t>
            </a:r>
          </a:p>
          <a:p>
            <a:pPr marL="0" indent="0">
              <a:buNone/>
            </a:pPr>
            <a:endParaRPr lang="de-DE" dirty="0"/>
          </a:p>
          <a:p>
            <a:pPr marL="0" indent="0">
              <a:buNone/>
            </a:pPr>
            <a:r>
              <a:rPr lang="de-DE" dirty="0"/>
              <a:t>1. </a:t>
            </a:r>
            <a:r>
              <a:rPr lang="de-DE" b="1" dirty="0"/>
              <a:t>A </a:t>
            </a:r>
            <a:r>
              <a:rPr lang="de-DE" b="1" dirty="0" err="1"/>
              <a:t>SpecC</a:t>
            </a:r>
            <a:r>
              <a:rPr lang="de-DE" b="1" dirty="0"/>
              <a:t> </a:t>
            </a:r>
            <a:r>
              <a:rPr lang="de-DE" b="1" dirty="0" err="1"/>
              <a:t>position</a:t>
            </a:r>
            <a:r>
              <a:rPr lang="de-DE" dirty="0"/>
              <a:t> (</a:t>
            </a:r>
            <a:r>
              <a:rPr lang="de-DE" dirty="0" err="1"/>
              <a:t>preverbal</a:t>
            </a:r>
            <a:r>
              <a:rPr lang="de-DE" dirty="0"/>
              <a:t> in </a:t>
            </a:r>
            <a:r>
              <a:rPr lang="de-DE" dirty="0" err="1"/>
              <a:t>main</a:t>
            </a:r>
            <a:r>
              <a:rPr lang="de-DE" dirty="0"/>
              <a:t> </a:t>
            </a:r>
            <a:r>
              <a:rPr lang="de-DE" dirty="0" err="1"/>
              <a:t>clauses</a:t>
            </a:r>
            <a:r>
              <a:rPr lang="de-DE" dirty="0"/>
              <a:t>) </a:t>
            </a:r>
          </a:p>
          <a:p>
            <a:pPr marL="0" indent="0">
              <a:buNone/>
            </a:pPr>
            <a:r>
              <a:rPr lang="de-DE" dirty="0">
                <a:sym typeface="Wingdings" pitchFamily="2" charset="2"/>
              </a:rPr>
              <a:t>	</a:t>
            </a:r>
            <a:r>
              <a:rPr lang="de-DE" b="1" dirty="0">
                <a:sym typeface="Wingdings" pitchFamily="2" charset="2"/>
              </a:rPr>
              <a:t> </a:t>
            </a:r>
            <a:r>
              <a:rPr lang="de-DE" b="1" dirty="0" err="1">
                <a:sym typeface="Wingdings" pitchFamily="2" charset="2"/>
              </a:rPr>
              <a:t>both</a:t>
            </a:r>
            <a:r>
              <a:rPr lang="de-DE" b="1" dirty="0">
                <a:sym typeface="Wingdings" pitchFamily="2" charset="2"/>
              </a:rPr>
              <a:t> pronominal and DP </a:t>
            </a:r>
            <a:r>
              <a:rPr lang="de-DE" b="1" dirty="0" err="1">
                <a:sym typeface="Wingdings" pitchFamily="2" charset="2"/>
              </a:rPr>
              <a:t>subjects</a:t>
            </a:r>
            <a:endParaRPr lang="de-DE" b="1" dirty="0">
              <a:sym typeface="Wingdings" pitchFamily="2" charset="2"/>
            </a:endParaRPr>
          </a:p>
          <a:p>
            <a:pPr marL="0" indent="0">
              <a:buNone/>
            </a:pPr>
            <a:endParaRPr lang="de-DE" b="1" dirty="0"/>
          </a:p>
          <a:p>
            <a:pPr marL="0" indent="0">
              <a:buNone/>
            </a:pPr>
            <a:r>
              <a:rPr lang="de-DE" dirty="0"/>
              <a:t>2. </a:t>
            </a:r>
            <a:r>
              <a:rPr lang="de-DE" b="1" dirty="0"/>
              <a:t>A SpecT </a:t>
            </a:r>
            <a:r>
              <a:rPr lang="de-DE" b="1" dirty="0" err="1"/>
              <a:t>position</a:t>
            </a:r>
            <a:r>
              <a:rPr lang="de-DE" b="1" dirty="0"/>
              <a:t> </a:t>
            </a:r>
            <a:r>
              <a:rPr lang="de-DE" dirty="0"/>
              <a:t>(G-inversion in </a:t>
            </a:r>
            <a:r>
              <a:rPr lang="de-DE" dirty="0" err="1"/>
              <a:t>main</a:t>
            </a:r>
            <a:r>
              <a:rPr lang="de-DE" dirty="0"/>
              <a:t> </a:t>
            </a:r>
            <a:r>
              <a:rPr lang="de-DE" dirty="0" err="1"/>
              <a:t>clauses</a:t>
            </a:r>
            <a:r>
              <a:rPr lang="de-DE" dirty="0"/>
              <a:t>)</a:t>
            </a:r>
          </a:p>
          <a:p>
            <a:pPr marL="0" indent="0">
              <a:buNone/>
            </a:pPr>
            <a:r>
              <a:rPr lang="de-DE" dirty="0">
                <a:sym typeface="Wingdings" pitchFamily="2" charset="2"/>
              </a:rPr>
              <a:t>	</a:t>
            </a:r>
            <a:r>
              <a:rPr lang="de-DE" b="1" dirty="0">
                <a:sym typeface="Wingdings" pitchFamily="2" charset="2"/>
              </a:rPr>
              <a:t> </a:t>
            </a:r>
            <a:r>
              <a:rPr lang="de-DE" b="1" dirty="0" err="1">
                <a:sym typeface="Wingdings" pitchFamily="2" charset="2"/>
              </a:rPr>
              <a:t>only</a:t>
            </a:r>
            <a:r>
              <a:rPr lang="de-DE" b="1" dirty="0">
                <a:sym typeface="Wingdings" pitchFamily="2" charset="2"/>
              </a:rPr>
              <a:t> pronominal </a:t>
            </a:r>
            <a:r>
              <a:rPr lang="de-DE" b="1" dirty="0" err="1">
                <a:sym typeface="Wingdings" pitchFamily="2" charset="2"/>
              </a:rPr>
              <a:t>subjects</a:t>
            </a:r>
            <a:endParaRPr lang="de-DE" b="1" dirty="0">
              <a:sym typeface="Wingdings" pitchFamily="2" charset="2"/>
            </a:endParaRPr>
          </a:p>
          <a:p>
            <a:pPr marL="0" indent="0">
              <a:buNone/>
            </a:pPr>
            <a:endParaRPr lang="de-DE" b="1" dirty="0"/>
          </a:p>
          <a:p>
            <a:pPr marL="0" indent="0">
              <a:buNone/>
            </a:pPr>
            <a:r>
              <a:rPr lang="de-DE" dirty="0"/>
              <a:t>3. </a:t>
            </a:r>
            <a:r>
              <a:rPr lang="de-DE" b="1" dirty="0"/>
              <a:t>A vP </a:t>
            </a:r>
            <a:r>
              <a:rPr lang="de-DE" b="1" dirty="0" err="1"/>
              <a:t>peripheral</a:t>
            </a:r>
            <a:r>
              <a:rPr lang="de-DE" b="1" dirty="0"/>
              <a:t> </a:t>
            </a:r>
            <a:r>
              <a:rPr lang="de-DE" b="1" dirty="0" err="1"/>
              <a:t>position</a:t>
            </a:r>
            <a:r>
              <a:rPr lang="de-DE" b="1" dirty="0"/>
              <a:t> </a:t>
            </a:r>
            <a:r>
              <a:rPr lang="de-DE" dirty="0"/>
              <a:t>(</a:t>
            </a:r>
            <a:r>
              <a:rPr lang="de-DE" dirty="0" err="1"/>
              <a:t>Belletti´s</a:t>
            </a:r>
            <a:r>
              <a:rPr lang="de-DE" dirty="0"/>
              <a:t> </a:t>
            </a:r>
            <a:r>
              <a:rPr lang="de-DE" dirty="0" err="1"/>
              <a:t>low</a:t>
            </a:r>
            <a:r>
              <a:rPr lang="de-DE" dirty="0"/>
              <a:t> Focus </a:t>
            </a:r>
            <a:r>
              <a:rPr lang="de-DE" dirty="0" err="1"/>
              <a:t>position</a:t>
            </a:r>
            <a:r>
              <a:rPr lang="de-DE" dirty="0"/>
              <a:t>) </a:t>
            </a:r>
          </a:p>
          <a:p>
            <a:pPr marL="0" indent="0">
              <a:buNone/>
            </a:pPr>
            <a:r>
              <a:rPr lang="de-DE" b="1" dirty="0">
                <a:sym typeface="Wingdings" panose="05000000000000000000" pitchFamily="2" charset="2"/>
              </a:rPr>
              <a:t>	 not </a:t>
            </a:r>
            <a:r>
              <a:rPr lang="de-DE" b="1" dirty="0" err="1">
                <a:sym typeface="Wingdings" panose="05000000000000000000" pitchFamily="2" charset="2"/>
              </a:rPr>
              <a:t>active</a:t>
            </a:r>
            <a:r>
              <a:rPr lang="de-DE" b="1" dirty="0">
                <a:sym typeface="Wingdings" panose="05000000000000000000" pitchFamily="2" charset="2"/>
              </a:rPr>
              <a:t> </a:t>
            </a:r>
          </a:p>
          <a:p>
            <a:pPr marL="0" indent="0">
              <a:buNone/>
            </a:pPr>
            <a:endParaRPr lang="de-DE" b="1" dirty="0">
              <a:sym typeface="Wingdings" panose="05000000000000000000" pitchFamily="2" charset="2"/>
            </a:endParaRPr>
          </a:p>
          <a:p>
            <a:pPr marL="0" indent="0">
              <a:buNone/>
            </a:pPr>
            <a:r>
              <a:rPr lang="de-DE" dirty="0">
                <a:sym typeface="Wingdings" panose="05000000000000000000" pitchFamily="2" charset="2"/>
              </a:rPr>
              <a:t>4. </a:t>
            </a:r>
            <a:r>
              <a:rPr lang="de-DE" b="1" dirty="0">
                <a:sym typeface="Wingdings" panose="05000000000000000000" pitchFamily="2" charset="2"/>
              </a:rPr>
              <a:t>A VP internal </a:t>
            </a:r>
            <a:r>
              <a:rPr lang="de-DE" b="1" dirty="0" err="1">
                <a:sym typeface="Wingdings" panose="05000000000000000000" pitchFamily="2" charset="2"/>
              </a:rPr>
              <a:t>position</a:t>
            </a:r>
            <a:r>
              <a:rPr lang="de-DE" dirty="0">
                <a:sym typeface="Wingdings" panose="05000000000000000000" pitchFamily="2" charset="2"/>
              </a:rPr>
              <a:t> </a:t>
            </a:r>
            <a:r>
              <a:rPr lang="de-DE" dirty="0" err="1">
                <a:sym typeface="Wingdings" panose="05000000000000000000" pitchFamily="2" charset="2"/>
              </a:rPr>
              <a:t>with</a:t>
            </a:r>
            <a:r>
              <a:rPr lang="de-DE" dirty="0">
                <a:sym typeface="Wingdings" panose="05000000000000000000" pitchFamily="2" charset="2"/>
              </a:rPr>
              <a:t> unaccusatives/passives etc.</a:t>
            </a:r>
          </a:p>
          <a:p>
            <a:pPr marL="0" indent="0">
              <a:buNone/>
            </a:pPr>
            <a:r>
              <a:rPr lang="de-DE" dirty="0">
                <a:sym typeface="Wingdings" panose="05000000000000000000" pitchFamily="2" charset="2"/>
              </a:rPr>
              <a:t>	 </a:t>
            </a:r>
            <a:r>
              <a:rPr lang="de-DE" b="1" dirty="0" err="1">
                <a:sym typeface="Wingdings" panose="05000000000000000000" pitchFamily="2" charset="2"/>
              </a:rPr>
              <a:t>only</a:t>
            </a:r>
            <a:r>
              <a:rPr lang="de-DE" b="1" dirty="0">
                <a:sym typeface="Wingdings" panose="05000000000000000000" pitchFamily="2" charset="2"/>
              </a:rPr>
              <a:t> DP </a:t>
            </a:r>
            <a:r>
              <a:rPr lang="de-DE" b="1" dirty="0" err="1">
                <a:sym typeface="Wingdings" panose="05000000000000000000" pitchFamily="2" charset="2"/>
              </a:rPr>
              <a:t>subjects</a:t>
            </a:r>
            <a:endParaRPr lang="de-DE" b="1" dirty="0">
              <a:sym typeface="Wingdings" panose="05000000000000000000" pitchFamily="2" charset="2"/>
            </a:endParaRPr>
          </a:p>
          <a:p>
            <a:pPr marL="0" indent="0">
              <a:buNone/>
            </a:pPr>
            <a:endParaRPr lang="de-DE" dirty="0">
              <a:sym typeface="Wingdings" panose="05000000000000000000" pitchFamily="2" charset="2"/>
            </a:endParaRPr>
          </a:p>
        </p:txBody>
      </p:sp>
      <p:sp>
        <p:nvSpPr>
          <p:cNvPr id="4" name="Inhaltsplatzhalter 2">
            <a:extLst>
              <a:ext uri="{FF2B5EF4-FFF2-40B4-BE49-F238E27FC236}">
                <a16:creationId xmlns:a16="http://schemas.microsoft.com/office/drawing/2014/main" id="{ABC9AE40-A09A-09AA-215C-0503BB67D78F}"/>
              </a:ext>
            </a:extLst>
          </p:cNvPr>
          <p:cNvSpPr txBox="1">
            <a:spLocks/>
          </p:cNvSpPr>
          <p:nvPr/>
        </p:nvSpPr>
        <p:spPr>
          <a:xfrm>
            <a:off x="7489860" y="3168240"/>
            <a:ext cx="1979351" cy="166708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e-DE" dirty="0" err="1">
                <a:sym typeface="Wingdings" panose="05000000000000000000" pitchFamily="2" charset="2"/>
              </a:rPr>
              <a:t>Why</a:t>
            </a:r>
            <a:r>
              <a:rPr lang="de-DE" dirty="0">
                <a:sym typeface="Wingdings" panose="05000000000000000000" pitchFamily="2" charset="2"/>
              </a:rPr>
              <a:t> </a:t>
            </a:r>
            <a:r>
              <a:rPr lang="de-DE" dirty="0" err="1">
                <a:sym typeface="Wingdings" panose="05000000000000000000" pitchFamily="2" charset="2"/>
              </a:rPr>
              <a:t>are</a:t>
            </a:r>
            <a:r>
              <a:rPr lang="de-DE" dirty="0">
                <a:sym typeface="Wingdings" panose="05000000000000000000" pitchFamily="2" charset="2"/>
              </a:rPr>
              <a:t> </a:t>
            </a:r>
            <a:r>
              <a:rPr lang="de-DE" dirty="0" err="1">
                <a:sym typeface="Wingdings" panose="05000000000000000000" pitchFamily="2" charset="2"/>
              </a:rPr>
              <a:t>pronouns</a:t>
            </a:r>
            <a:r>
              <a:rPr lang="de-DE" dirty="0">
                <a:sym typeface="Wingdings" panose="05000000000000000000" pitchFamily="2" charset="2"/>
              </a:rPr>
              <a:t> not </a:t>
            </a:r>
            <a:r>
              <a:rPr lang="de-DE" dirty="0" err="1">
                <a:sym typeface="Wingdings" panose="05000000000000000000" pitchFamily="2" charset="2"/>
              </a:rPr>
              <a:t>found</a:t>
            </a:r>
            <a:r>
              <a:rPr lang="de-DE" dirty="0">
                <a:sym typeface="Wingdings" panose="05000000000000000000" pitchFamily="2" charset="2"/>
              </a:rPr>
              <a:t> in 4. and DPs in 2.?</a:t>
            </a:r>
            <a:endParaRPr lang="de-DE" dirty="0"/>
          </a:p>
        </p:txBody>
      </p:sp>
    </p:spTree>
    <p:extLst>
      <p:ext uri="{BB962C8B-B14F-4D97-AF65-F5344CB8AC3E}">
        <p14:creationId xmlns:p14="http://schemas.microsoft.com/office/powerpoint/2010/main" val="1755050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 </a:t>
            </a:r>
            <a:r>
              <a:rPr lang="de-DE" dirty="0" err="1"/>
              <a:t>hypothesis</a:t>
            </a:r>
            <a:endParaRPr lang="de-DE" dirty="0"/>
          </a:p>
        </p:txBody>
      </p:sp>
      <p:sp>
        <p:nvSpPr>
          <p:cNvPr id="3" name="Inhaltsplatzhalter 2"/>
          <p:cNvSpPr>
            <a:spLocks noGrp="1"/>
          </p:cNvSpPr>
          <p:nvPr>
            <p:ph idx="1"/>
          </p:nvPr>
        </p:nvSpPr>
        <p:spPr>
          <a:xfrm>
            <a:off x="677334" y="2160589"/>
            <a:ext cx="8596668" cy="4087811"/>
          </a:xfrm>
        </p:spPr>
        <p:txBody>
          <a:bodyPr>
            <a:normAutofit/>
          </a:bodyPr>
          <a:lstStyle/>
          <a:p>
            <a:r>
              <a:rPr lang="de-DE" dirty="0" err="1"/>
              <a:t>Suppose</a:t>
            </a:r>
            <a:r>
              <a:rPr lang="de-DE" dirty="0"/>
              <a:t> </a:t>
            </a:r>
            <a:r>
              <a:rPr lang="de-DE" dirty="0" err="1"/>
              <a:t>that</a:t>
            </a:r>
            <a:r>
              <a:rPr lang="de-DE" dirty="0"/>
              <a:t> SpecT </a:t>
            </a:r>
            <a:r>
              <a:rPr lang="de-DE" dirty="0" err="1"/>
              <a:t>is</a:t>
            </a:r>
            <a:r>
              <a:rPr lang="de-DE" dirty="0"/>
              <a:t> </a:t>
            </a:r>
            <a:r>
              <a:rPr lang="de-DE" dirty="0" err="1"/>
              <a:t>never</a:t>
            </a:r>
            <a:r>
              <a:rPr lang="de-DE" dirty="0"/>
              <a:t> </a:t>
            </a:r>
            <a:r>
              <a:rPr lang="de-DE" dirty="0" err="1"/>
              <a:t>occupied</a:t>
            </a:r>
            <a:r>
              <a:rPr lang="de-DE" dirty="0"/>
              <a:t> </a:t>
            </a:r>
            <a:r>
              <a:rPr lang="de-DE" dirty="0" err="1"/>
              <a:t>by</a:t>
            </a:r>
            <a:r>
              <a:rPr lang="de-DE" dirty="0"/>
              <a:t> </a:t>
            </a:r>
            <a:r>
              <a:rPr lang="de-DE" dirty="0" err="1"/>
              <a:t>any</a:t>
            </a:r>
            <a:r>
              <a:rPr lang="de-DE" dirty="0"/>
              <a:t> </a:t>
            </a:r>
            <a:r>
              <a:rPr lang="de-DE" dirty="0" err="1"/>
              <a:t>lexical</a:t>
            </a:r>
            <a:r>
              <a:rPr lang="de-DE" dirty="0"/>
              <a:t> </a:t>
            </a:r>
            <a:r>
              <a:rPr lang="de-DE" dirty="0" err="1"/>
              <a:t>subject</a:t>
            </a:r>
            <a:r>
              <a:rPr lang="de-DE" dirty="0"/>
              <a:t> (</a:t>
            </a:r>
            <a:r>
              <a:rPr lang="de-DE" dirty="0" err="1"/>
              <a:t>either</a:t>
            </a:r>
            <a:r>
              <a:rPr lang="de-DE" dirty="0"/>
              <a:t> </a:t>
            </a:r>
            <a:r>
              <a:rPr lang="de-DE" dirty="0" err="1"/>
              <a:t>because</a:t>
            </a:r>
            <a:r>
              <a:rPr lang="de-DE" dirty="0"/>
              <a:t> </a:t>
            </a:r>
            <a:r>
              <a:rPr lang="de-DE" dirty="0" err="1"/>
              <a:t>of</a:t>
            </a:r>
            <a:r>
              <a:rPr lang="de-DE" dirty="0"/>
              <a:t> </a:t>
            </a:r>
            <a:r>
              <a:rPr lang="de-DE" i="1" dirty="0"/>
              <a:t>pro</a:t>
            </a:r>
            <a:r>
              <a:rPr lang="de-DE" dirty="0"/>
              <a:t> </a:t>
            </a:r>
            <a:r>
              <a:rPr lang="de-DE" dirty="0" err="1"/>
              <a:t>or</a:t>
            </a:r>
            <a:r>
              <a:rPr lang="de-DE" dirty="0"/>
              <a:t> </a:t>
            </a:r>
            <a:r>
              <a:rPr lang="de-DE" dirty="0" err="1"/>
              <a:t>because</a:t>
            </a:r>
            <a:r>
              <a:rPr lang="de-DE" dirty="0"/>
              <a:t> </a:t>
            </a:r>
            <a:r>
              <a:rPr lang="de-DE" dirty="0" err="1"/>
              <a:t>of</a:t>
            </a:r>
            <a:r>
              <a:rPr lang="de-DE" dirty="0"/>
              <a:t> a pronominal T°).</a:t>
            </a:r>
          </a:p>
          <a:p>
            <a:r>
              <a:rPr lang="de-DE" dirty="0" err="1"/>
              <a:t>Then</a:t>
            </a:r>
            <a:r>
              <a:rPr lang="de-DE" dirty="0"/>
              <a:t> </a:t>
            </a:r>
            <a:r>
              <a:rPr lang="de-DE" dirty="0" err="1"/>
              <a:t>the</a:t>
            </a:r>
            <a:r>
              <a:rPr lang="de-DE" dirty="0"/>
              <a:t> G-inversion </a:t>
            </a:r>
            <a:r>
              <a:rPr lang="de-DE" dirty="0" err="1"/>
              <a:t>position</a:t>
            </a:r>
            <a:r>
              <a:rPr lang="de-DE" dirty="0"/>
              <a:t> after </a:t>
            </a:r>
            <a:r>
              <a:rPr lang="de-DE" dirty="0" err="1"/>
              <a:t>the</a:t>
            </a:r>
            <a:r>
              <a:rPr lang="de-DE" dirty="0"/>
              <a:t> </a:t>
            </a:r>
            <a:r>
              <a:rPr lang="de-DE" dirty="0" err="1"/>
              <a:t>auxiliary</a:t>
            </a:r>
            <a:r>
              <a:rPr lang="de-DE" dirty="0"/>
              <a:t> </a:t>
            </a:r>
            <a:r>
              <a:rPr lang="de-DE" dirty="0" err="1"/>
              <a:t>should</a:t>
            </a:r>
            <a:r>
              <a:rPr lang="de-DE" dirty="0"/>
              <a:t> </a:t>
            </a:r>
            <a:r>
              <a:rPr lang="de-DE" dirty="0" err="1"/>
              <a:t>be</a:t>
            </a:r>
            <a:r>
              <a:rPr lang="de-DE" dirty="0"/>
              <a:t> </a:t>
            </a:r>
            <a:r>
              <a:rPr lang="de-DE" dirty="0" err="1"/>
              <a:t>some</a:t>
            </a:r>
            <a:r>
              <a:rPr lang="de-DE" dirty="0"/>
              <a:t> </a:t>
            </a:r>
            <a:r>
              <a:rPr lang="de-DE" dirty="0" err="1"/>
              <a:t>other</a:t>
            </a:r>
            <a:r>
              <a:rPr lang="de-DE" dirty="0"/>
              <a:t> </a:t>
            </a:r>
            <a:r>
              <a:rPr lang="de-DE" dirty="0" err="1"/>
              <a:t>position</a:t>
            </a:r>
            <a:r>
              <a:rPr lang="de-DE" dirty="0"/>
              <a:t> </a:t>
            </a:r>
            <a:r>
              <a:rPr lang="de-DE" dirty="0" err="1"/>
              <a:t>specialized</a:t>
            </a:r>
            <a:r>
              <a:rPr lang="de-DE" dirty="0"/>
              <a:t> </a:t>
            </a:r>
            <a:r>
              <a:rPr lang="de-DE" dirty="0" err="1"/>
              <a:t>for</a:t>
            </a:r>
            <a:r>
              <a:rPr lang="de-DE" dirty="0"/>
              <a:t> </a:t>
            </a:r>
            <a:r>
              <a:rPr lang="de-DE" dirty="0" err="1"/>
              <a:t>pronouns</a:t>
            </a:r>
            <a:r>
              <a:rPr lang="de-DE" dirty="0"/>
              <a:t>, </a:t>
            </a:r>
            <a:r>
              <a:rPr lang="de-DE" dirty="0" err="1"/>
              <a:t>where</a:t>
            </a:r>
            <a:r>
              <a:rPr lang="de-DE" dirty="0"/>
              <a:t> </a:t>
            </a:r>
            <a:r>
              <a:rPr lang="de-DE" dirty="0" err="1"/>
              <a:t>some</a:t>
            </a:r>
            <a:r>
              <a:rPr lang="de-DE" dirty="0"/>
              <a:t> feature </a:t>
            </a:r>
            <a:r>
              <a:rPr lang="de-DE" dirty="0" err="1"/>
              <a:t>attracts</a:t>
            </a:r>
            <a:r>
              <a:rPr lang="de-DE" dirty="0"/>
              <a:t> </a:t>
            </a:r>
            <a:r>
              <a:rPr lang="de-DE" dirty="0" err="1"/>
              <a:t>them</a:t>
            </a:r>
            <a:r>
              <a:rPr lang="de-DE" dirty="0"/>
              <a:t>.</a:t>
            </a:r>
          </a:p>
          <a:p>
            <a:pPr marL="0" indent="0">
              <a:buNone/>
            </a:pPr>
            <a:endParaRPr lang="de-DE" dirty="0"/>
          </a:p>
          <a:p>
            <a:pPr marL="0" indent="0">
              <a:buNone/>
            </a:pPr>
            <a:r>
              <a:rPr lang="de-DE" dirty="0" err="1"/>
              <a:t>What</a:t>
            </a:r>
            <a:r>
              <a:rPr lang="de-DE" dirty="0"/>
              <a:t> </a:t>
            </a:r>
            <a:r>
              <a:rPr lang="de-DE" dirty="0" err="1"/>
              <a:t>can</a:t>
            </a:r>
            <a:r>
              <a:rPr lang="de-DE" dirty="0"/>
              <a:t> </a:t>
            </a:r>
            <a:r>
              <a:rPr lang="de-DE" dirty="0" err="1"/>
              <a:t>this</a:t>
            </a:r>
            <a:r>
              <a:rPr lang="de-DE" dirty="0"/>
              <a:t> feature </a:t>
            </a:r>
            <a:r>
              <a:rPr lang="de-DE" dirty="0" err="1"/>
              <a:t>be</a:t>
            </a:r>
            <a:r>
              <a:rPr lang="de-DE" dirty="0"/>
              <a:t>?</a:t>
            </a:r>
          </a:p>
          <a:p>
            <a:r>
              <a:rPr lang="de-DE" b="1" dirty="0" err="1"/>
              <a:t>Pronouns</a:t>
            </a:r>
            <a:r>
              <a:rPr lang="de-DE" b="1" dirty="0"/>
              <a:t> </a:t>
            </a:r>
            <a:r>
              <a:rPr lang="de-DE" b="1" dirty="0" err="1"/>
              <a:t>are</a:t>
            </a:r>
            <a:r>
              <a:rPr lang="de-DE" b="1" dirty="0"/>
              <a:t> </a:t>
            </a:r>
            <a:r>
              <a:rPr lang="de-DE" b="1" dirty="0" err="1" smtClean="0"/>
              <a:t>typical</a:t>
            </a:r>
            <a:r>
              <a:rPr lang="de-DE" b="1" dirty="0" smtClean="0"/>
              <a:t> </a:t>
            </a:r>
            <a:r>
              <a:rPr lang="de-DE" b="1" dirty="0" err="1" smtClean="0"/>
              <a:t>Ground</a:t>
            </a:r>
            <a:r>
              <a:rPr lang="de-DE" b="1" dirty="0" smtClean="0"/>
              <a:t> </a:t>
            </a:r>
            <a:r>
              <a:rPr lang="de-DE" b="1" dirty="0" err="1"/>
              <a:t>elements</a:t>
            </a:r>
            <a:r>
              <a:rPr lang="de-DE" dirty="0"/>
              <a:t>, </a:t>
            </a:r>
            <a:r>
              <a:rPr lang="de-DE" dirty="0" err="1"/>
              <a:t>they</a:t>
            </a:r>
            <a:r>
              <a:rPr lang="de-DE" dirty="0"/>
              <a:t> </a:t>
            </a:r>
            <a:r>
              <a:rPr lang="de-DE" dirty="0" err="1"/>
              <a:t>are</a:t>
            </a:r>
            <a:r>
              <a:rPr lang="de-DE" dirty="0"/>
              <a:t> </a:t>
            </a:r>
            <a:r>
              <a:rPr lang="de-DE" dirty="0" err="1"/>
              <a:t>already</a:t>
            </a:r>
            <a:r>
              <a:rPr lang="de-DE" dirty="0"/>
              <a:t> </a:t>
            </a:r>
            <a:r>
              <a:rPr lang="de-DE" dirty="0" err="1"/>
              <a:t>present</a:t>
            </a:r>
            <a:r>
              <a:rPr lang="de-DE" dirty="0"/>
              <a:t> in </a:t>
            </a:r>
            <a:r>
              <a:rPr lang="de-DE" dirty="0" err="1"/>
              <a:t>the</a:t>
            </a:r>
            <a:r>
              <a:rPr lang="de-DE" dirty="0"/>
              <a:t> </a:t>
            </a:r>
            <a:r>
              <a:rPr lang="de-DE" dirty="0" err="1"/>
              <a:t>discourse</a:t>
            </a:r>
            <a:r>
              <a:rPr lang="de-DE" dirty="0"/>
              <a:t>, so </a:t>
            </a:r>
            <a:r>
              <a:rPr lang="de-DE" dirty="0" err="1"/>
              <a:t>they</a:t>
            </a:r>
            <a:r>
              <a:rPr lang="de-DE" dirty="0"/>
              <a:t> </a:t>
            </a:r>
            <a:r>
              <a:rPr lang="de-DE" dirty="0" err="1"/>
              <a:t>are</a:t>
            </a:r>
            <a:r>
              <a:rPr lang="de-DE" dirty="0"/>
              <a:t> </a:t>
            </a:r>
            <a:r>
              <a:rPr lang="de-DE" dirty="0" err="1"/>
              <a:t>always</a:t>
            </a:r>
            <a:r>
              <a:rPr lang="de-DE" dirty="0"/>
              <a:t> </a:t>
            </a:r>
            <a:r>
              <a:rPr lang="de-DE" dirty="0" err="1"/>
              <a:t>grounded</a:t>
            </a:r>
            <a:r>
              <a:rPr lang="de-DE" dirty="0"/>
              <a:t> (</a:t>
            </a:r>
            <a:r>
              <a:rPr lang="de-DE" dirty="0" err="1"/>
              <a:t>they</a:t>
            </a:r>
            <a:r>
              <a:rPr lang="de-DE" dirty="0"/>
              <a:t> </a:t>
            </a:r>
            <a:r>
              <a:rPr lang="de-DE" dirty="0" err="1"/>
              <a:t>can</a:t>
            </a:r>
            <a:r>
              <a:rPr lang="de-DE" dirty="0"/>
              <a:t> also </a:t>
            </a:r>
            <a:r>
              <a:rPr lang="de-DE" dirty="0" err="1"/>
              <a:t>be</a:t>
            </a:r>
            <a:r>
              <a:rPr lang="de-DE" dirty="0"/>
              <a:t> </a:t>
            </a:r>
            <a:r>
              <a:rPr lang="de-DE" dirty="0" err="1"/>
              <a:t>topic</a:t>
            </a:r>
            <a:r>
              <a:rPr lang="de-DE" dirty="0"/>
              <a:t> </a:t>
            </a:r>
            <a:r>
              <a:rPr lang="de-DE" dirty="0" err="1"/>
              <a:t>or</a:t>
            </a:r>
            <a:r>
              <a:rPr lang="de-DE" dirty="0"/>
              <a:t> </a:t>
            </a:r>
            <a:r>
              <a:rPr lang="de-DE" dirty="0" err="1"/>
              <a:t>focus</a:t>
            </a:r>
            <a:r>
              <a:rPr lang="de-DE" dirty="0"/>
              <a:t>, but at least </a:t>
            </a:r>
            <a:r>
              <a:rPr lang="de-DE" dirty="0" err="1"/>
              <a:t>they</a:t>
            </a:r>
            <a:r>
              <a:rPr lang="de-DE" dirty="0"/>
              <a:t> </a:t>
            </a:r>
            <a:r>
              <a:rPr lang="de-DE" dirty="0" err="1"/>
              <a:t>have</a:t>
            </a:r>
            <a:r>
              <a:rPr lang="de-DE" dirty="0"/>
              <a:t> </a:t>
            </a:r>
            <a:r>
              <a:rPr lang="de-DE" dirty="0" err="1"/>
              <a:t>to</a:t>
            </a:r>
            <a:r>
              <a:rPr lang="de-DE" dirty="0"/>
              <a:t> </a:t>
            </a:r>
            <a:r>
              <a:rPr lang="de-DE" dirty="0" err="1"/>
              <a:t>be</a:t>
            </a:r>
            <a:r>
              <a:rPr lang="de-DE" dirty="0"/>
              <a:t> </a:t>
            </a:r>
            <a:r>
              <a:rPr lang="de-DE" dirty="0" err="1"/>
              <a:t>active</a:t>
            </a:r>
            <a:r>
              <a:rPr lang="de-DE" dirty="0"/>
              <a:t> in </a:t>
            </a:r>
            <a:r>
              <a:rPr lang="de-DE" dirty="0" err="1"/>
              <a:t>the</a:t>
            </a:r>
            <a:r>
              <a:rPr lang="de-DE" dirty="0"/>
              <a:t> </a:t>
            </a:r>
            <a:r>
              <a:rPr lang="de-DE" dirty="0" err="1"/>
              <a:t>common</a:t>
            </a:r>
            <a:r>
              <a:rPr lang="de-DE" dirty="0"/>
              <a:t> </a:t>
            </a:r>
            <a:r>
              <a:rPr lang="de-DE" dirty="0" err="1"/>
              <a:t>ground</a:t>
            </a:r>
            <a:r>
              <a:rPr lang="de-DE" dirty="0"/>
              <a:t>).</a:t>
            </a:r>
          </a:p>
          <a:p>
            <a:r>
              <a:rPr lang="de-DE" b="1" dirty="0"/>
              <a:t>DPs </a:t>
            </a:r>
            <a:r>
              <a:rPr lang="de-DE" b="1" dirty="0" err="1"/>
              <a:t>are</a:t>
            </a:r>
            <a:r>
              <a:rPr lang="de-DE" b="1" dirty="0"/>
              <a:t> </a:t>
            </a:r>
            <a:r>
              <a:rPr lang="de-DE" b="1" dirty="0" err="1"/>
              <a:t>never</a:t>
            </a:r>
            <a:r>
              <a:rPr lang="de-DE" b="1" dirty="0"/>
              <a:t> </a:t>
            </a:r>
            <a:r>
              <a:rPr lang="de-DE" b="1" dirty="0" err="1" smtClean="0"/>
              <a:t>grounded</a:t>
            </a:r>
            <a:r>
              <a:rPr lang="de-DE" b="1" dirty="0" smtClean="0"/>
              <a:t> </a:t>
            </a:r>
            <a:r>
              <a:rPr lang="de-DE" b="1" dirty="0" err="1" smtClean="0"/>
              <a:t>and</a:t>
            </a:r>
            <a:r>
              <a:rPr lang="de-DE" b="1" dirty="0" smtClean="0"/>
              <a:t> non-</a:t>
            </a:r>
            <a:r>
              <a:rPr lang="de-DE" b="1" dirty="0" err="1" smtClean="0"/>
              <a:t>salient</a:t>
            </a:r>
            <a:r>
              <a:rPr lang="de-DE" dirty="0" smtClean="0"/>
              <a:t>, </a:t>
            </a:r>
            <a:r>
              <a:rPr lang="de-DE" dirty="0" err="1"/>
              <a:t>they</a:t>
            </a:r>
            <a:r>
              <a:rPr lang="de-DE" dirty="0"/>
              <a:t> </a:t>
            </a:r>
            <a:r>
              <a:rPr lang="de-DE" dirty="0" err="1"/>
              <a:t>can</a:t>
            </a:r>
            <a:r>
              <a:rPr lang="de-DE" dirty="0"/>
              <a:t> </a:t>
            </a:r>
            <a:r>
              <a:rPr lang="de-DE" dirty="0" err="1"/>
              <a:t>be</a:t>
            </a:r>
            <a:r>
              <a:rPr lang="de-DE" dirty="0"/>
              <a:t> </a:t>
            </a:r>
            <a:r>
              <a:rPr lang="de-DE" dirty="0" err="1"/>
              <a:t>topics</a:t>
            </a:r>
            <a:r>
              <a:rPr lang="de-DE" dirty="0"/>
              <a:t> </a:t>
            </a:r>
            <a:r>
              <a:rPr lang="de-DE" dirty="0" err="1"/>
              <a:t>or</a:t>
            </a:r>
            <a:r>
              <a:rPr lang="de-DE" dirty="0"/>
              <a:t> </a:t>
            </a:r>
            <a:r>
              <a:rPr lang="de-DE" dirty="0" err="1"/>
              <a:t>focis</a:t>
            </a:r>
            <a:r>
              <a:rPr lang="de-DE" dirty="0"/>
              <a:t>, but not </a:t>
            </a:r>
            <a:r>
              <a:rPr lang="de-DE" dirty="0" err="1"/>
              <a:t>grounded</a:t>
            </a:r>
            <a:r>
              <a:rPr lang="de-DE" dirty="0"/>
              <a:t>. This </a:t>
            </a:r>
            <a:r>
              <a:rPr lang="de-DE" dirty="0" err="1"/>
              <a:t>is</a:t>
            </a:r>
            <a:r>
              <a:rPr lang="de-DE" dirty="0"/>
              <a:t> </a:t>
            </a:r>
            <a:r>
              <a:rPr lang="de-DE" dirty="0" err="1"/>
              <a:t>why</a:t>
            </a:r>
            <a:r>
              <a:rPr lang="de-DE" dirty="0"/>
              <a:t> DPs </a:t>
            </a:r>
            <a:r>
              <a:rPr lang="de-DE" dirty="0" err="1"/>
              <a:t>never</a:t>
            </a:r>
            <a:r>
              <a:rPr lang="de-DE" dirty="0"/>
              <a:t> </a:t>
            </a:r>
            <a:r>
              <a:rPr lang="de-DE" dirty="0" err="1"/>
              <a:t>occur</a:t>
            </a:r>
            <a:r>
              <a:rPr lang="de-DE" dirty="0"/>
              <a:t> </a:t>
            </a:r>
            <a:r>
              <a:rPr lang="de-DE" dirty="0" err="1"/>
              <a:t>there</a:t>
            </a:r>
            <a:r>
              <a:rPr lang="de-DE" dirty="0"/>
              <a:t>.</a:t>
            </a:r>
          </a:p>
        </p:txBody>
      </p:sp>
    </p:spTree>
    <p:extLst>
      <p:ext uri="{BB962C8B-B14F-4D97-AF65-F5344CB8AC3E}">
        <p14:creationId xmlns:p14="http://schemas.microsoft.com/office/powerpoint/2010/main" val="40399497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310595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sp>
        <p:nvSpPr>
          <p:cNvPr id="5" name="Rectangle 3"/>
          <p:cNvSpPr>
            <a:spLocks noChangeArrowheads="1"/>
          </p:cNvSpPr>
          <p:nvPr/>
        </p:nvSpPr>
        <p:spPr bwMode="auto">
          <a:xfrm>
            <a:off x="-1" y="457200"/>
            <a:ext cx="3105955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grpSp>
        <p:nvGrpSpPr>
          <p:cNvPr id="21" name="Group 20">
            <a:extLst>
              <a:ext uri="{FF2B5EF4-FFF2-40B4-BE49-F238E27FC236}">
                <a16:creationId xmlns:a16="http://schemas.microsoft.com/office/drawing/2014/main" id="{84716C67-B207-9D3E-E844-D17A2724CD49}"/>
              </a:ext>
            </a:extLst>
          </p:cNvPr>
          <p:cNvGrpSpPr/>
          <p:nvPr/>
        </p:nvGrpSpPr>
        <p:grpSpPr>
          <a:xfrm>
            <a:off x="832206" y="228600"/>
            <a:ext cx="6880444" cy="6913225"/>
            <a:chOff x="832206" y="228600"/>
            <a:chExt cx="6880444" cy="6913225"/>
          </a:xfrm>
        </p:grpSpPr>
        <p:pic>
          <p:nvPicPr>
            <p:cNvPr id="19" name="Picture 18">
              <a:extLst>
                <a:ext uri="{FF2B5EF4-FFF2-40B4-BE49-F238E27FC236}">
                  <a16:creationId xmlns:a16="http://schemas.microsoft.com/office/drawing/2014/main" id="{1CFBDBD7-5E9A-78D4-ABC7-736BB7A69A94}"/>
                </a:ext>
              </a:extLst>
            </p:cNvPr>
            <p:cNvPicPr>
              <a:picLocks noChangeAspect="1"/>
            </p:cNvPicPr>
            <p:nvPr/>
          </p:nvPicPr>
          <p:blipFill rotWithShape="1">
            <a:blip r:embed="rId2">
              <a:extLst>
                <a:ext uri="{28A0092B-C50C-407E-A947-70E740481C1C}">
                  <a14:useLocalDpi xmlns:a14="http://schemas.microsoft.com/office/drawing/2010/main" val="0"/>
                </a:ext>
              </a:extLst>
            </a:blip>
            <a:srcRect l="11998" t="4943" r="22523" b="46667"/>
            <a:stretch/>
          </p:blipFill>
          <p:spPr>
            <a:xfrm>
              <a:off x="907365" y="228600"/>
              <a:ext cx="6805285" cy="6913225"/>
            </a:xfrm>
            <a:prstGeom prst="rect">
              <a:avLst/>
            </a:prstGeom>
          </p:spPr>
        </p:pic>
        <p:grpSp>
          <p:nvGrpSpPr>
            <p:cNvPr id="20" name="Group 19">
              <a:extLst>
                <a:ext uri="{FF2B5EF4-FFF2-40B4-BE49-F238E27FC236}">
                  <a16:creationId xmlns:a16="http://schemas.microsoft.com/office/drawing/2014/main" id="{242938BE-A876-38AB-86DF-358F0F93B9A7}"/>
                </a:ext>
              </a:extLst>
            </p:cNvPr>
            <p:cNvGrpSpPr/>
            <p:nvPr/>
          </p:nvGrpSpPr>
          <p:grpSpPr>
            <a:xfrm>
              <a:off x="832206" y="563155"/>
              <a:ext cx="6472720" cy="6258880"/>
              <a:chOff x="832206" y="563155"/>
              <a:chExt cx="6472720" cy="6258880"/>
            </a:xfrm>
          </p:grpSpPr>
          <p:sp>
            <p:nvSpPr>
              <p:cNvPr id="2" name="Oval 1">
                <a:extLst>
                  <a:ext uri="{FF2B5EF4-FFF2-40B4-BE49-F238E27FC236}">
                    <a16:creationId xmlns:a16="http://schemas.microsoft.com/office/drawing/2014/main" id="{C38D9397-AEC4-D038-1705-D263999BFDDC}"/>
                  </a:ext>
                </a:extLst>
              </p:cNvPr>
              <p:cNvSpPr/>
              <p:nvPr/>
            </p:nvSpPr>
            <p:spPr>
              <a:xfrm>
                <a:off x="3846698" y="3216437"/>
                <a:ext cx="976045" cy="523982"/>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D3216EFD-815D-59FD-4FB2-8F9AA7ADF0C4}"/>
                  </a:ext>
                </a:extLst>
              </p:cNvPr>
              <p:cNvGrpSpPr/>
              <p:nvPr/>
            </p:nvGrpSpPr>
            <p:grpSpPr>
              <a:xfrm>
                <a:off x="832206" y="563155"/>
                <a:ext cx="6472720" cy="6258880"/>
                <a:chOff x="863029" y="413534"/>
                <a:chExt cx="6472720" cy="6258880"/>
              </a:xfrm>
            </p:grpSpPr>
            <p:sp>
              <p:nvSpPr>
                <p:cNvPr id="15" name="Oval 14">
                  <a:extLst>
                    <a:ext uri="{FF2B5EF4-FFF2-40B4-BE49-F238E27FC236}">
                      <a16:creationId xmlns:a16="http://schemas.microsoft.com/office/drawing/2014/main" id="{982009D7-F6D2-CB21-3A0B-919475EAB1E4}"/>
                    </a:ext>
                  </a:extLst>
                </p:cNvPr>
                <p:cNvSpPr/>
                <p:nvPr/>
              </p:nvSpPr>
              <p:spPr>
                <a:xfrm>
                  <a:off x="863029" y="413534"/>
                  <a:ext cx="1273995" cy="716623"/>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356506C-5032-F0A9-6E72-61C2FA59343A}"/>
                    </a:ext>
                  </a:extLst>
                </p:cNvPr>
                <p:cNvSpPr/>
                <p:nvPr/>
              </p:nvSpPr>
              <p:spPr>
                <a:xfrm>
                  <a:off x="6503541" y="6220357"/>
                  <a:ext cx="832208" cy="452057"/>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spTree>
    <p:extLst>
      <p:ext uri="{BB962C8B-B14F-4D97-AF65-F5344CB8AC3E}">
        <p14:creationId xmlns:p14="http://schemas.microsoft.com/office/powerpoint/2010/main" val="12012060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What</a:t>
            </a:r>
            <a:r>
              <a:rPr lang="de-DE" dirty="0"/>
              <a:t> </a:t>
            </a:r>
            <a:r>
              <a:rPr lang="de-DE" dirty="0" err="1"/>
              <a:t>happens</a:t>
            </a:r>
            <a:r>
              <a:rPr lang="de-DE" dirty="0"/>
              <a:t> in </a:t>
            </a:r>
            <a:r>
              <a:rPr lang="de-DE" dirty="0" err="1"/>
              <a:t>embedded</a:t>
            </a:r>
            <a:r>
              <a:rPr lang="de-DE" dirty="0"/>
              <a:t> </a:t>
            </a:r>
            <a:r>
              <a:rPr lang="de-DE" dirty="0" err="1"/>
              <a:t>clauses</a:t>
            </a:r>
            <a:r>
              <a:rPr lang="de-DE" dirty="0"/>
              <a:t>?</a:t>
            </a:r>
          </a:p>
        </p:txBody>
      </p:sp>
      <p:sp>
        <p:nvSpPr>
          <p:cNvPr id="3" name="Inhaltsplatzhalter 2"/>
          <p:cNvSpPr>
            <a:spLocks noGrp="1"/>
          </p:cNvSpPr>
          <p:nvPr>
            <p:ph idx="1"/>
          </p:nvPr>
        </p:nvSpPr>
        <p:spPr/>
        <p:txBody>
          <a:bodyPr/>
          <a:lstStyle/>
          <a:p>
            <a:pPr marL="0" indent="0">
              <a:buNone/>
            </a:pPr>
            <a:r>
              <a:rPr lang="de-DE" dirty="0"/>
              <a:t>In </a:t>
            </a:r>
            <a:r>
              <a:rPr lang="de-DE" dirty="0" err="1"/>
              <a:t>embedded</a:t>
            </a:r>
            <a:r>
              <a:rPr lang="de-DE" dirty="0"/>
              <a:t> </a:t>
            </a:r>
            <a:r>
              <a:rPr lang="de-DE" dirty="0" err="1"/>
              <a:t>clauses</a:t>
            </a:r>
            <a:r>
              <a:rPr lang="de-DE" dirty="0"/>
              <a:t> </a:t>
            </a:r>
            <a:r>
              <a:rPr lang="de-DE" dirty="0" err="1"/>
              <a:t>both</a:t>
            </a:r>
            <a:r>
              <a:rPr lang="de-DE" dirty="0"/>
              <a:t> </a:t>
            </a:r>
            <a:r>
              <a:rPr lang="de-DE" dirty="0" err="1"/>
              <a:t>GroundP</a:t>
            </a:r>
            <a:r>
              <a:rPr lang="de-DE" dirty="0"/>
              <a:t> </a:t>
            </a:r>
            <a:r>
              <a:rPr lang="de-DE" dirty="0" err="1"/>
              <a:t>subjects</a:t>
            </a:r>
            <a:r>
              <a:rPr lang="de-DE" dirty="0"/>
              <a:t> (pronominal) and </a:t>
            </a:r>
            <a:r>
              <a:rPr lang="de-DE" dirty="0" err="1"/>
              <a:t>TopicP</a:t>
            </a:r>
            <a:r>
              <a:rPr lang="de-DE" dirty="0"/>
              <a:t> </a:t>
            </a:r>
            <a:r>
              <a:rPr lang="de-DE" dirty="0" err="1"/>
              <a:t>subjects</a:t>
            </a:r>
            <a:r>
              <a:rPr lang="de-DE" dirty="0"/>
              <a:t> (DPs) </a:t>
            </a:r>
            <a:r>
              <a:rPr lang="de-DE" dirty="0" err="1"/>
              <a:t>are</a:t>
            </a:r>
            <a:r>
              <a:rPr lang="de-DE" dirty="0"/>
              <a:t> </a:t>
            </a:r>
            <a:r>
              <a:rPr lang="de-DE" dirty="0" err="1"/>
              <a:t>preverbal</a:t>
            </a:r>
            <a:r>
              <a:rPr lang="de-DE" dirty="0"/>
              <a:t>.</a:t>
            </a:r>
          </a:p>
          <a:p>
            <a:pPr marL="0" indent="0">
              <a:buNone/>
            </a:pPr>
            <a:endParaRPr lang="de-DE" dirty="0"/>
          </a:p>
          <a:p>
            <a:r>
              <a:rPr lang="de-DE" dirty="0"/>
              <a:t>This </a:t>
            </a:r>
            <a:r>
              <a:rPr lang="de-DE" dirty="0" err="1"/>
              <a:t>is</a:t>
            </a:r>
            <a:r>
              <a:rPr lang="de-DE" dirty="0"/>
              <a:t> so, </a:t>
            </a:r>
            <a:r>
              <a:rPr lang="de-DE" dirty="0" err="1"/>
              <a:t>because</a:t>
            </a:r>
            <a:r>
              <a:rPr lang="de-DE" dirty="0"/>
              <a:t> </a:t>
            </a:r>
            <a:r>
              <a:rPr lang="de-DE" dirty="0" err="1"/>
              <a:t>the</a:t>
            </a:r>
            <a:r>
              <a:rPr lang="de-DE" dirty="0"/>
              <a:t> </a:t>
            </a:r>
            <a:r>
              <a:rPr lang="de-DE" dirty="0" err="1"/>
              <a:t>inflected</a:t>
            </a:r>
            <a:r>
              <a:rPr lang="de-DE" dirty="0"/>
              <a:t> </a:t>
            </a:r>
            <a:r>
              <a:rPr lang="de-DE" dirty="0" err="1"/>
              <a:t>verb</a:t>
            </a:r>
            <a:r>
              <a:rPr lang="de-DE" dirty="0"/>
              <a:t> </a:t>
            </a:r>
            <a:r>
              <a:rPr lang="de-DE" dirty="0" err="1"/>
              <a:t>remains</a:t>
            </a:r>
            <a:r>
              <a:rPr lang="de-DE" dirty="0"/>
              <a:t> </a:t>
            </a:r>
            <a:r>
              <a:rPr lang="de-DE" dirty="0" err="1"/>
              <a:t>lower</a:t>
            </a:r>
            <a:r>
              <a:rPr lang="de-DE" dirty="0"/>
              <a:t> in </a:t>
            </a:r>
            <a:r>
              <a:rPr lang="de-DE" dirty="0" err="1"/>
              <a:t>the</a:t>
            </a:r>
            <a:r>
              <a:rPr lang="de-DE" dirty="0"/>
              <a:t> IP </a:t>
            </a:r>
            <a:r>
              <a:rPr lang="de-DE" dirty="0" err="1"/>
              <a:t>field</a:t>
            </a:r>
            <a:r>
              <a:rPr lang="de-DE" dirty="0"/>
              <a:t>.</a:t>
            </a:r>
          </a:p>
          <a:p>
            <a:r>
              <a:rPr lang="de-DE" dirty="0"/>
              <a:t>So, </a:t>
            </a:r>
            <a:r>
              <a:rPr lang="de-DE" dirty="0" err="1"/>
              <a:t>no</a:t>
            </a:r>
            <a:r>
              <a:rPr lang="de-DE" dirty="0"/>
              <a:t> </a:t>
            </a:r>
            <a:r>
              <a:rPr lang="de-DE" dirty="0" err="1"/>
              <a:t>distinction</a:t>
            </a:r>
            <a:r>
              <a:rPr lang="de-DE" dirty="0"/>
              <a:t> </a:t>
            </a:r>
            <a:r>
              <a:rPr lang="de-DE" dirty="0" err="1"/>
              <a:t>emerges</a:t>
            </a:r>
            <a:r>
              <a:rPr lang="de-DE" dirty="0"/>
              <a:t> </a:t>
            </a:r>
            <a:r>
              <a:rPr lang="de-DE" dirty="0" err="1"/>
              <a:t>if</a:t>
            </a:r>
            <a:r>
              <a:rPr lang="de-DE" dirty="0"/>
              <a:t> </a:t>
            </a:r>
            <a:r>
              <a:rPr lang="de-DE" dirty="0" err="1"/>
              <a:t>we</a:t>
            </a:r>
            <a:r>
              <a:rPr lang="de-DE" dirty="0"/>
              <a:t> </a:t>
            </a:r>
            <a:r>
              <a:rPr lang="de-DE" dirty="0" err="1"/>
              <a:t>only</a:t>
            </a:r>
            <a:r>
              <a:rPr lang="de-DE" dirty="0"/>
              <a:t> </a:t>
            </a:r>
            <a:r>
              <a:rPr lang="de-DE" dirty="0" err="1"/>
              <a:t>consider</a:t>
            </a:r>
            <a:r>
              <a:rPr lang="de-DE" dirty="0"/>
              <a:t> </a:t>
            </a:r>
            <a:r>
              <a:rPr lang="de-DE" dirty="0" err="1"/>
              <a:t>preverbal</a:t>
            </a:r>
            <a:r>
              <a:rPr lang="de-DE" dirty="0"/>
              <a:t> </a:t>
            </a:r>
            <a:r>
              <a:rPr lang="de-DE" dirty="0" err="1"/>
              <a:t>subjects</a:t>
            </a:r>
            <a:r>
              <a:rPr lang="de-DE" dirty="0"/>
              <a:t>. </a:t>
            </a:r>
          </a:p>
          <a:p>
            <a:r>
              <a:rPr lang="de-DE" dirty="0"/>
              <a:t>The </a:t>
            </a:r>
            <a:r>
              <a:rPr lang="de-DE" dirty="0" err="1"/>
              <a:t>distinction</a:t>
            </a:r>
            <a:r>
              <a:rPr lang="de-DE" dirty="0"/>
              <a:t> </a:t>
            </a:r>
            <a:r>
              <a:rPr lang="de-DE" dirty="0" err="1"/>
              <a:t>is</a:t>
            </a:r>
            <a:r>
              <a:rPr lang="de-DE" dirty="0"/>
              <a:t> </a:t>
            </a:r>
            <a:r>
              <a:rPr lang="de-DE" dirty="0" err="1"/>
              <a:t>only</a:t>
            </a:r>
            <a:r>
              <a:rPr lang="de-DE" dirty="0"/>
              <a:t> visible </a:t>
            </a:r>
            <a:r>
              <a:rPr lang="de-DE" dirty="0" err="1"/>
              <a:t>if</a:t>
            </a:r>
            <a:r>
              <a:rPr lang="de-DE" dirty="0"/>
              <a:t> </a:t>
            </a:r>
            <a:r>
              <a:rPr lang="de-DE" dirty="0" err="1"/>
              <a:t>we</a:t>
            </a:r>
            <a:r>
              <a:rPr lang="de-DE" dirty="0"/>
              <a:t> </a:t>
            </a:r>
            <a:r>
              <a:rPr lang="de-DE" dirty="0" err="1"/>
              <a:t>consider</a:t>
            </a:r>
            <a:r>
              <a:rPr lang="de-DE" dirty="0"/>
              <a:t> postverbal </a:t>
            </a:r>
            <a:r>
              <a:rPr lang="de-DE" dirty="0" err="1"/>
              <a:t>subjects</a:t>
            </a:r>
            <a:r>
              <a:rPr lang="de-DE" dirty="0"/>
              <a:t> in </a:t>
            </a:r>
            <a:r>
              <a:rPr lang="de-DE" dirty="0" err="1"/>
              <a:t>main</a:t>
            </a:r>
            <a:r>
              <a:rPr lang="de-DE" dirty="0"/>
              <a:t> and </a:t>
            </a:r>
            <a:r>
              <a:rPr lang="de-DE" dirty="0" err="1"/>
              <a:t>embedded</a:t>
            </a:r>
            <a:r>
              <a:rPr lang="de-DE" dirty="0"/>
              <a:t> </a:t>
            </a:r>
            <a:r>
              <a:rPr lang="de-DE" dirty="0" err="1"/>
              <a:t>clauses</a:t>
            </a:r>
            <a:r>
              <a:rPr lang="de-DE" dirty="0"/>
              <a:t>, i.e. </a:t>
            </a:r>
            <a:r>
              <a:rPr lang="de-DE" dirty="0" err="1"/>
              <a:t>if</a:t>
            </a:r>
            <a:r>
              <a:rPr lang="de-DE" dirty="0"/>
              <a:t> </a:t>
            </a:r>
            <a:r>
              <a:rPr lang="de-DE" dirty="0" err="1"/>
              <a:t>we</a:t>
            </a:r>
            <a:r>
              <a:rPr lang="de-DE" dirty="0"/>
              <a:t> </a:t>
            </a:r>
            <a:r>
              <a:rPr lang="de-DE" dirty="0" err="1"/>
              <a:t>cross</a:t>
            </a:r>
            <a:r>
              <a:rPr lang="de-DE" dirty="0"/>
              <a:t> different </a:t>
            </a:r>
            <a:r>
              <a:rPr lang="de-DE" dirty="0" err="1"/>
              <a:t>factors</a:t>
            </a:r>
            <a:r>
              <a:rPr lang="de-DE" dirty="0"/>
              <a:t>.</a:t>
            </a:r>
          </a:p>
          <a:p>
            <a:pPr marL="0" indent="0">
              <a:buNone/>
            </a:pPr>
            <a:endParaRPr lang="de-DE" dirty="0"/>
          </a:p>
          <a:p>
            <a:pPr marL="0" indent="0">
              <a:buNone/>
            </a:pPr>
            <a:r>
              <a:rPr lang="de-DE" dirty="0" err="1"/>
              <a:t>Only</a:t>
            </a:r>
            <a:r>
              <a:rPr lang="de-DE" dirty="0"/>
              <a:t> DP </a:t>
            </a:r>
            <a:r>
              <a:rPr lang="de-DE" dirty="0" err="1"/>
              <a:t>subjects</a:t>
            </a:r>
            <a:r>
              <a:rPr lang="de-DE" dirty="0"/>
              <a:t> </a:t>
            </a:r>
            <a:r>
              <a:rPr lang="de-DE" dirty="0" err="1"/>
              <a:t>can</a:t>
            </a:r>
            <a:r>
              <a:rPr lang="de-DE" dirty="0"/>
              <a:t> </a:t>
            </a:r>
            <a:r>
              <a:rPr lang="de-DE" dirty="0" err="1"/>
              <a:t>be</a:t>
            </a:r>
            <a:r>
              <a:rPr lang="de-DE" dirty="0"/>
              <a:t> postverbal in </a:t>
            </a:r>
            <a:r>
              <a:rPr lang="de-DE" dirty="0" err="1"/>
              <a:t>embedded</a:t>
            </a:r>
            <a:r>
              <a:rPr lang="de-DE" dirty="0"/>
              <a:t> </a:t>
            </a:r>
            <a:r>
              <a:rPr lang="de-DE" dirty="0" err="1"/>
              <a:t>clauses</a:t>
            </a:r>
            <a:r>
              <a:rPr lang="de-DE" dirty="0"/>
              <a:t>, </a:t>
            </a:r>
            <a:r>
              <a:rPr lang="de-DE" dirty="0" err="1"/>
              <a:t>as</a:t>
            </a:r>
            <a:r>
              <a:rPr lang="de-DE" dirty="0"/>
              <a:t> </a:t>
            </a:r>
            <a:r>
              <a:rPr lang="de-DE" dirty="0" err="1"/>
              <a:t>pronouns</a:t>
            </a:r>
            <a:r>
              <a:rPr lang="de-DE" dirty="0"/>
              <a:t> </a:t>
            </a:r>
            <a:r>
              <a:rPr lang="de-DE" dirty="0" err="1"/>
              <a:t>always</a:t>
            </a:r>
            <a:r>
              <a:rPr lang="de-DE" dirty="0"/>
              <a:t> </a:t>
            </a:r>
            <a:r>
              <a:rPr lang="de-DE" dirty="0" err="1"/>
              <a:t>have</a:t>
            </a:r>
            <a:r>
              <a:rPr lang="de-DE" dirty="0"/>
              <a:t> </a:t>
            </a:r>
            <a:r>
              <a:rPr lang="de-DE" dirty="0" err="1"/>
              <a:t>to</a:t>
            </a:r>
            <a:r>
              <a:rPr lang="de-DE" dirty="0"/>
              <a:t> </a:t>
            </a:r>
            <a:r>
              <a:rPr lang="de-DE" dirty="0" err="1"/>
              <a:t>move</a:t>
            </a:r>
            <a:r>
              <a:rPr lang="de-DE" dirty="0"/>
              <a:t> </a:t>
            </a:r>
            <a:r>
              <a:rPr lang="de-DE" dirty="0" err="1"/>
              <a:t>to</a:t>
            </a:r>
            <a:r>
              <a:rPr lang="de-DE" dirty="0"/>
              <a:t> Ground.</a:t>
            </a:r>
          </a:p>
        </p:txBody>
      </p:sp>
    </p:spTree>
    <p:extLst>
      <p:ext uri="{BB962C8B-B14F-4D97-AF65-F5344CB8AC3E}">
        <p14:creationId xmlns:p14="http://schemas.microsoft.com/office/powerpoint/2010/main" val="35885550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310595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sp>
        <p:nvSpPr>
          <p:cNvPr id="5" name="Rectangle 3"/>
          <p:cNvSpPr>
            <a:spLocks noChangeArrowheads="1"/>
          </p:cNvSpPr>
          <p:nvPr/>
        </p:nvSpPr>
        <p:spPr bwMode="auto">
          <a:xfrm>
            <a:off x="-1" y="457200"/>
            <a:ext cx="3105955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grpSp>
        <p:nvGrpSpPr>
          <p:cNvPr id="24" name="Group 23">
            <a:extLst>
              <a:ext uri="{FF2B5EF4-FFF2-40B4-BE49-F238E27FC236}">
                <a16:creationId xmlns:a16="http://schemas.microsoft.com/office/drawing/2014/main" id="{82B3AEA1-56F1-AE04-9EE5-858E4219F12D}"/>
              </a:ext>
            </a:extLst>
          </p:cNvPr>
          <p:cNvGrpSpPr/>
          <p:nvPr/>
        </p:nvGrpSpPr>
        <p:grpSpPr>
          <a:xfrm>
            <a:off x="3420934" y="352301"/>
            <a:ext cx="5741938" cy="6317185"/>
            <a:chOff x="3420934" y="352301"/>
            <a:chExt cx="5741938" cy="6317185"/>
          </a:xfrm>
        </p:grpSpPr>
        <p:pic>
          <p:nvPicPr>
            <p:cNvPr id="23" name="Picture 22">
              <a:extLst>
                <a:ext uri="{FF2B5EF4-FFF2-40B4-BE49-F238E27FC236}">
                  <a16:creationId xmlns:a16="http://schemas.microsoft.com/office/drawing/2014/main" id="{12029F8D-041C-D489-9E3E-CE05B8BC2F1C}"/>
                </a:ext>
              </a:extLst>
            </p:cNvPr>
            <p:cNvPicPr>
              <a:picLocks noChangeAspect="1"/>
            </p:cNvPicPr>
            <p:nvPr/>
          </p:nvPicPr>
          <p:blipFill rotWithShape="1">
            <a:blip r:embed="rId2">
              <a:extLst>
                <a:ext uri="{28A0092B-C50C-407E-A947-70E740481C1C}">
                  <a14:useLocalDpi xmlns:a14="http://schemas.microsoft.com/office/drawing/2010/main" val="0"/>
                </a:ext>
              </a:extLst>
            </a:blip>
            <a:srcRect l="11574" t="4987" r="21576" b="46667"/>
            <a:stretch/>
          </p:blipFill>
          <p:spPr>
            <a:xfrm>
              <a:off x="3420934" y="795754"/>
              <a:ext cx="5741938" cy="5873732"/>
            </a:xfrm>
            <a:prstGeom prst="rect">
              <a:avLst/>
            </a:prstGeom>
          </p:spPr>
        </p:pic>
        <p:grpSp>
          <p:nvGrpSpPr>
            <p:cNvPr id="16" name="Group 15">
              <a:extLst>
                <a:ext uri="{FF2B5EF4-FFF2-40B4-BE49-F238E27FC236}">
                  <a16:creationId xmlns:a16="http://schemas.microsoft.com/office/drawing/2014/main" id="{3148A397-D359-26F5-3A3F-A2BADE877EEF}"/>
                </a:ext>
              </a:extLst>
            </p:cNvPr>
            <p:cNvGrpSpPr/>
            <p:nvPr/>
          </p:nvGrpSpPr>
          <p:grpSpPr>
            <a:xfrm>
              <a:off x="3719246" y="352301"/>
              <a:ext cx="4187347" cy="4583889"/>
              <a:chOff x="3647327" y="105725"/>
              <a:chExt cx="4187347" cy="4583889"/>
            </a:xfrm>
          </p:grpSpPr>
          <p:sp>
            <p:nvSpPr>
              <p:cNvPr id="10" name="Oval 9">
                <a:extLst>
                  <a:ext uri="{FF2B5EF4-FFF2-40B4-BE49-F238E27FC236}">
                    <a16:creationId xmlns:a16="http://schemas.microsoft.com/office/drawing/2014/main" id="{CBBAC069-AD04-4009-A79A-A8A481A1A8D8}"/>
                  </a:ext>
                </a:extLst>
              </p:cNvPr>
              <p:cNvSpPr/>
              <p:nvPr/>
            </p:nvSpPr>
            <p:spPr>
              <a:xfrm>
                <a:off x="7458287" y="4269372"/>
                <a:ext cx="376387" cy="420242"/>
              </a:xfrm>
              <a:prstGeom prst="ellipse">
                <a:avLst/>
              </a:prstGeom>
              <a:solidFill>
                <a:srgbClr val="92D05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42EB7AFB-0CA6-3B0B-DD88-8A6433CD2DBF}"/>
                  </a:ext>
                </a:extLst>
              </p:cNvPr>
              <p:cNvSpPr txBox="1"/>
              <p:nvPr/>
            </p:nvSpPr>
            <p:spPr>
              <a:xfrm>
                <a:off x="3647327" y="105725"/>
                <a:ext cx="1818526" cy="338554"/>
              </a:xfrm>
              <a:prstGeom prst="rect">
                <a:avLst/>
              </a:prstGeom>
              <a:noFill/>
              <a:ln>
                <a:solidFill>
                  <a:srgbClr val="00B0F0"/>
                </a:solidFill>
              </a:ln>
            </p:spPr>
            <p:txBody>
              <a:bodyPr wrap="square" rtlCol="0">
                <a:spAutoFit/>
              </a:bodyPr>
              <a:lstStyle/>
              <a:p>
                <a:r>
                  <a:rPr lang="en-US" sz="1600" dirty="0"/>
                  <a:t>Embedded clause</a:t>
                </a:r>
              </a:p>
            </p:txBody>
          </p:sp>
        </p:grpSp>
      </p:grpSp>
      <p:grpSp>
        <p:nvGrpSpPr>
          <p:cNvPr id="21" name="Group 20">
            <a:extLst>
              <a:ext uri="{FF2B5EF4-FFF2-40B4-BE49-F238E27FC236}">
                <a16:creationId xmlns:a16="http://schemas.microsoft.com/office/drawing/2014/main" id="{667AF276-5912-6E25-7B8F-CFA8CD89D972}"/>
              </a:ext>
            </a:extLst>
          </p:cNvPr>
          <p:cNvGrpSpPr/>
          <p:nvPr/>
        </p:nvGrpSpPr>
        <p:grpSpPr>
          <a:xfrm>
            <a:off x="89572" y="342027"/>
            <a:ext cx="6006428" cy="6292746"/>
            <a:chOff x="89572" y="342027"/>
            <a:chExt cx="6006428" cy="6292746"/>
          </a:xfrm>
        </p:grpSpPr>
        <p:pic>
          <p:nvPicPr>
            <p:cNvPr id="20" name="Picture 19">
              <a:extLst>
                <a:ext uri="{FF2B5EF4-FFF2-40B4-BE49-F238E27FC236}">
                  <a16:creationId xmlns:a16="http://schemas.microsoft.com/office/drawing/2014/main" id="{58D7A09D-C968-04A9-22DC-EDCCFDFF06A4}"/>
                </a:ext>
              </a:extLst>
            </p:cNvPr>
            <p:cNvPicPr>
              <a:picLocks noChangeAspect="1"/>
            </p:cNvPicPr>
            <p:nvPr/>
          </p:nvPicPr>
          <p:blipFill rotWithShape="1">
            <a:blip r:embed="rId3">
              <a:extLst>
                <a:ext uri="{28A0092B-C50C-407E-A947-70E740481C1C}">
                  <a14:useLocalDpi xmlns:a14="http://schemas.microsoft.com/office/drawing/2010/main" val="0"/>
                </a:ext>
              </a:extLst>
            </a:blip>
            <a:srcRect l="11634" t="4988" r="18436" b="46952"/>
            <a:stretch/>
          </p:blipFill>
          <p:spPr>
            <a:xfrm>
              <a:off x="89572" y="795754"/>
              <a:ext cx="6006428" cy="5839019"/>
            </a:xfrm>
            <a:prstGeom prst="rect">
              <a:avLst/>
            </a:prstGeom>
          </p:spPr>
        </p:pic>
        <p:grpSp>
          <p:nvGrpSpPr>
            <p:cNvPr id="18" name="Group 17">
              <a:extLst>
                <a:ext uri="{FF2B5EF4-FFF2-40B4-BE49-F238E27FC236}">
                  <a16:creationId xmlns:a16="http://schemas.microsoft.com/office/drawing/2014/main" id="{899FA7DA-26B1-5C68-980C-FBC2DA042DE6}"/>
                </a:ext>
              </a:extLst>
            </p:cNvPr>
            <p:cNvGrpSpPr/>
            <p:nvPr/>
          </p:nvGrpSpPr>
          <p:grpSpPr>
            <a:xfrm>
              <a:off x="742280" y="342027"/>
              <a:ext cx="1276000" cy="1530402"/>
              <a:chOff x="742280" y="95451"/>
              <a:chExt cx="1276000" cy="1530402"/>
            </a:xfrm>
          </p:grpSpPr>
          <p:sp>
            <p:nvSpPr>
              <p:cNvPr id="11" name="Oval 10">
                <a:extLst>
                  <a:ext uri="{FF2B5EF4-FFF2-40B4-BE49-F238E27FC236}">
                    <a16:creationId xmlns:a16="http://schemas.microsoft.com/office/drawing/2014/main" id="{3D658AB9-948F-32CE-6501-C03AC7832695}"/>
                  </a:ext>
                </a:extLst>
              </p:cNvPr>
              <p:cNvSpPr/>
              <p:nvPr/>
            </p:nvSpPr>
            <p:spPr>
              <a:xfrm>
                <a:off x="1116431" y="1278546"/>
                <a:ext cx="733473" cy="347307"/>
              </a:xfrm>
              <a:prstGeom prst="ellipse">
                <a:avLst/>
              </a:prstGeom>
              <a:solidFill>
                <a:srgbClr val="92D05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46D24005-2DC2-57CD-7481-DB2FC9319766}"/>
                  </a:ext>
                </a:extLst>
              </p:cNvPr>
              <p:cNvSpPr txBox="1"/>
              <p:nvPr/>
            </p:nvSpPr>
            <p:spPr>
              <a:xfrm>
                <a:off x="742280" y="95451"/>
                <a:ext cx="1276000" cy="338554"/>
              </a:xfrm>
              <a:prstGeom prst="rect">
                <a:avLst/>
              </a:prstGeom>
              <a:noFill/>
              <a:ln>
                <a:solidFill>
                  <a:srgbClr val="00B0F0"/>
                </a:solidFill>
              </a:ln>
            </p:spPr>
            <p:txBody>
              <a:bodyPr wrap="square" rtlCol="0">
                <a:spAutoFit/>
              </a:bodyPr>
              <a:lstStyle/>
              <a:p>
                <a:r>
                  <a:rPr lang="en-US" sz="1600" dirty="0"/>
                  <a:t>Main clause</a:t>
                </a:r>
              </a:p>
            </p:txBody>
          </p:sp>
        </p:grpSp>
      </p:grpSp>
    </p:spTree>
    <p:extLst>
      <p:ext uri="{BB962C8B-B14F-4D97-AF65-F5344CB8AC3E}">
        <p14:creationId xmlns:p14="http://schemas.microsoft.com/office/powerpoint/2010/main" val="32303367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334" y="400599"/>
            <a:ext cx="8596668" cy="1320800"/>
          </a:xfrm>
        </p:spPr>
        <p:txBody>
          <a:bodyPr/>
          <a:lstStyle/>
          <a:p>
            <a:r>
              <a:rPr lang="de-DE" dirty="0"/>
              <a:t>Further </a:t>
            </a:r>
            <a:r>
              <a:rPr lang="de-DE" dirty="0" err="1"/>
              <a:t>consequences</a:t>
            </a:r>
            <a:r>
              <a:rPr lang="de-DE" dirty="0"/>
              <a:t> I: </a:t>
            </a:r>
            <a:br>
              <a:rPr lang="de-DE" dirty="0"/>
            </a:br>
            <a:r>
              <a:rPr lang="de-DE" dirty="0" err="1"/>
              <a:t>the</a:t>
            </a:r>
            <a:r>
              <a:rPr lang="de-DE" dirty="0"/>
              <a:t> </a:t>
            </a:r>
            <a:r>
              <a:rPr lang="de-DE" dirty="0" err="1"/>
              <a:t>rise</a:t>
            </a:r>
            <a:r>
              <a:rPr lang="de-DE" dirty="0"/>
              <a:t> </a:t>
            </a:r>
            <a:r>
              <a:rPr lang="de-DE" dirty="0" err="1"/>
              <a:t>of</a:t>
            </a:r>
            <a:r>
              <a:rPr lang="de-DE" dirty="0"/>
              <a:t> </a:t>
            </a:r>
            <a:r>
              <a:rPr lang="de-DE" dirty="0" err="1"/>
              <a:t>subject</a:t>
            </a:r>
            <a:r>
              <a:rPr lang="de-DE" dirty="0"/>
              <a:t> clitics</a:t>
            </a:r>
          </a:p>
        </p:txBody>
      </p:sp>
      <p:sp>
        <p:nvSpPr>
          <p:cNvPr id="3" name="Inhaltsplatzhalter 2"/>
          <p:cNvSpPr>
            <a:spLocks noGrp="1"/>
          </p:cNvSpPr>
          <p:nvPr>
            <p:ph idx="1"/>
          </p:nvPr>
        </p:nvSpPr>
        <p:spPr>
          <a:xfrm>
            <a:off x="1251355" y="3786538"/>
            <a:ext cx="2102777" cy="1245048"/>
          </a:xfrm>
        </p:spPr>
        <p:txBody>
          <a:bodyPr>
            <a:normAutofit/>
          </a:bodyPr>
          <a:lstStyle/>
          <a:p>
            <a:pPr marL="0" indent="0">
              <a:buNone/>
            </a:pPr>
            <a:r>
              <a:rPr lang="en-US" i="1" dirty="0"/>
              <a:t>No 	</a:t>
            </a:r>
            <a:r>
              <a:rPr lang="en-US" i="1" dirty="0" err="1"/>
              <a:t>ti</a:t>
            </a:r>
            <a:r>
              <a:rPr lang="en-US" i="1" dirty="0"/>
              <a:t> 	</a:t>
            </a:r>
            <a:r>
              <a:rPr lang="en-US" i="1" dirty="0" err="1"/>
              <a:t>vien</a:t>
            </a:r>
            <a:r>
              <a:rPr lang="en-US" i="1" dirty="0"/>
              <a:t>.</a:t>
            </a:r>
          </a:p>
          <a:p>
            <a:pPr marL="0" indent="0">
              <a:buNone/>
            </a:pPr>
            <a:r>
              <a:rPr lang="en-US" dirty="0"/>
              <a:t>neg 	you 	come</a:t>
            </a:r>
          </a:p>
          <a:p>
            <a:pPr marL="0" indent="0">
              <a:buNone/>
            </a:pPr>
            <a:r>
              <a:rPr lang="en-US" dirty="0"/>
              <a:t>‘you don’t come’</a:t>
            </a:r>
          </a:p>
          <a:p>
            <a:endParaRPr lang="de-DE" dirty="0"/>
          </a:p>
          <a:p>
            <a:endParaRPr lang="de-DE" dirty="0"/>
          </a:p>
        </p:txBody>
      </p:sp>
      <p:sp>
        <p:nvSpPr>
          <p:cNvPr id="4" name="Inhaltsplatzhalter 2">
            <a:extLst>
              <a:ext uri="{FF2B5EF4-FFF2-40B4-BE49-F238E27FC236}">
                <a16:creationId xmlns:a16="http://schemas.microsoft.com/office/drawing/2014/main" id="{3919F6B3-D923-0E42-480B-87C02AE4E084}"/>
              </a:ext>
            </a:extLst>
          </p:cNvPr>
          <p:cNvSpPr txBox="1">
            <a:spLocks/>
          </p:cNvSpPr>
          <p:nvPr/>
        </p:nvSpPr>
        <p:spPr>
          <a:xfrm>
            <a:off x="677334" y="1901708"/>
            <a:ext cx="8949551" cy="170452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a:t>When the V2 property starts to vacillate and the inflected verb is moved progressively to lower positions, subject pronouns are reanalyzed as clitics in SpecTP.</a:t>
            </a:r>
          </a:p>
          <a:p>
            <a:pPr marL="0" indent="0">
              <a:buNone/>
            </a:pPr>
            <a:r>
              <a:rPr lang="en-US" dirty="0"/>
              <a:t>They start </a:t>
            </a:r>
            <a:r>
              <a:rPr lang="en-US" b="1" dirty="0"/>
              <a:t>occurring after negation</a:t>
            </a:r>
            <a:r>
              <a:rPr lang="en-US" dirty="0"/>
              <a:t>, being </a:t>
            </a:r>
            <a:r>
              <a:rPr lang="en-US" b="1" dirty="0"/>
              <a:t>repeated in </a:t>
            </a:r>
            <a:r>
              <a:rPr lang="en-US" b="1" dirty="0" err="1"/>
              <a:t>coordinations</a:t>
            </a:r>
            <a:r>
              <a:rPr lang="en-US" b="1" dirty="0"/>
              <a:t> </a:t>
            </a:r>
            <a:r>
              <a:rPr lang="en-US" dirty="0"/>
              <a:t>and have the typical properties of modern subject clitics.</a:t>
            </a:r>
          </a:p>
        </p:txBody>
      </p:sp>
      <p:sp>
        <p:nvSpPr>
          <p:cNvPr id="5" name="Inhaltsplatzhalter 2">
            <a:extLst>
              <a:ext uri="{FF2B5EF4-FFF2-40B4-BE49-F238E27FC236}">
                <a16:creationId xmlns:a16="http://schemas.microsoft.com/office/drawing/2014/main" id="{CC10E03C-ECC8-4C03-45E4-30133531DF51}"/>
              </a:ext>
            </a:extLst>
          </p:cNvPr>
          <p:cNvSpPr txBox="1">
            <a:spLocks/>
          </p:cNvSpPr>
          <p:nvPr/>
        </p:nvSpPr>
        <p:spPr>
          <a:xfrm>
            <a:off x="4518044" y="3786538"/>
            <a:ext cx="5198724" cy="124504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i="1" dirty="0" err="1"/>
              <a:t>Ti</a:t>
            </a:r>
            <a:r>
              <a:rPr lang="en-US" i="1" dirty="0"/>
              <a:t> 	</a:t>
            </a:r>
            <a:r>
              <a:rPr lang="en-US" i="1" dirty="0" err="1"/>
              <a:t>magni</a:t>
            </a:r>
            <a:r>
              <a:rPr lang="en-US" i="1" dirty="0"/>
              <a:t> 	e 	</a:t>
            </a:r>
            <a:r>
              <a:rPr lang="en-US" i="1" dirty="0" err="1"/>
              <a:t>ti</a:t>
            </a:r>
            <a:r>
              <a:rPr lang="en-US" i="1" dirty="0"/>
              <a:t> 	</a:t>
            </a:r>
            <a:r>
              <a:rPr lang="en-US" i="1" dirty="0" err="1"/>
              <a:t>bevi</a:t>
            </a:r>
            <a:r>
              <a:rPr lang="en-US" i="1" dirty="0"/>
              <a:t> 	</a:t>
            </a:r>
            <a:r>
              <a:rPr lang="en-US" i="1" dirty="0" err="1"/>
              <a:t>tuto</a:t>
            </a:r>
            <a:r>
              <a:rPr lang="en-US" i="1" dirty="0"/>
              <a:t> 	</a:t>
            </a:r>
            <a:r>
              <a:rPr lang="en-US" i="1" dirty="0" err="1"/>
              <a:t>el</a:t>
            </a:r>
            <a:r>
              <a:rPr lang="en-US" i="1" dirty="0"/>
              <a:t> 	</a:t>
            </a:r>
            <a:r>
              <a:rPr lang="en-US" i="1" dirty="0" err="1"/>
              <a:t>dí</a:t>
            </a:r>
            <a:endParaRPr lang="en-US" i="1" dirty="0"/>
          </a:p>
          <a:p>
            <a:pPr marL="0" indent="0">
              <a:buFont typeface="Wingdings 3" charset="2"/>
              <a:buNone/>
            </a:pPr>
            <a:r>
              <a:rPr lang="en-US" dirty="0"/>
              <a:t>you 	eat 		and 	you 	drink 	all 		the 	day</a:t>
            </a:r>
          </a:p>
          <a:p>
            <a:pPr marL="0" indent="0">
              <a:buFont typeface="Wingdings 3" charset="2"/>
              <a:buNone/>
            </a:pPr>
            <a:r>
              <a:rPr lang="en-US" dirty="0"/>
              <a:t>‘You eat and drink all day’</a:t>
            </a:r>
          </a:p>
        </p:txBody>
      </p:sp>
      <p:sp>
        <p:nvSpPr>
          <p:cNvPr id="6" name="Inhaltsplatzhalter 2">
            <a:extLst>
              <a:ext uri="{FF2B5EF4-FFF2-40B4-BE49-F238E27FC236}">
                <a16:creationId xmlns:a16="http://schemas.microsoft.com/office/drawing/2014/main" id="{122415DE-E89F-23AA-2523-A588069E1219}"/>
              </a:ext>
            </a:extLst>
          </p:cNvPr>
          <p:cNvSpPr txBox="1">
            <a:spLocks/>
          </p:cNvSpPr>
          <p:nvPr/>
        </p:nvSpPr>
        <p:spPr>
          <a:xfrm>
            <a:off x="1251355" y="5140341"/>
            <a:ext cx="3102302" cy="122668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e-DE" i="1" dirty="0"/>
              <a:t>El </a:t>
            </a:r>
            <a:r>
              <a:rPr lang="de-DE" i="1" dirty="0" err="1"/>
              <a:t>no</a:t>
            </a:r>
            <a:r>
              <a:rPr lang="de-DE" i="1" dirty="0"/>
              <a:t> </a:t>
            </a:r>
            <a:r>
              <a:rPr lang="de-DE" i="1" dirty="0" err="1"/>
              <a:t>vouse</a:t>
            </a:r>
            <a:r>
              <a:rPr lang="de-DE" i="1" dirty="0"/>
              <a:t> </a:t>
            </a:r>
            <a:r>
              <a:rPr lang="de-DE" i="1" dirty="0" err="1"/>
              <a:t>star</a:t>
            </a:r>
            <a:r>
              <a:rPr lang="de-DE" i="1" dirty="0"/>
              <a:t> </a:t>
            </a:r>
            <a:r>
              <a:rPr lang="de-DE" i="1" dirty="0" err="1"/>
              <a:t>content</a:t>
            </a:r>
            <a:r>
              <a:rPr lang="de-DE" i="1" dirty="0"/>
              <a:t> […]</a:t>
            </a:r>
          </a:p>
          <a:p>
            <a:pPr marL="0" indent="0">
              <a:buNone/>
            </a:pPr>
            <a:r>
              <a:rPr lang="de-DE" dirty="0"/>
              <a:t>He not </a:t>
            </a:r>
            <a:r>
              <a:rPr lang="de-DE" dirty="0" err="1"/>
              <a:t>wanted</a:t>
            </a:r>
            <a:r>
              <a:rPr lang="de-DE" dirty="0"/>
              <a:t> </a:t>
            </a:r>
            <a:r>
              <a:rPr lang="de-DE" dirty="0" err="1"/>
              <a:t>stay</a:t>
            </a:r>
            <a:r>
              <a:rPr lang="de-DE" dirty="0"/>
              <a:t> happy</a:t>
            </a:r>
          </a:p>
          <a:p>
            <a:pPr marL="0" indent="0">
              <a:buNone/>
            </a:pPr>
            <a:r>
              <a:rPr lang="de-DE" dirty="0"/>
              <a:t>‘He </a:t>
            </a:r>
            <a:r>
              <a:rPr lang="de-DE" dirty="0" err="1"/>
              <a:t>wasn‘t</a:t>
            </a:r>
            <a:r>
              <a:rPr lang="de-DE" dirty="0"/>
              <a:t> </a:t>
            </a:r>
            <a:r>
              <a:rPr lang="de-DE" dirty="0" err="1"/>
              <a:t>satisfied</a:t>
            </a:r>
            <a:r>
              <a:rPr lang="de-DE" dirty="0"/>
              <a:t> […]’</a:t>
            </a:r>
          </a:p>
        </p:txBody>
      </p:sp>
      <p:sp>
        <p:nvSpPr>
          <p:cNvPr id="7" name="Inhaltsplatzhalter 2">
            <a:extLst>
              <a:ext uri="{FF2B5EF4-FFF2-40B4-BE49-F238E27FC236}">
                <a16:creationId xmlns:a16="http://schemas.microsoft.com/office/drawing/2014/main" id="{E408F287-F6C4-73CD-B7F3-518FF3C313B0}"/>
              </a:ext>
            </a:extLst>
          </p:cNvPr>
          <p:cNvSpPr txBox="1">
            <a:spLocks/>
          </p:cNvSpPr>
          <p:nvPr/>
        </p:nvSpPr>
        <p:spPr>
          <a:xfrm>
            <a:off x="4518043" y="5140341"/>
            <a:ext cx="5427341" cy="122668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e-DE" i="1" dirty="0"/>
              <a:t>E 	he‘ 	</a:t>
            </a:r>
            <a:r>
              <a:rPr lang="de-DE" i="1" dirty="0" err="1"/>
              <a:t>respos</a:t>
            </a:r>
            <a:r>
              <a:rPr lang="de-DE" i="1" dirty="0"/>
              <a:t> 		</a:t>
            </a:r>
            <a:r>
              <a:rPr lang="de-DE" i="1" dirty="0" err="1"/>
              <a:t>e</a:t>
            </a:r>
            <a:r>
              <a:rPr lang="de-DE" i="1" dirty="0"/>
              <a:t> 	</a:t>
            </a:r>
            <a:r>
              <a:rPr lang="de-DE" i="1" dirty="0" err="1"/>
              <a:t>dis</a:t>
            </a:r>
            <a:r>
              <a:rPr lang="de-DE" i="1" dirty="0"/>
              <a:t> 		</a:t>
            </a:r>
            <a:r>
              <a:rPr lang="de-DE" i="1" dirty="0" err="1"/>
              <a:t>ch</a:t>
            </a:r>
            <a:r>
              <a:rPr lang="de-DE" i="1" dirty="0"/>
              <a:t>‘ […]</a:t>
            </a:r>
          </a:p>
          <a:p>
            <a:pPr marL="0" indent="0">
              <a:buNone/>
            </a:pPr>
            <a:r>
              <a:rPr lang="de-DE" dirty="0"/>
              <a:t>And 	I 	</a:t>
            </a:r>
            <a:r>
              <a:rPr lang="de-DE" dirty="0" err="1"/>
              <a:t>answered</a:t>
            </a:r>
            <a:r>
              <a:rPr lang="de-DE" dirty="0"/>
              <a:t> 	and 	</a:t>
            </a:r>
            <a:r>
              <a:rPr lang="de-DE" dirty="0" err="1"/>
              <a:t>said</a:t>
            </a:r>
            <a:r>
              <a:rPr lang="de-DE" dirty="0"/>
              <a:t> 	</a:t>
            </a:r>
            <a:r>
              <a:rPr lang="de-DE" dirty="0" err="1"/>
              <a:t>that</a:t>
            </a:r>
            <a:endParaRPr lang="de-DE" dirty="0"/>
          </a:p>
          <a:p>
            <a:pPr marL="0" indent="0">
              <a:buNone/>
            </a:pPr>
            <a:r>
              <a:rPr lang="de-DE" dirty="0"/>
              <a:t>‘And I </a:t>
            </a:r>
            <a:r>
              <a:rPr lang="de-DE" dirty="0" err="1"/>
              <a:t>answered</a:t>
            </a:r>
            <a:r>
              <a:rPr lang="de-DE" dirty="0"/>
              <a:t> and </a:t>
            </a:r>
            <a:r>
              <a:rPr lang="de-DE" dirty="0" err="1"/>
              <a:t>said</a:t>
            </a:r>
            <a:r>
              <a:rPr lang="de-DE" dirty="0"/>
              <a:t> </a:t>
            </a:r>
            <a:r>
              <a:rPr lang="de-DE" dirty="0" err="1"/>
              <a:t>that</a:t>
            </a:r>
            <a:r>
              <a:rPr lang="de-DE" dirty="0"/>
              <a:t> […]’</a:t>
            </a:r>
          </a:p>
        </p:txBody>
      </p:sp>
      <p:sp>
        <p:nvSpPr>
          <p:cNvPr id="8" name="TextBox 7">
            <a:extLst>
              <a:ext uri="{FF2B5EF4-FFF2-40B4-BE49-F238E27FC236}">
                <a16:creationId xmlns:a16="http://schemas.microsoft.com/office/drawing/2014/main" id="{7EFACF30-1F5A-596A-461E-85E2D362BD97}"/>
              </a:ext>
            </a:extLst>
          </p:cNvPr>
          <p:cNvSpPr txBox="1"/>
          <p:nvPr/>
        </p:nvSpPr>
        <p:spPr>
          <a:xfrm>
            <a:off x="646512" y="3786538"/>
            <a:ext cx="604083" cy="369332"/>
          </a:xfrm>
          <a:prstGeom prst="rect">
            <a:avLst/>
          </a:prstGeom>
          <a:noFill/>
        </p:spPr>
        <p:txBody>
          <a:bodyPr wrap="square" rtlCol="0">
            <a:spAutoFit/>
          </a:bodyPr>
          <a:lstStyle/>
          <a:p>
            <a:r>
              <a:rPr lang="en-US" dirty="0"/>
              <a:t>Ven</a:t>
            </a:r>
          </a:p>
        </p:txBody>
      </p:sp>
      <p:sp>
        <p:nvSpPr>
          <p:cNvPr id="9" name="TextBox 8">
            <a:extLst>
              <a:ext uri="{FF2B5EF4-FFF2-40B4-BE49-F238E27FC236}">
                <a16:creationId xmlns:a16="http://schemas.microsoft.com/office/drawing/2014/main" id="{D1D786DE-4BA0-F72E-4692-1CDD8221FB2C}"/>
              </a:ext>
            </a:extLst>
          </p:cNvPr>
          <p:cNvSpPr txBox="1"/>
          <p:nvPr/>
        </p:nvSpPr>
        <p:spPr>
          <a:xfrm>
            <a:off x="521128" y="5140341"/>
            <a:ext cx="729467" cy="369332"/>
          </a:xfrm>
          <a:prstGeom prst="rect">
            <a:avLst/>
          </a:prstGeom>
          <a:noFill/>
        </p:spPr>
        <p:txBody>
          <a:bodyPr wrap="square" rtlCol="0">
            <a:spAutoFit/>
          </a:bodyPr>
          <a:lstStyle/>
          <a:p>
            <a:r>
              <a:rPr lang="en-US" dirty="0"/>
              <a:t>OVen</a:t>
            </a:r>
          </a:p>
        </p:txBody>
      </p:sp>
    </p:spTree>
    <p:extLst>
      <p:ext uri="{BB962C8B-B14F-4D97-AF65-F5344CB8AC3E}">
        <p14:creationId xmlns:p14="http://schemas.microsoft.com/office/powerpoint/2010/main" val="21596908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Where</a:t>
            </a:r>
            <a:r>
              <a:rPr lang="de-DE" dirty="0" smtClean="0"/>
              <a:t> </a:t>
            </a:r>
            <a:r>
              <a:rPr lang="de-DE" dirty="0" err="1" smtClean="0"/>
              <a:t>are</a:t>
            </a:r>
            <a:r>
              <a:rPr lang="de-DE" dirty="0" smtClean="0"/>
              <a:t> clitics?</a:t>
            </a:r>
            <a:endParaRPr lang="de-DE" dirty="0"/>
          </a:p>
        </p:txBody>
      </p:sp>
      <p:sp>
        <p:nvSpPr>
          <p:cNvPr id="3" name="Inhaltsplatzhalter 2"/>
          <p:cNvSpPr>
            <a:spLocks noGrp="1"/>
          </p:cNvSpPr>
          <p:nvPr>
            <p:ph idx="1"/>
          </p:nvPr>
        </p:nvSpPr>
        <p:spPr/>
        <p:txBody>
          <a:bodyPr/>
          <a:lstStyle/>
          <a:p>
            <a:pPr marL="0" indent="0">
              <a:buNone/>
            </a:pPr>
            <a:r>
              <a:rPr lang="de-DE" dirty="0"/>
              <a:t> </a:t>
            </a:r>
            <a:r>
              <a:rPr lang="de-DE" dirty="0" err="1" smtClean="0"/>
              <a:t>Subject</a:t>
            </a:r>
            <a:r>
              <a:rPr lang="de-DE" dirty="0" smtClean="0"/>
              <a:t> clitics </a:t>
            </a:r>
            <a:r>
              <a:rPr lang="de-DE" dirty="0" err="1" smtClean="0"/>
              <a:t>can</a:t>
            </a:r>
            <a:r>
              <a:rPr lang="de-DE" dirty="0" smtClean="0"/>
              <a:t> </a:t>
            </a:r>
            <a:r>
              <a:rPr lang="de-DE" dirty="0" err="1" smtClean="0"/>
              <a:t>either</a:t>
            </a:r>
            <a:r>
              <a:rPr lang="de-DE" dirty="0" smtClean="0"/>
              <a:t> </a:t>
            </a:r>
            <a:r>
              <a:rPr lang="de-DE" dirty="0" err="1" smtClean="0"/>
              <a:t>be</a:t>
            </a:r>
            <a:r>
              <a:rPr lang="de-DE" dirty="0" smtClean="0"/>
              <a:t> in </a:t>
            </a:r>
            <a:r>
              <a:rPr lang="de-DE" dirty="0" err="1" smtClean="0"/>
              <a:t>Ground</a:t>
            </a:r>
            <a:r>
              <a:rPr lang="de-DE" dirty="0" smtClean="0"/>
              <a:t> </a:t>
            </a:r>
            <a:r>
              <a:rPr lang="de-DE" dirty="0" err="1" smtClean="0"/>
              <a:t>or</a:t>
            </a:r>
            <a:r>
              <a:rPr lang="de-DE" dirty="0" smtClean="0"/>
              <a:t> in SpecT</a:t>
            </a:r>
          </a:p>
          <a:p>
            <a:pPr marL="0" indent="0">
              <a:buNone/>
            </a:pPr>
            <a:r>
              <a:rPr lang="de-DE" dirty="0" smtClean="0"/>
              <a:t>In </a:t>
            </a:r>
            <a:r>
              <a:rPr lang="de-DE" dirty="0" err="1" smtClean="0"/>
              <a:t>the</a:t>
            </a:r>
            <a:r>
              <a:rPr lang="de-DE" dirty="0" smtClean="0"/>
              <a:t> modern </a:t>
            </a:r>
            <a:r>
              <a:rPr lang="de-DE" dirty="0" err="1" smtClean="0"/>
              <a:t>varieties</a:t>
            </a:r>
            <a:r>
              <a:rPr lang="de-DE" dirty="0" smtClean="0"/>
              <a:t>, </a:t>
            </a:r>
            <a:r>
              <a:rPr lang="de-DE" dirty="0" err="1" smtClean="0"/>
              <a:t>they</a:t>
            </a:r>
            <a:r>
              <a:rPr lang="de-DE" dirty="0" smtClean="0"/>
              <a:t> </a:t>
            </a:r>
            <a:r>
              <a:rPr lang="de-DE" dirty="0" err="1" smtClean="0"/>
              <a:t>are</a:t>
            </a:r>
            <a:r>
              <a:rPr lang="de-DE" dirty="0" smtClean="0"/>
              <a:t> in SpecT in </a:t>
            </a:r>
            <a:r>
              <a:rPr lang="de-DE" dirty="0" err="1" smtClean="0"/>
              <a:t>declaratives</a:t>
            </a:r>
            <a:endParaRPr lang="de-DE" dirty="0" smtClean="0"/>
          </a:p>
          <a:p>
            <a:pPr marL="0" indent="0">
              <a:buNone/>
            </a:pPr>
            <a:r>
              <a:rPr lang="de-DE" dirty="0" err="1" smtClean="0"/>
              <a:t>When</a:t>
            </a:r>
            <a:r>
              <a:rPr lang="de-DE" dirty="0" smtClean="0"/>
              <a:t> a wh-item </a:t>
            </a:r>
            <a:r>
              <a:rPr lang="de-DE" dirty="0" err="1" smtClean="0"/>
              <a:t>activates</a:t>
            </a:r>
            <a:r>
              <a:rPr lang="de-DE" dirty="0" smtClean="0"/>
              <a:t> </a:t>
            </a:r>
            <a:r>
              <a:rPr lang="de-DE" dirty="0" err="1" smtClean="0"/>
              <a:t>the</a:t>
            </a:r>
            <a:r>
              <a:rPr lang="de-DE" dirty="0" smtClean="0"/>
              <a:t> </a:t>
            </a:r>
            <a:r>
              <a:rPr lang="de-DE" dirty="0" err="1" smtClean="0"/>
              <a:t>left</a:t>
            </a:r>
            <a:r>
              <a:rPr lang="de-DE" dirty="0" smtClean="0"/>
              <a:t> </a:t>
            </a:r>
            <a:r>
              <a:rPr lang="de-DE" dirty="0" err="1" smtClean="0"/>
              <a:t>periphery</a:t>
            </a:r>
            <a:r>
              <a:rPr lang="de-DE" dirty="0" smtClean="0"/>
              <a:t> </a:t>
            </a:r>
            <a:r>
              <a:rPr lang="de-DE" dirty="0" err="1" smtClean="0"/>
              <a:t>of</a:t>
            </a:r>
            <a:r>
              <a:rPr lang="de-DE" dirty="0" smtClean="0"/>
              <a:t> </a:t>
            </a:r>
            <a:r>
              <a:rPr lang="de-DE" dirty="0" err="1" smtClean="0"/>
              <a:t>the</a:t>
            </a:r>
            <a:r>
              <a:rPr lang="de-DE" dirty="0" smtClean="0"/>
              <a:t> </a:t>
            </a:r>
            <a:r>
              <a:rPr lang="de-DE" dirty="0" err="1" smtClean="0"/>
              <a:t>clause</a:t>
            </a:r>
            <a:r>
              <a:rPr lang="de-DE" dirty="0" smtClean="0"/>
              <a:t>, </a:t>
            </a:r>
            <a:r>
              <a:rPr lang="de-DE" dirty="0" err="1" smtClean="0"/>
              <a:t>the</a:t>
            </a:r>
            <a:r>
              <a:rPr lang="de-DE" dirty="0" smtClean="0"/>
              <a:t> </a:t>
            </a:r>
            <a:r>
              <a:rPr lang="de-DE" dirty="0" err="1" smtClean="0"/>
              <a:t>GroundP</a:t>
            </a:r>
            <a:r>
              <a:rPr lang="de-DE" dirty="0" smtClean="0"/>
              <a:t> </a:t>
            </a:r>
            <a:r>
              <a:rPr lang="de-DE" dirty="0" err="1" smtClean="0"/>
              <a:t>is</a:t>
            </a:r>
            <a:r>
              <a:rPr lang="de-DE" dirty="0" smtClean="0"/>
              <a:t> also </a:t>
            </a:r>
            <a:r>
              <a:rPr lang="de-DE" dirty="0" err="1" smtClean="0"/>
              <a:t>available</a:t>
            </a:r>
            <a:r>
              <a:rPr lang="de-DE" dirty="0" smtClean="0"/>
              <a:t>, </a:t>
            </a:r>
            <a:r>
              <a:rPr lang="de-DE" dirty="0" err="1" smtClean="0"/>
              <a:t>then</a:t>
            </a:r>
            <a:r>
              <a:rPr lang="de-DE" dirty="0" smtClean="0"/>
              <a:t> </a:t>
            </a:r>
            <a:r>
              <a:rPr lang="de-DE" dirty="0" err="1" smtClean="0"/>
              <a:t>you</a:t>
            </a:r>
            <a:r>
              <a:rPr lang="de-DE" dirty="0" smtClean="0"/>
              <a:t> </a:t>
            </a:r>
            <a:r>
              <a:rPr lang="de-DE" dirty="0" err="1" smtClean="0"/>
              <a:t>have</a:t>
            </a:r>
            <a:r>
              <a:rPr lang="de-DE" dirty="0" smtClean="0"/>
              <a:t> </a:t>
            </a:r>
            <a:r>
              <a:rPr lang="de-DE" dirty="0" err="1" smtClean="0"/>
              <a:t>the</a:t>
            </a:r>
            <a:r>
              <a:rPr lang="de-DE" dirty="0" smtClean="0"/>
              <a:t> </a:t>
            </a:r>
            <a:r>
              <a:rPr lang="de-DE" dirty="0" err="1" smtClean="0"/>
              <a:t>following</a:t>
            </a:r>
            <a:r>
              <a:rPr lang="de-DE" dirty="0" smtClean="0"/>
              <a:t> </a:t>
            </a:r>
            <a:r>
              <a:rPr lang="de-DE" dirty="0" err="1" smtClean="0"/>
              <a:t>possibilities</a:t>
            </a:r>
            <a:r>
              <a:rPr lang="de-DE" dirty="0" smtClean="0"/>
              <a:t>:</a:t>
            </a:r>
          </a:p>
          <a:p>
            <a:pPr marL="0" indent="0">
              <a:buNone/>
            </a:pPr>
            <a:r>
              <a:rPr lang="de-DE" dirty="0" smtClean="0"/>
              <a:t>The clitic </a:t>
            </a:r>
            <a:r>
              <a:rPr lang="de-DE" dirty="0" err="1" smtClean="0"/>
              <a:t>moves</a:t>
            </a:r>
            <a:r>
              <a:rPr lang="de-DE" dirty="0" smtClean="0"/>
              <a:t> </a:t>
            </a:r>
            <a:r>
              <a:rPr lang="de-DE" dirty="0" err="1" smtClean="0"/>
              <a:t>from</a:t>
            </a:r>
            <a:r>
              <a:rPr lang="de-DE" dirty="0" smtClean="0"/>
              <a:t> SpecT </a:t>
            </a:r>
            <a:r>
              <a:rPr lang="de-DE" dirty="0" err="1" smtClean="0"/>
              <a:t>to</a:t>
            </a:r>
            <a:r>
              <a:rPr lang="de-DE" dirty="0" smtClean="0"/>
              <a:t> </a:t>
            </a:r>
            <a:r>
              <a:rPr lang="de-DE" dirty="0" err="1" smtClean="0"/>
              <a:t>GroundP</a:t>
            </a:r>
            <a:r>
              <a:rPr lang="de-DE" dirty="0" smtClean="0"/>
              <a:t> (</a:t>
            </a:r>
            <a:r>
              <a:rPr lang="de-DE" dirty="0" err="1" smtClean="0"/>
              <a:t>as</a:t>
            </a:r>
            <a:r>
              <a:rPr lang="de-DE" dirty="0" smtClean="0"/>
              <a:t> </a:t>
            </a:r>
            <a:r>
              <a:rPr lang="de-DE" dirty="0" err="1" smtClean="0"/>
              <a:t>for</a:t>
            </a:r>
            <a:r>
              <a:rPr lang="de-DE" dirty="0" smtClean="0"/>
              <a:t> </a:t>
            </a:r>
            <a:r>
              <a:rPr lang="de-DE" dirty="0" err="1" smtClean="0"/>
              <a:t>instance</a:t>
            </a:r>
            <a:r>
              <a:rPr lang="de-DE" dirty="0" smtClean="0"/>
              <a:t> in Friulian)</a:t>
            </a:r>
          </a:p>
          <a:p>
            <a:pPr marL="0" indent="0">
              <a:buNone/>
            </a:pPr>
            <a:r>
              <a:rPr lang="de-DE" dirty="0" err="1" smtClean="0"/>
              <a:t>There</a:t>
            </a:r>
            <a:r>
              <a:rPr lang="de-DE" dirty="0" smtClean="0"/>
              <a:t> </a:t>
            </a:r>
            <a:r>
              <a:rPr lang="de-DE" dirty="0" err="1" smtClean="0"/>
              <a:t>is</a:t>
            </a:r>
            <a:r>
              <a:rPr lang="de-DE" dirty="0" smtClean="0"/>
              <a:t> a </a:t>
            </a:r>
            <a:r>
              <a:rPr lang="de-DE" dirty="0" err="1" smtClean="0"/>
              <a:t>biforcation</a:t>
            </a:r>
            <a:r>
              <a:rPr lang="de-DE" dirty="0" smtClean="0"/>
              <a:t> in </a:t>
            </a:r>
            <a:r>
              <a:rPr lang="de-DE" dirty="0" err="1" smtClean="0"/>
              <a:t>the</a:t>
            </a:r>
            <a:r>
              <a:rPr lang="de-DE" dirty="0" smtClean="0"/>
              <a:t> </a:t>
            </a:r>
            <a:r>
              <a:rPr lang="de-DE" dirty="0" err="1" smtClean="0"/>
              <a:t>system</a:t>
            </a:r>
            <a:r>
              <a:rPr lang="de-DE" dirty="0" smtClean="0"/>
              <a:t> </a:t>
            </a:r>
            <a:r>
              <a:rPr lang="de-DE" dirty="0" err="1" smtClean="0"/>
              <a:t>and</a:t>
            </a:r>
            <a:r>
              <a:rPr lang="de-DE" dirty="0" smtClean="0"/>
              <a:t> </a:t>
            </a:r>
            <a:r>
              <a:rPr lang="de-DE" dirty="0" err="1" smtClean="0"/>
              <a:t>you</a:t>
            </a:r>
            <a:r>
              <a:rPr lang="de-DE" dirty="0" smtClean="0"/>
              <a:t> </a:t>
            </a:r>
            <a:r>
              <a:rPr lang="de-DE" dirty="0" err="1" smtClean="0"/>
              <a:t>get</a:t>
            </a:r>
            <a:r>
              <a:rPr lang="de-DE" dirty="0" smtClean="0"/>
              <a:t> </a:t>
            </a:r>
            <a:r>
              <a:rPr lang="de-DE" dirty="0" err="1" smtClean="0"/>
              <a:t>two</a:t>
            </a:r>
            <a:r>
              <a:rPr lang="de-DE" dirty="0" smtClean="0"/>
              <a:t> </a:t>
            </a:r>
            <a:r>
              <a:rPr lang="de-DE" dirty="0" err="1" smtClean="0"/>
              <a:t>morphologically</a:t>
            </a:r>
            <a:r>
              <a:rPr lang="de-DE" dirty="0" smtClean="0"/>
              <a:t> </a:t>
            </a:r>
            <a:r>
              <a:rPr lang="de-DE" dirty="0" err="1" smtClean="0"/>
              <a:t>distinct</a:t>
            </a:r>
            <a:r>
              <a:rPr lang="de-DE" dirty="0" smtClean="0"/>
              <a:t> </a:t>
            </a:r>
            <a:r>
              <a:rPr lang="de-DE" dirty="0" err="1" smtClean="0"/>
              <a:t>subject</a:t>
            </a:r>
            <a:r>
              <a:rPr lang="de-DE" dirty="0" smtClean="0"/>
              <a:t> clitic </a:t>
            </a:r>
            <a:r>
              <a:rPr lang="de-DE" dirty="0" err="1" smtClean="0"/>
              <a:t>series</a:t>
            </a:r>
            <a:r>
              <a:rPr lang="de-DE" dirty="0" smtClean="0"/>
              <a:t> (</a:t>
            </a:r>
            <a:r>
              <a:rPr lang="de-DE" dirty="0" err="1" smtClean="0"/>
              <a:t>as</a:t>
            </a:r>
            <a:r>
              <a:rPr lang="de-DE" dirty="0" smtClean="0"/>
              <a:t> </a:t>
            </a:r>
            <a:r>
              <a:rPr lang="de-DE" dirty="0" err="1" smtClean="0"/>
              <a:t>for</a:t>
            </a:r>
            <a:r>
              <a:rPr lang="de-DE" dirty="0" smtClean="0"/>
              <a:t> </a:t>
            </a:r>
            <a:r>
              <a:rPr lang="de-DE" dirty="0" err="1" smtClean="0"/>
              <a:t>instance</a:t>
            </a:r>
            <a:r>
              <a:rPr lang="de-DE" dirty="0" smtClean="0"/>
              <a:t> in Veneto)</a:t>
            </a:r>
          </a:p>
          <a:p>
            <a:pPr>
              <a:buFont typeface="Wingdings" panose="05000000000000000000" pitchFamily="2" charset="2"/>
              <a:buChar char="à"/>
            </a:pPr>
            <a:r>
              <a:rPr lang="de-DE" dirty="0" err="1" smtClean="0">
                <a:sym typeface="Wingdings" panose="05000000000000000000" pitchFamily="2" charset="2"/>
              </a:rPr>
              <a:t>If</a:t>
            </a:r>
            <a:r>
              <a:rPr lang="de-DE" dirty="0" smtClean="0">
                <a:sym typeface="Wingdings" panose="05000000000000000000" pitchFamily="2" charset="2"/>
              </a:rPr>
              <a:t> </a:t>
            </a:r>
            <a:r>
              <a:rPr lang="de-DE" dirty="0" err="1" smtClean="0">
                <a:sym typeface="Wingdings" panose="05000000000000000000" pitchFamily="2" charset="2"/>
              </a:rPr>
              <a:t>proclitics</a:t>
            </a:r>
            <a:r>
              <a:rPr lang="de-DE" dirty="0" smtClean="0">
                <a:sym typeface="Wingdings" panose="05000000000000000000" pitchFamily="2" charset="2"/>
              </a:rPr>
              <a:t> </a:t>
            </a:r>
            <a:r>
              <a:rPr lang="de-DE" dirty="0" err="1" smtClean="0">
                <a:sym typeface="Wingdings" panose="05000000000000000000" pitchFamily="2" charset="2"/>
              </a:rPr>
              <a:t>and</a:t>
            </a:r>
            <a:r>
              <a:rPr lang="de-DE" dirty="0" smtClean="0">
                <a:sym typeface="Wingdings" panose="05000000000000000000" pitchFamily="2" charset="2"/>
              </a:rPr>
              <a:t> </a:t>
            </a:r>
            <a:r>
              <a:rPr lang="de-DE" dirty="0" err="1" smtClean="0">
                <a:sym typeface="Wingdings" panose="05000000000000000000" pitchFamily="2" charset="2"/>
              </a:rPr>
              <a:t>enclitics</a:t>
            </a:r>
            <a:r>
              <a:rPr lang="de-DE" dirty="0" smtClean="0">
                <a:sym typeface="Wingdings" panose="05000000000000000000" pitchFamily="2" charset="2"/>
              </a:rPr>
              <a:t> </a:t>
            </a:r>
            <a:r>
              <a:rPr lang="de-DE" dirty="0" err="1" smtClean="0">
                <a:sym typeface="Wingdings" panose="05000000000000000000" pitchFamily="2" charset="2"/>
              </a:rPr>
              <a:t>are</a:t>
            </a:r>
            <a:r>
              <a:rPr lang="de-DE" dirty="0" smtClean="0">
                <a:sym typeface="Wingdings" panose="05000000000000000000" pitchFamily="2" charset="2"/>
              </a:rPr>
              <a:t> </a:t>
            </a:r>
            <a:r>
              <a:rPr lang="de-DE" dirty="0" err="1" smtClean="0">
                <a:sym typeface="Wingdings" panose="05000000000000000000" pitchFamily="2" charset="2"/>
              </a:rPr>
              <a:t>identical</a:t>
            </a:r>
            <a:r>
              <a:rPr lang="de-DE" dirty="0" smtClean="0">
                <a:sym typeface="Wingdings" panose="05000000000000000000" pitchFamily="2" charset="2"/>
              </a:rPr>
              <a:t> in </a:t>
            </a:r>
            <a:r>
              <a:rPr lang="de-DE" dirty="0" err="1" smtClean="0">
                <a:sym typeface="Wingdings" panose="05000000000000000000" pitchFamily="2" charset="2"/>
              </a:rPr>
              <a:t>terms</a:t>
            </a:r>
            <a:r>
              <a:rPr lang="de-DE" dirty="0" smtClean="0">
                <a:sym typeface="Wingdings" panose="05000000000000000000" pitchFamily="2" charset="2"/>
              </a:rPr>
              <a:t> </a:t>
            </a:r>
            <a:r>
              <a:rPr lang="de-DE" dirty="0" err="1" smtClean="0">
                <a:sym typeface="Wingdings" panose="05000000000000000000" pitchFamily="2" charset="2"/>
              </a:rPr>
              <a:t>of</a:t>
            </a:r>
            <a:r>
              <a:rPr lang="de-DE" dirty="0">
                <a:sym typeface="Wingdings" panose="05000000000000000000" pitchFamily="2" charset="2"/>
              </a:rPr>
              <a:t> </a:t>
            </a:r>
            <a:r>
              <a:rPr lang="de-DE" dirty="0" err="1" smtClean="0">
                <a:sym typeface="Wingdings" panose="05000000000000000000" pitchFamily="2" charset="2"/>
              </a:rPr>
              <a:t>number</a:t>
            </a:r>
            <a:r>
              <a:rPr lang="de-DE" dirty="0" smtClean="0">
                <a:sym typeface="Wingdings" panose="05000000000000000000" pitchFamily="2" charset="2"/>
              </a:rPr>
              <a:t> </a:t>
            </a:r>
            <a:r>
              <a:rPr lang="de-DE" dirty="0" err="1" smtClean="0">
                <a:sym typeface="Wingdings" panose="05000000000000000000" pitchFamily="2" charset="2"/>
              </a:rPr>
              <a:t>and</a:t>
            </a:r>
            <a:r>
              <a:rPr lang="de-DE" dirty="0" smtClean="0">
                <a:sym typeface="Wingdings" panose="05000000000000000000" pitchFamily="2" charset="2"/>
              </a:rPr>
              <a:t> </a:t>
            </a:r>
            <a:r>
              <a:rPr lang="de-DE" dirty="0" err="1" smtClean="0">
                <a:sym typeface="Wingdings" panose="05000000000000000000" pitchFamily="2" charset="2"/>
              </a:rPr>
              <a:t>morphological</a:t>
            </a:r>
            <a:r>
              <a:rPr lang="de-DE" dirty="0" smtClean="0">
                <a:sym typeface="Wingdings" panose="05000000000000000000" pitchFamily="2" charset="2"/>
              </a:rPr>
              <a:t> form, </a:t>
            </a:r>
            <a:r>
              <a:rPr lang="de-DE" dirty="0" err="1" smtClean="0">
                <a:sym typeface="Wingdings" panose="05000000000000000000" pitchFamily="2" charset="2"/>
              </a:rPr>
              <a:t>then</a:t>
            </a:r>
            <a:r>
              <a:rPr lang="de-DE" dirty="0" smtClean="0">
                <a:sym typeface="Wingdings" panose="05000000000000000000" pitchFamily="2" charset="2"/>
              </a:rPr>
              <a:t> </a:t>
            </a:r>
            <a:r>
              <a:rPr lang="de-DE" dirty="0" err="1" smtClean="0">
                <a:sym typeface="Wingdings" panose="05000000000000000000" pitchFamily="2" charset="2"/>
              </a:rPr>
              <a:t>you</a:t>
            </a:r>
            <a:r>
              <a:rPr lang="de-DE" dirty="0" smtClean="0">
                <a:sym typeface="Wingdings" panose="05000000000000000000" pitchFamily="2" charset="2"/>
              </a:rPr>
              <a:t> </a:t>
            </a:r>
            <a:r>
              <a:rPr lang="de-DE" dirty="0" err="1" smtClean="0">
                <a:sym typeface="Wingdings" panose="05000000000000000000" pitchFamily="2" charset="2"/>
              </a:rPr>
              <a:t>have</a:t>
            </a:r>
            <a:r>
              <a:rPr lang="de-DE" dirty="0" smtClean="0">
                <a:sym typeface="Wingdings" panose="05000000000000000000" pitchFamily="2" charset="2"/>
              </a:rPr>
              <a:t> </a:t>
            </a:r>
            <a:r>
              <a:rPr lang="de-DE" dirty="0" err="1" smtClean="0">
                <a:sym typeface="Wingdings" panose="05000000000000000000" pitchFamily="2" charset="2"/>
              </a:rPr>
              <a:t>the</a:t>
            </a:r>
            <a:r>
              <a:rPr lang="de-DE" dirty="0" smtClean="0">
                <a:sym typeface="Wingdings" panose="05000000000000000000" pitchFamily="2" charset="2"/>
              </a:rPr>
              <a:t> </a:t>
            </a:r>
            <a:r>
              <a:rPr lang="de-DE" dirty="0" err="1" smtClean="0">
                <a:sym typeface="Wingdings" panose="05000000000000000000" pitchFamily="2" charset="2"/>
              </a:rPr>
              <a:t>first</a:t>
            </a:r>
            <a:r>
              <a:rPr lang="de-DE" dirty="0" smtClean="0">
                <a:sym typeface="Wingdings" panose="05000000000000000000" pitchFamily="2" charset="2"/>
              </a:rPr>
              <a:t> </a:t>
            </a:r>
            <a:r>
              <a:rPr lang="de-DE" dirty="0" err="1" smtClean="0">
                <a:sym typeface="Wingdings" panose="05000000000000000000" pitchFamily="2" charset="2"/>
              </a:rPr>
              <a:t>possibility</a:t>
            </a:r>
            <a:r>
              <a:rPr lang="de-DE" dirty="0" smtClean="0">
                <a:sym typeface="Wingdings" panose="05000000000000000000" pitchFamily="2" charset="2"/>
              </a:rPr>
              <a:t>. </a:t>
            </a:r>
          </a:p>
          <a:p>
            <a:pPr>
              <a:buFont typeface="Wingdings" panose="05000000000000000000" pitchFamily="2" charset="2"/>
              <a:buChar char="à"/>
            </a:pPr>
            <a:r>
              <a:rPr lang="de-DE" dirty="0" err="1" smtClean="0">
                <a:sym typeface="Wingdings" panose="05000000000000000000" pitchFamily="2" charset="2"/>
              </a:rPr>
              <a:t>If</a:t>
            </a:r>
            <a:r>
              <a:rPr lang="de-DE" dirty="0" smtClean="0">
                <a:sym typeface="Wingdings" panose="05000000000000000000" pitchFamily="2" charset="2"/>
              </a:rPr>
              <a:t> </a:t>
            </a:r>
            <a:r>
              <a:rPr lang="de-DE" dirty="0" err="1" smtClean="0">
                <a:sym typeface="Wingdings" panose="05000000000000000000" pitchFamily="2" charset="2"/>
              </a:rPr>
              <a:t>proclitics</a:t>
            </a:r>
            <a:r>
              <a:rPr lang="de-DE" dirty="0" smtClean="0">
                <a:sym typeface="Wingdings" panose="05000000000000000000" pitchFamily="2" charset="2"/>
              </a:rPr>
              <a:t> </a:t>
            </a:r>
            <a:r>
              <a:rPr lang="de-DE" dirty="0" err="1" smtClean="0">
                <a:sym typeface="Wingdings" panose="05000000000000000000" pitchFamily="2" charset="2"/>
              </a:rPr>
              <a:t>and</a:t>
            </a:r>
            <a:r>
              <a:rPr lang="de-DE" dirty="0" smtClean="0">
                <a:sym typeface="Wingdings" panose="05000000000000000000" pitchFamily="2" charset="2"/>
              </a:rPr>
              <a:t> </a:t>
            </a:r>
            <a:r>
              <a:rPr lang="de-DE" dirty="0" err="1" smtClean="0">
                <a:sym typeface="Wingdings" panose="05000000000000000000" pitchFamily="2" charset="2"/>
              </a:rPr>
              <a:t>enclitics</a:t>
            </a:r>
            <a:r>
              <a:rPr lang="de-DE" dirty="0" smtClean="0">
                <a:sym typeface="Wingdings" panose="05000000000000000000" pitchFamily="2" charset="2"/>
              </a:rPr>
              <a:t> </a:t>
            </a:r>
            <a:r>
              <a:rPr lang="de-DE" dirty="0" err="1" smtClean="0">
                <a:sym typeface="Wingdings" panose="05000000000000000000" pitchFamily="2" charset="2"/>
              </a:rPr>
              <a:t>have</a:t>
            </a:r>
            <a:r>
              <a:rPr lang="de-DE" dirty="0" smtClean="0">
                <a:sym typeface="Wingdings" panose="05000000000000000000" pitchFamily="2" charset="2"/>
              </a:rPr>
              <a:t> different </a:t>
            </a:r>
            <a:r>
              <a:rPr lang="de-DE" dirty="0" err="1" smtClean="0">
                <a:sym typeface="Wingdings" panose="05000000000000000000" pitchFamily="2" charset="2"/>
              </a:rPr>
              <a:t>forms</a:t>
            </a:r>
            <a:r>
              <a:rPr lang="de-DE" dirty="0" smtClean="0">
                <a:sym typeface="Wingdings" panose="05000000000000000000" pitchFamily="2" charset="2"/>
              </a:rPr>
              <a:t>, </a:t>
            </a:r>
            <a:r>
              <a:rPr lang="de-DE" dirty="0" err="1" smtClean="0">
                <a:sym typeface="Wingdings" panose="05000000000000000000" pitchFamily="2" charset="2"/>
              </a:rPr>
              <a:t>then</a:t>
            </a:r>
            <a:r>
              <a:rPr lang="de-DE" dirty="0" smtClean="0">
                <a:sym typeface="Wingdings" panose="05000000000000000000" pitchFamily="2" charset="2"/>
              </a:rPr>
              <a:t> </a:t>
            </a:r>
            <a:r>
              <a:rPr lang="de-DE" dirty="0" err="1" smtClean="0">
                <a:sym typeface="Wingdings" panose="05000000000000000000" pitchFamily="2" charset="2"/>
              </a:rPr>
              <a:t>you</a:t>
            </a:r>
            <a:r>
              <a:rPr lang="de-DE" dirty="0" smtClean="0">
                <a:sym typeface="Wingdings" panose="05000000000000000000" pitchFamily="2" charset="2"/>
              </a:rPr>
              <a:t> </a:t>
            </a:r>
            <a:r>
              <a:rPr lang="de-DE" dirty="0" err="1" smtClean="0">
                <a:sym typeface="Wingdings" panose="05000000000000000000" pitchFamily="2" charset="2"/>
              </a:rPr>
              <a:t>have</a:t>
            </a:r>
            <a:r>
              <a:rPr lang="de-DE" dirty="0" smtClean="0">
                <a:sym typeface="Wingdings" panose="05000000000000000000" pitchFamily="2" charset="2"/>
              </a:rPr>
              <a:t> </a:t>
            </a:r>
            <a:r>
              <a:rPr lang="de-DE" dirty="0" err="1" smtClean="0">
                <a:sym typeface="Wingdings" panose="05000000000000000000" pitchFamily="2" charset="2"/>
              </a:rPr>
              <a:t>the</a:t>
            </a:r>
            <a:r>
              <a:rPr lang="de-DE" dirty="0" smtClean="0">
                <a:sym typeface="Wingdings" panose="05000000000000000000" pitchFamily="2" charset="2"/>
              </a:rPr>
              <a:t> </a:t>
            </a:r>
            <a:r>
              <a:rPr lang="de-DE" dirty="0" err="1" smtClean="0">
                <a:sym typeface="Wingdings" panose="05000000000000000000" pitchFamily="2" charset="2"/>
              </a:rPr>
              <a:t>second</a:t>
            </a:r>
            <a:r>
              <a:rPr lang="de-DE" dirty="0" smtClean="0">
                <a:sym typeface="Wingdings" panose="05000000000000000000" pitchFamily="2" charset="2"/>
              </a:rPr>
              <a:t> </a:t>
            </a:r>
            <a:r>
              <a:rPr lang="de-DE" dirty="0" err="1" smtClean="0">
                <a:sym typeface="Wingdings" panose="05000000000000000000" pitchFamily="2" charset="2"/>
              </a:rPr>
              <a:t>possibility</a:t>
            </a:r>
            <a:r>
              <a:rPr lang="de-DE" dirty="0" smtClean="0">
                <a:sym typeface="Wingdings" panose="05000000000000000000" pitchFamily="2" charset="2"/>
              </a:rPr>
              <a:t>. </a:t>
            </a:r>
            <a:endParaRPr lang="de-DE" dirty="0"/>
          </a:p>
        </p:txBody>
      </p:sp>
    </p:spTree>
    <p:extLst>
      <p:ext uri="{BB962C8B-B14F-4D97-AF65-F5344CB8AC3E}">
        <p14:creationId xmlns:p14="http://schemas.microsoft.com/office/powerpoint/2010/main" val="31262574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Example</a:t>
            </a:r>
            <a:r>
              <a:rPr lang="de-DE" dirty="0" smtClean="0"/>
              <a:t> </a:t>
            </a:r>
            <a:r>
              <a:rPr lang="de-DE" dirty="0" err="1" smtClean="0"/>
              <a:t>of</a:t>
            </a:r>
            <a:r>
              <a:rPr lang="de-DE" dirty="0" smtClean="0"/>
              <a:t> a double </a:t>
            </a:r>
            <a:r>
              <a:rPr lang="de-DE" dirty="0" err="1" smtClean="0"/>
              <a:t>system</a:t>
            </a:r>
            <a:endParaRPr lang="de-DE" dirty="0"/>
          </a:p>
        </p:txBody>
      </p:sp>
      <p:sp>
        <p:nvSpPr>
          <p:cNvPr id="3" name="Inhaltsplatzhalter 2"/>
          <p:cNvSpPr>
            <a:spLocks noGrp="1"/>
          </p:cNvSpPr>
          <p:nvPr>
            <p:ph idx="1"/>
          </p:nvPr>
        </p:nvSpPr>
        <p:spPr/>
        <p:txBody>
          <a:bodyPr>
            <a:normAutofit lnSpcReduction="10000"/>
          </a:bodyPr>
          <a:lstStyle/>
          <a:p>
            <a:r>
              <a:rPr lang="de-DE" dirty="0" err="1" smtClean="0"/>
              <a:t>Proclitics</a:t>
            </a:r>
            <a:r>
              <a:rPr lang="de-DE" dirty="0" smtClean="0"/>
              <a:t> </a:t>
            </a:r>
          </a:p>
          <a:p>
            <a:r>
              <a:rPr lang="de-DE" dirty="0"/>
              <a:t>1	2	</a:t>
            </a:r>
            <a:r>
              <a:rPr lang="de-DE" dirty="0" smtClean="0"/>
              <a:t>3</a:t>
            </a:r>
            <a:r>
              <a:rPr lang="de-DE" dirty="0"/>
              <a:t>	</a:t>
            </a:r>
            <a:r>
              <a:rPr lang="de-DE" dirty="0" smtClean="0"/>
              <a:t>	4</a:t>
            </a:r>
            <a:r>
              <a:rPr lang="de-DE" dirty="0"/>
              <a:t>	5	</a:t>
            </a:r>
            <a:r>
              <a:rPr lang="de-DE" dirty="0" smtClean="0"/>
              <a:t>6</a:t>
            </a:r>
            <a:r>
              <a:rPr lang="de-DE" dirty="0"/>
              <a:t>	</a:t>
            </a:r>
          </a:p>
          <a:p>
            <a:r>
              <a:rPr lang="de-DE" dirty="0"/>
              <a:t>	-	</a:t>
            </a:r>
            <a:r>
              <a:rPr lang="de-DE" dirty="0" err="1" smtClean="0"/>
              <a:t>te</a:t>
            </a:r>
            <a:r>
              <a:rPr lang="de-DE" dirty="0"/>
              <a:t>	</a:t>
            </a:r>
            <a:r>
              <a:rPr lang="de-DE" dirty="0" err="1" smtClean="0"/>
              <a:t>el</a:t>
            </a:r>
            <a:r>
              <a:rPr lang="de-DE" dirty="0" smtClean="0"/>
              <a:t>/la </a:t>
            </a:r>
            <a:r>
              <a:rPr lang="de-DE" dirty="0"/>
              <a:t>	-	-	</a:t>
            </a:r>
            <a:r>
              <a:rPr lang="de-DE" dirty="0" smtClean="0"/>
              <a:t>+i/le</a:t>
            </a:r>
            <a:endParaRPr lang="de-DE" dirty="0"/>
          </a:p>
          <a:p>
            <a:endParaRPr lang="de-DE" dirty="0" smtClean="0"/>
          </a:p>
          <a:p>
            <a:r>
              <a:rPr lang="de-DE" dirty="0" err="1" smtClean="0"/>
              <a:t>Enclitics</a:t>
            </a:r>
            <a:endParaRPr lang="de-DE" dirty="0" smtClean="0"/>
          </a:p>
          <a:p>
            <a:r>
              <a:rPr lang="de-DE" dirty="0"/>
              <a:t>1	2	3	</a:t>
            </a:r>
            <a:r>
              <a:rPr lang="de-DE" dirty="0" smtClean="0"/>
              <a:t>	4</a:t>
            </a:r>
            <a:r>
              <a:rPr lang="de-DE" dirty="0"/>
              <a:t>	5	</a:t>
            </a:r>
            <a:r>
              <a:rPr lang="de-DE" dirty="0" smtClean="0"/>
              <a:t>6</a:t>
            </a:r>
            <a:endParaRPr lang="de-DE" dirty="0"/>
          </a:p>
          <a:p>
            <a:r>
              <a:rPr lang="de-DE" dirty="0" smtClean="0"/>
              <a:t>I	</a:t>
            </a:r>
            <a:r>
              <a:rPr lang="de-DE" dirty="0"/>
              <a:t>	</a:t>
            </a:r>
            <a:r>
              <a:rPr lang="de-DE" dirty="0" smtClean="0"/>
              <a:t>tu</a:t>
            </a:r>
            <a:r>
              <a:rPr lang="de-DE" dirty="0"/>
              <a:t>	</a:t>
            </a:r>
            <a:r>
              <a:rPr lang="de-DE" dirty="0" err="1" smtClean="0"/>
              <a:t>lo</a:t>
            </a:r>
            <a:r>
              <a:rPr lang="de-DE" dirty="0" smtClean="0"/>
              <a:t>/la </a:t>
            </a:r>
            <a:r>
              <a:rPr lang="de-DE" dirty="0"/>
              <a:t>	</a:t>
            </a:r>
            <a:r>
              <a:rPr lang="de-DE" dirty="0" smtClean="0"/>
              <a:t>i</a:t>
            </a:r>
            <a:r>
              <a:rPr lang="de-DE" dirty="0"/>
              <a:t>	-	</a:t>
            </a:r>
            <a:r>
              <a:rPr lang="de-DE" dirty="0" smtClean="0"/>
              <a:t>li/le</a:t>
            </a:r>
          </a:p>
          <a:p>
            <a:pPr marL="0" indent="0">
              <a:buNone/>
            </a:pPr>
            <a:endParaRPr lang="de-DE" dirty="0"/>
          </a:p>
          <a:p>
            <a:pPr marL="0" indent="0">
              <a:buNone/>
            </a:pPr>
            <a:r>
              <a:rPr lang="de-DE" dirty="0" smtClean="0"/>
              <a:t> </a:t>
            </a:r>
            <a:r>
              <a:rPr lang="de-DE" b="1" dirty="0" err="1" smtClean="0"/>
              <a:t>Te</a:t>
            </a:r>
            <a:r>
              <a:rPr lang="de-DE" dirty="0" smtClean="0"/>
              <a:t> </a:t>
            </a:r>
            <a:r>
              <a:rPr lang="de-DE" dirty="0" err="1" smtClean="0"/>
              <a:t>vien</a:t>
            </a:r>
            <a:r>
              <a:rPr lang="de-DE" dirty="0" smtClean="0"/>
              <a:t>  `</a:t>
            </a:r>
            <a:r>
              <a:rPr lang="de-DE" dirty="0" err="1" smtClean="0"/>
              <a:t>you</a:t>
            </a:r>
            <a:r>
              <a:rPr lang="de-DE" dirty="0" smtClean="0"/>
              <a:t> </a:t>
            </a:r>
            <a:r>
              <a:rPr lang="de-DE" dirty="0" err="1" smtClean="0"/>
              <a:t>come</a:t>
            </a:r>
            <a:r>
              <a:rPr lang="de-DE" dirty="0" smtClean="0"/>
              <a:t>´</a:t>
            </a:r>
          </a:p>
          <a:p>
            <a:pPr marL="0" indent="0">
              <a:buNone/>
            </a:pPr>
            <a:r>
              <a:rPr lang="de-DE" dirty="0" err="1" smtClean="0"/>
              <a:t>Vien</a:t>
            </a:r>
            <a:r>
              <a:rPr lang="de-DE" dirty="0" smtClean="0"/>
              <a:t>-</a:t>
            </a:r>
            <a:r>
              <a:rPr lang="de-DE" b="1" dirty="0" smtClean="0"/>
              <a:t>tu</a:t>
            </a:r>
            <a:r>
              <a:rPr lang="de-DE" dirty="0" smtClean="0"/>
              <a:t>?   </a:t>
            </a:r>
            <a:endParaRPr lang="de-DE" dirty="0"/>
          </a:p>
        </p:txBody>
      </p:sp>
    </p:spTree>
    <p:extLst>
      <p:ext uri="{BB962C8B-B14F-4D97-AF65-F5344CB8AC3E}">
        <p14:creationId xmlns:p14="http://schemas.microsoft.com/office/powerpoint/2010/main" val="37169607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Subject</a:t>
            </a:r>
            <a:r>
              <a:rPr lang="de-DE" dirty="0"/>
              <a:t> </a:t>
            </a:r>
            <a:r>
              <a:rPr lang="de-DE" dirty="0" err="1"/>
              <a:t>clitics</a:t>
            </a:r>
            <a:r>
              <a:rPr lang="de-DE" dirty="0"/>
              <a:t> and residual V2</a:t>
            </a:r>
          </a:p>
        </p:txBody>
      </p:sp>
      <p:sp>
        <p:nvSpPr>
          <p:cNvPr id="3" name="Inhaltsplatzhalter 2"/>
          <p:cNvSpPr>
            <a:spLocks noGrp="1"/>
          </p:cNvSpPr>
          <p:nvPr>
            <p:ph idx="1"/>
          </p:nvPr>
        </p:nvSpPr>
        <p:spPr>
          <a:xfrm>
            <a:off x="677334" y="2020589"/>
            <a:ext cx="8596668" cy="736723"/>
          </a:xfrm>
        </p:spPr>
        <p:txBody>
          <a:bodyPr/>
          <a:lstStyle/>
          <a:p>
            <a:pPr marL="0" indent="0">
              <a:buNone/>
            </a:pPr>
            <a:r>
              <a:rPr lang="en-US" dirty="0"/>
              <a:t>The pro drop quality is lost for the persons where you have subject clitics: when they exist, they are obligatory.</a:t>
            </a:r>
          </a:p>
        </p:txBody>
      </p:sp>
      <p:sp>
        <p:nvSpPr>
          <p:cNvPr id="4" name="Inhaltsplatzhalter 2">
            <a:extLst>
              <a:ext uri="{FF2B5EF4-FFF2-40B4-BE49-F238E27FC236}">
                <a16:creationId xmlns:a16="http://schemas.microsoft.com/office/drawing/2014/main" id="{178B8D15-E076-CB51-C45B-68515458EA9D}"/>
              </a:ext>
            </a:extLst>
          </p:cNvPr>
          <p:cNvSpPr txBox="1">
            <a:spLocks/>
          </p:cNvSpPr>
          <p:nvPr/>
        </p:nvSpPr>
        <p:spPr>
          <a:xfrm>
            <a:off x="677334" y="4667735"/>
            <a:ext cx="8596668" cy="12810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a:t>Subject clitics can still invert in the residual cases of V2 (interrogatives), be preverbal in regular declaratives and can double DP subjects, which still do not land in SpecTP even in modern Venetian but in their own dedicated position.</a:t>
            </a:r>
          </a:p>
        </p:txBody>
      </p:sp>
      <p:sp>
        <p:nvSpPr>
          <p:cNvPr id="5" name="Inhaltsplatzhalter 2">
            <a:extLst>
              <a:ext uri="{FF2B5EF4-FFF2-40B4-BE49-F238E27FC236}">
                <a16:creationId xmlns:a16="http://schemas.microsoft.com/office/drawing/2014/main" id="{FE721C9C-2967-092E-754C-0E5763B130CA}"/>
              </a:ext>
            </a:extLst>
          </p:cNvPr>
          <p:cNvSpPr txBox="1">
            <a:spLocks/>
          </p:cNvSpPr>
          <p:nvPr/>
        </p:nvSpPr>
        <p:spPr>
          <a:xfrm>
            <a:off x="1280084" y="3116520"/>
            <a:ext cx="1648051" cy="119200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i="1" dirty="0"/>
              <a:t>*(</a:t>
            </a:r>
            <a:r>
              <a:rPr lang="en-US" i="1" dirty="0" err="1"/>
              <a:t>Ti</a:t>
            </a:r>
            <a:r>
              <a:rPr lang="en-US" i="1" dirty="0"/>
              <a:t>) </a:t>
            </a:r>
            <a:r>
              <a:rPr lang="en-US" i="1" dirty="0" err="1"/>
              <a:t>vien</a:t>
            </a:r>
            <a:r>
              <a:rPr lang="en-US" i="1" dirty="0"/>
              <a:t>.</a:t>
            </a:r>
          </a:p>
          <a:p>
            <a:pPr marL="0" indent="0">
              <a:buNone/>
            </a:pPr>
            <a:r>
              <a:rPr lang="en-US" dirty="0"/>
              <a:t>You come</a:t>
            </a:r>
          </a:p>
          <a:p>
            <a:pPr marL="0" indent="0">
              <a:buNone/>
            </a:pPr>
            <a:r>
              <a:rPr lang="en-US" dirty="0"/>
              <a:t>‘You come’</a:t>
            </a:r>
          </a:p>
        </p:txBody>
      </p:sp>
    </p:spTree>
    <p:extLst>
      <p:ext uri="{BB962C8B-B14F-4D97-AF65-F5344CB8AC3E}">
        <p14:creationId xmlns:p14="http://schemas.microsoft.com/office/powerpoint/2010/main" val="25081974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310595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sp>
        <p:nvSpPr>
          <p:cNvPr id="5" name="Rectangle 3"/>
          <p:cNvSpPr>
            <a:spLocks noChangeArrowheads="1"/>
          </p:cNvSpPr>
          <p:nvPr/>
        </p:nvSpPr>
        <p:spPr bwMode="auto">
          <a:xfrm>
            <a:off x="-1" y="457200"/>
            <a:ext cx="3105955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grpSp>
        <p:nvGrpSpPr>
          <p:cNvPr id="14" name="Group 13">
            <a:extLst>
              <a:ext uri="{FF2B5EF4-FFF2-40B4-BE49-F238E27FC236}">
                <a16:creationId xmlns:a16="http://schemas.microsoft.com/office/drawing/2014/main" id="{6365A539-0336-9CEC-7C40-DCAD17984102}"/>
              </a:ext>
            </a:extLst>
          </p:cNvPr>
          <p:cNvGrpSpPr/>
          <p:nvPr/>
        </p:nvGrpSpPr>
        <p:grpSpPr>
          <a:xfrm>
            <a:off x="921251" y="26317"/>
            <a:ext cx="6673145" cy="6831683"/>
            <a:chOff x="921251" y="26317"/>
            <a:chExt cx="6673145" cy="6831683"/>
          </a:xfrm>
        </p:grpSpPr>
        <p:pic>
          <p:nvPicPr>
            <p:cNvPr id="13" name="Picture 12">
              <a:extLst>
                <a:ext uri="{FF2B5EF4-FFF2-40B4-BE49-F238E27FC236}">
                  <a16:creationId xmlns:a16="http://schemas.microsoft.com/office/drawing/2014/main" id="{0166B9C5-2FC1-F29A-2CD3-0CDF88606340}"/>
                </a:ext>
              </a:extLst>
            </p:cNvPr>
            <p:cNvPicPr>
              <a:picLocks noChangeAspect="1"/>
            </p:cNvPicPr>
            <p:nvPr/>
          </p:nvPicPr>
          <p:blipFill rotWithShape="1">
            <a:blip r:embed="rId2">
              <a:extLst>
                <a:ext uri="{28A0092B-C50C-407E-A947-70E740481C1C}">
                  <a14:useLocalDpi xmlns:a14="http://schemas.microsoft.com/office/drawing/2010/main" val="0"/>
                </a:ext>
              </a:extLst>
            </a:blip>
            <a:srcRect l="10938" t="4644" r="24854" b="46966"/>
            <a:stretch/>
          </p:blipFill>
          <p:spPr>
            <a:xfrm>
              <a:off x="921251" y="26317"/>
              <a:ext cx="6673145" cy="6831683"/>
            </a:xfrm>
            <a:prstGeom prst="rect">
              <a:avLst/>
            </a:prstGeom>
          </p:spPr>
        </p:pic>
        <p:sp>
          <p:nvSpPr>
            <p:cNvPr id="10" name="Oval 9">
              <a:extLst>
                <a:ext uri="{FF2B5EF4-FFF2-40B4-BE49-F238E27FC236}">
                  <a16:creationId xmlns:a16="http://schemas.microsoft.com/office/drawing/2014/main" id="{C406A675-8559-77D9-E4EC-809ED39334EC}"/>
                </a:ext>
              </a:extLst>
            </p:cNvPr>
            <p:cNvSpPr/>
            <p:nvPr/>
          </p:nvSpPr>
          <p:spPr>
            <a:xfrm>
              <a:off x="3242055" y="2645299"/>
              <a:ext cx="666794" cy="416694"/>
            </a:xfrm>
            <a:prstGeom prst="ellipse">
              <a:avLst/>
            </a:prstGeom>
            <a:solidFill>
              <a:srgbClr val="92D05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D58D7774-0F76-8636-E73D-93ECD0920FD1}"/>
                </a:ext>
              </a:extLst>
            </p:cNvPr>
            <p:cNvSpPr/>
            <p:nvPr/>
          </p:nvSpPr>
          <p:spPr>
            <a:xfrm>
              <a:off x="4880224" y="3996647"/>
              <a:ext cx="832208" cy="452057"/>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extBox 14">
            <a:extLst>
              <a:ext uri="{FF2B5EF4-FFF2-40B4-BE49-F238E27FC236}">
                <a16:creationId xmlns:a16="http://schemas.microsoft.com/office/drawing/2014/main" id="{8836AF38-BC16-1A28-5398-C5E00DACAF37}"/>
              </a:ext>
            </a:extLst>
          </p:cNvPr>
          <p:cNvSpPr txBox="1"/>
          <p:nvPr/>
        </p:nvSpPr>
        <p:spPr>
          <a:xfrm>
            <a:off x="5801555" y="1492795"/>
            <a:ext cx="3585681" cy="923330"/>
          </a:xfrm>
          <a:prstGeom prst="rect">
            <a:avLst/>
          </a:prstGeom>
          <a:noFill/>
        </p:spPr>
        <p:txBody>
          <a:bodyPr wrap="square" rtlCol="0">
            <a:spAutoFit/>
          </a:bodyPr>
          <a:lstStyle/>
          <a:p>
            <a:r>
              <a:rPr lang="en-US" dirty="0">
                <a:solidFill>
                  <a:schemeClr val="tx1">
                    <a:lumMod val="75000"/>
                    <a:lumOff val="25000"/>
                  </a:schemeClr>
                </a:solidFill>
              </a:rPr>
              <a:t>Residual V2 with interrogatives in Modern </a:t>
            </a:r>
            <a:r>
              <a:rPr lang="en-US" dirty="0" smtClean="0">
                <a:solidFill>
                  <a:schemeClr val="tx1">
                    <a:lumMod val="75000"/>
                    <a:lumOff val="25000"/>
                  </a:schemeClr>
                </a:solidFill>
              </a:rPr>
              <a:t>Friulian: </a:t>
            </a:r>
            <a:endParaRPr lang="en-US" dirty="0">
              <a:solidFill>
                <a:schemeClr val="tx1">
                  <a:lumMod val="75000"/>
                  <a:lumOff val="25000"/>
                </a:schemeClr>
              </a:solidFill>
            </a:endParaRPr>
          </a:p>
          <a:p>
            <a:r>
              <a:rPr lang="en-US" dirty="0">
                <a:solidFill>
                  <a:schemeClr val="tx1">
                    <a:lumMod val="75000"/>
                    <a:lumOff val="25000"/>
                  </a:schemeClr>
                </a:solidFill>
              </a:rPr>
              <a:t>inversion with the subject clitic.</a:t>
            </a:r>
          </a:p>
        </p:txBody>
      </p:sp>
    </p:spTree>
    <p:extLst>
      <p:ext uri="{BB962C8B-B14F-4D97-AF65-F5344CB8AC3E}">
        <p14:creationId xmlns:p14="http://schemas.microsoft.com/office/powerpoint/2010/main" val="14378062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310595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sp>
        <p:nvSpPr>
          <p:cNvPr id="5" name="Rectangle 3"/>
          <p:cNvSpPr>
            <a:spLocks noChangeArrowheads="1"/>
          </p:cNvSpPr>
          <p:nvPr/>
        </p:nvSpPr>
        <p:spPr bwMode="auto">
          <a:xfrm>
            <a:off x="-1" y="457200"/>
            <a:ext cx="3105955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grpSp>
        <p:nvGrpSpPr>
          <p:cNvPr id="14" name="Group 13">
            <a:extLst>
              <a:ext uri="{FF2B5EF4-FFF2-40B4-BE49-F238E27FC236}">
                <a16:creationId xmlns:a16="http://schemas.microsoft.com/office/drawing/2014/main" id="{6365A539-0336-9CEC-7C40-DCAD17984102}"/>
              </a:ext>
            </a:extLst>
          </p:cNvPr>
          <p:cNvGrpSpPr/>
          <p:nvPr/>
        </p:nvGrpSpPr>
        <p:grpSpPr>
          <a:xfrm>
            <a:off x="921251" y="26317"/>
            <a:ext cx="6673145" cy="6831683"/>
            <a:chOff x="921251" y="26317"/>
            <a:chExt cx="6673145" cy="6831683"/>
          </a:xfrm>
        </p:grpSpPr>
        <p:pic>
          <p:nvPicPr>
            <p:cNvPr id="13" name="Picture 12">
              <a:extLst>
                <a:ext uri="{FF2B5EF4-FFF2-40B4-BE49-F238E27FC236}">
                  <a16:creationId xmlns:a16="http://schemas.microsoft.com/office/drawing/2014/main" id="{0166B9C5-2FC1-F29A-2CD3-0CDF88606340}"/>
                </a:ext>
              </a:extLst>
            </p:cNvPr>
            <p:cNvPicPr>
              <a:picLocks noChangeAspect="1"/>
            </p:cNvPicPr>
            <p:nvPr/>
          </p:nvPicPr>
          <p:blipFill rotWithShape="1">
            <a:blip r:embed="rId2">
              <a:extLst>
                <a:ext uri="{28A0092B-C50C-407E-A947-70E740481C1C}">
                  <a14:useLocalDpi xmlns:a14="http://schemas.microsoft.com/office/drawing/2010/main" val="0"/>
                </a:ext>
              </a:extLst>
            </a:blip>
            <a:srcRect l="10938" t="4644" r="24854" b="46966"/>
            <a:stretch/>
          </p:blipFill>
          <p:spPr>
            <a:xfrm>
              <a:off x="921251" y="26317"/>
              <a:ext cx="6673145" cy="6831683"/>
            </a:xfrm>
            <a:prstGeom prst="rect">
              <a:avLst/>
            </a:prstGeom>
          </p:spPr>
        </p:pic>
        <p:sp>
          <p:nvSpPr>
            <p:cNvPr id="10" name="Oval 9">
              <a:extLst>
                <a:ext uri="{FF2B5EF4-FFF2-40B4-BE49-F238E27FC236}">
                  <a16:creationId xmlns:a16="http://schemas.microsoft.com/office/drawing/2014/main" id="{C406A675-8559-77D9-E4EC-809ED39334EC}"/>
                </a:ext>
              </a:extLst>
            </p:cNvPr>
            <p:cNvSpPr/>
            <p:nvPr/>
          </p:nvSpPr>
          <p:spPr>
            <a:xfrm>
              <a:off x="3242055" y="2645299"/>
              <a:ext cx="666794" cy="416694"/>
            </a:xfrm>
            <a:prstGeom prst="ellipse">
              <a:avLst/>
            </a:prstGeom>
            <a:solidFill>
              <a:srgbClr val="92D05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D58D7774-0F76-8636-E73D-93ECD0920FD1}"/>
                </a:ext>
              </a:extLst>
            </p:cNvPr>
            <p:cNvSpPr/>
            <p:nvPr/>
          </p:nvSpPr>
          <p:spPr>
            <a:xfrm>
              <a:off x="4042826" y="3284377"/>
              <a:ext cx="832208" cy="452057"/>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a:t>
              </a:r>
              <a:r>
                <a:rPr lang="en-US" sz="1200" dirty="0" smtClean="0">
                  <a:solidFill>
                    <a:schemeClr val="tx1"/>
                  </a:solidFill>
                </a:rPr>
                <a:t>litic Subj</a:t>
              </a:r>
              <a:endParaRPr lang="en-US" sz="1200" dirty="0">
                <a:solidFill>
                  <a:schemeClr val="tx1"/>
                </a:solidFill>
              </a:endParaRPr>
            </a:p>
          </p:txBody>
        </p:sp>
      </p:grpSp>
      <p:sp>
        <p:nvSpPr>
          <p:cNvPr id="15" name="TextBox 14">
            <a:extLst>
              <a:ext uri="{FF2B5EF4-FFF2-40B4-BE49-F238E27FC236}">
                <a16:creationId xmlns:a16="http://schemas.microsoft.com/office/drawing/2014/main" id="{8836AF38-BC16-1A28-5398-C5E00DACAF37}"/>
              </a:ext>
            </a:extLst>
          </p:cNvPr>
          <p:cNvSpPr txBox="1"/>
          <p:nvPr/>
        </p:nvSpPr>
        <p:spPr>
          <a:xfrm>
            <a:off x="5801555" y="1492795"/>
            <a:ext cx="3585681" cy="923330"/>
          </a:xfrm>
          <a:prstGeom prst="rect">
            <a:avLst/>
          </a:prstGeom>
          <a:noFill/>
        </p:spPr>
        <p:txBody>
          <a:bodyPr wrap="square" rtlCol="0">
            <a:spAutoFit/>
          </a:bodyPr>
          <a:lstStyle/>
          <a:p>
            <a:r>
              <a:rPr lang="en-US" dirty="0">
                <a:solidFill>
                  <a:schemeClr val="tx1">
                    <a:lumMod val="75000"/>
                    <a:lumOff val="25000"/>
                  </a:schemeClr>
                </a:solidFill>
              </a:rPr>
              <a:t>Residual V2 with interrogatives in Modern </a:t>
            </a:r>
            <a:r>
              <a:rPr lang="en-US" dirty="0" smtClean="0">
                <a:solidFill>
                  <a:schemeClr val="tx1">
                    <a:lumMod val="75000"/>
                    <a:lumOff val="25000"/>
                  </a:schemeClr>
                </a:solidFill>
              </a:rPr>
              <a:t>Venetian: </a:t>
            </a:r>
            <a:endParaRPr lang="en-US" dirty="0">
              <a:solidFill>
                <a:schemeClr val="tx1">
                  <a:lumMod val="75000"/>
                  <a:lumOff val="25000"/>
                </a:schemeClr>
              </a:solidFill>
            </a:endParaRPr>
          </a:p>
          <a:p>
            <a:r>
              <a:rPr lang="en-US" dirty="0">
                <a:solidFill>
                  <a:schemeClr val="tx1">
                    <a:lumMod val="75000"/>
                    <a:lumOff val="25000"/>
                  </a:schemeClr>
                </a:solidFill>
              </a:rPr>
              <a:t>inversion with the subject clitic.</a:t>
            </a:r>
          </a:p>
        </p:txBody>
      </p:sp>
    </p:spTree>
    <p:extLst>
      <p:ext uri="{BB962C8B-B14F-4D97-AF65-F5344CB8AC3E}">
        <p14:creationId xmlns:p14="http://schemas.microsoft.com/office/powerpoint/2010/main" val="1251042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334" y="464464"/>
            <a:ext cx="8596668" cy="1320800"/>
          </a:xfrm>
        </p:spPr>
        <p:txBody>
          <a:bodyPr/>
          <a:lstStyle/>
          <a:p>
            <a:r>
              <a:rPr lang="de-DE" dirty="0"/>
              <a:t>Further </a:t>
            </a:r>
            <a:r>
              <a:rPr lang="de-DE" dirty="0" err="1"/>
              <a:t>consequences</a:t>
            </a:r>
            <a:r>
              <a:rPr lang="de-DE" dirty="0"/>
              <a:t> II: </a:t>
            </a:r>
            <a:br>
              <a:rPr lang="de-DE" dirty="0"/>
            </a:br>
            <a:r>
              <a:rPr lang="de-DE" dirty="0"/>
              <a:t>Clitics </a:t>
            </a:r>
            <a:r>
              <a:rPr lang="de-DE" dirty="0" err="1"/>
              <a:t>as</a:t>
            </a:r>
            <a:r>
              <a:rPr lang="de-DE" dirty="0"/>
              <a:t> </a:t>
            </a:r>
            <a:r>
              <a:rPr lang="de-DE" dirty="0" err="1"/>
              <a:t>Ground</a:t>
            </a:r>
            <a:r>
              <a:rPr lang="de-DE" dirty="0"/>
              <a:t> </a:t>
            </a:r>
            <a:r>
              <a:rPr lang="de-DE" dirty="0" err="1"/>
              <a:t>elements</a:t>
            </a:r>
            <a:endParaRPr lang="de-DE" dirty="0"/>
          </a:p>
        </p:txBody>
      </p:sp>
      <p:sp>
        <p:nvSpPr>
          <p:cNvPr id="3" name="Inhaltsplatzhalter 2"/>
          <p:cNvSpPr>
            <a:spLocks noGrp="1"/>
          </p:cNvSpPr>
          <p:nvPr>
            <p:ph idx="1"/>
          </p:nvPr>
        </p:nvSpPr>
        <p:spPr/>
        <p:txBody>
          <a:bodyPr/>
          <a:lstStyle/>
          <a:p>
            <a:pPr marL="0" indent="0">
              <a:buNone/>
            </a:pPr>
            <a:r>
              <a:rPr lang="de-DE" dirty="0"/>
              <a:t>This also </a:t>
            </a:r>
            <a:r>
              <a:rPr lang="de-DE" dirty="0" err="1"/>
              <a:t>opens</a:t>
            </a:r>
            <a:r>
              <a:rPr lang="de-DE" dirty="0"/>
              <a:t> </a:t>
            </a:r>
            <a:r>
              <a:rPr lang="de-DE" dirty="0" err="1"/>
              <a:t>up</a:t>
            </a:r>
            <a:r>
              <a:rPr lang="de-DE" dirty="0"/>
              <a:t> a </a:t>
            </a:r>
            <a:r>
              <a:rPr lang="de-DE" dirty="0" err="1"/>
              <a:t>new</a:t>
            </a:r>
            <a:r>
              <a:rPr lang="de-DE" dirty="0"/>
              <a:t> </a:t>
            </a:r>
            <a:r>
              <a:rPr lang="de-DE" dirty="0" err="1"/>
              <a:t>scenario</a:t>
            </a:r>
            <a:r>
              <a:rPr lang="de-DE" dirty="0"/>
              <a:t> </a:t>
            </a:r>
            <a:r>
              <a:rPr lang="de-DE" dirty="0" err="1"/>
              <a:t>to</a:t>
            </a:r>
            <a:r>
              <a:rPr lang="de-DE" dirty="0"/>
              <a:t> </a:t>
            </a:r>
            <a:r>
              <a:rPr lang="de-DE" dirty="0" err="1"/>
              <a:t>understand</a:t>
            </a:r>
            <a:r>
              <a:rPr lang="de-DE" dirty="0"/>
              <a:t> </a:t>
            </a:r>
            <a:r>
              <a:rPr lang="de-DE" dirty="0" err="1"/>
              <a:t>what</a:t>
            </a:r>
            <a:r>
              <a:rPr lang="de-DE" dirty="0"/>
              <a:t> </a:t>
            </a:r>
            <a:r>
              <a:rPr lang="de-DE" dirty="0" err="1"/>
              <a:t>clitics</a:t>
            </a:r>
            <a:r>
              <a:rPr lang="de-DE" dirty="0"/>
              <a:t> </a:t>
            </a:r>
            <a:r>
              <a:rPr lang="de-DE" dirty="0" err="1"/>
              <a:t>are</a:t>
            </a:r>
            <a:r>
              <a:rPr lang="de-DE" dirty="0"/>
              <a:t>:</a:t>
            </a:r>
          </a:p>
          <a:p>
            <a:pPr marL="0" indent="0">
              <a:buNone/>
            </a:pPr>
            <a:endParaRPr lang="de-DE" dirty="0"/>
          </a:p>
          <a:p>
            <a:r>
              <a:rPr lang="de-DE" dirty="0" err="1"/>
              <a:t>They</a:t>
            </a:r>
            <a:r>
              <a:rPr lang="de-DE" dirty="0"/>
              <a:t> </a:t>
            </a:r>
            <a:r>
              <a:rPr lang="de-DE" dirty="0" err="1"/>
              <a:t>are</a:t>
            </a:r>
            <a:r>
              <a:rPr lang="de-DE" dirty="0"/>
              <a:t> not </a:t>
            </a:r>
            <a:r>
              <a:rPr lang="de-DE" dirty="0" err="1"/>
              <a:t>defective</a:t>
            </a:r>
            <a:r>
              <a:rPr lang="de-DE" dirty="0"/>
              <a:t> in </a:t>
            </a:r>
            <a:r>
              <a:rPr lang="de-DE" dirty="0" err="1"/>
              <a:t>any</a:t>
            </a:r>
            <a:r>
              <a:rPr lang="de-DE" dirty="0"/>
              <a:t> </a:t>
            </a:r>
            <a:r>
              <a:rPr lang="de-DE" dirty="0" err="1"/>
              <a:t>structural</a:t>
            </a:r>
            <a:r>
              <a:rPr lang="de-DE" dirty="0"/>
              <a:t> sense, </a:t>
            </a:r>
            <a:r>
              <a:rPr lang="de-DE" dirty="0" err="1"/>
              <a:t>they</a:t>
            </a:r>
            <a:r>
              <a:rPr lang="de-DE" dirty="0"/>
              <a:t> do not lack Focus </a:t>
            </a:r>
            <a:r>
              <a:rPr lang="de-DE" dirty="0" err="1"/>
              <a:t>or</a:t>
            </a:r>
            <a:r>
              <a:rPr lang="de-DE" dirty="0"/>
              <a:t> Topic </a:t>
            </a:r>
            <a:r>
              <a:rPr lang="de-DE" dirty="0" err="1"/>
              <a:t>or</a:t>
            </a:r>
            <a:r>
              <a:rPr lang="de-DE" dirty="0"/>
              <a:t> </a:t>
            </a:r>
            <a:r>
              <a:rPr lang="de-DE" dirty="0" err="1"/>
              <a:t>other</a:t>
            </a:r>
            <a:r>
              <a:rPr lang="de-DE" dirty="0"/>
              <a:t> </a:t>
            </a:r>
            <a:r>
              <a:rPr lang="de-DE" dirty="0" err="1"/>
              <a:t>positions</a:t>
            </a:r>
            <a:r>
              <a:rPr lang="de-DE" dirty="0"/>
              <a:t>.</a:t>
            </a:r>
          </a:p>
          <a:p>
            <a:r>
              <a:rPr lang="de-DE" dirty="0" err="1"/>
              <a:t>They</a:t>
            </a:r>
            <a:r>
              <a:rPr lang="de-DE" dirty="0"/>
              <a:t> </a:t>
            </a:r>
            <a:r>
              <a:rPr lang="de-DE" dirty="0" err="1"/>
              <a:t>are</a:t>
            </a:r>
            <a:r>
              <a:rPr lang="de-DE" dirty="0"/>
              <a:t> </a:t>
            </a:r>
            <a:r>
              <a:rPr lang="de-DE" dirty="0" err="1"/>
              <a:t>obligatorily</a:t>
            </a:r>
            <a:r>
              <a:rPr lang="de-DE" dirty="0"/>
              <a:t> </a:t>
            </a:r>
            <a:r>
              <a:rPr lang="de-DE" dirty="0" err="1"/>
              <a:t>marked</a:t>
            </a:r>
            <a:r>
              <a:rPr lang="de-DE" dirty="0"/>
              <a:t> </a:t>
            </a:r>
            <a:r>
              <a:rPr lang="de-DE" dirty="0" err="1"/>
              <a:t>for</a:t>
            </a:r>
            <a:r>
              <a:rPr lang="de-DE" dirty="0"/>
              <a:t> Ground, </a:t>
            </a:r>
            <a:r>
              <a:rPr lang="de-DE" dirty="0" err="1"/>
              <a:t>hence</a:t>
            </a:r>
            <a:r>
              <a:rPr lang="de-DE" dirty="0"/>
              <a:t> </a:t>
            </a:r>
            <a:r>
              <a:rPr lang="de-DE" dirty="0" err="1"/>
              <a:t>they</a:t>
            </a:r>
            <a:r>
              <a:rPr lang="de-DE" dirty="0"/>
              <a:t> </a:t>
            </a:r>
            <a:r>
              <a:rPr lang="de-DE" dirty="0" err="1"/>
              <a:t>target</a:t>
            </a:r>
            <a:r>
              <a:rPr lang="de-DE" dirty="0"/>
              <a:t> a </a:t>
            </a:r>
            <a:r>
              <a:rPr lang="de-DE" dirty="0" err="1"/>
              <a:t>specialized</a:t>
            </a:r>
            <a:r>
              <a:rPr lang="de-DE" dirty="0"/>
              <a:t> </a:t>
            </a:r>
            <a:r>
              <a:rPr lang="de-DE" dirty="0" err="1"/>
              <a:t>position</a:t>
            </a:r>
            <a:r>
              <a:rPr lang="de-DE" dirty="0"/>
              <a:t> in </a:t>
            </a:r>
            <a:r>
              <a:rPr lang="de-DE" dirty="0" err="1"/>
              <a:t>the</a:t>
            </a:r>
            <a:r>
              <a:rPr lang="de-DE" dirty="0"/>
              <a:t> </a:t>
            </a:r>
            <a:r>
              <a:rPr lang="de-DE" dirty="0" err="1"/>
              <a:t>clause</a:t>
            </a:r>
            <a:r>
              <a:rPr lang="de-DE" dirty="0"/>
              <a:t>.</a:t>
            </a:r>
          </a:p>
          <a:p>
            <a:r>
              <a:rPr lang="de-DE" dirty="0" err="1"/>
              <a:t>They</a:t>
            </a:r>
            <a:r>
              <a:rPr lang="de-DE" dirty="0"/>
              <a:t> </a:t>
            </a:r>
            <a:r>
              <a:rPr lang="de-DE" dirty="0" err="1"/>
              <a:t>cannot</a:t>
            </a:r>
            <a:r>
              <a:rPr lang="de-DE" dirty="0"/>
              <a:t> </a:t>
            </a:r>
            <a:r>
              <a:rPr lang="de-DE" dirty="0" err="1"/>
              <a:t>be</a:t>
            </a:r>
            <a:r>
              <a:rPr lang="de-DE" dirty="0"/>
              <a:t> </a:t>
            </a:r>
            <a:r>
              <a:rPr lang="de-DE" dirty="0" err="1"/>
              <a:t>focussed</a:t>
            </a:r>
            <a:r>
              <a:rPr lang="de-DE" dirty="0"/>
              <a:t> </a:t>
            </a:r>
            <a:r>
              <a:rPr lang="de-DE" dirty="0" err="1"/>
              <a:t>or</a:t>
            </a:r>
            <a:r>
              <a:rPr lang="de-DE" dirty="0"/>
              <a:t> </a:t>
            </a:r>
            <a:r>
              <a:rPr lang="de-DE" dirty="0" err="1"/>
              <a:t>topicalized</a:t>
            </a:r>
            <a:r>
              <a:rPr lang="de-DE" dirty="0"/>
              <a:t> </a:t>
            </a:r>
            <a:r>
              <a:rPr lang="de-DE" dirty="0" err="1"/>
              <a:t>because</a:t>
            </a:r>
            <a:r>
              <a:rPr lang="de-DE" dirty="0"/>
              <a:t> </a:t>
            </a:r>
            <a:r>
              <a:rPr lang="de-DE" dirty="0" err="1"/>
              <a:t>they</a:t>
            </a:r>
            <a:r>
              <a:rPr lang="de-DE" dirty="0"/>
              <a:t> </a:t>
            </a:r>
            <a:r>
              <a:rPr lang="de-DE" dirty="0" err="1"/>
              <a:t>are</a:t>
            </a:r>
            <a:r>
              <a:rPr lang="de-DE" dirty="0"/>
              <a:t> [+</a:t>
            </a:r>
            <a:r>
              <a:rPr lang="de-DE" dirty="0" err="1"/>
              <a:t>ground</a:t>
            </a:r>
            <a:r>
              <a:rPr lang="de-DE" dirty="0"/>
              <a:t>].</a:t>
            </a:r>
          </a:p>
        </p:txBody>
      </p:sp>
    </p:spTree>
    <p:extLst>
      <p:ext uri="{BB962C8B-B14F-4D97-AF65-F5344CB8AC3E}">
        <p14:creationId xmlns:p14="http://schemas.microsoft.com/office/powerpoint/2010/main" val="10167615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334" y="476035"/>
            <a:ext cx="8596668" cy="1320800"/>
          </a:xfrm>
        </p:spPr>
        <p:txBody>
          <a:bodyPr/>
          <a:lstStyle/>
          <a:p>
            <a:r>
              <a:rPr lang="de-DE" dirty="0"/>
              <a:t>Further </a:t>
            </a:r>
            <a:r>
              <a:rPr lang="de-DE" dirty="0" err="1"/>
              <a:t>consequences</a:t>
            </a:r>
            <a:r>
              <a:rPr lang="de-DE" dirty="0"/>
              <a:t> III: </a:t>
            </a:r>
            <a:br>
              <a:rPr lang="de-DE" dirty="0"/>
            </a:br>
            <a:r>
              <a:rPr lang="de-DE" dirty="0" err="1"/>
              <a:t>the</a:t>
            </a:r>
            <a:r>
              <a:rPr lang="de-DE" dirty="0"/>
              <a:t> </a:t>
            </a:r>
            <a:r>
              <a:rPr lang="de-DE" dirty="0" err="1"/>
              <a:t>relation</a:t>
            </a:r>
            <a:r>
              <a:rPr lang="de-DE" dirty="0"/>
              <a:t> </a:t>
            </a:r>
            <a:r>
              <a:rPr lang="de-DE" dirty="0" err="1"/>
              <a:t>to</a:t>
            </a:r>
            <a:r>
              <a:rPr lang="de-DE" dirty="0"/>
              <a:t> </a:t>
            </a:r>
            <a:r>
              <a:rPr lang="de-DE" dirty="0" err="1"/>
              <a:t>NegP</a:t>
            </a:r>
            <a:endParaRPr lang="de-DE" dirty="0"/>
          </a:p>
        </p:txBody>
      </p:sp>
      <p:sp>
        <p:nvSpPr>
          <p:cNvPr id="3" name="Inhaltsplatzhalter 2"/>
          <p:cNvSpPr>
            <a:spLocks noGrp="1"/>
          </p:cNvSpPr>
          <p:nvPr>
            <p:ph idx="1"/>
          </p:nvPr>
        </p:nvSpPr>
        <p:spPr/>
        <p:txBody>
          <a:bodyPr/>
          <a:lstStyle/>
          <a:p>
            <a:pPr marL="0" indent="0">
              <a:buNone/>
            </a:pPr>
            <a:r>
              <a:rPr lang="de-DE" dirty="0"/>
              <a:t>This </a:t>
            </a:r>
            <a:r>
              <a:rPr lang="de-DE" dirty="0" err="1"/>
              <a:t>is</a:t>
            </a:r>
            <a:r>
              <a:rPr lang="de-DE" dirty="0"/>
              <a:t> </a:t>
            </a:r>
            <a:r>
              <a:rPr lang="de-DE" dirty="0" err="1"/>
              <a:t>expected</a:t>
            </a:r>
            <a:r>
              <a:rPr lang="de-DE" dirty="0"/>
              <a:t> </a:t>
            </a:r>
            <a:r>
              <a:rPr lang="de-DE" dirty="0" err="1"/>
              <a:t>if</a:t>
            </a:r>
            <a:r>
              <a:rPr lang="de-DE" dirty="0"/>
              <a:t> </a:t>
            </a:r>
            <a:r>
              <a:rPr lang="de-DE" dirty="0" err="1"/>
              <a:t>Zanuttini´s</a:t>
            </a:r>
            <a:r>
              <a:rPr lang="de-DE" dirty="0"/>
              <a:t> (1997) original </a:t>
            </a:r>
            <a:r>
              <a:rPr lang="de-DE" dirty="0" err="1"/>
              <a:t>hypothesis</a:t>
            </a:r>
            <a:r>
              <a:rPr lang="de-DE" dirty="0"/>
              <a:t> </a:t>
            </a:r>
            <a:r>
              <a:rPr lang="de-DE" dirty="0" err="1"/>
              <a:t>about</a:t>
            </a:r>
            <a:r>
              <a:rPr lang="de-DE" dirty="0"/>
              <a:t> a high NegP in </a:t>
            </a:r>
            <a:r>
              <a:rPr lang="de-DE" dirty="0" err="1"/>
              <a:t>preverbal</a:t>
            </a:r>
            <a:r>
              <a:rPr lang="de-DE" dirty="0"/>
              <a:t> </a:t>
            </a:r>
            <a:r>
              <a:rPr lang="de-DE" dirty="0" err="1"/>
              <a:t>negation</a:t>
            </a:r>
            <a:r>
              <a:rPr lang="de-DE" dirty="0"/>
              <a:t> </a:t>
            </a:r>
            <a:r>
              <a:rPr lang="de-DE" dirty="0" err="1"/>
              <a:t>Romance</a:t>
            </a:r>
            <a:r>
              <a:rPr lang="de-DE" dirty="0"/>
              <a:t> </a:t>
            </a:r>
            <a:r>
              <a:rPr lang="de-DE" dirty="0" err="1"/>
              <a:t>languages</a:t>
            </a:r>
            <a:r>
              <a:rPr lang="de-DE" dirty="0"/>
              <a:t> </a:t>
            </a:r>
            <a:r>
              <a:rPr lang="de-DE" dirty="0" err="1"/>
              <a:t>is</a:t>
            </a:r>
            <a:r>
              <a:rPr lang="de-DE" dirty="0"/>
              <a:t> </a:t>
            </a:r>
            <a:r>
              <a:rPr lang="de-DE" dirty="0" err="1"/>
              <a:t>right</a:t>
            </a:r>
            <a:r>
              <a:rPr lang="de-DE" dirty="0"/>
              <a:t>:</a:t>
            </a:r>
          </a:p>
          <a:p>
            <a:pPr marL="0" indent="0">
              <a:buNone/>
            </a:pPr>
            <a:endParaRPr lang="de-DE" dirty="0"/>
          </a:p>
          <a:p>
            <a:r>
              <a:rPr lang="de-DE" dirty="0" err="1"/>
              <a:t>SpecT</a:t>
            </a:r>
            <a:r>
              <a:rPr lang="de-DE" dirty="0"/>
              <a:t> (</a:t>
            </a:r>
            <a:r>
              <a:rPr lang="de-DE" dirty="0" err="1"/>
              <a:t>the</a:t>
            </a:r>
            <a:r>
              <a:rPr lang="de-DE" dirty="0"/>
              <a:t> </a:t>
            </a:r>
            <a:r>
              <a:rPr lang="de-DE" dirty="0" err="1"/>
              <a:t>position</a:t>
            </a:r>
            <a:r>
              <a:rPr lang="de-DE" dirty="0"/>
              <a:t> </a:t>
            </a:r>
            <a:r>
              <a:rPr lang="de-DE" dirty="0" err="1"/>
              <a:t>of</a:t>
            </a:r>
            <a:r>
              <a:rPr lang="de-DE" dirty="0"/>
              <a:t> </a:t>
            </a:r>
            <a:r>
              <a:rPr lang="de-DE" dirty="0" err="1"/>
              <a:t>the</a:t>
            </a:r>
            <a:r>
              <a:rPr lang="de-DE" dirty="0"/>
              <a:t> </a:t>
            </a:r>
            <a:r>
              <a:rPr lang="de-DE" dirty="0" err="1"/>
              <a:t>inflected</a:t>
            </a:r>
            <a:r>
              <a:rPr lang="de-DE" dirty="0"/>
              <a:t> </a:t>
            </a:r>
            <a:r>
              <a:rPr lang="de-DE" dirty="0" err="1"/>
              <a:t>verb</a:t>
            </a:r>
            <a:r>
              <a:rPr lang="de-DE" dirty="0"/>
              <a:t>) </a:t>
            </a:r>
            <a:r>
              <a:rPr lang="de-DE" dirty="0" err="1"/>
              <a:t>is</a:t>
            </a:r>
            <a:r>
              <a:rPr lang="de-DE" dirty="0"/>
              <a:t> </a:t>
            </a:r>
            <a:r>
              <a:rPr lang="de-DE" dirty="0" err="1"/>
              <a:t>lower</a:t>
            </a:r>
            <a:r>
              <a:rPr lang="de-DE" dirty="0"/>
              <a:t> </a:t>
            </a:r>
            <a:r>
              <a:rPr lang="de-DE" dirty="0" err="1"/>
              <a:t>than</a:t>
            </a:r>
            <a:r>
              <a:rPr lang="de-DE" dirty="0"/>
              <a:t> NegP</a:t>
            </a:r>
          </a:p>
          <a:p>
            <a:r>
              <a:rPr lang="de-DE" dirty="0"/>
              <a:t>DP, QP </a:t>
            </a:r>
            <a:r>
              <a:rPr lang="de-DE" dirty="0" err="1"/>
              <a:t>and</a:t>
            </a:r>
            <a:r>
              <a:rPr lang="de-DE" dirty="0"/>
              <a:t> wh-</a:t>
            </a:r>
            <a:r>
              <a:rPr lang="de-DE" dirty="0" err="1"/>
              <a:t>subjects</a:t>
            </a:r>
            <a:r>
              <a:rPr lang="de-DE" dirty="0"/>
              <a:t> </a:t>
            </a:r>
            <a:r>
              <a:rPr lang="de-DE" dirty="0" err="1"/>
              <a:t>are</a:t>
            </a:r>
            <a:r>
              <a:rPr lang="de-DE" dirty="0"/>
              <a:t> </a:t>
            </a:r>
            <a:r>
              <a:rPr lang="de-DE" dirty="0" err="1"/>
              <a:t>higher</a:t>
            </a:r>
            <a:r>
              <a:rPr lang="de-DE" dirty="0"/>
              <a:t> </a:t>
            </a:r>
            <a:r>
              <a:rPr lang="de-DE" dirty="0" err="1"/>
              <a:t>than</a:t>
            </a:r>
            <a:r>
              <a:rPr lang="de-DE" dirty="0"/>
              <a:t> </a:t>
            </a:r>
            <a:r>
              <a:rPr lang="de-DE" dirty="0" err="1"/>
              <a:t>NegP</a:t>
            </a:r>
            <a:endParaRPr lang="de-DE" dirty="0"/>
          </a:p>
          <a:p>
            <a:r>
              <a:rPr lang="de-DE" dirty="0"/>
              <a:t>SpecT clitics </a:t>
            </a:r>
            <a:r>
              <a:rPr lang="de-DE" dirty="0" err="1"/>
              <a:t>are</a:t>
            </a:r>
            <a:r>
              <a:rPr lang="de-DE" dirty="0"/>
              <a:t> </a:t>
            </a:r>
            <a:r>
              <a:rPr lang="de-DE" dirty="0" err="1"/>
              <a:t>lower</a:t>
            </a:r>
            <a:r>
              <a:rPr lang="de-DE" dirty="0"/>
              <a:t> </a:t>
            </a:r>
            <a:r>
              <a:rPr lang="de-DE" dirty="0" err="1"/>
              <a:t>than</a:t>
            </a:r>
            <a:r>
              <a:rPr lang="de-DE" dirty="0"/>
              <a:t> NegP </a:t>
            </a:r>
          </a:p>
        </p:txBody>
      </p:sp>
    </p:spTree>
    <p:extLst>
      <p:ext uri="{BB962C8B-B14F-4D97-AF65-F5344CB8AC3E}">
        <p14:creationId xmlns:p14="http://schemas.microsoft.com/office/powerpoint/2010/main" val="35834873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310595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sp>
        <p:nvSpPr>
          <p:cNvPr id="5" name="Rectangle 3"/>
          <p:cNvSpPr>
            <a:spLocks noChangeArrowheads="1"/>
          </p:cNvSpPr>
          <p:nvPr/>
        </p:nvSpPr>
        <p:spPr bwMode="auto">
          <a:xfrm>
            <a:off x="-1" y="457200"/>
            <a:ext cx="3105955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grpSp>
        <p:nvGrpSpPr>
          <p:cNvPr id="12" name="Group 11">
            <a:extLst>
              <a:ext uri="{FF2B5EF4-FFF2-40B4-BE49-F238E27FC236}">
                <a16:creationId xmlns:a16="http://schemas.microsoft.com/office/drawing/2014/main" id="{B7486BB9-55AE-3D90-9E0B-3509F90682FF}"/>
              </a:ext>
            </a:extLst>
          </p:cNvPr>
          <p:cNvGrpSpPr/>
          <p:nvPr/>
        </p:nvGrpSpPr>
        <p:grpSpPr>
          <a:xfrm>
            <a:off x="867770" y="71920"/>
            <a:ext cx="6607072" cy="6887365"/>
            <a:chOff x="467078" y="0"/>
            <a:chExt cx="6607072" cy="6887365"/>
          </a:xfrm>
        </p:grpSpPr>
        <p:pic>
          <p:nvPicPr>
            <p:cNvPr id="11" name="Picture 10">
              <a:extLst>
                <a:ext uri="{FF2B5EF4-FFF2-40B4-BE49-F238E27FC236}">
                  <a16:creationId xmlns:a16="http://schemas.microsoft.com/office/drawing/2014/main" id="{E6FCFCF8-F25B-75D7-8542-97A08FB5B4F3}"/>
                </a:ext>
              </a:extLst>
            </p:cNvPr>
            <p:cNvPicPr>
              <a:picLocks noChangeAspect="1"/>
            </p:cNvPicPr>
            <p:nvPr/>
          </p:nvPicPr>
          <p:blipFill rotWithShape="1">
            <a:blip r:embed="rId2">
              <a:extLst>
                <a:ext uri="{28A0092B-C50C-407E-A947-70E740481C1C}">
                  <a14:useLocalDpi xmlns:a14="http://schemas.microsoft.com/office/drawing/2010/main" val="0"/>
                </a:ext>
              </a:extLst>
            </a:blip>
            <a:srcRect l="11786" t="4793" r="18285" b="43671"/>
            <a:stretch/>
          </p:blipFill>
          <p:spPr>
            <a:xfrm>
              <a:off x="467078" y="0"/>
              <a:ext cx="6607072" cy="6887365"/>
            </a:xfrm>
            <a:prstGeom prst="rect">
              <a:avLst/>
            </a:prstGeom>
          </p:spPr>
        </p:pic>
        <p:sp>
          <p:nvSpPr>
            <p:cNvPr id="6" name="Oval 5">
              <a:extLst>
                <a:ext uri="{FF2B5EF4-FFF2-40B4-BE49-F238E27FC236}">
                  <a16:creationId xmlns:a16="http://schemas.microsoft.com/office/drawing/2014/main" id="{1352D47A-F0D2-01C4-6198-C597BCBC4CF4}"/>
                </a:ext>
              </a:extLst>
            </p:cNvPr>
            <p:cNvSpPr/>
            <p:nvPr/>
          </p:nvSpPr>
          <p:spPr>
            <a:xfrm rot="18874381">
              <a:off x="4539896" y="3302151"/>
              <a:ext cx="907159" cy="557887"/>
            </a:xfrm>
            <a:prstGeom prst="ellipse">
              <a:avLst/>
            </a:prstGeom>
            <a:solidFill>
              <a:srgbClr val="00206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0969899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DPs also </a:t>
            </a:r>
            <a:r>
              <a:rPr lang="de-DE" dirty="0" err="1"/>
              <a:t>change</a:t>
            </a:r>
            <a:endParaRPr lang="de-DE" dirty="0"/>
          </a:p>
        </p:txBody>
      </p:sp>
      <p:sp>
        <p:nvSpPr>
          <p:cNvPr id="3" name="Inhaltsplatzhalter 2"/>
          <p:cNvSpPr>
            <a:spLocks noGrp="1"/>
          </p:cNvSpPr>
          <p:nvPr>
            <p:ph idx="1"/>
          </p:nvPr>
        </p:nvSpPr>
        <p:spPr/>
        <p:txBody>
          <a:bodyPr>
            <a:normAutofit/>
          </a:bodyPr>
          <a:lstStyle/>
          <a:p>
            <a:pPr marL="0" indent="0">
              <a:buNone/>
            </a:pPr>
            <a:r>
              <a:rPr lang="de-DE" dirty="0"/>
              <a:t>The </a:t>
            </a:r>
            <a:r>
              <a:rPr lang="de-DE" dirty="0" err="1"/>
              <a:t>position</a:t>
            </a:r>
            <a:r>
              <a:rPr lang="de-DE" dirty="0"/>
              <a:t> </a:t>
            </a:r>
            <a:r>
              <a:rPr lang="de-DE" dirty="0" err="1"/>
              <a:t>of</a:t>
            </a:r>
            <a:r>
              <a:rPr lang="de-DE" dirty="0"/>
              <a:t> DP </a:t>
            </a:r>
            <a:r>
              <a:rPr lang="de-DE" dirty="0" err="1"/>
              <a:t>subjects</a:t>
            </a:r>
            <a:r>
              <a:rPr lang="de-DE" dirty="0"/>
              <a:t> also </a:t>
            </a:r>
            <a:r>
              <a:rPr lang="de-DE" dirty="0" err="1"/>
              <a:t>changes</a:t>
            </a:r>
            <a:r>
              <a:rPr lang="de-DE" dirty="0"/>
              <a:t>:</a:t>
            </a:r>
          </a:p>
          <a:p>
            <a:pPr marL="0" indent="0">
              <a:buNone/>
            </a:pPr>
            <a:endParaRPr lang="de-DE" dirty="0"/>
          </a:p>
          <a:p>
            <a:r>
              <a:rPr lang="de-DE" dirty="0"/>
              <a:t>in OVen </a:t>
            </a:r>
            <a:r>
              <a:rPr lang="de-DE" dirty="0" err="1"/>
              <a:t>it</a:t>
            </a:r>
            <a:r>
              <a:rPr lang="de-DE" dirty="0"/>
              <a:t> </a:t>
            </a:r>
            <a:r>
              <a:rPr lang="de-DE" dirty="0" err="1"/>
              <a:t>is</a:t>
            </a:r>
            <a:r>
              <a:rPr lang="de-DE" dirty="0"/>
              <a:t> a </a:t>
            </a:r>
            <a:r>
              <a:rPr lang="de-DE" dirty="0" err="1"/>
              <a:t>very</a:t>
            </a:r>
            <a:r>
              <a:rPr lang="de-DE" dirty="0"/>
              <a:t> high </a:t>
            </a:r>
            <a:r>
              <a:rPr lang="de-DE" dirty="0" err="1"/>
              <a:t>position</a:t>
            </a:r>
            <a:r>
              <a:rPr lang="de-DE" dirty="0"/>
              <a:t> due </a:t>
            </a:r>
            <a:r>
              <a:rPr lang="de-DE" dirty="0" err="1"/>
              <a:t>to</a:t>
            </a:r>
            <a:r>
              <a:rPr lang="de-DE" dirty="0"/>
              <a:t> </a:t>
            </a:r>
            <a:r>
              <a:rPr lang="de-DE" dirty="0" err="1"/>
              <a:t>the</a:t>
            </a:r>
            <a:r>
              <a:rPr lang="de-DE" dirty="0"/>
              <a:t> V2 </a:t>
            </a:r>
            <a:r>
              <a:rPr lang="de-DE" dirty="0" err="1"/>
              <a:t>property</a:t>
            </a:r>
            <a:r>
              <a:rPr lang="de-DE" dirty="0"/>
              <a:t>. </a:t>
            </a:r>
            <a:r>
              <a:rPr lang="de-DE" dirty="0" err="1"/>
              <a:t>There</a:t>
            </a:r>
            <a:r>
              <a:rPr lang="de-DE" dirty="0"/>
              <a:t> </a:t>
            </a:r>
            <a:r>
              <a:rPr lang="de-DE" dirty="0" err="1"/>
              <a:t>is</a:t>
            </a:r>
            <a:r>
              <a:rPr lang="de-DE" dirty="0"/>
              <a:t> </a:t>
            </a:r>
            <a:r>
              <a:rPr lang="de-DE" dirty="0" err="1"/>
              <a:t>independent</a:t>
            </a:r>
            <a:r>
              <a:rPr lang="de-DE" dirty="0"/>
              <a:t> </a:t>
            </a:r>
            <a:r>
              <a:rPr lang="de-DE" dirty="0" err="1"/>
              <a:t>evidence</a:t>
            </a:r>
            <a:r>
              <a:rPr lang="de-DE" dirty="0"/>
              <a:t> </a:t>
            </a:r>
            <a:r>
              <a:rPr lang="de-DE" dirty="0" err="1"/>
              <a:t>that</a:t>
            </a:r>
            <a:r>
              <a:rPr lang="de-DE" dirty="0"/>
              <a:t> OVen </a:t>
            </a:r>
            <a:r>
              <a:rPr lang="de-DE" dirty="0" err="1"/>
              <a:t>is</a:t>
            </a:r>
            <a:r>
              <a:rPr lang="de-DE" dirty="0"/>
              <a:t> a high-V2 </a:t>
            </a:r>
            <a:r>
              <a:rPr lang="de-DE" dirty="0" err="1"/>
              <a:t>language</a:t>
            </a:r>
            <a:r>
              <a:rPr lang="de-DE" dirty="0"/>
              <a:t> in </a:t>
            </a:r>
            <a:r>
              <a:rPr lang="de-DE" dirty="0" err="1"/>
              <a:t>the</a:t>
            </a:r>
            <a:r>
              <a:rPr lang="de-DE" dirty="0"/>
              <a:t> V2 </a:t>
            </a:r>
            <a:r>
              <a:rPr lang="de-DE" dirty="0" err="1"/>
              <a:t>typology</a:t>
            </a:r>
            <a:r>
              <a:rPr lang="de-DE" dirty="0"/>
              <a:t> </a:t>
            </a:r>
            <a:r>
              <a:rPr lang="de-DE" dirty="0" err="1"/>
              <a:t>proposed</a:t>
            </a:r>
            <a:r>
              <a:rPr lang="de-DE" dirty="0"/>
              <a:t> </a:t>
            </a:r>
            <a:r>
              <a:rPr lang="de-DE" dirty="0" err="1"/>
              <a:t>by</a:t>
            </a:r>
            <a:r>
              <a:rPr lang="de-DE" dirty="0"/>
              <a:t> Poletto (2002) and Wolfe (2015).</a:t>
            </a:r>
          </a:p>
          <a:p>
            <a:r>
              <a:rPr lang="de-DE" dirty="0"/>
              <a:t>In modern non-V2 </a:t>
            </a:r>
            <a:r>
              <a:rPr lang="de-DE" dirty="0" err="1"/>
              <a:t>Romance</a:t>
            </a:r>
            <a:r>
              <a:rPr lang="de-DE" dirty="0"/>
              <a:t>, </a:t>
            </a:r>
            <a:r>
              <a:rPr lang="de-DE" dirty="0" err="1"/>
              <a:t>the</a:t>
            </a:r>
            <a:r>
              <a:rPr lang="de-DE" dirty="0"/>
              <a:t> </a:t>
            </a:r>
            <a:r>
              <a:rPr lang="de-DE" dirty="0" err="1"/>
              <a:t>subject</a:t>
            </a:r>
            <a:r>
              <a:rPr lang="de-DE" dirty="0"/>
              <a:t> </a:t>
            </a:r>
            <a:r>
              <a:rPr lang="de-DE" dirty="0" err="1"/>
              <a:t>position</a:t>
            </a:r>
            <a:r>
              <a:rPr lang="de-DE" dirty="0"/>
              <a:t> </a:t>
            </a:r>
            <a:r>
              <a:rPr lang="de-DE" dirty="0" err="1"/>
              <a:t>is</a:t>
            </a:r>
            <a:r>
              <a:rPr lang="de-DE" dirty="0"/>
              <a:t> not </a:t>
            </a:r>
            <a:r>
              <a:rPr lang="de-DE" dirty="0" err="1"/>
              <a:t>the</a:t>
            </a:r>
            <a:r>
              <a:rPr lang="de-DE" dirty="0"/>
              <a:t> </a:t>
            </a:r>
            <a:r>
              <a:rPr lang="de-DE" dirty="0" err="1"/>
              <a:t>one</a:t>
            </a:r>
            <a:r>
              <a:rPr lang="de-DE" dirty="0"/>
              <a:t> </a:t>
            </a:r>
            <a:r>
              <a:rPr lang="de-DE" dirty="0" err="1"/>
              <a:t>related</a:t>
            </a:r>
            <a:r>
              <a:rPr lang="de-DE" dirty="0"/>
              <a:t> </a:t>
            </a:r>
            <a:r>
              <a:rPr lang="de-DE" dirty="0" err="1"/>
              <a:t>to</a:t>
            </a:r>
            <a:r>
              <a:rPr lang="de-DE" dirty="0"/>
              <a:t> V2 but </a:t>
            </a:r>
            <a:r>
              <a:rPr lang="de-DE" dirty="0" err="1"/>
              <a:t>the</a:t>
            </a:r>
            <a:r>
              <a:rPr lang="de-DE" dirty="0"/>
              <a:t> </a:t>
            </a:r>
            <a:r>
              <a:rPr lang="de-DE" dirty="0" err="1"/>
              <a:t>one</a:t>
            </a:r>
            <a:r>
              <a:rPr lang="de-DE" dirty="0"/>
              <a:t> </a:t>
            </a:r>
            <a:r>
              <a:rPr lang="de-DE" dirty="0" err="1"/>
              <a:t>dedicated</a:t>
            </a:r>
            <a:r>
              <a:rPr lang="de-DE" dirty="0"/>
              <a:t> </a:t>
            </a:r>
            <a:r>
              <a:rPr lang="de-DE" dirty="0" err="1"/>
              <a:t>to</a:t>
            </a:r>
            <a:r>
              <a:rPr lang="de-DE" dirty="0"/>
              <a:t> definite </a:t>
            </a:r>
            <a:r>
              <a:rPr lang="de-DE" dirty="0" err="1"/>
              <a:t>subjects</a:t>
            </a:r>
            <a:r>
              <a:rPr lang="de-DE" dirty="0"/>
              <a:t>, </a:t>
            </a:r>
            <a:r>
              <a:rPr lang="de-DE" dirty="0" err="1"/>
              <a:t>lower</a:t>
            </a:r>
            <a:r>
              <a:rPr lang="de-DE" dirty="0"/>
              <a:t> </a:t>
            </a:r>
            <a:r>
              <a:rPr lang="de-DE" dirty="0" err="1"/>
              <a:t>than</a:t>
            </a:r>
            <a:r>
              <a:rPr lang="de-DE" dirty="0"/>
              <a:t> </a:t>
            </a:r>
            <a:r>
              <a:rPr lang="de-DE" dirty="0" err="1"/>
              <a:t>TopicP</a:t>
            </a:r>
            <a:r>
              <a:rPr lang="de-DE" dirty="0"/>
              <a:t>.</a:t>
            </a:r>
          </a:p>
          <a:p>
            <a:r>
              <a:rPr lang="de-DE" dirty="0"/>
              <a:t>As </a:t>
            </a:r>
            <a:r>
              <a:rPr lang="de-DE" dirty="0" err="1"/>
              <a:t>for</a:t>
            </a:r>
            <a:r>
              <a:rPr lang="de-DE" dirty="0"/>
              <a:t> Focus, </a:t>
            </a:r>
            <a:r>
              <a:rPr lang="de-DE" dirty="0" err="1"/>
              <a:t>there</a:t>
            </a:r>
            <a:r>
              <a:rPr lang="de-DE" dirty="0"/>
              <a:t> </a:t>
            </a:r>
            <a:r>
              <a:rPr lang="de-DE" dirty="0" err="1"/>
              <a:t>are</a:t>
            </a:r>
            <a:r>
              <a:rPr lang="de-DE" dirty="0"/>
              <a:t> different </a:t>
            </a:r>
            <a:r>
              <a:rPr lang="de-DE" dirty="0" err="1"/>
              <a:t>classes</a:t>
            </a:r>
            <a:r>
              <a:rPr lang="de-DE" dirty="0"/>
              <a:t> </a:t>
            </a:r>
            <a:r>
              <a:rPr lang="de-DE" dirty="0" err="1"/>
              <a:t>of</a:t>
            </a:r>
            <a:r>
              <a:rPr lang="de-DE" dirty="0"/>
              <a:t> </a:t>
            </a:r>
            <a:r>
              <a:rPr lang="de-DE" dirty="0" err="1"/>
              <a:t>speakers</a:t>
            </a:r>
            <a:r>
              <a:rPr lang="de-DE" dirty="0"/>
              <a:t>. </a:t>
            </a:r>
            <a:r>
              <a:rPr lang="de-DE" dirty="0" err="1"/>
              <a:t>For</a:t>
            </a:r>
            <a:r>
              <a:rPr lang="de-DE" dirty="0"/>
              <a:t> </a:t>
            </a:r>
            <a:r>
              <a:rPr lang="de-DE" dirty="0" err="1"/>
              <a:t>some</a:t>
            </a:r>
            <a:r>
              <a:rPr lang="de-DE" dirty="0"/>
              <a:t> </a:t>
            </a:r>
            <a:r>
              <a:rPr lang="de-DE" dirty="0" err="1"/>
              <a:t>speakers</a:t>
            </a:r>
            <a:r>
              <a:rPr lang="de-DE" dirty="0"/>
              <a:t> </a:t>
            </a:r>
            <a:r>
              <a:rPr lang="de-DE" dirty="0" err="1"/>
              <a:t>preverbal</a:t>
            </a:r>
            <a:r>
              <a:rPr lang="de-DE" dirty="0"/>
              <a:t> DP </a:t>
            </a:r>
            <a:r>
              <a:rPr lang="de-DE" dirty="0" err="1"/>
              <a:t>subjects</a:t>
            </a:r>
            <a:r>
              <a:rPr lang="de-DE" dirty="0"/>
              <a:t> </a:t>
            </a:r>
            <a:r>
              <a:rPr lang="de-DE" dirty="0" err="1"/>
              <a:t>occur</a:t>
            </a:r>
            <a:r>
              <a:rPr lang="de-DE" dirty="0"/>
              <a:t> </a:t>
            </a:r>
            <a:r>
              <a:rPr lang="de-DE" dirty="0" err="1"/>
              <a:t>lower</a:t>
            </a:r>
            <a:r>
              <a:rPr lang="de-DE" dirty="0"/>
              <a:t> </a:t>
            </a:r>
            <a:r>
              <a:rPr lang="de-DE" dirty="0" err="1"/>
              <a:t>than</a:t>
            </a:r>
            <a:r>
              <a:rPr lang="de-DE" dirty="0"/>
              <a:t> Focus, </a:t>
            </a:r>
            <a:r>
              <a:rPr lang="de-DE" dirty="0" err="1"/>
              <a:t>for</a:t>
            </a:r>
            <a:r>
              <a:rPr lang="de-DE" dirty="0"/>
              <a:t> </a:t>
            </a:r>
            <a:r>
              <a:rPr lang="de-DE" dirty="0" err="1"/>
              <a:t>others</a:t>
            </a:r>
            <a:r>
              <a:rPr lang="de-DE" dirty="0"/>
              <a:t> </a:t>
            </a:r>
            <a:r>
              <a:rPr lang="de-DE" dirty="0" err="1"/>
              <a:t>you</a:t>
            </a:r>
            <a:r>
              <a:rPr lang="de-DE" dirty="0"/>
              <a:t> </a:t>
            </a:r>
            <a:r>
              <a:rPr lang="de-DE" dirty="0" err="1"/>
              <a:t>need</a:t>
            </a:r>
            <a:r>
              <a:rPr lang="de-DE" dirty="0"/>
              <a:t> </a:t>
            </a:r>
            <a:r>
              <a:rPr lang="de-DE" dirty="0" err="1"/>
              <a:t>subject</a:t>
            </a:r>
            <a:r>
              <a:rPr lang="de-DE" dirty="0"/>
              <a:t> </a:t>
            </a:r>
            <a:r>
              <a:rPr lang="de-DE" dirty="0" err="1"/>
              <a:t>inversion</a:t>
            </a:r>
            <a:r>
              <a:rPr lang="de-DE" dirty="0"/>
              <a:t> in vP </a:t>
            </a:r>
            <a:r>
              <a:rPr lang="de-DE" dirty="0" err="1"/>
              <a:t>if</a:t>
            </a:r>
            <a:r>
              <a:rPr lang="de-DE" dirty="0"/>
              <a:t> </a:t>
            </a:r>
            <a:r>
              <a:rPr lang="de-DE" dirty="0" err="1"/>
              <a:t>you</a:t>
            </a:r>
            <a:r>
              <a:rPr lang="de-DE" dirty="0"/>
              <a:t> Focus </a:t>
            </a:r>
            <a:r>
              <a:rPr lang="de-DE" dirty="0" err="1"/>
              <a:t>another</a:t>
            </a:r>
            <a:r>
              <a:rPr lang="de-DE" dirty="0"/>
              <a:t> XP, </a:t>
            </a:r>
            <a:r>
              <a:rPr lang="de-DE" dirty="0" err="1"/>
              <a:t>which</a:t>
            </a:r>
            <a:r>
              <a:rPr lang="de-DE" dirty="0"/>
              <a:t> </a:t>
            </a:r>
            <a:r>
              <a:rPr lang="de-DE" dirty="0" err="1"/>
              <a:t>is</a:t>
            </a:r>
            <a:r>
              <a:rPr lang="de-DE" dirty="0"/>
              <a:t> a </a:t>
            </a:r>
            <a:r>
              <a:rPr lang="de-DE" dirty="0" err="1"/>
              <a:t>residue</a:t>
            </a:r>
            <a:r>
              <a:rPr lang="de-DE" dirty="0"/>
              <a:t> </a:t>
            </a:r>
            <a:r>
              <a:rPr lang="de-DE" dirty="0" err="1"/>
              <a:t>of</a:t>
            </a:r>
            <a:r>
              <a:rPr lang="de-DE" dirty="0"/>
              <a:t> V2 </a:t>
            </a:r>
            <a:r>
              <a:rPr lang="de-DE" dirty="0">
                <a:sym typeface="Wingdings" panose="05000000000000000000" pitchFamily="2" charset="2"/>
              </a:rPr>
              <a:t> </a:t>
            </a:r>
            <a:r>
              <a:rPr lang="de-DE" dirty="0" err="1">
                <a:sym typeface="Wingdings" panose="05000000000000000000" pitchFamily="2" charset="2"/>
              </a:rPr>
              <a:t>work</a:t>
            </a:r>
            <a:r>
              <a:rPr lang="de-DE" dirty="0">
                <a:sym typeface="Wingdings" panose="05000000000000000000" pitchFamily="2" charset="2"/>
              </a:rPr>
              <a:t> in </a:t>
            </a:r>
            <a:r>
              <a:rPr lang="de-DE" dirty="0" err="1">
                <a:sym typeface="Wingdings" panose="05000000000000000000" pitchFamily="2" charset="2"/>
              </a:rPr>
              <a:t>progress</a:t>
            </a:r>
            <a:endParaRPr lang="de-DE" dirty="0"/>
          </a:p>
        </p:txBody>
      </p:sp>
    </p:spTree>
    <p:extLst>
      <p:ext uri="{BB962C8B-B14F-4D97-AF65-F5344CB8AC3E}">
        <p14:creationId xmlns:p14="http://schemas.microsoft.com/office/powerpoint/2010/main" val="38698585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General </a:t>
            </a:r>
            <a:r>
              <a:rPr lang="de-DE" dirty="0" err="1"/>
              <a:t>view</a:t>
            </a:r>
            <a:r>
              <a:rPr lang="de-DE" dirty="0"/>
              <a:t> on </a:t>
            </a:r>
            <a:r>
              <a:rPr lang="de-DE" dirty="0" err="1"/>
              <a:t>subjects</a:t>
            </a:r>
            <a:endParaRPr lang="de-DE" dirty="0"/>
          </a:p>
        </p:txBody>
      </p:sp>
      <p:sp>
        <p:nvSpPr>
          <p:cNvPr id="3" name="Inhaltsplatzhalter 2"/>
          <p:cNvSpPr>
            <a:spLocks noGrp="1"/>
          </p:cNvSpPr>
          <p:nvPr>
            <p:ph idx="1"/>
          </p:nvPr>
        </p:nvSpPr>
        <p:spPr/>
        <p:txBody>
          <a:bodyPr>
            <a:normAutofit/>
          </a:bodyPr>
          <a:lstStyle/>
          <a:p>
            <a:r>
              <a:rPr lang="de-DE" dirty="0" err="1"/>
              <a:t>What</a:t>
            </a:r>
            <a:r>
              <a:rPr lang="de-DE" dirty="0"/>
              <a:t> </a:t>
            </a:r>
            <a:r>
              <a:rPr lang="de-DE" dirty="0" err="1"/>
              <a:t>we</a:t>
            </a:r>
            <a:r>
              <a:rPr lang="de-DE" dirty="0"/>
              <a:t> </a:t>
            </a:r>
            <a:r>
              <a:rPr lang="de-DE" dirty="0" err="1"/>
              <a:t>used</a:t>
            </a:r>
            <a:r>
              <a:rPr lang="de-DE" dirty="0"/>
              <a:t> </a:t>
            </a:r>
            <a:r>
              <a:rPr lang="de-DE" dirty="0" err="1"/>
              <a:t>to</a:t>
            </a:r>
            <a:r>
              <a:rPr lang="de-DE" dirty="0"/>
              <a:t> </a:t>
            </a:r>
            <a:r>
              <a:rPr lang="de-DE" dirty="0" err="1"/>
              <a:t>call</a:t>
            </a:r>
            <a:r>
              <a:rPr lang="de-DE" dirty="0"/>
              <a:t> AgrS </a:t>
            </a:r>
            <a:r>
              <a:rPr lang="de-DE" dirty="0" err="1"/>
              <a:t>is</a:t>
            </a:r>
            <a:r>
              <a:rPr lang="de-DE" dirty="0"/>
              <a:t> a </a:t>
            </a:r>
            <a:r>
              <a:rPr lang="de-DE" dirty="0" err="1"/>
              <a:t>set</a:t>
            </a:r>
            <a:r>
              <a:rPr lang="de-DE" dirty="0"/>
              <a:t> </a:t>
            </a:r>
            <a:r>
              <a:rPr lang="de-DE" dirty="0" err="1"/>
              <a:t>of</a:t>
            </a:r>
            <a:r>
              <a:rPr lang="de-DE" dirty="0"/>
              <a:t> different </a:t>
            </a:r>
            <a:r>
              <a:rPr lang="de-DE" dirty="0" err="1"/>
              <a:t>projections</a:t>
            </a:r>
            <a:r>
              <a:rPr lang="de-DE" dirty="0"/>
              <a:t>.</a:t>
            </a:r>
          </a:p>
          <a:p>
            <a:r>
              <a:rPr lang="de-DE" dirty="0" err="1"/>
              <a:t>They</a:t>
            </a:r>
            <a:r>
              <a:rPr lang="de-DE" dirty="0"/>
              <a:t> </a:t>
            </a:r>
            <a:r>
              <a:rPr lang="de-DE" dirty="0" err="1"/>
              <a:t>are</a:t>
            </a:r>
            <a:r>
              <a:rPr lang="de-DE" dirty="0"/>
              <a:t> not </a:t>
            </a:r>
            <a:r>
              <a:rPr lang="de-DE" dirty="0" err="1"/>
              <a:t>semantically</a:t>
            </a:r>
            <a:r>
              <a:rPr lang="de-DE" dirty="0"/>
              <a:t> </a:t>
            </a:r>
            <a:r>
              <a:rPr lang="de-DE" dirty="0" err="1"/>
              <a:t>empty</a:t>
            </a:r>
            <a:r>
              <a:rPr lang="de-DE" dirty="0"/>
              <a:t>, </a:t>
            </a:r>
            <a:r>
              <a:rPr lang="de-DE" dirty="0" err="1"/>
              <a:t>they</a:t>
            </a:r>
            <a:r>
              <a:rPr lang="de-DE" dirty="0"/>
              <a:t> </a:t>
            </a:r>
            <a:r>
              <a:rPr lang="de-DE" dirty="0" err="1"/>
              <a:t>encode</a:t>
            </a:r>
            <a:r>
              <a:rPr lang="de-DE" dirty="0"/>
              <a:t> </a:t>
            </a:r>
            <a:r>
              <a:rPr lang="de-DE" dirty="0" err="1"/>
              <a:t>the</a:t>
            </a:r>
            <a:r>
              <a:rPr lang="de-DE" dirty="0"/>
              <a:t> </a:t>
            </a:r>
            <a:r>
              <a:rPr lang="de-DE" dirty="0" err="1"/>
              <a:t>interpretation</a:t>
            </a:r>
            <a:r>
              <a:rPr lang="de-DE" dirty="0"/>
              <a:t> </a:t>
            </a:r>
            <a:r>
              <a:rPr lang="de-DE" dirty="0" err="1"/>
              <a:t>of</a:t>
            </a:r>
            <a:r>
              <a:rPr lang="de-DE" dirty="0"/>
              <a:t> </a:t>
            </a:r>
            <a:r>
              <a:rPr lang="de-DE" dirty="0" err="1"/>
              <a:t>the</a:t>
            </a:r>
            <a:r>
              <a:rPr lang="de-DE" dirty="0"/>
              <a:t> </a:t>
            </a:r>
            <a:r>
              <a:rPr lang="de-DE" dirty="0" err="1"/>
              <a:t>subject</a:t>
            </a:r>
            <a:r>
              <a:rPr lang="de-DE" dirty="0"/>
              <a:t> </a:t>
            </a:r>
          </a:p>
          <a:p>
            <a:r>
              <a:rPr lang="de-DE" dirty="0" err="1"/>
              <a:t>We</a:t>
            </a:r>
            <a:r>
              <a:rPr lang="de-DE" dirty="0"/>
              <a:t> </a:t>
            </a:r>
            <a:r>
              <a:rPr lang="de-DE" dirty="0" err="1"/>
              <a:t>have</a:t>
            </a:r>
            <a:r>
              <a:rPr lang="de-DE" dirty="0"/>
              <a:t> </a:t>
            </a:r>
            <a:r>
              <a:rPr lang="de-DE" dirty="0" err="1"/>
              <a:t>argued</a:t>
            </a:r>
            <a:r>
              <a:rPr lang="de-DE" dirty="0"/>
              <a:t> </a:t>
            </a:r>
            <a:r>
              <a:rPr lang="de-DE" dirty="0" err="1"/>
              <a:t>for</a:t>
            </a:r>
            <a:r>
              <a:rPr lang="de-DE" dirty="0"/>
              <a:t> a </a:t>
            </a:r>
            <a:r>
              <a:rPr lang="de-DE" dirty="0" err="1"/>
              <a:t>distinction</a:t>
            </a:r>
            <a:r>
              <a:rPr lang="de-DE" dirty="0"/>
              <a:t> </a:t>
            </a:r>
            <a:r>
              <a:rPr lang="de-DE" dirty="0" err="1"/>
              <a:t>between</a:t>
            </a:r>
            <a:r>
              <a:rPr lang="de-DE" dirty="0"/>
              <a:t> pronominal and DP </a:t>
            </a:r>
            <a:r>
              <a:rPr lang="de-DE" dirty="0" err="1" smtClean="0"/>
              <a:t>subjects</a:t>
            </a:r>
            <a:r>
              <a:rPr lang="de-DE" dirty="0"/>
              <a:t>,</a:t>
            </a:r>
          </a:p>
          <a:p>
            <a:r>
              <a:rPr lang="de-DE" dirty="0" err="1"/>
              <a:t>as</a:t>
            </a:r>
            <a:r>
              <a:rPr lang="de-DE" dirty="0"/>
              <a:t> </a:t>
            </a:r>
            <a:r>
              <a:rPr lang="de-DE" dirty="0" err="1"/>
              <a:t>well</a:t>
            </a:r>
            <a:r>
              <a:rPr lang="de-DE" dirty="0"/>
              <a:t> </a:t>
            </a:r>
            <a:r>
              <a:rPr lang="de-DE" dirty="0" err="1"/>
              <a:t>as</a:t>
            </a:r>
            <a:r>
              <a:rPr lang="de-DE" dirty="0"/>
              <a:t> </a:t>
            </a:r>
            <a:r>
              <a:rPr lang="de-DE" dirty="0" err="1"/>
              <a:t>for</a:t>
            </a:r>
            <a:r>
              <a:rPr lang="de-DE" dirty="0"/>
              <a:t> a </a:t>
            </a:r>
            <a:r>
              <a:rPr lang="de-DE" dirty="0" err="1"/>
              <a:t>distinction</a:t>
            </a:r>
            <a:r>
              <a:rPr lang="de-DE" dirty="0"/>
              <a:t> </a:t>
            </a:r>
            <a:r>
              <a:rPr lang="de-DE" dirty="0" err="1"/>
              <a:t>between</a:t>
            </a:r>
            <a:r>
              <a:rPr lang="de-DE" dirty="0"/>
              <a:t> DP </a:t>
            </a:r>
            <a:r>
              <a:rPr lang="de-DE" dirty="0" err="1"/>
              <a:t>subjects</a:t>
            </a:r>
            <a:r>
              <a:rPr lang="de-DE" dirty="0"/>
              <a:t> and </a:t>
            </a:r>
            <a:r>
              <a:rPr lang="de-DE" dirty="0" err="1"/>
              <a:t>quantifiers</a:t>
            </a:r>
            <a:r>
              <a:rPr lang="de-DE" dirty="0"/>
              <a:t>.</a:t>
            </a:r>
          </a:p>
          <a:p>
            <a:r>
              <a:rPr lang="de-DE" dirty="0" err="1"/>
              <a:t>If</a:t>
            </a:r>
            <a:r>
              <a:rPr lang="de-DE" dirty="0"/>
              <a:t> </a:t>
            </a:r>
            <a:r>
              <a:rPr lang="de-DE" dirty="0" err="1"/>
              <a:t>you</a:t>
            </a:r>
            <a:r>
              <a:rPr lang="de-DE" dirty="0"/>
              <a:t> </a:t>
            </a:r>
            <a:r>
              <a:rPr lang="de-DE" dirty="0" err="1"/>
              <a:t>add</a:t>
            </a:r>
            <a:r>
              <a:rPr lang="de-DE" dirty="0"/>
              <a:t> </a:t>
            </a:r>
            <a:r>
              <a:rPr lang="de-DE" dirty="0" err="1"/>
              <a:t>that</a:t>
            </a:r>
            <a:r>
              <a:rPr lang="de-DE" dirty="0"/>
              <a:t> wh-</a:t>
            </a:r>
            <a:r>
              <a:rPr lang="de-DE" dirty="0" err="1"/>
              <a:t>subjects</a:t>
            </a:r>
            <a:r>
              <a:rPr lang="de-DE" dirty="0"/>
              <a:t> </a:t>
            </a:r>
            <a:r>
              <a:rPr lang="de-DE" dirty="0" err="1"/>
              <a:t>have</a:t>
            </a:r>
            <a:r>
              <a:rPr lang="de-DE" dirty="0"/>
              <a:t> </a:t>
            </a:r>
            <a:r>
              <a:rPr lang="de-DE" dirty="0" err="1"/>
              <a:t>their</a:t>
            </a:r>
            <a:r>
              <a:rPr lang="de-DE" dirty="0"/>
              <a:t> own </a:t>
            </a:r>
            <a:r>
              <a:rPr lang="de-DE" dirty="0" err="1"/>
              <a:t>position</a:t>
            </a:r>
            <a:r>
              <a:rPr lang="de-DE" dirty="0"/>
              <a:t> </a:t>
            </a:r>
            <a:r>
              <a:rPr lang="de-DE" dirty="0" err="1"/>
              <a:t>then</a:t>
            </a:r>
            <a:r>
              <a:rPr lang="de-DE" dirty="0"/>
              <a:t> </a:t>
            </a:r>
            <a:r>
              <a:rPr lang="de-DE" dirty="0" err="1"/>
              <a:t>you</a:t>
            </a:r>
            <a:r>
              <a:rPr lang="de-DE" dirty="0"/>
              <a:t> </a:t>
            </a:r>
            <a:r>
              <a:rPr lang="de-DE" dirty="0" err="1"/>
              <a:t>start</a:t>
            </a:r>
            <a:r>
              <a:rPr lang="de-DE" dirty="0"/>
              <a:t> </a:t>
            </a:r>
            <a:r>
              <a:rPr lang="de-DE" dirty="0" err="1"/>
              <a:t>having</a:t>
            </a:r>
            <a:r>
              <a:rPr lang="de-DE" dirty="0"/>
              <a:t> a </a:t>
            </a:r>
            <a:r>
              <a:rPr lang="de-DE" dirty="0" err="1"/>
              <a:t>more</a:t>
            </a:r>
            <a:r>
              <a:rPr lang="de-DE" dirty="0"/>
              <a:t> </a:t>
            </a:r>
            <a:r>
              <a:rPr lang="de-DE" dirty="0" err="1"/>
              <a:t>refined</a:t>
            </a:r>
            <a:r>
              <a:rPr lang="de-DE" dirty="0"/>
              <a:t> </a:t>
            </a:r>
            <a:r>
              <a:rPr lang="de-DE" dirty="0" err="1"/>
              <a:t>typology</a:t>
            </a:r>
            <a:r>
              <a:rPr lang="de-DE" dirty="0"/>
              <a:t> </a:t>
            </a:r>
            <a:r>
              <a:rPr lang="de-DE" dirty="0" err="1"/>
              <a:t>of</a:t>
            </a:r>
            <a:r>
              <a:rPr lang="de-DE" dirty="0"/>
              <a:t> </a:t>
            </a:r>
            <a:r>
              <a:rPr lang="de-DE" dirty="0" err="1"/>
              <a:t>subject</a:t>
            </a:r>
            <a:r>
              <a:rPr lang="de-DE" dirty="0"/>
              <a:t> </a:t>
            </a:r>
            <a:r>
              <a:rPr lang="de-DE" dirty="0" err="1"/>
              <a:t>positions</a:t>
            </a:r>
            <a:r>
              <a:rPr lang="de-DE" dirty="0"/>
              <a:t>.</a:t>
            </a:r>
          </a:p>
        </p:txBody>
      </p:sp>
    </p:spTree>
    <p:extLst>
      <p:ext uri="{BB962C8B-B14F-4D97-AF65-F5344CB8AC3E}">
        <p14:creationId xmlns:p14="http://schemas.microsoft.com/office/powerpoint/2010/main" val="4260116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310595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sp>
        <p:nvSpPr>
          <p:cNvPr id="5" name="Rectangle 3"/>
          <p:cNvSpPr>
            <a:spLocks noChangeArrowheads="1"/>
          </p:cNvSpPr>
          <p:nvPr/>
        </p:nvSpPr>
        <p:spPr bwMode="auto">
          <a:xfrm>
            <a:off x="-1" y="457200"/>
            <a:ext cx="3105955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grpSp>
        <p:nvGrpSpPr>
          <p:cNvPr id="18" name="Group 17">
            <a:extLst>
              <a:ext uri="{FF2B5EF4-FFF2-40B4-BE49-F238E27FC236}">
                <a16:creationId xmlns:a16="http://schemas.microsoft.com/office/drawing/2014/main" id="{3A27C9F9-983B-2E39-43C5-2CDBDB1E5D72}"/>
              </a:ext>
            </a:extLst>
          </p:cNvPr>
          <p:cNvGrpSpPr/>
          <p:nvPr/>
        </p:nvGrpSpPr>
        <p:grpSpPr>
          <a:xfrm>
            <a:off x="828470" y="71920"/>
            <a:ext cx="6625824" cy="6887365"/>
            <a:chOff x="828470" y="71920"/>
            <a:chExt cx="6625824" cy="6887365"/>
          </a:xfrm>
        </p:grpSpPr>
        <p:grpSp>
          <p:nvGrpSpPr>
            <p:cNvPr id="15" name="Group 14">
              <a:extLst>
                <a:ext uri="{FF2B5EF4-FFF2-40B4-BE49-F238E27FC236}">
                  <a16:creationId xmlns:a16="http://schemas.microsoft.com/office/drawing/2014/main" id="{5BC36AAF-2C0D-81F8-E977-B0B01A2A2F1D}"/>
                </a:ext>
              </a:extLst>
            </p:cNvPr>
            <p:cNvGrpSpPr/>
            <p:nvPr/>
          </p:nvGrpSpPr>
          <p:grpSpPr>
            <a:xfrm>
              <a:off x="828470" y="71920"/>
              <a:ext cx="6625824" cy="6887365"/>
              <a:chOff x="828470" y="71920"/>
              <a:chExt cx="6625824" cy="6887365"/>
            </a:xfrm>
          </p:grpSpPr>
          <p:pic>
            <p:nvPicPr>
              <p:cNvPr id="9" name="Picture 8">
                <a:extLst>
                  <a:ext uri="{FF2B5EF4-FFF2-40B4-BE49-F238E27FC236}">
                    <a16:creationId xmlns:a16="http://schemas.microsoft.com/office/drawing/2014/main" id="{4B64D1A8-1BFB-1073-E2D1-185816C56C7C}"/>
                  </a:ext>
                </a:extLst>
              </p:cNvPr>
              <p:cNvPicPr>
                <a:picLocks noChangeAspect="1"/>
              </p:cNvPicPr>
              <p:nvPr/>
            </p:nvPicPr>
            <p:blipFill rotWithShape="1">
              <a:blip r:embed="rId2">
                <a:extLst>
                  <a:ext uri="{28A0092B-C50C-407E-A947-70E740481C1C}">
                    <a14:useLocalDpi xmlns:a14="http://schemas.microsoft.com/office/drawing/2010/main" val="0"/>
                  </a:ext>
                </a:extLst>
              </a:blip>
              <a:srcRect l="11786" t="4793" r="18285" b="43671"/>
              <a:stretch/>
            </p:blipFill>
            <p:spPr>
              <a:xfrm>
                <a:off x="847222" y="71920"/>
                <a:ext cx="6607072" cy="6887365"/>
              </a:xfrm>
              <a:prstGeom prst="rect">
                <a:avLst/>
              </a:prstGeom>
            </p:spPr>
          </p:pic>
          <p:sp>
            <p:nvSpPr>
              <p:cNvPr id="11" name="Oval 10">
                <a:extLst>
                  <a:ext uri="{FF2B5EF4-FFF2-40B4-BE49-F238E27FC236}">
                    <a16:creationId xmlns:a16="http://schemas.microsoft.com/office/drawing/2014/main" id="{146A7227-275D-93C7-982C-A7CF63947F62}"/>
                  </a:ext>
                </a:extLst>
              </p:cNvPr>
              <p:cNvSpPr/>
              <p:nvPr/>
            </p:nvSpPr>
            <p:spPr>
              <a:xfrm>
                <a:off x="828470" y="431342"/>
                <a:ext cx="1158177" cy="651475"/>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FECD8E35-D8AC-8927-0785-B98313784779}"/>
                  </a:ext>
                </a:extLst>
              </p:cNvPr>
              <p:cNvSpPr/>
              <p:nvPr/>
            </p:nvSpPr>
            <p:spPr>
              <a:xfrm>
                <a:off x="3485526" y="2916011"/>
                <a:ext cx="957171" cy="444966"/>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BFB515D5-2807-D165-3171-19CB3CAF4606}"/>
                  </a:ext>
                </a:extLst>
              </p:cNvPr>
              <p:cNvSpPr/>
              <p:nvPr/>
            </p:nvSpPr>
            <p:spPr>
              <a:xfrm>
                <a:off x="4616210" y="4208842"/>
                <a:ext cx="1158177" cy="444966"/>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F3BA6791-A727-A9F7-690C-68F46288F713}"/>
                  </a:ext>
                </a:extLst>
              </p:cNvPr>
              <p:cNvSpPr/>
              <p:nvPr/>
            </p:nvSpPr>
            <p:spPr>
              <a:xfrm>
                <a:off x="6361755" y="6261639"/>
                <a:ext cx="791050" cy="404515"/>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Left Brace 15">
              <a:extLst>
                <a:ext uri="{FF2B5EF4-FFF2-40B4-BE49-F238E27FC236}">
                  <a16:creationId xmlns:a16="http://schemas.microsoft.com/office/drawing/2014/main" id="{BDF0C23E-AC23-9909-E821-2C520C808022}"/>
                </a:ext>
              </a:extLst>
            </p:cNvPr>
            <p:cNvSpPr/>
            <p:nvPr/>
          </p:nvSpPr>
          <p:spPr>
            <a:xfrm rot="8295064">
              <a:off x="3923110" y="546883"/>
              <a:ext cx="354152" cy="1787582"/>
            </a:xfrm>
            <a:prstGeom prst="leftBrace">
              <a:avLst>
                <a:gd name="adj1" fmla="val 26447"/>
                <a:gd name="adj2" fmla="val 50237"/>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EA6D3A4B-194A-FAE3-D262-CC833FDD1A17}"/>
                </a:ext>
              </a:extLst>
            </p:cNvPr>
            <p:cNvSpPr txBox="1"/>
            <p:nvPr/>
          </p:nvSpPr>
          <p:spPr>
            <a:xfrm>
              <a:off x="4267090" y="1079908"/>
              <a:ext cx="1249186" cy="523220"/>
            </a:xfrm>
            <a:prstGeom prst="rect">
              <a:avLst/>
            </a:prstGeom>
            <a:noFill/>
          </p:spPr>
          <p:txBody>
            <a:bodyPr wrap="square" rtlCol="0">
              <a:spAutoFit/>
            </a:bodyPr>
            <a:lstStyle/>
            <a:p>
              <a:r>
                <a:rPr lang="en-US" sz="1400" dirty="0" smtClean="0">
                  <a:latin typeface="CMU Concrete Roman" panose="02000603000000000000" pitchFamily="2" charset="0"/>
                  <a:ea typeface="CMU Concrete Roman" panose="02000603000000000000" pitchFamily="2" charset="0"/>
                  <a:cs typeface="CMU Concrete Roman" panose="02000603000000000000" pitchFamily="2" charset="0"/>
                </a:rPr>
                <a:t>DP, Q, WH </a:t>
              </a:r>
              <a:r>
                <a:rPr lang="en-US" sz="1400" dirty="0">
                  <a:latin typeface="CMU Concrete Roman" panose="02000603000000000000" pitchFamily="2" charset="0"/>
                  <a:ea typeface="CMU Concrete Roman" panose="02000603000000000000" pitchFamily="2" charset="0"/>
                  <a:cs typeface="CMU Concrete Roman" panose="02000603000000000000" pitchFamily="2" charset="0"/>
                </a:rPr>
                <a:t>Subjects</a:t>
              </a:r>
            </a:p>
          </p:txBody>
        </p:sp>
      </p:grpSp>
    </p:spTree>
    <p:extLst>
      <p:ext uri="{BB962C8B-B14F-4D97-AF65-F5344CB8AC3E}">
        <p14:creationId xmlns:p14="http://schemas.microsoft.com/office/powerpoint/2010/main" val="20740643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Towards</a:t>
            </a:r>
            <a:r>
              <a:rPr lang="de-DE" dirty="0"/>
              <a:t> a </a:t>
            </a:r>
            <a:r>
              <a:rPr lang="de-DE" dirty="0" err="1"/>
              <a:t>cartography</a:t>
            </a:r>
            <a:r>
              <a:rPr lang="de-DE" dirty="0"/>
              <a:t> </a:t>
            </a:r>
            <a:r>
              <a:rPr lang="de-DE" dirty="0" err="1"/>
              <a:t>of</a:t>
            </a:r>
            <a:r>
              <a:rPr lang="de-DE" dirty="0"/>
              <a:t> </a:t>
            </a:r>
            <a:r>
              <a:rPr lang="de-DE" dirty="0" err="1"/>
              <a:t>subjects</a:t>
            </a:r>
            <a:endParaRPr lang="de-DE" dirty="0"/>
          </a:p>
        </p:txBody>
      </p:sp>
      <p:sp>
        <p:nvSpPr>
          <p:cNvPr id="3" name="Inhaltsplatzhalter 2"/>
          <p:cNvSpPr>
            <a:spLocks noGrp="1"/>
          </p:cNvSpPr>
          <p:nvPr>
            <p:ph idx="1"/>
          </p:nvPr>
        </p:nvSpPr>
        <p:spPr/>
        <p:txBody>
          <a:bodyPr/>
          <a:lstStyle/>
          <a:p>
            <a:pPr marL="0" indent="0">
              <a:buNone/>
            </a:pPr>
            <a:r>
              <a:rPr lang="de-DE" dirty="0" err="1"/>
              <a:t>We</a:t>
            </a:r>
            <a:r>
              <a:rPr lang="de-DE" dirty="0"/>
              <a:t> </a:t>
            </a:r>
            <a:r>
              <a:rPr lang="de-DE" dirty="0" err="1"/>
              <a:t>have</a:t>
            </a:r>
            <a:r>
              <a:rPr lang="de-DE" dirty="0"/>
              <a:t> </a:t>
            </a:r>
            <a:r>
              <a:rPr lang="de-DE" dirty="0" err="1"/>
              <a:t>found</a:t>
            </a:r>
            <a:r>
              <a:rPr lang="de-DE" dirty="0"/>
              <a:t> </a:t>
            </a:r>
            <a:r>
              <a:rPr lang="de-DE" dirty="0" err="1"/>
              <a:t>that</a:t>
            </a:r>
            <a:r>
              <a:rPr lang="de-DE" dirty="0"/>
              <a:t> </a:t>
            </a:r>
            <a:r>
              <a:rPr lang="de-DE" dirty="0" err="1"/>
              <a:t>the</a:t>
            </a:r>
            <a:r>
              <a:rPr lang="de-DE" dirty="0"/>
              <a:t> </a:t>
            </a:r>
            <a:r>
              <a:rPr lang="de-DE" dirty="0" err="1"/>
              <a:t>data</a:t>
            </a:r>
            <a:r>
              <a:rPr lang="de-DE" dirty="0"/>
              <a:t> </a:t>
            </a:r>
            <a:r>
              <a:rPr lang="de-DE" dirty="0" err="1"/>
              <a:t>about</a:t>
            </a:r>
            <a:r>
              <a:rPr lang="de-DE" dirty="0"/>
              <a:t> Veneto </a:t>
            </a:r>
            <a:r>
              <a:rPr lang="de-DE" dirty="0" err="1"/>
              <a:t>dialects</a:t>
            </a:r>
            <a:r>
              <a:rPr lang="de-DE" dirty="0"/>
              <a:t> and </a:t>
            </a:r>
            <a:r>
              <a:rPr lang="de-DE" dirty="0" err="1"/>
              <a:t>old</a:t>
            </a:r>
            <a:r>
              <a:rPr lang="de-DE" dirty="0"/>
              <a:t> </a:t>
            </a:r>
            <a:r>
              <a:rPr lang="de-DE" dirty="0" err="1"/>
              <a:t>Venetian</a:t>
            </a:r>
            <a:r>
              <a:rPr lang="de-DE" dirty="0"/>
              <a:t> </a:t>
            </a:r>
            <a:r>
              <a:rPr lang="de-DE" dirty="0" err="1"/>
              <a:t>can</a:t>
            </a:r>
            <a:r>
              <a:rPr lang="de-DE" dirty="0"/>
              <a:t> </a:t>
            </a:r>
            <a:r>
              <a:rPr lang="de-DE" dirty="0" err="1"/>
              <a:t>only</a:t>
            </a:r>
            <a:r>
              <a:rPr lang="de-DE" dirty="0"/>
              <a:t> </a:t>
            </a:r>
            <a:r>
              <a:rPr lang="de-DE" dirty="0" err="1"/>
              <a:t>be</a:t>
            </a:r>
            <a:r>
              <a:rPr lang="de-DE" dirty="0"/>
              <a:t> </a:t>
            </a:r>
            <a:r>
              <a:rPr lang="de-DE" dirty="0" err="1"/>
              <a:t>explained</a:t>
            </a:r>
            <a:r>
              <a:rPr lang="de-DE" dirty="0"/>
              <a:t> </a:t>
            </a:r>
            <a:r>
              <a:rPr lang="de-DE" dirty="0" err="1"/>
              <a:t>by</a:t>
            </a:r>
            <a:r>
              <a:rPr lang="de-DE" dirty="0"/>
              <a:t> a </a:t>
            </a:r>
            <a:r>
              <a:rPr lang="de-DE" dirty="0" err="1"/>
              <a:t>cartography</a:t>
            </a:r>
            <a:r>
              <a:rPr lang="de-DE" dirty="0"/>
              <a:t> </a:t>
            </a:r>
            <a:r>
              <a:rPr lang="de-DE" dirty="0" err="1"/>
              <a:t>of</a:t>
            </a:r>
            <a:r>
              <a:rPr lang="de-DE" dirty="0"/>
              <a:t> </a:t>
            </a:r>
            <a:r>
              <a:rPr lang="de-DE" dirty="0" err="1"/>
              <a:t>subject</a:t>
            </a:r>
            <a:r>
              <a:rPr lang="de-DE" dirty="0"/>
              <a:t> </a:t>
            </a:r>
            <a:r>
              <a:rPr lang="de-DE" dirty="0" err="1"/>
              <a:t>positions</a:t>
            </a:r>
            <a:r>
              <a:rPr lang="de-DE" dirty="0"/>
              <a:t>.</a:t>
            </a:r>
          </a:p>
          <a:p>
            <a:pPr marL="0" indent="0">
              <a:buNone/>
            </a:pPr>
            <a:r>
              <a:rPr lang="de-DE" dirty="0" err="1"/>
              <a:t>Once</a:t>
            </a:r>
            <a:r>
              <a:rPr lang="de-DE" dirty="0"/>
              <a:t> </a:t>
            </a:r>
            <a:r>
              <a:rPr lang="de-DE" dirty="0" err="1"/>
              <a:t>we</a:t>
            </a:r>
            <a:r>
              <a:rPr lang="de-DE" dirty="0"/>
              <a:t> </a:t>
            </a:r>
            <a:r>
              <a:rPr lang="de-DE" dirty="0" err="1"/>
              <a:t>assume</a:t>
            </a:r>
            <a:r>
              <a:rPr lang="de-DE" dirty="0"/>
              <a:t> </a:t>
            </a:r>
            <a:r>
              <a:rPr lang="de-DE" dirty="0" err="1"/>
              <a:t>it</a:t>
            </a:r>
            <a:r>
              <a:rPr lang="de-DE" dirty="0"/>
              <a:t> </a:t>
            </a:r>
            <a:r>
              <a:rPr lang="de-DE" dirty="0" err="1"/>
              <a:t>we</a:t>
            </a:r>
            <a:r>
              <a:rPr lang="de-DE" dirty="0"/>
              <a:t> </a:t>
            </a:r>
            <a:r>
              <a:rPr lang="de-DE" dirty="0" err="1"/>
              <a:t>can</a:t>
            </a:r>
            <a:r>
              <a:rPr lang="de-DE" dirty="0"/>
              <a:t> </a:t>
            </a:r>
            <a:r>
              <a:rPr lang="de-DE" dirty="0" err="1"/>
              <a:t>explain</a:t>
            </a:r>
            <a:r>
              <a:rPr lang="de-DE" dirty="0"/>
              <a:t>:</a:t>
            </a:r>
          </a:p>
          <a:p>
            <a:pPr marL="0" indent="0">
              <a:buNone/>
            </a:pPr>
            <a:endParaRPr lang="de-DE" dirty="0"/>
          </a:p>
          <a:p>
            <a:r>
              <a:rPr lang="de-DE" dirty="0"/>
              <a:t>The </a:t>
            </a:r>
            <a:r>
              <a:rPr lang="de-DE" dirty="0" err="1"/>
              <a:t>asymmetry</a:t>
            </a:r>
            <a:r>
              <a:rPr lang="de-DE" dirty="0"/>
              <a:t> </a:t>
            </a:r>
            <a:r>
              <a:rPr lang="de-DE" dirty="0" err="1"/>
              <a:t>between</a:t>
            </a:r>
            <a:r>
              <a:rPr lang="de-DE" dirty="0"/>
              <a:t> DPs and QPs in </a:t>
            </a:r>
            <a:r>
              <a:rPr lang="de-DE" dirty="0" err="1"/>
              <a:t>agreement</a:t>
            </a:r>
            <a:r>
              <a:rPr lang="de-DE" dirty="0"/>
              <a:t> </a:t>
            </a:r>
            <a:r>
              <a:rPr lang="de-DE" dirty="0" err="1"/>
              <a:t>patterns</a:t>
            </a:r>
            <a:r>
              <a:rPr lang="de-DE" dirty="0"/>
              <a:t> in </a:t>
            </a:r>
            <a:r>
              <a:rPr lang="de-DE" dirty="0" err="1"/>
              <a:t>the</a:t>
            </a:r>
            <a:r>
              <a:rPr lang="de-DE" dirty="0"/>
              <a:t> modern </a:t>
            </a:r>
            <a:r>
              <a:rPr lang="de-DE" dirty="0" err="1"/>
              <a:t>dialects</a:t>
            </a:r>
            <a:r>
              <a:rPr lang="de-DE" dirty="0"/>
              <a:t>.</a:t>
            </a:r>
          </a:p>
          <a:p>
            <a:r>
              <a:rPr lang="de-DE" dirty="0"/>
              <a:t>The </a:t>
            </a:r>
            <a:r>
              <a:rPr lang="de-DE" dirty="0" err="1"/>
              <a:t>asymmetry</a:t>
            </a:r>
            <a:r>
              <a:rPr lang="de-DE" dirty="0"/>
              <a:t> </a:t>
            </a:r>
            <a:r>
              <a:rPr lang="de-DE" dirty="0" err="1"/>
              <a:t>between</a:t>
            </a:r>
            <a:r>
              <a:rPr lang="de-DE" dirty="0"/>
              <a:t> </a:t>
            </a:r>
            <a:r>
              <a:rPr lang="de-DE" dirty="0" err="1"/>
              <a:t>pronouns</a:t>
            </a:r>
            <a:r>
              <a:rPr lang="de-DE" dirty="0"/>
              <a:t> and DPs in Old </a:t>
            </a:r>
            <a:r>
              <a:rPr lang="de-DE" dirty="0" err="1"/>
              <a:t>Venetian</a:t>
            </a:r>
            <a:r>
              <a:rPr lang="de-DE" dirty="0"/>
              <a:t>.</a:t>
            </a:r>
          </a:p>
          <a:p>
            <a:r>
              <a:rPr lang="de-DE" dirty="0"/>
              <a:t>The </a:t>
            </a:r>
            <a:r>
              <a:rPr lang="de-DE" dirty="0" err="1"/>
              <a:t>position</a:t>
            </a:r>
            <a:r>
              <a:rPr lang="de-DE" dirty="0"/>
              <a:t> </a:t>
            </a:r>
            <a:r>
              <a:rPr lang="de-DE" dirty="0" err="1"/>
              <a:t>of</a:t>
            </a:r>
            <a:r>
              <a:rPr lang="de-DE" dirty="0"/>
              <a:t> NegP (and </a:t>
            </a:r>
            <a:r>
              <a:rPr lang="de-DE" dirty="0" err="1"/>
              <a:t>other</a:t>
            </a:r>
            <a:r>
              <a:rPr lang="de-DE" dirty="0"/>
              <a:t> </a:t>
            </a:r>
            <a:r>
              <a:rPr lang="de-DE" dirty="0" err="1"/>
              <a:t>adverbs</a:t>
            </a:r>
            <a:r>
              <a:rPr lang="de-DE" dirty="0"/>
              <a:t>, e.g. temporal).</a:t>
            </a:r>
          </a:p>
          <a:p>
            <a:r>
              <a:rPr lang="de-DE" dirty="0"/>
              <a:t>The </a:t>
            </a:r>
            <a:r>
              <a:rPr lang="de-DE" dirty="0" err="1"/>
              <a:t>rise</a:t>
            </a:r>
            <a:r>
              <a:rPr lang="de-DE" dirty="0"/>
              <a:t> </a:t>
            </a:r>
            <a:r>
              <a:rPr lang="de-DE" dirty="0" err="1"/>
              <a:t>of</a:t>
            </a:r>
            <a:r>
              <a:rPr lang="de-DE" dirty="0"/>
              <a:t> </a:t>
            </a:r>
            <a:r>
              <a:rPr lang="de-DE" dirty="0" err="1"/>
              <a:t>subject</a:t>
            </a:r>
            <a:r>
              <a:rPr lang="de-DE" dirty="0"/>
              <a:t> </a:t>
            </a:r>
            <a:r>
              <a:rPr lang="de-DE" dirty="0" err="1"/>
              <a:t>clitics</a:t>
            </a:r>
            <a:r>
              <a:rPr lang="de-DE" dirty="0"/>
              <a:t>.</a:t>
            </a:r>
          </a:p>
        </p:txBody>
      </p:sp>
    </p:spTree>
    <p:extLst>
      <p:ext uri="{BB962C8B-B14F-4D97-AF65-F5344CB8AC3E}">
        <p14:creationId xmlns:p14="http://schemas.microsoft.com/office/powerpoint/2010/main" val="28591417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References</a:t>
            </a:r>
          </a:p>
        </p:txBody>
      </p:sp>
      <p:sp>
        <p:nvSpPr>
          <p:cNvPr id="3" name="Inhaltsplatzhalter 2"/>
          <p:cNvSpPr>
            <a:spLocks noGrp="1"/>
          </p:cNvSpPr>
          <p:nvPr>
            <p:ph idx="1"/>
          </p:nvPr>
        </p:nvSpPr>
        <p:spPr/>
        <p:txBody>
          <a:bodyPr>
            <a:normAutofit/>
          </a:bodyPr>
          <a:lstStyle/>
          <a:p>
            <a:pPr marL="234950" indent="-234950">
              <a:lnSpc>
                <a:spcPct val="110000"/>
              </a:lnSpc>
              <a:spcBef>
                <a:spcPts val="0"/>
              </a:spcBef>
              <a:buNone/>
            </a:pPr>
            <a:r>
              <a:rPr lang="de-DE" sz="1600" dirty="0"/>
              <a:t>Barbosa, Pilar. 1995. </a:t>
            </a:r>
            <a:r>
              <a:rPr lang="de-DE" sz="1600" i="1" dirty="0"/>
              <a:t>Null </a:t>
            </a:r>
            <a:r>
              <a:rPr lang="de-DE" sz="1600" i="1" dirty="0" err="1"/>
              <a:t>Subjects</a:t>
            </a:r>
            <a:r>
              <a:rPr lang="de-DE" sz="1600" dirty="0"/>
              <a:t>. PhD Thesis. MIT</a:t>
            </a:r>
          </a:p>
          <a:p>
            <a:pPr marL="234950" indent="-234950">
              <a:lnSpc>
                <a:spcPct val="110000"/>
              </a:lnSpc>
              <a:spcBef>
                <a:spcPts val="0"/>
              </a:spcBef>
              <a:buNone/>
            </a:pPr>
            <a:r>
              <a:rPr lang="de-DE" sz="1600" dirty="0" err="1"/>
              <a:t>Beghelli</a:t>
            </a:r>
            <a:r>
              <a:rPr lang="de-DE" sz="1600" dirty="0"/>
              <a:t>, Filippo, </a:t>
            </a:r>
            <a:r>
              <a:rPr lang="de-DE" sz="1600" dirty="0" err="1"/>
              <a:t>Stowell</a:t>
            </a:r>
            <a:r>
              <a:rPr lang="de-DE" sz="1600" dirty="0"/>
              <a:t>, Tim. 1997. </a:t>
            </a:r>
            <a:r>
              <a:rPr lang="de-DE" sz="1600" dirty="0" err="1"/>
              <a:t>Distributivity</a:t>
            </a:r>
            <a:r>
              <a:rPr lang="de-DE" sz="1600" dirty="0"/>
              <a:t> and Negation: The Syntax </a:t>
            </a:r>
            <a:r>
              <a:rPr lang="de-DE" sz="1600" dirty="0" err="1"/>
              <a:t>of</a:t>
            </a:r>
            <a:r>
              <a:rPr lang="de-DE" sz="1600" dirty="0"/>
              <a:t> </a:t>
            </a:r>
            <a:r>
              <a:rPr lang="de-DE" sz="1600" dirty="0" err="1"/>
              <a:t>Each</a:t>
            </a:r>
            <a:r>
              <a:rPr lang="de-DE" sz="1600" dirty="0"/>
              <a:t> and Every . In A. </a:t>
            </a:r>
            <a:r>
              <a:rPr lang="de-DE" sz="1600" dirty="0" err="1"/>
              <a:t>Szabolcsi</a:t>
            </a:r>
            <a:r>
              <a:rPr lang="de-DE" sz="1600" dirty="0"/>
              <a:t> (</a:t>
            </a:r>
            <a:r>
              <a:rPr lang="de-DE" sz="1600" dirty="0" err="1"/>
              <a:t>ed</a:t>
            </a:r>
            <a:r>
              <a:rPr lang="de-DE" sz="1600" dirty="0"/>
              <a:t>.), </a:t>
            </a:r>
            <a:r>
              <a:rPr lang="de-DE" sz="1600" dirty="0" err="1"/>
              <a:t>Ways</a:t>
            </a:r>
            <a:r>
              <a:rPr lang="de-DE" sz="1600" dirty="0"/>
              <a:t> </a:t>
            </a:r>
            <a:r>
              <a:rPr lang="de-DE" sz="1600" dirty="0" err="1"/>
              <a:t>of</a:t>
            </a:r>
            <a:r>
              <a:rPr lang="de-DE" sz="1600" dirty="0"/>
              <a:t> </a:t>
            </a:r>
            <a:r>
              <a:rPr lang="de-DE" sz="1600" dirty="0" err="1"/>
              <a:t>Scope</a:t>
            </a:r>
            <a:r>
              <a:rPr lang="de-DE" sz="1600" dirty="0"/>
              <a:t> </a:t>
            </a:r>
            <a:r>
              <a:rPr lang="de-DE" sz="1600" dirty="0" err="1"/>
              <a:t>Taking</a:t>
            </a:r>
            <a:r>
              <a:rPr lang="de-DE" sz="1600" dirty="0"/>
              <a:t>, 71-107. Dordrecht: Springer. </a:t>
            </a:r>
          </a:p>
          <a:p>
            <a:pPr marL="234950" indent="-234950">
              <a:lnSpc>
                <a:spcPct val="110000"/>
              </a:lnSpc>
              <a:spcBef>
                <a:spcPts val="0"/>
              </a:spcBef>
              <a:buNone/>
            </a:pPr>
            <a:r>
              <a:rPr lang="de-DE" sz="1600" dirty="0"/>
              <a:t>Benincà, Paola &amp; Guglielmo Cinque. 1985. </a:t>
            </a:r>
            <a:r>
              <a:rPr lang="de-DE" sz="1600" dirty="0" err="1"/>
              <a:t>Lexical</a:t>
            </a:r>
            <a:r>
              <a:rPr lang="de-DE" sz="1600" dirty="0"/>
              <a:t> </a:t>
            </a:r>
            <a:r>
              <a:rPr lang="de-DE" sz="1600" dirty="0" err="1"/>
              <a:t>Subjects</a:t>
            </a:r>
            <a:r>
              <a:rPr lang="de-DE" sz="1600" dirty="0"/>
              <a:t> in </a:t>
            </a:r>
            <a:r>
              <a:rPr lang="de-DE" sz="1600" dirty="0" err="1"/>
              <a:t>Italian</a:t>
            </a:r>
            <a:r>
              <a:rPr lang="de-DE" sz="1600" dirty="0"/>
              <a:t> and </a:t>
            </a:r>
            <a:r>
              <a:rPr lang="de-DE" sz="1600" dirty="0" err="1"/>
              <a:t>the</a:t>
            </a:r>
            <a:r>
              <a:rPr lang="de-DE" sz="1600" dirty="0"/>
              <a:t> Pro- </a:t>
            </a:r>
            <a:r>
              <a:rPr lang="de-DE" sz="1600" dirty="0" err="1"/>
              <a:t>drop</a:t>
            </a:r>
            <a:r>
              <a:rPr lang="de-DE" sz="1600" dirty="0"/>
              <a:t> Parameter. Paper </a:t>
            </a:r>
            <a:r>
              <a:rPr lang="de-DE" sz="1600" dirty="0" err="1"/>
              <a:t>presented</a:t>
            </a:r>
            <a:r>
              <a:rPr lang="de-DE" sz="1600" dirty="0"/>
              <a:t> at </a:t>
            </a:r>
            <a:r>
              <a:rPr lang="de-DE" sz="1600" dirty="0" err="1"/>
              <a:t>the</a:t>
            </a:r>
            <a:r>
              <a:rPr lang="de-DE" sz="1600" dirty="0"/>
              <a:t> </a:t>
            </a:r>
            <a:r>
              <a:rPr lang="de-DE" sz="1600" dirty="0" err="1"/>
              <a:t>Comparative</a:t>
            </a:r>
            <a:r>
              <a:rPr lang="de-DE" sz="1600" dirty="0"/>
              <a:t> Generative Grammar Fiesta, Salzburg, August 1985.</a:t>
            </a:r>
          </a:p>
          <a:p>
            <a:pPr marL="234950" indent="-234950">
              <a:lnSpc>
                <a:spcPct val="110000"/>
              </a:lnSpc>
              <a:spcBef>
                <a:spcPts val="0"/>
              </a:spcBef>
              <a:buNone/>
            </a:pPr>
            <a:r>
              <a:rPr lang="de-DE" sz="1600" dirty="0"/>
              <a:t>Calabrese, Andrea. 1986. "The Interaction </a:t>
            </a:r>
            <a:r>
              <a:rPr lang="de-DE" sz="1600" dirty="0" err="1"/>
              <a:t>of</a:t>
            </a:r>
            <a:r>
              <a:rPr lang="de-DE" sz="1600" dirty="0"/>
              <a:t> Phonological Rules and Filters in </a:t>
            </a:r>
            <a:r>
              <a:rPr lang="de-DE" sz="1600" dirty="0" err="1"/>
              <a:t>Salentino</a:t>
            </a:r>
            <a:r>
              <a:rPr lang="de-DE" sz="1600" dirty="0"/>
              <a:t>,"</a:t>
            </a:r>
            <a:r>
              <a:rPr lang="de-DE" sz="1600" i="1" dirty="0"/>
              <a:t> North East </a:t>
            </a:r>
            <a:r>
              <a:rPr lang="de-DE" sz="1600" i="1" dirty="0" err="1"/>
              <a:t>Linguistics</a:t>
            </a:r>
            <a:r>
              <a:rPr lang="de-DE" sz="1600" i="1" dirty="0"/>
              <a:t> Society </a:t>
            </a:r>
            <a:r>
              <a:rPr lang="de-DE" sz="1600" dirty="0"/>
              <a:t>17 (1), </a:t>
            </a:r>
            <a:r>
              <a:rPr lang="de-DE" sz="1600" dirty="0" err="1"/>
              <a:t>Article</a:t>
            </a:r>
            <a:r>
              <a:rPr lang="de-DE" sz="1600" dirty="0"/>
              <a:t> 7.</a:t>
            </a:r>
          </a:p>
          <a:p>
            <a:pPr marL="234950" indent="-234950">
              <a:lnSpc>
                <a:spcPct val="110000"/>
              </a:lnSpc>
              <a:spcBef>
                <a:spcPts val="0"/>
              </a:spcBef>
              <a:buNone/>
            </a:pPr>
            <a:r>
              <a:rPr lang="de-DE" sz="1600" dirty="0"/>
              <a:t>Feldhausen, Ingo. 2016. “Inter-</a:t>
            </a:r>
            <a:r>
              <a:rPr lang="de-DE" sz="1600" dirty="0" err="1"/>
              <a:t>speaker</a:t>
            </a:r>
            <a:r>
              <a:rPr lang="de-DE" sz="1600" dirty="0"/>
              <a:t> Variation, </a:t>
            </a:r>
            <a:r>
              <a:rPr lang="de-DE" sz="1600" dirty="0" err="1"/>
              <a:t>Optimality</a:t>
            </a:r>
            <a:r>
              <a:rPr lang="de-DE" sz="1600" dirty="0"/>
              <a:t> Theory and </a:t>
            </a:r>
            <a:r>
              <a:rPr lang="de-DE" sz="1600" dirty="0" err="1"/>
              <a:t>the</a:t>
            </a:r>
            <a:r>
              <a:rPr lang="de-DE" sz="1600" dirty="0"/>
              <a:t> </a:t>
            </a:r>
            <a:r>
              <a:rPr lang="de-DE" sz="1600" dirty="0" err="1"/>
              <a:t>Prosody</a:t>
            </a:r>
            <a:r>
              <a:rPr lang="de-DE" sz="1600" dirty="0"/>
              <a:t> </a:t>
            </a:r>
            <a:r>
              <a:rPr lang="de-DE" sz="1600" dirty="0" err="1"/>
              <a:t>of</a:t>
            </a:r>
            <a:r>
              <a:rPr lang="de-DE" sz="1600" dirty="0"/>
              <a:t> Clitic </a:t>
            </a:r>
            <a:r>
              <a:rPr lang="de-DE" sz="1600" dirty="0" err="1"/>
              <a:t>Left-Dislocations</a:t>
            </a:r>
            <a:r>
              <a:rPr lang="de-DE" sz="1600" dirty="0"/>
              <a:t> in </a:t>
            </a:r>
            <a:r>
              <a:rPr lang="de-DE" sz="1600" dirty="0" err="1"/>
              <a:t>Spanish</a:t>
            </a:r>
            <a:r>
              <a:rPr lang="de-DE" sz="1600" dirty="0"/>
              <a:t>“. </a:t>
            </a:r>
            <a:r>
              <a:rPr lang="de-DE" sz="1600" i="1" dirty="0" err="1"/>
              <a:t>Probus</a:t>
            </a:r>
            <a:r>
              <a:rPr lang="de-DE" sz="1600" dirty="0"/>
              <a:t> 28(2): 293-334. </a:t>
            </a:r>
          </a:p>
          <a:p>
            <a:pPr marL="234950" indent="-234950">
              <a:lnSpc>
                <a:spcPct val="110000"/>
              </a:lnSpc>
              <a:spcBef>
                <a:spcPts val="0"/>
              </a:spcBef>
              <a:buNone/>
            </a:pPr>
            <a:r>
              <a:rPr lang="de-DE" sz="1600" dirty="0" err="1"/>
              <a:t>Giupponi</a:t>
            </a:r>
            <a:r>
              <a:rPr lang="de-DE" sz="1600" dirty="0"/>
              <a:t>, Elena. 1988. Pro-Drop-Parameter und Restrukturierung im Trentino. Diplomarbeit zur Erlangung des Magistergrades, Univ. </a:t>
            </a:r>
            <a:r>
              <a:rPr lang="de-DE" sz="1600" dirty="0" err="1"/>
              <a:t>of</a:t>
            </a:r>
            <a:r>
              <a:rPr lang="de-DE" sz="1600" dirty="0"/>
              <a:t> Vienna.</a:t>
            </a:r>
          </a:p>
          <a:p>
            <a:pPr marL="234950" indent="-234950">
              <a:lnSpc>
                <a:spcPct val="110000"/>
              </a:lnSpc>
              <a:spcBef>
                <a:spcPts val="0"/>
              </a:spcBef>
              <a:buNone/>
            </a:pPr>
            <a:endParaRPr lang="de-DE" sz="1600" dirty="0">
              <a:highlight>
                <a:srgbClr val="FFFF00"/>
              </a:highlight>
            </a:endParaRPr>
          </a:p>
        </p:txBody>
      </p:sp>
    </p:spTree>
    <p:extLst>
      <p:ext uri="{BB962C8B-B14F-4D97-AF65-F5344CB8AC3E}">
        <p14:creationId xmlns:p14="http://schemas.microsoft.com/office/powerpoint/2010/main" val="12067780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pPr algn="ctr"/>
            <a:r>
              <a:rPr lang="de-DE" dirty="0" err="1" smtClean="0"/>
              <a:t>Thank</a:t>
            </a:r>
            <a:r>
              <a:rPr lang="de-DE" dirty="0" smtClean="0"/>
              <a:t> </a:t>
            </a:r>
            <a:r>
              <a:rPr lang="de-DE" dirty="0" err="1" smtClean="0"/>
              <a:t>you</a:t>
            </a:r>
            <a:r>
              <a:rPr lang="de-DE" dirty="0" smtClean="0"/>
              <a:t> </a:t>
            </a:r>
            <a:r>
              <a:rPr lang="de-DE" dirty="0" err="1" smtClean="0"/>
              <a:t>for</a:t>
            </a:r>
            <a:r>
              <a:rPr lang="de-DE" dirty="0" smtClean="0"/>
              <a:t> </a:t>
            </a:r>
            <a:r>
              <a:rPr lang="de-DE" dirty="0" err="1" smtClean="0"/>
              <a:t>your</a:t>
            </a:r>
            <a:r>
              <a:rPr lang="de-DE" dirty="0" smtClean="0"/>
              <a:t> </a:t>
            </a:r>
            <a:r>
              <a:rPr lang="de-DE" dirty="0" err="1" smtClean="0"/>
              <a:t>attention</a:t>
            </a:r>
            <a:endParaRPr lang="de-DE" dirty="0"/>
          </a:p>
        </p:txBody>
      </p:sp>
      <p:sp>
        <p:nvSpPr>
          <p:cNvPr id="5" name="Untertitel 4"/>
          <p:cNvSpPr>
            <a:spLocks noGrp="1"/>
          </p:cNvSpPr>
          <p:nvPr>
            <p:ph type="subTitle" idx="1"/>
          </p:nvPr>
        </p:nvSpPr>
        <p:spPr/>
        <p:txBody>
          <a:bodyPr/>
          <a:lstStyle/>
          <a:p>
            <a:endParaRPr lang="de-DE"/>
          </a:p>
        </p:txBody>
      </p:sp>
    </p:spTree>
    <p:extLst>
      <p:ext uri="{BB962C8B-B14F-4D97-AF65-F5344CB8AC3E}">
        <p14:creationId xmlns:p14="http://schemas.microsoft.com/office/powerpoint/2010/main" val="7459101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p:txBody>
          <a:bodyPr>
            <a:normAutofit fontScale="77500" lnSpcReduction="20000"/>
          </a:bodyPr>
          <a:lstStyle/>
          <a:p>
            <a:pPr marL="0" marR="0" lvl="0" indent="0" algn="l" rtl="0">
              <a:lnSpc>
                <a:spcPct val="120000"/>
              </a:lnSpc>
              <a:spcBef>
                <a:spcPts val="1000"/>
              </a:spcBef>
              <a:spcAft>
                <a:spcPts val="0"/>
              </a:spcAft>
              <a:buClr>
                <a:schemeClr val="dk1"/>
              </a:buClr>
              <a:buSzPts val="486"/>
              <a:buFont typeface="Arial"/>
              <a:buNone/>
            </a:pPr>
            <a:r>
              <a:rPr lang="en-US" sz="2600" b="0" i="0" u="none" strike="noStrike" cap="none" dirty="0">
                <a:solidFill>
                  <a:schemeClr val="dk1"/>
                </a:solidFill>
                <a:latin typeface="Calibri"/>
                <a:ea typeface="Calibri"/>
                <a:cs typeface="Calibri"/>
                <a:sym typeface="Calibri"/>
              </a:rPr>
              <a:t>In </a:t>
            </a:r>
            <a:r>
              <a:rPr lang="en-US" sz="2600" b="0" i="0" u="none" strike="noStrike" cap="none" dirty="0" err="1">
                <a:solidFill>
                  <a:schemeClr val="dk1"/>
                </a:solidFill>
                <a:latin typeface="Calibri"/>
                <a:ea typeface="Calibri"/>
                <a:cs typeface="Calibri"/>
                <a:sym typeface="Calibri"/>
              </a:rPr>
              <a:t>Lio</a:t>
            </a:r>
            <a:r>
              <a:rPr lang="en-US" sz="2600" b="0" i="0" u="none" strike="noStrike" cap="none" dirty="0">
                <a:solidFill>
                  <a:schemeClr val="dk1"/>
                </a:solidFill>
                <a:latin typeface="Calibri"/>
                <a:ea typeface="Calibri"/>
                <a:cs typeface="Calibri"/>
                <a:sym typeface="Calibri"/>
              </a:rPr>
              <a:t> </a:t>
            </a:r>
            <a:r>
              <a:rPr lang="en-US" sz="2600" b="0" i="0" u="none" strike="noStrike" cap="none" dirty="0" err="1">
                <a:solidFill>
                  <a:schemeClr val="dk1"/>
                </a:solidFill>
                <a:latin typeface="Calibri"/>
                <a:ea typeface="Calibri"/>
                <a:cs typeface="Calibri"/>
                <a:sym typeface="Calibri"/>
              </a:rPr>
              <a:t>Mazor</a:t>
            </a:r>
            <a:r>
              <a:rPr lang="en-US" sz="2600" b="0" i="0" u="none" strike="noStrike" cap="none" dirty="0">
                <a:solidFill>
                  <a:schemeClr val="dk1"/>
                </a:solidFill>
                <a:latin typeface="Calibri"/>
                <a:ea typeface="Calibri"/>
                <a:cs typeface="Calibri"/>
                <a:sym typeface="Calibri"/>
              </a:rPr>
              <a:t>, </a:t>
            </a:r>
            <a:r>
              <a:rPr lang="en-US" sz="2600" b="1" i="0" u="none" strike="noStrike" cap="none" dirty="0">
                <a:solidFill>
                  <a:schemeClr val="dk1"/>
                </a:solidFill>
                <a:latin typeface="Calibri"/>
                <a:ea typeface="Calibri"/>
                <a:cs typeface="Calibri"/>
                <a:sym typeface="Calibri"/>
              </a:rPr>
              <a:t>subjects in subordinates are </a:t>
            </a:r>
            <a:r>
              <a:rPr lang="en-US" sz="2600" b="0" i="0" u="none" strike="noStrike" cap="none" dirty="0">
                <a:solidFill>
                  <a:schemeClr val="dk1"/>
                </a:solidFill>
                <a:latin typeface="Calibri"/>
                <a:ea typeface="Calibri"/>
                <a:cs typeface="Calibri"/>
                <a:sym typeface="Calibri"/>
              </a:rPr>
              <a:t>nearly</a:t>
            </a:r>
            <a:r>
              <a:rPr lang="en-US" sz="2600" b="1" i="0" u="none" strike="noStrike" cap="none" dirty="0">
                <a:solidFill>
                  <a:schemeClr val="dk1"/>
                </a:solidFill>
                <a:latin typeface="Calibri"/>
                <a:ea typeface="Calibri"/>
                <a:cs typeface="Calibri"/>
                <a:sym typeface="Calibri"/>
              </a:rPr>
              <a:t> </a:t>
            </a:r>
            <a:r>
              <a:rPr lang="en-US" sz="2600" b="0" i="0" u="none" strike="noStrike" cap="none" dirty="0">
                <a:solidFill>
                  <a:schemeClr val="dk1"/>
                </a:solidFill>
                <a:latin typeface="Calibri"/>
                <a:ea typeface="Calibri"/>
                <a:cs typeface="Calibri"/>
                <a:sym typeface="Calibri"/>
              </a:rPr>
              <a:t>categorically</a:t>
            </a:r>
            <a:r>
              <a:rPr lang="en-US" sz="2600" b="1" i="0" u="none" strike="noStrike" cap="none" dirty="0">
                <a:solidFill>
                  <a:schemeClr val="dk1"/>
                </a:solidFill>
                <a:latin typeface="Calibri"/>
                <a:ea typeface="Calibri"/>
                <a:cs typeface="Calibri"/>
                <a:sym typeface="Calibri"/>
              </a:rPr>
              <a:t> preverbal</a:t>
            </a:r>
            <a:r>
              <a:rPr lang="en-US" sz="2600" i="0" u="none" strike="noStrike" cap="none" dirty="0">
                <a:solidFill>
                  <a:schemeClr val="dk1"/>
                </a:solidFill>
                <a:latin typeface="Calibri"/>
                <a:ea typeface="Calibri"/>
                <a:cs typeface="Calibri"/>
                <a:sym typeface="Calibri"/>
              </a:rPr>
              <a:t> (barely 2% of postverbal subjects)</a:t>
            </a:r>
            <a:r>
              <a:rPr lang="en-US" sz="2600" b="1" i="0" u="none" strike="noStrike" cap="none" dirty="0">
                <a:solidFill>
                  <a:schemeClr val="dk1"/>
                </a:solidFill>
                <a:latin typeface="Calibri"/>
                <a:ea typeface="Calibri"/>
                <a:cs typeface="Calibri"/>
                <a:sym typeface="Calibri"/>
              </a:rPr>
              <a:t>.</a:t>
            </a:r>
            <a:endParaRPr lang="en-US" sz="2600" b="0" i="0" u="none" strike="noStrike" cap="none" dirty="0">
              <a:solidFill>
                <a:schemeClr val="dk1"/>
              </a:solidFill>
              <a:latin typeface="Calibri"/>
              <a:ea typeface="Calibri"/>
              <a:cs typeface="Calibri"/>
              <a:sym typeface="Calibri"/>
            </a:endParaRPr>
          </a:p>
          <a:p>
            <a:pPr marL="0" marR="0" lvl="0" indent="0" algn="l" rtl="0">
              <a:lnSpc>
                <a:spcPct val="120000"/>
              </a:lnSpc>
              <a:spcBef>
                <a:spcPts val="1000"/>
              </a:spcBef>
              <a:spcAft>
                <a:spcPts val="0"/>
              </a:spcAft>
              <a:buClr>
                <a:schemeClr val="dk1"/>
              </a:buClr>
              <a:buSzPts val="486"/>
              <a:buFont typeface="Arial"/>
              <a:buNone/>
            </a:pPr>
            <a:r>
              <a:rPr lang="en-US" sz="2600" b="0" i="0" u="none" strike="noStrike" cap="none" dirty="0">
                <a:solidFill>
                  <a:schemeClr val="dk1"/>
                </a:solidFill>
                <a:latin typeface="Calibri"/>
                <a:ea typeface="Calibri"/>
                <a:cs typeface="Calibri"/>
                <a:sym typeface="Wingdings" pitchFamily="2" charset="2"/>
              </a:rPr>
              <a:t></a:t>
            </a:r>
            <a:r>
              <a:rPr lang="en-US" sz="2600" b="0" i="0" u="none" strike="noStrike" cap="none" dirty="0">
                <a:solidFill>
                  <a:schemeClr val="dk1"/>
                </a:solidFill>
                <a:latin typeface="Calibri"/>
                <a:ea typeface="Calibri"/>
                <a:cs typeface="Calibri"/>
                <a:sym typeface="Calibri"/>
              </a:rPr>
              <a:t> The order is almost always SV.</a:t>
            </a:r>
            <a:endParaRPr lang="en-US" sz="2600" b="0" i="0" u="none" strike="noStrike" cap="none" dirty="0">
              <a:solidFill>
                <a:srgbClr val="000000"/>
              </a:solidFill>
              <a:latin typeface="Arial"/>
              <a:ea typeface="Arial"/>
              <a:cs typeface="Arial"/>
              <a:sym typeface="Arial"/>
            </a:endParaRPr>
          </a:p>
          <a:p>
            <a:pPr marL="0" indent="0">
              <a:buNone/>
            </a:pPr>
            <a:endParaRPr lang="de-DE" sz="2600" dirty="0"/>
          </a:p>
          <a:p>
            <a:pPr marL="0" indent="0">
              <a:buNone/>
            </a:pPr>
            <a:endParaRPr lang="de-DE" sz="2600" dirty="0"/>
          </a:p>
          <a:p>
            <a:pPr marL="0" indent="0">
              <a:buNone/>
            </a:pPr>
            <a:endParaRPr lang="de-DE" sz="2600" dirty="0"/>
          </a:p>
          <a:p>
            <a:pPr marL="0" indent="0">
              <a:buNone/>
            </a:pPr>
            <a:endParaRPr lang="de-DE" sz="2600" dirty="0"/>
          </a:p>
          <a:p>
            <a:pPr marL="0" indent="0">
              <a:buNone/>
            </a:pPr>
            <a:r>
              <a:rPr lang="de-DE" sz="2600" dirty="0" err="1"/>
              <a:t>Contrast</a:t>
            </a:r>
            <a:r>
              <a:rPr lang="de-DE" sz="2600" dirty="0"/>
              <a:t> </a:t>
            </a:r>
            <a:r>
              <a:rPr lang="de-DE" sz="2600" dirty="0" err="1"/>
              <a:t>with</a:t>
            </a:r>
            <a:r>
              <a:rPr lang="de-DE" sz="2600" dirty="0"/>
              <a:t> </a:t>
            </a:r>
            <a:r>
              <a:rPr lang="de-DE" sz="2600" dirty="0" err="1"/>
              <a:t>main</a:t>
            </a:r>
            <a:r>
              <a:rPr lang="de-DE" sz="2600" dirty="0"/>
              <a:t> </a:t>
            </a:r>
            <a:r>
              <a:rPr lang="de-DE" sz="2600" dirty="0" err="1"/>
              <a:t>clauses</a:t>
            </a:r>
            <a:r>
              <a:rPr lang="de-DE" sz="2600" dirty="0"/>
              <a:t>, </a:t>
            </a:r>
            <a:r>
              <a:rPr lang="de-DE" sz="2600" dirty="0" err="1"/>
              <a:t>where</a:t>
            </a:r>
            <a:r>
              <a:rPr lang="de-DE" sz="2600" dirty="0"/>
              <a:t> ≅20% </a:t>
            </a:r>
            <a:r>
              <a:rPr lang="de-DE" sz="2600" dirty="0" err="1"/>
              <a:t>of</a:t>
            </a:r>
            <a:r>
              <a:rPr lang="de-DE" sz="2600" dirty="0"/>
              <a:t> </a:t>
            </a:r>
            <a:r>
              <a:rPr lang="de-DE" sz="2600" dirty="0" err="1"/>
              <a:t>subjects</a:t>
            </a:r>
            <a:r>
              <a:rPr lang="de-DE" sz="2600" dirty="0"/>
              <a:t> </a:t>
            </a:r>
            <a:r>
              <a:rPr lang="de-DE" sz="2600" dirty="0" err="1"/>
              <a:t>are</a:t>
            </a:r>
            <a:r>
              <a:rPr lang="de-DE" sz="2600" dirty="0"/>
              <a:t> post-V.</a:t>
            </a:r>
          </a:p>
          <a:p>
            <a:pPr marL="0" indent="0">
              <a:buNone/>
            </a:pPr>
            <a:r>
              <a:rPr lang="de-DE" sz="2600" dirty="0" err="1"/>
              <a:t>Since</a:t>
            </a:r>
            <a:r>
              <a:rPr lang="de-DE" sz="2600" dirty="0"/>
              <a:t> </a:t>
            </a:r>
            <a:r>
              <a:rPr lang="de-DE" sz="2600" dirty="0" err="1"/>
              <a:t>inverted</a:t>
            </a:r>
            <a:r>
              <a:rPr lang="de-DE" sz="2600" dirty="0"/>
              <a:t> </a:t>
            </a:r>
            <a:r>
              <a:rPr lang="de-DE" sz="2600" dirty="0" err="1"/>
              <a:t>subjects</a:t>
            </a:r>
            <a:r>
              <a:rPr lang="de-DE" sz="2600" dirty="0"/>
              <a:t> </a:t>
            </a:r>
            <a:r>
              <a:rPr lang="de-DE" sz="2600" dirty="0" err="1"/>
              <a:t>only</a:t>
            </a:r>
            <a:r>
              <a:rPr lang="de-DE" sz="2600" dirty="0"/>
              <a:t> </a:t>
            </a:r>
            <a:r>
              <a:rPr lang="de-DE" sz="2600" dirty="0" err="1"/>
              <a:t>occur</a:t>
            </a:r>
            <a:r>
              <a:rPr lang="de-DE" sz="2600" dirty="0"/>
              <a:t> in </a:t>
            </a:r>
            <a:r>
              <a:rPr lang="de-DE" sz="2600" dirty="0" err="1"/>
              <a:t>main</a:t>
            </a:r>
            <a:r>
              <a:rPr lang="de-DE" sz="2600" dirty="0"/>
              <a:t> </a:t>
            </a:r>
            <a:r>
              <a:rPr lang="de-DE" sz="2600" dirty="0" err="1"/>
              <a:t>clauses</a:t>
            </a:r>
            <a:r>
              <a:rPr lang="de-DE" sz="2600" dirty="0"/>
              <a:t>, </a:t>
            </a:r>
            <a:r>
              <a:rPr lang="de-DE" sz="2600" dirty="0" err="1"/>
              <a:t>these</a:t>
            </a:r>
            <a:r>
              <a:rPr lang="de-DE" sz="2600" dirty="0"/>
              <a:t> </a:t>
            </a:r>
            <a:r>
              <a:rPr lang="de-DE" sz="2600" dirty="0" err="1"/>
              <a:t>are</a:t>
            </a:r>
            <a:r>
              <a:rPr lang="de-DE" sz="2600" dirty="0"/>
              <a:t> </a:t>
            </a:r>
            <a:r>
              <a:rPr lang="de-DE" sz="2600" dirty="0" err="1"/>
              <a:t>instances</a:t>
            </a:r>
            <a:r>
              <a:rPr lang="de-DE" sz="2600" dirty="0"/>
              <a:t> </a:t>
            </a:r>
            <a:r>
              <a:rPr lang="de-DE" sz="2600" dirty="0" err="1"/>
              <a:t>of</a:t>
            </a:r>
            <a:r>
              <a:rPr lang="de-DE" sz="2600" dirty="0"/>
              <a:t> </a:t>
            </a:r>
            <a:r>
              <a:rPr lang="de-DE" sz="2600" dirty="0" err="1"/>
              <a:t>Germanic</a:t>
            </a:r>
            <a:r>
              <a:rPr lang="de-DE" sz="2600" dirty="0"/>
              <a:t> </a:t>
            </a:r>
            <a:r>
              <a:rPr lang="de-DE" sz="2600" dirty="0" err="1"/>
              <a:t>subject</a:t>
            </a:r>
            <a:r>
              <a:rPr lang="de-DE" sz="2600" dirty="0"/>
              <a:t> </a:t>
            </a:r>
            <a:r>
              <a:rPr lang="de-DE" sz="2600" dirty="0" err="1"/>
              <a:t>inversion</a:t>
            </a:r>
            <a:r>
              <a:rPr lang="de-DE" sz="2600" dirty="0"/>
              <a:t>, i.e. </a:t>
            </a:r>
            <a:r>
              <a:rPr lang="de-DE" sz="2600" dirty="0" err="1"/>
              <a:t>the</a:t>
            </a:r>
            <a:r>
              <a:rPr lang="de-DE" sz="2600" dirty="0"/>
              <a:t> </a:t>
            </a:r>
            <a:r>
              <a:rPr lang="de-DE" sz="2600" dirty="0" err="1"/>
              <a:t>subject</a:t>
            </a:r>
            <a:r>
              <a:rPr lang="de-DE" sz="2600" dirty="0"/>
              <a:t> </a:t>
            </a:r>
            <a:r>
              <a:rPr lang="de-DE" sz="2600" dirty="0" err="1"/>
              <a:t>should</a:t>
            </a:r>
            <a:r>
              <a:rPr lang="de-DE" sz="2600" dirty="0"/>
              <a:t> </a:t>
            </a:r>
            <a:r>
              <a:rPr lang="de-DE" sz="2600" dirty="0" err="1"/>
              <a:t>be</a:t>
            </a:r>
            <a:r>
              <a:rPr lang="de-DE" sz="2600" dirty="0"/>
              <a:t> in SpecT </a:t>
            </a:r>
            <a:r>
              <a:rPr lang="de-DE" sz="2600" dirty="0" err="1"/>
              <a:t>and</a:t>
            </a:r>
            <a:r>
              <a:rPr lang="de-DE" sz="2600" dirty="0"/>
              <a:t> not in SpecvP.</a:t>
            </a:r>
          </a:p>
          <a:p>
            <a:pPr marL="0" indent="0">
              <a:buNone/>
            </a:pPr>
            <a:endParaRPr lang="de-DE" dirty="0"/>
          </a:p>
        </p:txBody>
      </p:sp>
      <p:graphicFrame>
        <p:nvGraphicFramePr>
          <p:cNvPr id="5" name="Google Shape;381;p39">
            <a:extLst>
              <a:ext uri="{FF2B5EF4-FFF2-40B4-BE49-F238E27FC236}">
                <a16:creationId xmlns:a16="http://schemas.microsoft.com/office/drawing/2014/main" id="{20DCA0B0-F272-2C28-9C71-32F005B7DF66}"/>
              </a:ext>
            </a:extLst>
          </p:cNvPr>
          <p:cNvGraphicFramePr/>
          <p:nvPr/>
        </p:nvGraphicFramePr>
        <p:xfrm>
          <a:off x="1208799" y="3544094"/>
          <a:ext cx="9486725" cy="914400"/>
        </p:xfrm>
        <a:graphic>
          <a:graphicData uri="http://schemas.openxmlformats.org/drawingml/2006/table">
            <a:tbl>
              <a:tblPr firstRow="1" firstCol="1" bandRow="1">
                <a:noFill/>
              </a:tblPr>
              <a:tblGrid>
                <a:gridCol w="1993175">
                  <a:extLst>
                    <a:ext uri="{9D8B030D-6E8A-4147-A177-3AD203B41FA5}">
                      <a16:colId xmlns:a16="http://schemas.microsoft.com/office/drawing/2014/main" val="20000"/>
                    </a:ext>
                  </a:extLst>
                </a:gridCol>
                <a:gridCol w="2521675">
                  <a:extLst>
                    <a:ext uri="{9D8B030D-6E8A-4147-A177-3AD203B41FA5}">
                      <a16:colId xmlns:a16="http://schemas.microsoft.com/office/drawing/2014/main" val="20001"/>
                    </a:ext>
                  </a:extLst>
                </a:gridCol>
                <a:gridCol w="2711250">
                  <a:extLst>
                    <a:ext uri="{9D8B030D-6E8A-4147-A177-3AD203B41FA5}">
                      <a16:colId xmlns:a16="http://schemas.microsoft.com/office/drawing/2014/main" val="20002"/>
                    </a:ext>
                  </a:extLst>
                </a:gridCol>
                <a:gridCol w="2260625">
                  <a:extLst>
                    <a:ext uri="{9D8B030D-6E8A-4147-A177-3AD203B41FA5}">
                      <a16:colId xmlns:a16="http://schemas.microsoft.com/office/drawing/2014/main" val="20003"/>
                    </a:ext>
                  </a:extLst>
                </a:gridCol>
              </a:tblGrid>
              <a:tr h="280494">
                <a:tc>
                  <a:txBody>
                    <a:bodyPr/>
                    <a:lstStyle/>
                    <a:p>
                      <a:pPr marL="0" marR="0" lvl="0" indent="0" algn="l" rtl="0">
                        <a:lnSpc>
                          <a:spcPct val="100000"/>
                        </a:lnSpc>
                        <a:spcBef>
                          <a:spcPts val="0"/>
                        </a:spcBef>
                        <a:spcAft>
                          <a:spcPts val="0"/>
                        </a:spcAft>
                        <a:buClr>
                          <a:srgbClr val="000000"/>
                        </a:buClr>
                        <a:buSzPts val="2000"/>
                        <a:buFont typeface="Arial"/>
                        <a:buNone/>
                      </a:pPr>
                      <a:r>
                        <a:rPr lang="de-DE" sz="2000" b="0" i="1" u="none" strike="noStrike" cap="none" dirty="0">
                          <a:latin typeface="Calibri"/>
                          <a:ea typeface="Calibri"/>
                          <a:cs typeface="Calibri"/>
                          <a:sym typeface="Calibri"/>
                        </a:rPr>
                        <a:t>Lio </a:t>
                      </a:r>
                      <a:r>
                        <a:rPr lang="de-DE" sz="2000" b="0" i="1" u="none" strike="noStrike" cap="none" dirty="0" err="1">
                          <a:latin typeface="Calibri"/>
                          <a:ea typeface="Calibri"/>
                          <a:cs typeface="Calibri"/>
                          <a:sym typeface="Calibri"/>
                        </a:rPr>
                        <a:t>Mazor</a:t>
                      </a:r>
                      <a:r>
                        <a:rPr lang="de-DE" sz="2000" b="0" i="1" u="none" strike="noStrike" cap="none" dirty="0">
                          <a:latin typeface="Calibri"/>
                          <a:ea typeface="Calibri"/>
                          <a:cs typeface="Calibri"/>
                          <a:sym typeface="Calibri"/>
                        </a:rPr>
                        <a:t> (1311)</a:t>
                      </a:r>
                      <a:endParaRPr sz="2000" b="0" i="1" u="none" strike="noStrike" cap="none" dirty="0">
                        <a:latin typeface="Calibri"/>
                        <a:ea typeface="Calibri"/>
                        <a:cs typeface="Calibri"/>
                        <a:sym typeface="Calibri"/>
                      </a:endParaRPr>
                    </a:p>
                  </a:txBody>
                  <a:tcPr marL="68575" marR="68575" marT="0" marB="0"/>
                </a:tc>
                <a:tc>
                  <a:txBody>
                    <a:bodyPr/>
                    <a:lstStyle/>
                    <a:p>
                      <a:pPr marL="0" marR="0" lvl="0" indent="0" algn="l" rtl="0">
                        <a:lnSpc>
                          <a:spcPct val="100000"/>
                        </a:lnSpc>
                        <a:spcBef>
                          <a:spcPts val="0"/>
                        </a:spcBef>
                        <a:spcAft>
                          <a:spcPts val="0"/>
                        </a:spcAft>
                        <a:buClr>
                          <a:srgbClr val="000000"/>
                        </a:buClr>
                        <a:buSzPts val="2000"/>
                        <a:buFont typeface="Arial"/>
                        <a:buNone/>
                      </a:pPr>
                      <a:r>
                        <a:rPr lang="de-DE" sz="2000" b="1" u="none" strike="noStrike" cap="none">
                          <a:latin typeface="Calibri"/>
                          <a:ea typeface="Calibri"/>
                          <a:cs typeface="Calibri"/>
                          <a:sym typeface="Calibri"/>
                        </a:rPr>
                        <a:t>Pre-V subject</a:t>
                      </a:r>
                      <a:endParaRPr sz="2000" b="1" u="none" strike="noStrike" cap="none">
                        <a:latin typeface="Calibri"/>
                        <a:ea typeface="Calibri"/>
                        <a:cs typeface="Calibri"/>
                        <a:sym typeface="Calibri"/>
                      </a:endParaRPr>
                    </a:p>
                  </a:txBody>
                  <a:tcPr marL="68575" marR="68575" marT="0" marB="0"/>
                </a:tc>
                <a:tc>
                  <a:txBody>
                    <a:bodyPr/>
                    <a:lstStyle/>
                    <a:p>
                      <a:pPr marL="0" marR="0" lvl="0" indent="0" algn="l" rtl="0">
                        <a:lnSpc>
                          <a:spcPct val="100000"/>
                        </a:lnSpc>
                        <a:spcBef>
                          <a:spcPts val="0"/>
                        </a:spcBef>
                        <a:spcAft>
                          <a:spcPts val="0"/>
                        </a:spcAft>
                        <a:buClr>
                          <a:srgbClr val="000000"/>
                        </a:buClr>
                        <a:buSzPts val="2000"/>
                        <a:buFont typeface="Arial"/>
                        <a:buNone/>
                      </a:pPr>
                      <a:r>
                        <a:rPr lang="de-DE" sz="2000" b="1" u="none" strike="noStrike" cap="none">
                          <a:latin typeface="Calibri"/>
                          <a:ea typeface="Calibri"/>
                          <a:cs typeface="Calibri"/>
                          <a:sym typeface="Calibri"/>
                        </a:rPr>
                        <a:t>Post-V subject</a:t>
                      </a:r>
                      <a:endParaRPr sz="2000" b="1" u="none" strike="noStrike" cap="none">
                        <a:latin typeface="Calibri"/>
                        <a:ea typeface="Calibri"/>
                        <a:cs typeface="Calibri"/>
                        <a:sym typeface="Calibri"/>
                      </a:endParaRPr>
                    </a:p>
                  </a:txBody>
                  <a:tcPr marL="68575" marR="68575" marT="0" marB="0"/>
                </a:tc>
                <a:tc>
                  <a:txBody>
                    <a:bodyPr/>
                    <a:lstStyle/>
                    <a:p>
                      <a:pPr marL="0" marR="0" lvl="0" indent="0" algn="l" rtl="0">
                        <a:lnSpc>
                          <a:spcPct val="100000"/>
                        </a:lnSpc>
                        <a:spcBef>
                          <a:spcPts val="0"/>
                        </a:spcBef>
                        <a:spcAft>
                          <a:spcPts val="0"/>
                        </a:spcAft>
                        <a:buClr>
                          <a:srgbClr val="000000"/>
                        </a:buClr>
                        <a:buSzPts val="2000"/>
                        <a:buFont typeface="Arial"/>
                        <a:buNone/>
                      </a:pPr>
                      <a:r>
                        <a:rPr lang="de-DE" sz="2000" b="1" u="none" strike="noStrike" cap="none">
                          <a:latin typeface="Calibri"/>
                          <a:ea typeface="Calibri"/>
                          <a:cs typeface="Calibri"/>
                          <a:sym typeface="Calibri"/>
                        </a:rPr>
                        <a:t>Tot</a:t>
                      </a:r>
                      <a:endParaRPr sz="2000" b="1"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254000">
                <a:tc>
                  <a:txBody>
                    <a:bodyPr/>
                    <a:lstStyle/>
                    <a:p>
                      <a:pPr marL="0" marR="0" lvl="0" indent="0" algn="l" rtl="0">
                        <a:lnSpc>
                          <a:spcPct val="100000"/>
                        </a:lnSpc>
                        <a:spcBef>
                          <a:spcPts val="0"/>
                        </a:spcBef>
                        <a:spcAft>
                          <a:spcPts val="0"/>
                        </a:spcAft>
                        <a:buClr>
                          <a:srgbClr val="000000"/>
                        </a:buClr>
                        <a:buSzPts val="2000"/>
                        <a:buFont typeface="Arial"/>
                        <a:buNone/>
                      </a:pPr>
                      <a:r>
                        <a:rPr lang="de-DE" sz="2000" b="1" u="none" strike="noStrike" cap="none">
                          <a:latin typeface="Calibri"/>
                          <a:ea typeface="Calibri"/>
                          <a:cs typeface="Calibri"/>
                          <a:sym typeface="Calibri"/>
                        </a:rPr>
                        <a:t>Main</a:t>
                      </a:r>
                      <a:endParaRPr sz="2000" b="1" u="none" strike="noStrike" cap="none">
                        <a:latin typeface="Calibri"/>
                        <a:ea typeface="Calibri"/>
                        <a:cs typeface="Calibri"/>
                        <a:sym typeface="Calibri"/>
                      </a:endParaRPr>
                    </a:p>
                  </a:txBody>
                  <a:tcPr marL="68575" marR="68575" marT="0" marB="0"/>
                </a:tc>
                <a:tc>
                  <a:txBody>
                    <a:bodyPr/>
                    <a:lstStyle/>
                    <a:p>
                      <a:pPr marL="0" marR="0" lvl="0" indent="0" algn="l" rtl="0">
                        <a:lnSpc>
                          <a:spcPct val="100000"/>
                        </a:lnSpc>
                        <a:spcBef>
                          <a:spcPts val="0"/>
                        </a:spcBef>
                        <a:spcAft>
                          <a:spcPts val="0"/>
                        </a:spcAft>
                        <a:buClr>
                          <a:srgbClr val="000000"/>
                        </a:buClr>
                        <a:buSzPts val="2000"/>
                        <a:buFont typeface="Arial"/>
                        <a:buNone/>
                      </a:pPr>
                      <a:r>
                        <a:rPr lang="de-DE" sz="2000" u="none" strike="noStrike" cap="none">
                          <a:latin typeface="Calibri"/>
                          <a:ea typeface="Calibri"/>
                          <a:cs typeface="Calibri"/>
                          <a:sym typeface="Calibri"/>
                        </a:rPr>
                        <a:t>80,2% (405)</a:t>
                      </a:r>
                      <a:endParaRPr sz="2000" u="none" strike="noStrike" cap="none">
                        <a:latin typeface="Calibri"/>
                        <a:ea typeface="Calibri"/>
                        <a:cs typeface="Calibri"/>
                        <a:sym typeface="Calibri"/>
                      </a:endParaRPr>
                    </a:p>
                  </a:txBody>
                  <a:tcPr marL="68575" marR="68575" marT="0" marB="0"/>
                </a:tc>
                <a:tc>
                  <a:txBody>
                    <a:bodyPr/>
                    <a:lstStyle/>
                    <a:p>
                      <a:pPr marL="0" marR="0" lvl="0" indent="0" algn="l" rtl="0">
                        <a:lnSpc>
                          <a:spcPct val="100000"/>
                        </a:lnSpc>
                        <a:spcBef>
                          <a:spcPts val="0"/>
                        </a:spcBef>
                        <a:spcAft>
                          <a:spcPts val="0"/>
                        </a:spcAft>
                        <a:buClr>
                          <a:srgbClr val="000000"/>
                        </a:buClr>
                        <a:buSzPts val="2000"/>
                        <a:buFont typeface="Arial"/>
                        <a:buNone/>
                      </a:pPr>
                      <a:r>
                        <a:rPr lang="de-DE" sz="2000" u="none" strike="noStrike" cap="none">
                          <a:latin typeface="Calibri"/>
                          <a:ea typeface="Calibri"/>
                          <a:cs typeface="Calibri"/>
                          <a:sym typeface="Calibri"/>
                        </a:rPr>
                        <a:t>19,8% (100)</a:t>
                      </a:r>
                      <a:endParaRPr sz="2000" u="none" strike="noStrike" cap="none">
                        <a:latin typeface="Calibri"/>
                        <a:ea typeface="Calibri"/>
                        <a:cs typeface="Calibri"/>
                        <a:sym typeface="Calibri"/>
                      </a:endParaRPr>
                    </a:p>
                  </a:txBody>
                  <a:tcPr marL="68575" marR="68575" marT="0" marB="0"/>
                </a:tc>
                <a:tc>
                  <a:txBody>
                    <a:bodyPr/>
                    <a:lstStyle/>
                    <a:p>
                      <a:pPr marL="0" marR="0" lvl="0" indent="0" algn="l" rtl="0">
                        <a:lnSpc>
                          <a:spcPct val="100000"/>
                        </a:lnSpc>
                        <a:spcBef>
                          <a:spcPts val="0"/>
                        </a:spcBef>
                        <a:spcAft>
                          <a:spcPts val="0"/>
                        </a:spcAft>
                        <a:buClr>
                          <a:srgbClr val="000000"/>
                        </a:buClr>
                        <a:buSzPts val="2000"/>
                        <a:buFont typeface="Arial"/>
                        <a:buNone/>
                      </a:pPr>
                      <a:r>
                        <a:rPr lang="de-DE" sz="2000" u="none" strike="noStrike" cap="none">
                          <a:latin typeface="Calibri"/>
                          <a:ea typeface="Calibri"/>
                          <a:cs typeface="Calibri"/>
                          <a:sym typeface="Calibri"/>
                        </a:rPr>
                        <a:t>505</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r h="254000">
                <a:tc>
                  <a:txBody>
                    <a:bodyPr/>
                    <a:lstStyle/>
                    <a:p>
                      <a:pPr marL="0" marR="0" lvl="0" indent="0" algn="l" rtl="0">
                        <a:lnSpc>
                          <a:spcPct val="100000"/>
                        </a:lnSpc>
                        <a:spcBef>
                          <a:spcPts val="0"/>
                        </a:spcBef>
                        <a:spcAft>
                          <a:spcPts val="0"/>
                        </a:spcAft>
                        <a:buClr>
                          <a:srgbClr val="000000"/>
                        </a:buClr>
                        <a:buSzPts val="2000"/>
                        <a:buFont typeface="Arial"/>
                        <a:buNone/>
                      </a:pPr>
                      <a:r>
                        <a:rPr lang="de-DE" sz="2000" b="1" u="none" strike="noStrike" cap="none">
                          <a:latin typeface="Calibri"/>
                          <a:ea typeface="Calibri"/>
                          <a:cs typeface="Calibri"/>
                          <a:sym typeface="Calibri"/>
                        </a:rPr>
                        <a:t>Subordinates</a:t>
                      </a:r>
                      <a:endParaRPr sz="2000" b="1" u="none" strike="noStrike" cap="none">
                        <a:latin typeface="Calibri"/>
                        <a:ea typeface="Calibri"/>
                        <a:cs typeface="Calibri"/>
                        <a:sym typeface="Calibri"/>
                      </a:endParaRPr>
                    </a:p>
                  </a:txBody>
                  <a:tcPr marL="68575" marR="68575" marT="0" marB="0"/>
                </a:tc>
                <a:tc>
                  <a:txBody>
                    <a:bodyPr/>
                    <a:lstStyle/>
                    <a:p>
                      <a:pPr marL="0" marR="0" lvl="0" indent="0" algn="l" rtl="0">
                        <a:lnSpc>
                          <a:spcPct val="100000"/>
                        </a:lnSpc>
                        <a:spcBef>
                          <a:spcPts val="0"/>
                        </a:spcBef>
                        <a:spcAft>
                          <a:spcPts val="0"/>
                        </a:spcAft>
                        <a:buClr>
                          <a:srgbClr val="000000"/>
                        </a:buClr>
                        <a:buSzPts val="2000"/>
                        <a:buFont typeface="Arial"/>
                        <a:buNone/>
                      </a:pPr>
                      <a:r>
                        <a:rPr lang="de-DE" sz="2000" u="none" strike="noStrike" cap="none" dirty="0">
                          <a:solidFill>
                            <a:srgbClr val="C00000"/>
                          </a:solidFill>
                          <a:latin typeface="Calibri"/>
                          <a:ea typeface="Calibri"/>
                          <a:cs typeface="Calibri"/>
                          <a:sym typeface="Calibri"/>
                        </a:rPr>
                        <a:t>98,1% (203)</a:t>
                      </a:r>
                      <a:endParaRPr sz="2000" u="none" strike="noStrike" cap="none" dirty="0">
                        <a:solidFill>
                          <a:srgbClr val="C00000"/>
                        </a:solidFill>
                        <a:latin typeface="Calibri"/>
                        <a:ea typeface="Calibri"/>
                        <a:cs typeface="Calibri"/>
                        <a:sym typeface="Calibri"/>
                      </a:endParaRPr>
                    </a:p>
                  </a:txBody>
                  <a:tcPr marL="68575" marR="68575" marT="0" marB="0"/>
                </a:tc>
                <a:tc>
                  <a:txBody>
                    <a:bodyPr/>
                    <a:lstStyle/>
                    <a:p>
                      <a:pPr marL="0" marR="0" lvl="0" indent="0" algn="l" rtl="0">
                        <a:lnSpc>
                          <a:spcPct val="100000"/>
                        </a:lnSpc>
                        <a:spcBef>
                          <a:spcPts val="0"/>
                        </a:spcBef>
                        <a:spcAft>
                          <a:spcPts val="0"/>
                        </a:spcAft>
                        <a:buClr>
                          <a:srgbClr val="000000"/>
                        </a:buClr>
                        <a:buSzPts val="2000"/>
                        <a:buFont typeface="Arial"/>
                        <a:buNone/>
                      </a:pPr>
                      <a:r>
                        <a:rPr lang="de-DE" sz="2000" u="none" strike="noStrike" cap="none" dirty="0">
                          <a:solidFill>
                            <a:srgbClr val="C00000"/>
                          </a:solidFill>
                          <a:latin typeface="Calibri"/>
                          <a:ea typeface="Calibri"/>
                          <a:cs typeface="Calibri"/>
                          <a:sym typeface="Calibri"/>
                        </a:rPr>
                        <a:t>1,9% (4)</a:t>
                      </a:r>
                      <a:endParaRPr sz="2000" u="none" strike="noStrike" cap="none" dirty="0">
                        <a:solidFill>
                          <a:srgbClr val="C00000"/>
                        </a:solidFill>
                        <a:latin typeface="Calibri"/>
                        <a:ea typeface="Calibri"/>
                        <a:cs typeface="Calibri"/>
                        <a:sym typeface="Calibri"/>
                      </a:endParaRPr>
                    </a:p>
                  </a:txBody>
                  <a:tcPr marL="68575" marR="68575" marT="0" marB="0"/>
                </a:tc>
                <a:tc>
                  <a:txBody>
                    <a:bodyPr/>
                    <a:lstStyle/>
                    <a:p>
                      <a:pPr marL="0" marR="0" lvl="0" indent="0" algn="l" rtl="0">
                        <a:lnSpc>
                          <a:spcPct val="100000"/>
                        </a:lnSpc>
                        <a:spcBef>
                          <a:spcPts val="0"/>
                        </a:spcBef>
                        <a:spcAft>
                          <a:spcPts val="0"/>
                        </a:spcAft>
                        <a:buClr>
                          <a:srgbClr val="000000"/>
                        </a:buClr>
                        <a:buSzPts val="2000"/>
                        <a:buFont typeface="Arial"/>
                        <a:buNone/>
                      </a:pPr>
                      <a:r>
                        <a:rPr lang="de-DE" sz="2000" u="none" strike="noStrike" cap="none" dirty="0">
                          <a:latin typeface="Calibri"/>
                          <a:ea typeface="Calibri"/>
                          <a:cs typeface="Calibri"/>
                          <a:sym typeface="Calibri"/>
                        </a:rPr>
                        <a:t>207</a:t>
                      </a:r>
                      <a:endParaRPr sz="2000" u="none" strike="noStrike" cap="none" dirty="0">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149478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Postverbal </a:t>
            </a:r>
            <a:r>
              <a:rPr lang="de-DE" dirty="0" err="1"/>
              <a:t>subjects</a:t>
            </a:r>
            <a:endParaRPr lang="de-DE" dirty="0"/>
          </a:p>
        </p:txBody>
      </p:sp>
      <p:sp>
        <p:nvSpPr>
          <p:cNvPr id="3" name="Inhaltsplatzhalter 2"/>
          <p:cNvSpPr>
            <a:spLocks noGrp="1"/>
          </p:cNvSpPr>
          <p:nvPr>
            <p:ph idx="1"/>
          </p:nvPr>
        </p:nvSpPr>
        <p:spPr/>
        <p:txBody>
          <a:bodyPr/>
          <a:lstStyle/>
          <a:p>
            <a:endParaRPr lang="de-DE" dirty="0"/>
          </a:p>
          <a:p>
            <a:r>
              <a:rPr lang="de-DE" dirty="0"/>
              <a:t>The </a:t>
            </a:r>
            <a:r>
              <a:rPr lang="de-DE" dirty="0" err="1"/>
              <a:t>few</a:t>
            </a:r>
            <a:r>
              <a:rPr lang="de-DE" dirty="0"/>
              <a:t> </a:t>
            </a:r>
            <a:r>
              <a:rPr lang="de-DE" dirty="0" err="1"/>
              <a:t>cases</a:t>
            </a:r>
            <a:r>
              <a:rPr lang="de-DE" dirty="0"/>
              <a:t> </a:t>
            </a:r>
            <a:r>
              <a:rPr lang="de-DE" dirty="0" err="1"/>
              <a:t>of</a:t>
            </a:r>
            <a:r>
              <a:rPr lang="de-DE" dirty="0"/>
              <a:t> postverbal </a:t>
            </a:r>
            <a:r>
              <a:rPr lang="de-DE" dirty="0" err="1"/>
              <a:t>subjects</a:t>
            </a:r>
            <a:r>
              <a:rPr lang="de-DE" dirty="0"/>
              <a:t> </a:t>
            </a:r>
            <a:r>
              <a:rPr lang="de-DE" dirty="0" err="1"/>
              <a:t>found</a:t>
            </a:r>
            <a:r>
              <a:rPr lang="de-DE" dirty="0"/>
              <a:t> in </a:t>
            </a:r>
            <a:r>
              <a:rPr lang="de-DE" dirty="0" err="1"/>
              <a:t>embedded</a:t>
            </a:r>
            <a:r>
              <a:rPr lang="de-DE" dirty="0"/>
              <a:t> </a:t>
            </a:r>
            <a:r>
              <a:rPr lang="de-DE" dirty="0" err="1"/>
              <a:t>clauses</a:t>
            </a:r>
            <a:r>
              <a:rPr lang="de-DE" dirty="0"/>
              <a:t> </a:t>
            </a:r>
            <a:r>
              <a:rPr lang="de-DE" dirty="0" err="1"/>
              <a:t>are</a:t>
            </a:r>
            <a:r>
              <a:rPr lang="de-DE" dirty="0"/>
              <a:t> </a:t>
            </a:r>
            <a:r>
              <a:rPr lang="de-DE" dirty="0" err="1"/>
              <a:t>only</a:t>
            </a:r>
            <a:r>
              <a:rPr lang="de-DE" dirty="0"/>
              <a:t> </a:t>
            </a:r>
            <a:r>
              <a:rPr lang="de-DE" dirty="0" err="1"/>
              <a:t>with</a:t>
            </a:r>
            <a:r>
              <a:rPr lang="de-DE" dirty="0"/>
              <a:t> </a:t>
            </a:r>
            <a:r>
              <a:rPr lang="de-DE" dirty="0" err="1"/>
              <a:t>unaccusative</a:t>
            </a:r>
            <a:r>
              <a:rPr lang="de-DE" dirty="0"/>
              <a:t> </a:t>
            </a:r>
            <a:r>
              <a:rPr lang="de-DE" dirty="0" err="1"/>
              <a:t>or</a:t>
            </a:r>
            <a:r>
              <a:rPr lang="de-DE" dirty="0"/>
              <a:t> passive </a:t>
            </a:r>
            <a:r>
              <a:rPr lang="de-DE" dirty="0" err="1"/>
              <a:t>verbs</a:t>
            </a:r>
            <a:endParaRPr lang="de-DE" dirty="0"/>
          </a:p>
          <a:p>
            <a:r>
              <a:rPr lang="de-DE" dirty="0"/>
              <a:t>INSERT TWO GRAPHICS</a:t>
            </a:r>
          </a:p>
        </p:txBody>
      </p:sp>
    </p:spTree>
    <p:extLst>
      <p:ext uri="{BB962C8B-B14F-4D97-AF65-F5344CB8AC3E}">
        <p14:creationId xmlns:p14="http://schemas.microsoft.com/office/powerpoint/2010/main" val="33784879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A3875D0-56B6-867A-6CB6-8D7AAA34B912}"/>
              </a:ext>
            </a:extLst>
          </p:cNvPr>
          <p:cNvGrpSpPr/>
          <p:nvPr/>
        </p:nvGrpSpPr>
        <p:grpSpPr>
          <a:xfrm>
            <a:off x="759657" y="0"/>
            <a:ext cx="6833857" cy="7044587"/>
            <a:chOff x="759657" y="0"/>
            <a:chExt cx="6833857" cy="7044587"/>
          </a:xfrm>
        </p:grpSpPr>
        <p:pic>
          <p:nvPicPr>
            <p:cNvPr id="7" name="Picture 6">
              <a:extLst>
                <a:ext uri="{FF2B5EF4-FFF2-40B4-BE49-F238E27FC236}">
                  <a16:creationId xmlns:a16="http://schemas.microsoft.com/office/drawing/2014/main" id="{61F7542E-E59A-8A9B-824A-0FB2A5F061CE}"/>
                </a:ext>
              </a:extLst>
            </p:cNvPr>
            <p:cNvPicPr>
              <a:picLocks noChangeAspect="1"/>
            </p:cNvPicPr>
            <p:nvPr/>
          </p:nvPicPr>
          <p:blipFill rotWithShape="1">
            <a:blip r:embed="rId2">
              <a:extLst>
                <a:ext uri="{28A0092B-C50C-407E-A947-70E740481C1C}">
                  <a14:useLocalDpi xmlns:a14="http://schemas.microsoft.com/office/drawing/2010/main" val="0"/>
                </a:ext>
              </a:extLst>
            </a:blip>
            <a:srcRect l="11686" t="4504" r="22560" b="46306"/>
            <a:stretch/>
          </p:blipFill>
          <p:spPr>
            <a:xfrm>
              <a:off x="759657" y="0"/>
              <a:ext cx="6833857" cy="7044587"/>
            </a:xfrm>
            <a:prstGeom prst="rect">
              <a:avLst/>
            </a:prstGeom>
          </p:spPr>
        </p:pic>
        <p:sp>
          <p:nvSpPr>
            <p:cNvPr id="8" name="Oval 7">
              <a:extLst>
                <a:ext uri="{FF2B5EF4-FFF2-40B4-BE49-F238E27FC236}">
                  <a16:creationId xmlns:a16="http://schemas.microsoft.com/office/drawing/2014/main" id="{A809B9C0-E028-7000-8D25-937FFAA9FE2D}"/>
                </a:ext>
              </a:extLst>
            </p:cNvPr>
            <p:cNvSpPr/>
            <p:nvPr/>
          </p:nvSpPr>
          <p:spPr>
            <a:xfrm>
              <a:off x="3733684" y="3072601"/>
              <a:ext cx="976045" cy="523982"/>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7C93B600-43CA-80B1-B806-551516543C9C}"/>
                </a:ext>
              </a:extLst>
            </p:cNvPr>
            <p:cNvSpPr/>
            <p:nvPr/>
          </p:nvSpPr>
          <p:spPr>
            <a:xfrm>
              <a:off x="770562" y="419319"/>
              <a:ext cx="1273995" cy="716623"/>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28AB8085-9C5A-5EEE-7012-42DB4F4DCF1E}"/>
                </a:ext>
              </a:extLst>
            </p:cNvPr>
            <p:cNvSpPr/>
            <p:nvPr/>
          </p:nvSpPr>
          <p:spPr>
            <a:xfrm>
              <a:off x="6267238" y="6226142"/>
              <a:ext cx="832208" cy="452057"/>
            </a:xfrm>
            <a:prstGeom prst="ellipse">
              <a:avLst/>
            </a:prstGeom>
            <a:solidFill>
              <a:srgbClr val="C0000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543729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310595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sp>
        <p:nvSpPr>
          <p:cNvPr id="5" name="Rectangle 3"/>
          <p:cNvSpPr>
            <a:spLocks noChangeArrowheads="1"/>
          </p:cNvSpPr>
          <p:nvPr/>
        </p:nvSpPr>
        <p:spPr bwMode="auto">
          <a:xfrm>
            <a:off x="-1" y="457200"/>
            <a:ext cx="3105955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grpSp>
        <p:nvGrpSpPr>
          <p:cNvPr id="3" name="Group 2">
            <a:extLst>
              <a:ext uri="{FF2B5EF4-FFF2-40B4-BE49-F238E27FC236}">
                <a16:creationId xmlns:a16="http://schemas.microsoft.com/office/drawing/2014/main" id="{BEA0F27A-B7E6-3D85-7366-0A8067BA0FA0}"/>
              </a:ext>
            </a:extLst>
          </p:cNvPr>
          <p:cNvGrpSpPr/>
          <p:nvPr/>
        </p:nvGrpSpPr>
        <p:grpSpPr>
          <a:xfrm>
            <a:off x="89572" y="342027"/>
            <a:ext cx="6006428" cy="6292746"/>
            <a:chOff x="89572" y="342027"/>
            <a:chExt cx="6006428" cy="6292746"/>
          </a:xfrm>
        </p:grpSpPr>
        <p:grpSp>
          <p:nvGrpSpPr>
            <p:cNvPr id="21" name="Group 20">
              <a:extLst>
                <a:ext uri="{FF2B5EF4-FFF2-40B4-BE49-F238E27FC236}">
                  <a16:creationId xmlns:a16="http://schemas.microsoft.com/office/drawing/2014/main" id="{667AF276-5912-6E25-7B8F-CFA8CD89D972}"/>
                </a:ext>
              </a:extLst>
            </p:cNvPr>
            <p:cNvGrpSpPr/>
            <p:nvPr/>
          </p:nvGrpSpPr>
          <p:grpSpPr>
            <a:xfrm>
              <a:off x="89572" y="342027"/>
              <a:ext cx="6006428" cy="6292746"/>
              <a:chOff x="89572" y="342027"/>
              <a:chExt cx="6006428" cy="6292746"/>
            </a:xfrm>
          </p:grpSpPr>
          <p:pic>
            <p:nvPicPr>
              <p:cNvPr id="20" name="Picture 19">
                <a:extLst>
                  <a:ext uri="{FF2B5EF4-FFF2-40B4-BE49-F238E27FC236}">
                    <a16:creationId xmlns:a16="http://schemas.microsoft.com/office/drawing/2014/main" id="{58D7A09D-C968-04A9-22DC-EDCCFDFF06A4}"/>
                  </a:ext>
                </a:extLst>
              </p:cNvPr>
              <p:cNvPicPr>
                <a:picLocks noChangeAspect="1"/>
              </p:cNvPicPr>
              <p:nvPr/>
            </p:nvPicPr>
            <p:blipFill rotWithShape="1">
              <a:blip r:embed="rId2">
                <a:extLst>
                  <a:ext uri="{28A0092B-C50C-407E-A947-70E740481C1C}">
                    <a14:useLocalDpi xmlns:a14="http://schemas.microsoft.com/office/drawing/2010/main" val="0"/>
                  </a:ext>
                </a:extLst>
              </a:blip>
              <a:srcRect l="11634" t="4988" r="18436" b="46952"/>
              <a:stretch/>
            </p:blipFill>
            <p:spPr>
              <a:xfrm>
                <a:off x="89572" y="795754"/>
                <a:ext cx="6006428" cy="5839019"/>
              </a:xfrm>
              <a:prstGeom prst="rect">
                <a:avLst/>
              </a:prstGeom>
            </p:spPr>
          </p:pic>
          <p:grpSp>
            <p:nvGrpSpPr>
              <p:cNvPr id="18" name="Group 17">
                <a:extLst>
                  <a:ext uri="{FF2B5EF4-FFF2-40B4-BE49-F238E27FC236}">
                    <a16:creationId xmlns:a16="http://schemas.microsoft.com/office/drawing/2014/main" id="{899FA7DA-26B1-5C68-980C-FBC2DA042DE6}"/>
                  </a:ext>
                </a:extLst>
              </p:cNvPr>
              <p:cNvGrpSpPr/>
              <p:nvPr/>
            </p:nvGrpSpPr>
            <p:grpSpPr>
              <a:xfrm>
                <a:off x="742280" y="342027"/>
                <a:ext cx="1276000" cy="1530402"/>
                <a:chOff x="742280" y="95451"/>
                <a:chExt cx="1276000" cy="1530402"/>
              </a:xfrm>
            </p:grpSpPr>
            <p:sp>
              <p:nvSpPr>
                <p:cNvPr id="11" name="Oval 10">
                  <a:extLst>
                    <a:ext uri="{FF2B5EF4-FFF2-40B4-BE49-F238E27FC236}">
                      <a16:creationId xmlns:a16="http://schemas.microsoft.com/office/drawing/2014/main" id="{3D658AB9-948F-32CE-6501-C03AC7832695}"/>
                    </a:ext>
                  </a:extLst>
                </p:cNvPr>
                <p:cNvSpPr/>
                <p:nvPr/>
              </p:nvSpPr>
              <p:spPr>
                <a:xfrm>
                  <a:off x="1116431" y="1278546"/>
                  <a:ext cx="733473" cy="347307"/>
                </a:xfrm>
                <a:prstGeom prst="ellipse">
                  <a:avLst/>
                </a:prstGeom>
                <a:solidFill>
                  <a:srgbClr val="92D05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46D24005-2DC2-57CD-7481-DB2FC9319766}"/>
                    </a:ext>
                  </a:extLst>
                </p:cNvPr>
                <p:cNvSpPr txBox="1"/>
                <p:nvPr/>
              </p:nvSpPr>
              <p:spPr>
                <a:xfrm>
                  <a:off x="742280" y="95451"/>
                  <a:ext cx="1276000" cy="338554"/>
                </a:xfrm>
                <a:prstGeom prst="rect">
                  <a:avLst/>
                </a:prstGeom>
                <a:noFill/>
                <a:ln>
                  <a:solidFill>
                    <a:srgbClr val="00B0F0"/>
                  </a:solidFill>
                </a:ln>
              </p:spPr>
              <p:txBody>
                <a:bodyPr wrap="square" rtlCol="0">
                  <a:spAutoFit/>
                </a:bodyPr>
                <a:lstStyle/>
                <a:p>
                  <a:r>
                    <a:rPr lang="en-US" sz="1600" dirty="0"/>
                    <a:t>Main clause</a:t>
                  </a:r>
                </a:p>
              </p:txBody>
            </p:sp>
          </p:grpSp>
        </p:grpSp>
        <p:sp>
          <p:nvSpPr>
            <p:cNvPr id="2" name="TextBox 1">
              <a:extLst>
                <a:ext uri="{FF2B5EF4-FFF2-40B4-BE49-F238E27FC236}">
                  <a16:creationId xmlns:a16="http://schemas.microsoft.com/office/drawing/2014/main" id="{B823B400-EB05-B947-744E-9B548C28E538}"/>
                </a:ext>
              </a:extLst>
            </p:cNvPr>
            <p:cNvSpPr txBox="1"/>
            <p:nvPr/>
          </p:nvSpPr>
          <p:spPr>
            <a:xfrm>
              <a:off x="4217543" y="4300504"/>
              <a:ext cx="410966" cy="215444"/>
            </a:xfrm>
            <a:prstGeom prst="rect">
              <a:avLst/>
            </a:prstGeom>
            <a:solidFill>
              <a:schemeClr val="bg1"/>
            </a:solidFill>
          </p:spPr>
          <p:txBody>
            <a:bodyPr wrap="square" rtlCol="0">
              <a:spAutoFit/>
            </a:bodyPr>
            <a:lstStyle/>
            <a:p>
              <a:endParaRPr lang="en-US" sz="800" dirty="0"/>
            </a:p>
          </p:txBody>
        </p:sp>
      </p:grpSp>
      <p:grpSp>
        <p:nvGrpSpPr>
          <p:cNvPr id="7" name="Group 6">
            <a:extLst>
              <a:ext uri="{FF2B5EF4-FFF2-40B4-BE49-F238E27FC236}">
                <a16:creationId xmlns:a16="http://schemas.microsoft.com/office/drawing/2014/main" id="{A984F193-AFCA-693A-573B-6FDABE806506}"/>
              </a:ext>
            </a:extLst>
          </p:cNvPr>
          <p:cNvGrpSpPr/>
          <p:nvPr/>
        </p:nvGrpSpPr>
        <p:grpSpPr>
          <a:xfrm>
            <a:off x="3420934" y="352301"/>
            <a:ext cx="5741938" cy="6317185"/>
            <a:chOff x="3420934" y="352301"/>
            <a:chExt cx="5741938" cy="6317185"/>
          </a:xfrm>
        </p:grpSpPr>
        <p:grpSp>
          <p:nvGrpSpPr>
            <p:cNvPr id="24" name="Group 23">
              <a:extLst>
                <a:ext uri="{FF2B5EF4-FFF2-40B4-BE49-F238E27FC236}">
                  <a16:creationId xmlns:a16="http://schemas.microsoft.com/office/drawing/2014/main" id="{82B3AEA1-56F1-AE04-9EE5-858E4219F12D}"/>
                </a:ext>
              </a:extLst>
            </p:cNvPr>
            <p:cNvGrpSpPr/>
            <p:nvPr/>
          </p:nvGrpSpPr>
          <p:grpSpPr>
            <a:xfrm>
              <a:off x="3420934" y="352301"/>
              <a:ext cx="5741938" cy="6317185"/>
              <a:chOff x="3420934" y="352301"/>
              <a:chExt cx="5741938" cy="6317185"/>
            </a:xfrm>
          </p:grpSpPr>
          <p:pic>
            <p:nvPicPr>
              <p:cNvPr id="23" name="Picture 22">
                <a:extLst>
                  <a:ext uri="{FF2B5EF4-FFF2-40B4-BE49-F238E27FC236}">
                    <a16:creationId xmlns:a16="http://schemas.microsoft.com/office/drawing/2014/main" id="{12029F8D-041C-D489-9E3E-CE05B8BC2F1C}"/>
                  </a:ext>
                </a:extLst>
              </p:cNvPr>
              <p:cNvPicPr>
                <a:picLocks noChangeAspect="1"/>
              </p:cNvPicPr>
              <p:nvPr/>
            </p:nvPicPr>
            <p:blipFill rotWithShape="1">
              <a:blip r:embed="rId3">
                <a:extLst>
                  <a:ext uri="{28A0092B-C50C-407E-A947-70E740481C1C}">
                    <a14:useLocalDpi xmlns:a14="http://schemas.microsoft.com/office/drawing/2010/main" val="0"/>
                  </a:ext>
                </a:extLst>
              </a:blip>
              <a:srcRect l="11574" t="4987" r="21576" b="46667"/>
              <a:stretch/>
            </p:blipFill>
            <p:spPr>
              <a:xfrm>
                <a:off x="3420934" y="795754"/>
                <a:ext cx="5741938" cy="5873732"/>
              </a:xfrm>
              <a:prstGeom prst="rect">
                <a:avLst/>
              </a:prstGeom>
            </p:spPr>
          </p:pic>
          <p:grpSp>
            <p:nvGrpSpPr>
              <p:cNvPr id="16" name="Group 15">
                <a:extLst>
                  <a:ext uri="{FF2B5EF4-FFF2-40B4-BE49-F238E27FC236}">
                    <a16:creationId xmlns:a16="http://schemas.microsoft.com/office/drawing/2014/main" id="{3148A397-D359-26F5-3A3F-A2BADE877EEF}"/>
                  </a:ext>
                </a:extLst>
              </p:cNvPr>
              <p:cNvGrpSpPr/>
              <p:nvPr/>
            </p:nvGrpSpPr>
            <p:grpSpPr>
              <a:xfrm>
                <a:off x="3719246" y="352301"/>
                <a:ext cx="4187347" cy="4583889"/>
                <a:chOff x="3647327" y="105725"/>
                <a:chExt cx="4187347" cy="4583889"/>
              </a:xfrm>
            </p:grpSpPr>
            <p:sp>
              <p:nvSpPr>
                <p:cNvPr id="10" name="Oval 9">
                  <a:extLst>
                    <a:ext uri="{FF2B5EF4-FFF2-40B4-BE49-F238E27FC236}">
                      <a16:creationId xmlns:a16="http://schemas.microsoft.com/office/drawing/2014/main" id="{CBBAC069-AD04-4009-A79A-A8A481A1A8D8}"/>
                    </a:ext>
                  </a:extLst>
                </p:cNvPr>
                <p:cNvSpPr/>
                <p:nvPr/>
              </p:nvSpPr>
              <p:spPr>
                <a:xfrm>
                  <a:off x="7458287" y="4269372"/>
                  <a:ext cx="376387" cy="420242"/>
                </a:xfrm>
                <a:prstGeom prst="ellipse">
                  <a:avLst/>
                </a:prstGeom>
                <a:solidFill>
                  <a:srgbClr val="92D050">
                    <a:alpha val="300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42EB7AFB-0CA6-3B0B-DD88-8A6433CD2DBF}"/>
                    </a:ext>
                  </a:extLst>
                </p:cNvPr>
                <p:cNvSpPr txBox="1"/>
                <p:nvPr/>
              </p:nvSpPr>
              <p:spPr>
                <a:xfrm>
                  <a:off x="3647327" y="105725"/>
                  <a:ext cx="1818526" cy="338554"/>
                </a:xfrm>
                <a:prstGeom prst="rect">
                  <a:avLst/>
                </a:prstGeom>
                <a:noFill/>
                <a:ln>
                  <a:solidFill>
                    <a:srgbClr val="00B0F0"/>
                  </a:solidFill>
                </a:ln>
              </p:spPr>
              <p:txBody>
                <a:bodyPr wrap="square" rtlCol="0">
                  <a:spAutoFit/>
                </a:bodyPr>
                <a:lstStyle/>
                <a:p>
                  <a:r>
                    <a:rPr lang="en-US" sz="1600" dirty="0"/>
                    <a:t>Embedded clause</a:t>
                  </a:r>
                </a:p>
              </p:txBody>
            </p:sp>
          </p:grpSp>
        </p:grpSp>
        <p:sp>
          <p:nvSpPr>
            <p:cNvPr id="6" name="TextBox 5">
              <a:extLst>
                <a:ext uri="{FF2B5EF4-FFF2-40B4-BE49-F238E27FC236}">
                  <a16:creationId xmlns:a16="http://schemas.microsoft.com/office/drawing/2014/main" id="{6CAF486D-D4B2-9C6E-0E81-2250BA453A42}"/>
                </a:ext>
              </a:extLst>
            </p:cNvPr>
            <p:cNvSpPr txBox="1"/>
            <p:nvPr/>
          </p:nvSpPr>
          <p:spPr>
            <a:xfrm>
              <a:off x="7119240" y="4355777"/>
              <a:ext cx="410966" cy="215444"/>
            </a:xfrm>
            <a:prstGeom prst="rect">
              <a:avLst/>
            </a:prstGeom>
            <a:solidFill>
              <a:schemeClr val="bg1"/>
            </a:solidFill>
          </p:spPr>
          <p:txBody>
            <a:bodyPr wrap="square" rtlCol="0">
              <a:spAutoFit/>
            </a:bodyPr>
            <a:lstStyle/>
            <a:p>
              <a:endParaRPr lang="en-US" sz="800" dirty="0"/>
            </a:p>
          </p:txBody>
        </p:sp>
      </p:grpSp>
    </p:spTree>
    <p:extLst>
      <p:ext uri="{BB962C8B-B14F-4D97-AF65-F5344CB8AC3E}">
        <p14:creationId xmlns:p14="http://schemas.microsoft.com/office/powerpoint/2010/main" val="1907478985"/>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2996</Words>
  <Application>Microsoft Office PowerPoint</Application>
  <PresentationFormat>Breitbild</PresentationFormat>
  <Paragraphs>296</Paragraphs>
  <Slides>46</Slides>
  <Notes>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46</vt:i4>
      </vt:variant>
    </vt:vector>
  </HeadingPairs>
  <TitlesOfParts>
    <vt:vector size="54" baseType="lpstr">
      <vt:lpstr>Arial</vt:lpstr>
      <vt:lpstr>Calibri</vt:lpstr>
      <vt:lpstr>CMU Concrete Roman</vt:lpstr>
      <vt:lpstr>Times New Roman</vt:lpstr>
      <vt:lpstr>Trebuchet MS</vt:lpstr>
      <vt:lpstr>Wingdings</vt:lpstr>
      <vt:lpstr>Wingdings 3</vt:lpstr>
      <vt:lpstr>Facette</vt:lpstr>
      <vt:lpstr> Subjects and Topics</vt:lpstr>
      <vt:lpstr>Are subjects topics?</vt:lpstr>
      <vt:lpstr>The availability of SpecT</vt:lpstr>
      <vt:lpstr>No subjects in SpecT</vt:lpstr>
      <vt:lpstr>Are preverbal subjects dislocated?</vt:lpstr>
      <vt:lpstr>The problems</vt:lpstr>
      <vt:lpstr>Test on doubling</vt:lpstr>
      <vt:lpstr>Subject are not left dislocated</vt:lpstr>
      <vt:lpstr>Where are preverbal subjects?</vt:lpstr>
      <vt:lpstr>Specialized positions</vt:lpstr>
      <vt:lpstr>Quantified subjects</vt:lpstr>
      <vt:lpstr>Different doubling patterns</vt:lpstr>
      <vt:lpstr>Old Venetian</vt:lpstr>
      <vt:lpstr>Four different positions? </vt:lpstr>
      <vt:lpstr>An ambiguous structure</vt:lpstr>
      <vt:lpstr>An unambiguous structure</vt:lpstr>
      <vt:lpstr>A clear asymmetry</vt:lpstr>
      <vt:lpstr>Main/embedded asymmetry</vt:lpstr>
      <vt:lpstr>…and this is actually the case </vt:lpstr>
      <vt:lpstr>On the other hand…</vt:lpstr>
      <vt:lpstr>Verb type</vt:lpstr>
      <vt:lpstr>Summing up</vt:lpstr>
      <vt:lpstr>Summing up </vt:lpstr>
      <vt:lpstr>A hypothesis</vt:lpstr>
      <vt:lpstr>PowerPoint-Präsentation</vt:lpstr>
      <vt:lpstr>What happens in embedded clauses?</vt:lpstr>
      <vt:lpstr>PowerPoint-Präsentation</vt:lpstr>
      <vt:lpstr>Further consequences I:  the rise of subject clitics</vt:lpstr>
      <vt:lpstr>Where are clitics?</vt:lpstr>
      <vt:lpstr>Example of a double system</vt:lpstr>
      <vt:lpstr>Subject clitics and residual V2</vt:lpstr>
      <vt:lpstr>PowerPoint-Präsentation</vt:lpstr>
      <vt:lpstr>PowerPoint-Präsentation</vt:lpstr>
      <vt:lpstr>Further consequences II:  Clitics as Ground elements</vt:lpstr>
      <vt:lpstr>Further consequences III:  the relation to NegP</vt:lpstr>
      <vt:lpstr>PowerPoint-Präsentation</vt:lpstr>
      <vt:lpstr>DPs also change</vt:lpstr>
      <vt:lpstr>General view on subjects</vt:lpstr>
      <vt:lpstr>PowerPoint-Präsentation</vt:lpstr>
      <vt:lpstr>Towards a cartography of subjects</vt:lpstr>
      <vt:lpstr>References</vt:lpstr>
      <vt:lpstr>Thank you for your attention</vt:lpstr>
      <vt:lpstr>PowerPoint-Präsentation</vt:lpstr>
      <vt:lpstr>Postverbal subjects</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 Subjects</dc:title>
  <dc:creator>Cecilia Poletto</dc:creator>
  <cp:lastModifiedBy>Cecilia Poletto</cp:lastModifiedBy>
  <cp:revision>56</cp:revision>
  <dcterms:created xsi:type="dcterms:W3CDTF">2023-02-03T13:36:04Z</dcterms:created>
  <dcterms:modified xsi:type="dcterms:W3CDTF">2023-12-05T13:00:44Z</dcterms:modified>
</cp:coreProperties>
</file>