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4" r:id="rId1"/>
  </p:sldMasterIdLst>
  <p:sldIdLst>
    <p:sldId id="256" r:id="rId2"/>
    <p:sldId id="258" r:id="rId3"/>
    <p:sldId id="300" r:id="rId4"/>
    <p:sldId id="301" r:id="rId5"/>
    <p:sldId id="313" r:id="rId6"/>
    <p:sldId id="304" r:id="rId7"/>
    <p:sldId id="302" r:id="rId8"/>
    <p:sldId id="305" r:id="rId9"/>
    <p:sldId id="306" r:id="rId10"/>
    <p:sldId id="310" r:id="rId11"/>
    <p:sldId id="308" r:id="rId12"/>
    <p:sldId id="307" r:id="rId13"/>
    <p:sldId id="309" r:id="rId14"/>
    <p:sldId id="311" r:id="rId15"/>
    <p:sldId id="257" r:id="rId16"/>
    <p:sldId id="266" r:id="rId17"/>
    <p:sldId id="265" r:id="rId18"/>
    <p:sldId id="259" r:id="rId19"/>
    <p:sldId id="315" r:id="rId20"/>
    <p:sldId id="283" r:id="rId21"/>
    <p:sldId id="270" r:id="rId22"/>
    <p:sldId id="279" r:id="rId23"/>
    <p:sldId id="280" r:id="rId24"/>
    <p:sldId id="281" r:id="rId25"/>
    <p:sldId id="312" r:id="rId26"/>
    <p:sldId id="286" r:id="rId27"/>
    <p:sldId id="316" r:id="rId28"/>
    <p:sldId id="319" r:id="rId29"/>
    <p:sldId id="317" r:id="rId30"/>
    <p:sldId id="318" r:id="rId31"/>
    <p:sldId id="291" r:id="rId32"/>
    <p:sldId id="320" r:id="rId33"/>
    <p:sldId id="321" r:id="rId34"/>
    <p:sldId id="282" r:id="rId35"/>
    <p:sldId id="285" r:id="rId36"/>
    <p:sldId id="287" r:id="rId37"/>
    <p:sldId id="288" r:id="rId38"/>
    <p:sldId id="289"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000000"/>
    <a:srgbClr val="2E2B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41"/>
    <p:restoredTop sz="95537"/>
  </p:normalViewPr>
  <p:slideViewPr>
    <p:cSldViewPr snapToGrid="0" snapToObjects="1" showGuides="1">
      <p:cViewPr varScale="1">
        <p:scale>
          <a:sx n="81" d="100"/>
          <a:sy n="81" d="100"/>
        </p:scale>
        <p:origin x="192"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GB"/>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AA70F276-1833-4A75-9C1D-A56E2295A68D}" type="datetimeFigureOut">
              <a:rPr lang="en-US" smtClean="0"/>
              <a:t>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44951-7827-47D4-8276-7DDE1FA7D85A}"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2209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A70F276-1833-4A75-9C1D-A56E2295A68D}" type="datetimeFigureOut">
              <a:rPr lang="en-US" smtClean="0"/>
              <a:t>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960515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GB"/>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A70F276-1833-4A75-9C1D-A56E2295A68D}" type="datetimeFigureOut">
              <a:rPr lang="en-US" smtClean="0"/>
              <a:t>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44951-7827-47D4-8276-7DDE1FA7D85A}"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4764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A70F276-1833-4A75-9C1D-A56E2295A68D}" type="datetimeFigureOut">
              <a:rPr lang="en-US" smtClean="0"/>
              <a:t>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650133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GB"/>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A70F276-1833-4A75-9C1D-A56E2295A68D}" type="datetimeFigureOut">
              <a:rPr lang="en-US" smtClean="0"/>
              <a:t>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03674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A70F276-1833-4A75-9C1D-A56E2295A68D}" type="datetimeFigureOut">
              <a:rPr lang="en-US" smtClean="0"/>
              <a:t>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922585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70F276-1833-4A75-9C1D-A56E2295A68D}" type="datetimeFigureOut">
              <a:rPr lang="en-US" smtClean="0"/>
              <a:t>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60663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GB"/>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A70F276-1833-4A75-9C1D-A56E2295A68D}" type="datetimeFigureOut">
              <a:rPr lang="en-US" smtClean="0"/>
              <a:t>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525039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A70F276-1833-4A75-9C1D-A56E2295A68D}" type="datetimeFigureOut">
              <a:rPr lang="en-US" smtClean="0"/>
              <a:t>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844951-7827-47D4-8276-7DDE1FA7D85A}" type="slidenum">
              <a:rPr lang="en-US" smtClean="0"/>
              <a:t>‹#›</a:t>
            </a:fld>
            <a:endParaRPr lang="en-US"/>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009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A70F276-1833-4A75-9C1D-A56E2295A68D}" type="datetimeFigureOut">
              <a:rPr lang="en-US" smtClean="0"/>
              <a:t>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051939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GB"/>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A70F276-1833-4A75-9C1D-A56E2295A68D}" type="datetimeFigureOut">
              <a:rPr lang="en-US" smtClean="0"/>
              <a:t>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44951-7827-47D4-8276-7DDE1FA7D85A}"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486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AA70F276-1833-4A75-9C1D-A56E2295A68D}" type="datetimeFigureOut">
              <a:rPr lang="en-US" smtClean="0"/>
              <a:pPr/>
              <a:t>3/20/23</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solidFill>
                <a:srgbClr val="FFFFFF"/>
              </a:solidFill>
            </a:endParaRPr>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28844951-7827-47D4-8276-7DDE1FA7D85A}" type="slidenum">
              <a:rPr lang="en-US" smtClean="0"/>
              <a:pPr/>
              <a:t>‹#›</a:t>
            </a:fld>
            <a:endParaRPr lang="en-US"/>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7604948"/>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12A4C-5E56-134D-BDDE-41003812B96C}"/>
              </a:ext>
            </a:extLst>
          </p:cNvPr>
          <p:cNvSpPr>
            <a:spLocks noGrp="1"/>
          </p:cNvSpPr>
          <p:nvPr>
            <p:ph type="ctrTitle"/>
          </p:nvPr>
        </p:nvSpPr>
        <p:spPr>
          <a:xfrm>
            <a:off x="146305" y="1503419"/>
            <a:ext cx="11740895" cy="2977141"/>
          </a:xfrm>
        </p:spPr>
        <p:txBody>
          <a:bodyPr>
            <a:noAutofit/>
          </a:bodyPr>
          <a:lstStyle/>
          <a:p>
            <a:pPr algn="ctr">
              <a:lnSpc>
                <a:spcPct val="150000"/>
              </a:lnSpc>
            </a:pPr>
            <a:r>
              <a:rPr lang="en-GB" sz="3200" b="1" dirty="0">
                <a:solidFill>
                  <a:schemeClr val="tx1"/>
                </a:solidFill>
                <a:effectLst/>
                <a:latin typeface="Libre Baskerville" panose="02000000000000000000" pitchFamily="2" charset="0"/>
                <a:ea typeface="Calibri" panose="020F0502020204030204" pitchFamily="34" charset="0"/>
                <a:cs typeface="Times New Roman" panose="02020603050405020304" pitchFamily="18" charset="0"/>
              </a:rPr>
              <a:t>LANGUAGE CONTACT AND DISCOURSE MARKERS. A CASE STUDY ON the ROMANIAN VARIETY SPOKEN IN MOLDOVA</a:t>
            </a:r>
            <a:br>
              <a:rPr lang="en-GB" sz="3200" b="0" i="0" dirty="0">
                <a:solidFill>
                  <a:schemeClr val="tx1"/>
                </a:solidFill>
                <a:effectLst/>
                <a:latin typeface="pg-1ff10"/>
              </a:rPr>
            </a:br>
            <a:endParaRPr lang="en-GB" sz="3200" dirty="0">
              <a:solidFill>
                <a:schemeClr val="tx1"/>
              </a:solidFill>
            </a:endParaRPr>
          </a:p>
        </p:txBody>
      </p:sp>
      <p:sp>
        <p:nvSpPr>
          <p:cNvPr id="3" name="Subtitle 2">
            <a:extLst>
              <a:ext uri="{FF2B5EF4-FFF2-40B4-BE49-F238E27FC236}">
                <a16:creationId xmlns:a16="http://schemas.microsoft.com/office/drawing/2014/main" id="{7CAC9803-7AD6-0F46-B0E7-E6B0FA260780}"/>
              </a:ext>
            </a:extLst>
          </p:cNvPr>
          <p:cNvSpPr>
            <a:spLocks noGrp="1"/>
          </p:cNvSpPr>
          <p:nvPr>
            <p:ph type="subTitle" idx="1"/>
          </p:nvPr>
        </p:nvSpPr>
        <p:spPr>
          <a:xfrm>
            <a:off x="146305" y="5214235"/>
            <a:ext cx="5791200" cy="1560576"/>
          </a:xfrm>
        </p:spPr>
        <p:txBody>
          <a:bodyPr>
            <a:normAutofit/>
          </a:bodyPr>
          <a:lstStyle/>
          <a:p>
            <a:r>
              <a:rPr lang="ro-RO" sz="2400" b="1" dirty="0">
                <a:solidFill>
                  <a:srgbClr val="000000"/>
                </a:solidFill>
              </a:rPr>
              <a:t>Valentina Cojocaru</a:t>
            </a:r>
          </a:p>
          <a:p>
            <a:r>
              <a:rPr lang="ro-RO" sz="2000" dirty="0">
                <a:solidFill>
                  <a:srgbClr val="000000"/>
                </a:solidFill>
              </a:rPr>
              <a:t>University of </a:t>
            </a:r>
            <a:r>
              <a:rPr lang="en-GB" sz="2000" dirty="0">
                <a:solidFill>
                  <a:srgbClr val="000000"/>
                </a:solidFill>
              </a:rPr>
              <a:t>Bucharest</a:t>
            </a:r>
            <a:r>
              <a:rPr lang="ro-RO" sz="2000" dirty="0">
                <a:solidFill>
                  <a:srgbClr val="000000"/>
                </a:solidFill>
              </a:rPr>
              <a:t>  </a:t>
            </a:r>
          </a:p>
          <a:p>
            <a:r>
              <a:rPr lang="en-GB" sz="2000" dirty="0">
                <a:solidFill>
                  <a:srgbClr val="000000"/>
                </a:solidFill>
              </a:rPr>
              <a:t>Romanian Academy, Institute of Linguistics</a:t>
            </a:r>
          </a:p>
          <a:p>
            <a:endParaRPr lang="ro-RO" sz="2200" dirty="0">
              <a:solidFill>
                <a:schemeClr val="tx2">
                  <a:alpha val="60000"/>
                </a:schemeClr>
              </a:solidFill>
            </a:endParaRPr>
          </a:p>
        </p:txBody>
      </p:sp>
      <p:sp>
        <p:nvSpPr>
          <p:cNvPr id="6" name="Rectangle 5">
            <a:extLst>
              <a:ext uri="{FF2B5EF4-FFF2-40B4-BE49-F238E27FC236}">
                <a16:creationId xmlns:a16="http://schemas.microsoft.com/office/drawing/2014/main" id="{5885F324-7958-8440-8F35-C0EA3B69683C}"/>
              </a:ext>
            </a:extLst>
          </p:cNvPr>
          <p:cNvSpPr/>
          <p:nvPr/>
        </p:nvSpPr>
        <p:spPr>
          <a:xfrm>
            <a:off x="8425543" y="5214235"/>
            <a:ext cx="3461657" cy="1261884"/>
          </a:xfrm>
          <a:prstGeom prst="rect">
            <a:avLst/>
          </a:prstGeom>
        </p:spPr>
        <p:txBody>
          <a:bodyPr wrap="square">
            <a:spAutoFit/>
          </a:bodyPr>
          <a:lstStyle/>
          <a:p>
            <a:pPr algn="ctr"/>
            <a:r>
              <a:rPr lang="en-GB" sz="2000" b="0" i="0" dirty="0" err="1">
                <a:solidFill>
                  <a:srgbClr val="1E0D03"/>
                </a:solidFill>
                <a:effectLst/>
                <a:latin typeface="Libre Baskerville" panose="02000000000000000000" pitchFamily="2" charset="0"/>
              </a:rPr>
              <a:t>RoLinC</a:t>
            </a:r>
            <a:r>
              <a:rPr lang="en-GB" sz="2000" b="0" i="0" dirty="0">
                <a:solidFill>
                  <a:srgbClr val="1E0D03"/>
                </a:solidFill>
                <a:effectLst/>
                <a:latin typeface="Libre Baskerville" panose="02000000000000000000" pitchFamily="2" charset="0"/>
              </a:rPr>
              <a:t> </a:t>
            </a:r>
          </a:p>
          <a:p>
            <a:pPr algn="ctr"/>
            <a:r>
              <a:rPr lang="en-GB" sz="2000" dirty="0">
                <a:solidFill>
                  <a:srgbClr val="1E0D03"/>
                </a:solidFill>
                <a:latin typeface="Libre Baskerville" panose="02000000000000000000" pitchFamily="2" charset="0"/>
              </a:rPr>
              <a:t>21.03.2023</a:t>
            </a:r>
            <a:endParaRPr lang="en-GB" sz="2000" b="0" i="0" dirty="0">
              <a:solidFill>
                <a:srgbClr val="1E0D03"/>
              </a:solidFill>
              <a:effectLst/>
              <a:latin typeface="Libre Baskerville" panose="02000000000000000000" pitchFamily="2" charset="0"/>
            </a:endParaRPr>
          </a:p>
          <a:p>
            <a:pPr algn="ctr"/>
            <a:endParaRPr lang="ro-RO" dirty="0"/>
          </a:p>
          <a:p>
            <a:endParaRPr lang="ro-RO" dirty="0"/>
          </a:p>
        </p:txBody>
      </p:sp>
    </p:spTree>
    <p:extLst>
      <p:ext uri="{BB962C8B-B14F-4D97-AF65-F5344CB8AC3E}">
        <p14:creationId xmlns:p14="http://schemas.microsoft.com/office/powerpoint/2010/main" val="1196898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1024127" y="329184"/>
            <a:ext cx="10543758" cy="1078702"/>
          </a:xfrm>
        </p:spPr>
        <p:txBody>
          <a:bodyPr>
            <a:normAutofit/>
          </a:bodyPr>
          <a:lstStyle/>
          <a:p>
            <a:pPr algn="r"/>
            <a:r>
              <a:rPr lang="en-GB" sz="4000" dirty="0"/>
              <a:t>introduction</a:t>
            </a:r>
            <a:endParaRPr lang="en-GB" altLang="nl-NL" sz="4000" dirty="0">
              <a:latin typeface="Palatino Linotype" panose="02040502050505030304" charset="0"/>
              <a:cs typeface="Palatino Linotype" panose="02040502050505030304" charset="0"/>
            </a:endParaRPr>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827314" y="1103086"/>
            <a:ext cx="10740571" cy="5425730"/>
          </a:xfrm>
        </p:spPr>
        <p:txBody>
          <a:bodyPr>
            <a:normAutofit/>
          </a:bodyPr>
          <a:lstStyle/>
          <a:p>
            <a:pPr marL="36000" indent="0" algn="just">
              <a:lnSpc>
                <a:spcPct val="100000"/>
              </a:lnSpc>
              <a:spcAft>
                <a:spcPts val="800"/>
              </a:spcAft>
              <a:buNone/>
            </a:pPr>
            <a:r>
              <a:rPr lang="en-GB" altLang="nl-NL" sz="2800" b="1" dirty="0">
                <a:latin typeface="Palatino Linotype" panose="02040502050505030304" pitchFamily="18" charset="0"/>
                <a:cs typeface="Palatino Linotype" panose="02040502050505030304" charset="0"/>
              </a:rPr>
              <a:t>Aims</a:t>
            </a:r>
            <a:endParaRPr lang="en-GB" altLang="nl-NL" sz="2400" b="1" dirty="0">
              <a:latin typeface="Palatino Linotype" panose="02040502050505030304" pitchFamily="18" charset="0"/>
              <a:cs typeface="Palatino Linotype" panose="02040502050505030304" charset="0"/>
            </a:endParaRPr>
          </a:p>
          <a:p>
            <a:pPr marL="127440" algn="just">
              <a:lnSpc>
                <a:spcPct val="100000"/>
              </a:lnSpc>
              <a:spcAft>
                <a:spcPts val="800"/>
              </a:spcAft>
              <a:buFont typeface="Courier New" panose="02070309020205020404" pitchFamily="49" charset="0"/>
              <a:buChar char="o"/>
            </a:pPr>
            <a:r>
              <a:rPr lang="en-GB" altLang="nl-NL" sz="2400" dirty="0">
                <a:latin typeface="Palatino Linotype" panose="02040502050505030304" pitchFamily="18" charset="0"/>
                <a:cs typeface="Palatino Linotype" panose="02040502050505030304" charset="0"/>
              </a:rPr>
              <a:t>to</a:t>
            </a:r>
            <a:r>
              <a:rPr lang="en-GB" sz="2400" dirty="0">
                <a:latin typeface="Palatino Linotype" panose="02040502050505030304" pitchFamily="18" charset="0"/>
                <a:cs typeface="Palatino Linotype" panose="02040502050505030304" charset="0"/>
              </a:rPr>
              <a:t> outline the particularities of the Romanian variety spoken in Moldova at the level of discourse markers (DMs) in the context of language contact and bilingualism </a:t>
            </a:r>
          </a:p>
          <a:p>
            <a:pPr marL="127440" algn="just">
              <a:lnSpc>
                <a:spcPct val="100000"/>
              </a:lnSpc>
              <a:spcAft>
                <a:spcPts val="800"/>
              </a:spcAft>
              <a:buFont typeface="Courier New" panose="02070309020205020404" pitchFamily="49" charset="0"/>
              <a:buChar char="o"/>
            </a:pPr>
            <a:r>
              <a:rPr lang="en-GB" sz="2400" dirty="0">
                <a:latin typeface="Palatino Linotype" panose="02040502050505030304" pitchFamily="18" charset="0"/>
                <a:cs typeface="Palatino Linotype" panose="02040502050505030304" charset="0"/>
              </a:rPr>
              <a:t>to see whether Russian DMs are </a:t>
            </a:r>
            <a:r>
              <a:rPr lang="nl-NL" sz="2400" dirty="0" err="1">
                <a:solidFill>
                  <a:schemeClr val="tx1"/>
                </a:solidFill>
                <a:latin typeface="Palatino Linotype" panose="02040502050505030304" pitchFamily="18" charset="0"/>
                <a:cs typeface="Palatino Linotype" panose="02040502050505030304" charset="0"/>
              </a:rPr>
              <a:t>pragmatic</a:t>
            </a:r>
            <a:r>
              <a:rPr lang="nl-NL" sz="2400" dirty="0">
                <a:solidFill>
                  <a:schemeClr val="tx1"/>
                </a:solidFill>
                <a:latin typeface="Palatino Linotype" panose="02040502050505030304" pitchFamily="18" charset="0"/>
                <a:cs typeface="Palatino Linotype" panose="02040502050505030304" charset="0"/>
              </a:rPr>
              <a:t> </a:t>
            </a:r>
            <a:r>
              <a:rPr lang="nl-NL" sz="2400" dirty="0" err="1">
                <a:solidFill>
                  <a:schemeClr val="tx1"/>
                </a:solidFill>
                <a:latin typeface="Palatino Linotype" panose="02040502050505030304" pitchFamily="18" charset="0"/>
                <a:cs typeface="Palatino Linotype" panose="02040502050505030304" charset="0"/>
              </a:rPr>
              <a:t>borrowings</a:t>
            </a:r>
            <a:r>
              <a:rPr lang="nl-NL" sz="2400" dirty="0">
                <a:solidFill>
                  <a:schemeClr val="tx1"/>
                </a:solidFill>
                <a:latin typeface="Palatino Linotype" panose="02040502050505030304" pitchFamily="18" charset="0"/>
                <a:cs typeface="Palatino Linotype" panose="02040502050505030304" charset="0"/>
              </a:rPr>
              <a:t> or </a:t>
            </a:r>
            <a:r>
              <a:rPr lang="nl-NL" sz="2400" dirty="0" err="1">
                <a:solidFill>
                  <a:schemeClr val="tx1"/>
                </a:solidFill>
                <a:latin typeface="Palatino Linotype" panose="02040502050505030304" pitchFamily="18" charset="0"/>
                <a:cs typeface="Palatino Linotype" panose="02040502050505030304" charset="0"/>
              </a:rPr>
              <a:t>instances</a:t>
            </a:r>
            <a:r>
              <a:rPr lang="nl-NL" sz="2400" dirty="0">
                <a:solidFill>
                  <a:schemeClr val="tx1"/>
                </a:solidFill>
                <a:latin typeface="Palatino Linotype" panose="02040502050505030304" pitchFamily="18" charset="0"/>
                <a:cs typeface="Palatino Linotype" panose="02040502050505030304" charset="0"/>
              </a:rPr>
              <a:t> of</a:t>
            </a:r>
            <a:r>
              <a:rPr lang="nl-NL" sz="2400" dirty="0">
                <a:latin typeface="Palatino Linotype" panose="02040502050505030304" pitchFamily="18" charset="0"/>
                <a:cs typeface="Palatino Linotype" panose="02040502050505030304" charset="0"/>
              </a:rPr>
              <a:t> </a:t>
            </a:r>
            <a:r>
              <a:rPr lang="nl-NL" sz="2400" dirty="0">
                <a:solidFill>
                  <a:schemeClr val="tx1"/>
                </a:solidFill>
                <a:latin typeface="Palatino Linotype" panose="02040502050505030304" pitchFamily="18" charset="0"/>
                <a:cs typeface="Palatino Linotype" panose="02040502050505030304" charset="0"/>
              </a:rPr>
              <a:t>code-</a:t>
            </a:r>
            <a:r>
              <a:rPr lang="nl-NL" sz="2400" dirty="0" err="1">
                <a:solidFill>
                  <a:schemeClr val="tx1"/>
                </a:solidFill>
                <a:latin typeface="Palatino Linotype" panose="02040502050505030304" pitchFamily="18" charset="0"/>
                <a:cs typeface="Palatino Linotype" panose="02040502050505030304" charset="0"/>
              </a:rPr>
              <a:t>switching</a:t>
            </a:r>
            <a:r>
              <a:rPr lang="nl-NL" sz="2400" dirty="0">
                <a:solidFill>
                  <a:schemeClr val="tx1"/>
                </a:solidFill>
                <a:latin typeface="Palatino Linotype" panose="02040502050505030304" pitchFamily="18" charset="0"/>
                <a:cs typeface="Palatino Linotype" panose="02040502050505030304" charset="0"/>
              </a:rPr>
              <a:t> </a:t>
            </a:r>
            <a:r>
              <a:rPr lang="nl-NL" sz="2400" dirty="0" err="1">
                <a:solidFill>
                  <a:schemeClr val="tx1"/>
                </a:solidFill>
                <a:latin typeface="Palatino Linotype" panose="02040502050505030304" pitchFamily="18" charset="0"/>
                <a:cs typeface="Palatino Linotype" panose="02040502050505030304" charset="0"/>
              </a:rPr>
              <a:t>phenomenon</a:t>
            </a:r>
            <a:r>
              <a:rPr lang="nl-NL" sz="2400" dirty="0">
                <a:solidFill>
                  <a:schemeClr val="tx1"/>
                </a:solidFill>
                <a:latin typeface="Palatino Linotype" panose="02040502050505030304" pitchFamily="18" charset="0"/>
                <a:cs typeface="Palatino Linotype" panose="02040502050505030304" charset="0"/>
              </a:rPr>
              <a:t> </a:t>
            </a:r>
          </a:p>
          <a:p>
            <a:pPr marL="127440" algn="just">
              <a:lnSpc>
                <a:spcPct val="100000"/>
              </a:lnSpc>
              <a:spcAft>
                <a:spcPts val="800"/>
              </a:spcAft>
              <a:buFont typeface="Courier New" panose="02070309020205020404" pitchFamily="49" charset="0"/>
              <a:buChar char="o"/>
            </a:pPr>
            <a:r>
              <a:rPr lang="en-GB" sz="2400" dirty="0">
                <a:latin typeface="Palatino Linotype" panose="02040502050505030304" pitchFamily="18" charset="0"/>
                <a:cs typeface="Palatino Linotype" panose="02040502050505030304" charset="0"/>
              </a:rPr>
              <a:t>to </a:t>
            </a:r>
            <a:r>
              <a:rPr lang="en-GB" altLang="nl-NL" sz="2400" dirty="0">
                <a:latin typeface="Palatino Linotype" panose="02040502050505030304" pitchFamily="18" charset="0"/>
                <a:cs typeface="Palatino Linotype" panose="02040502050505030304" charset="0"/>
              </a:rPr>
              <a:t>answer the question “Why Romanian speakers from Moldova (bilingual or monolingual) choose borrowed DMs over their Romanian counterparts?”</a:t>
            </a:r>
          </a:p>
          <a:p>
            <a:pPr marL="127440" algn="just">
              <a:lnSpc>
                <a:spcPct val="100000"/>
              </a:lnSpc>
              <a:spcAft>
                <a:spcPts val="800"/>
              </a:spcAft>
              <a:buFont typeface="Courier New" panose="02070309020205020404" pitchFamily="49" charset="0"/>
              <a:buChar char="o"/>
            </a:pPr>
            <a:r>
              <a:rPr lang="en-GB" altLang="nl-NL" sz="2400" dirty="0">
                <a:latin typeface="Palatino Linotype" panose="02040502050505030304" pitchFamily="18" charset="0"/>
                <a:cs typeface="Palatino Linotype" panose="02040502050505030304" charset="0"/>
              </a:rPr>
              <a:t>to give an overview about old Romanian features that were preserved in the Romanian variety spoken on the left side of the Prut river</a:t>
            </a:r>
            <a:endParaRPr lang="en-GB" dirty="0">
              <a:latin typeface="Palatino Linotype" panose="02040502050505030304" pitchFamily="18" charset="0"/>
            </a:endParaRPr>
          </a:p>
        </p:txBody>
      </p:sp>
    </p:spTree>
    <p:extLst>
      <p:ext uri="{BB962C8B-B14F-4D97-AF65-F5344CB8AC3E}">
        <p14:creationId xmlns:p14="http://schemas.microsoft.com/office/powerpoint/2010/main" val="2327354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788996" y="376210"/>
            <a:ext cx="9720072" cy="1499616"/>
          </a:xfrm>
        </p:spPr>
        <p:txBody>
          <a:bodyPr>
            <a:normAutofit/>
          </a:bodyPr>
          <a:lstStyle/>
          <a:p>
            <a:pPr algn="r"/>
            <a:r>
              <a:rPr lang="en-GB" sz="4400" dirty="0"/>
              <a:t>introduction</a:t>
            </a:r>
          </a:p>
        </p:txBody>
      </p:sp>
      <p:sp>
        <p:nvSpPr>
          <p:cNvPr id="3" name="Content Placeholder 2">
            <a:extLst>
              <a:ext uri="{FF2B5EF4-FFF2-40B4-BE49-F238E27FC236}">
                <a16:creationId xmlns:a16="http://schemas.microsoft.com/office/drawing/2014/main" id="{05440CBB-9981-B2F3-D783-C82B65F14579}"/>
              </a:ext>
            </a:extLst>
          </p:cNvPr>
          <p:cNvSpPr>
            <a:spLocks noGrp="1"/>
          </p:cNvSpPr>
          <p:nvPr>
            <p:ph idx="1"/>
          </p:nvPr>
        </p:nvSpPr>
        <p:spPr>
          <a:xfrm>
            <a:off x="788996" y="1658983"/>
            <a:ext cx="9955203" cy="4650377"/>
          </a:xfrm>
        </p:spPr>
        <p:txBody>
          <a:bodyPr/>
          <a:lstStyle/>
          <a:p>
            <a:pPr>
              <a:buFont typeface="Courier New" panose="02070309020205020404" pitchFamily="49" charset="0"/>
              <a:buChar char="o"/>
            </a:pPr>
            <a:r>
              <a:rPr lang="en-GB" dirty="0">
                <a:latin typeface="Palatino Linotype" panose="02040502050505030304" pitchFamily="18" charset="0"/>
              </a:rPr>
              <a:t> </a:t>
            </a:r>
            <a:r>
              <a:rPr lang="en-GB" sz="2400" dirty="0">
                <a:latin typeface="Palatino Linotype" panose="02040502050505030304" pitchFamily="18" charset="0"/>
                <a:ea typeface="Palatino" pitchFamily="2" charset="77"/>
              </a:rPr>
              <a:t>On sociolinguistic background</a:t>
            </a:r>
          </a:p>
          <a:p>
            <a:pPr>
              <a:buFont typeface="Courier New" panose="02070309020205020404" pitchFamily="49" charset="0"/>
              <a:buChar char="o"/>
            </a:pPr>
            <a:r>
              <a:rPr lang="en-GB" sz="2400" dirty="0">
                <a:latin typeface="Palatino Linotype" panose="02040502050505030304" pitchFamily="18" charset="0"/>
                <a:ea typeface="Palatino" pitchFamily="2" charset="77"/>
              </a:rPr>
              <a:t> On DMs</a:t>
            </a:r>
          </a:p>
          <a:p>
            <a:pPr>
              <a:buFont typeface="Courier New" panose="02070309020205020404" pitchFamily="49" charset="0"/>
              <a:buChar char="o"/>
            </a:pPr>
            <a:r>
              <a:rPr lang="en-GB" sz="2400" dirty="0">
                <a:latin typeface="Palatino Linotype" panose="02040502050505030304" pitchFamily="18" charset="0"/>
                <a:ea typeface="Palatino" pitchFamily="2" charset="77"/>
              </a:rPr>
              <a:t> On language contact and linguistic interferences at the level of DMs</a:t>
            </a:r>
          </a:p>
          <a:p>
            <a:pPr>
              <a:buFont typeface="Courier New" panose="02070309020205020404" pitchFamily="49" charset="0"/>
              <a:buChar char="o"/>
            </a:pPr>
            <a:r>
              <a:rPr lang="en-GB" sz="2400" dirty="0">
                <a:latin typeface="Palatino Linotype" panose="02040502050505030304" pitchFamily="18" charset="0"/>
                <a:ea typeface="Palatino" pitchFamily="2" charset="77"/>
              </a:rPr>
              <a:t> Analysing data: </a:t>
            </a:r>
          </a:p>
          <a:p>
            <a:pPr lvl="3">
              <a:buFont typeface="Courier New" panose="02070309020205020404" pitchFamily="49" charset="0"/>
              <a:buChar char="o"/>
            </a:pPr>
            <a:r>
              <a:rPr lang="en-GB" sz="2400" dirty="0">
                <a:latin typeface="Palatino Linotype" panose="02040502050505030304" pitchFamily="18" charset="0"/>
                <a:ea typeface="Palatino" pitchFamily="2" charset="77"/>
              </a:rPr>
              <a:t>pragmatic borrowings (</a:t>
            </a:r>
            <a:r>
              <a:rPr lang="en-GB" sz="2400" i="1" dirty="0" err="1">
                <a:latin typeface="Palatino Linotype" panose="02040502050505030304" pitchFamily="18" charset="0"/>
                <a:ea typeface="Palatino" pitchFamily="2" charset="77"/>
              </a:rPr>
              <a:t>poliubomu</a:t>
            </a:r>
            <a:r>
              <a:rPr lang="en-GB" sz="2400" dirty="0">
                <a:latin typeface="Palatino Linotype" panose="02040502050505030304" pitchFamily="18" charset="0"/>
                <a:ea typeface="Palatino" pitchFamily="2" charset="77"/>
              </a:rPr>
              <a:t>)</a:t>
            </a:r>
          </a:p>
          <a:p>
            <a:pPr lvl="3">
              <a:buFont typeface="Courier New" panose="02070309020205020404" pitchFamily="49" charset="0"/>
              <a:buChar char="o"/>
            </a:pPr>
            <a:r>
              <a:rPr lang="en-GB" sz="2400" dirty="0">
                <a:latin typeface="Palatino Linotype" panose="02040502050505030304" pitchFamily="18" charset="0"/>
                <a:ea typeface="Palatino" pitchFamily="2" charset="77"/>
              </a:rPr>
              <a:t>loan translations / linguistic calques (</a:t>
            </a:r>
            <a:r>
              <a:rPr lang="en-GB" sz="2400" i="1" dirty="0" err="1">
                <a:latin typeface="Palatino Linotype" panose="02040502050505030304" pitchFamily="18" charset="0"/>
                <a:ea typeface="Palatino" pitchFamily="2" charset="77"/>
              </a:rPr>
              <a:t>până</a:t>
            </a:r>
            <a:r>
              <a:rPr lang="en-GB" sz="2400" i="1" dirty="0">
                <a:latin typeface="Palatino Linotype" panose="02040502050505030304" pitchFamily="18" charset="0"/>
                <a:ea typeface="Palatino" pitchFamily="2" charset="77"/>
              </a:rPr>
              <a:t> </a:t>
            </a:r>
            <a:r>
              <a:rPr lang="en-GB" sz="2400" i="1" dirty="0" err="1">
                <a:latin typeface="Palatino Linotype" panose="02040502050505030304" pitchFamily="18" charset="0"/>
                <a:ea typeface="Palatino" pitchFamily="2" charset="77"/>
              </a:rPr>
              <a:t>când</a:t>
            </a:r>
            <a:r>
              <a:rPr lang="en-GB" sz="2400" i="1" dirty="0">
                <a:latin typeface="Palatino Linotype" panose="02040502050505030304" pitchFamily="18" charset="0"/>
                <a:ea typeface="Palatino" pitchFamily="2" charset="77"/>
              </a:rPr>
              <a:t>, </a:t>
            </a:r>
            <a:r>
              <a:rPr lang="en-GB" sz="2400" i="1" dirty="0" err="1">
                <a:latin typeface="Palatino Linotype" panose="02040502050505030304" pitchFamily="18" charset="0"/>
                <a:ea typeface="Palatino" pitchFamily="2" charset="77"/>
              </a:rPr>
              <a:t>dacă</a:t>
            </a:r>
            <a:r>
              <a:rPr lang="en-GB" sz="2400" i="1" dirty="0">
                <a:latin typeface="Palatino Linotype" panose="02040502050505030304" pitchFamily="18" charset="0"/>
                <a:ea typeface="Palatino" pitchFamily="2" charset="77"/>
              </a:rPr>
              <a:t> </a:t>
            </a:r>
            <a:r>
              <a:rPr lang="en-GB" sz="2400" i="1" dirty="0" err="1">
                <a:latin typeface="Palatino Linotype" panose="02040502050505030304" pitchFamily="18" charset="0"/>
                <a:ea typeface="Palatino" pitchFamily="2" charset="77"/>
              </a:rPr>
              <a:t>ceva</a:t>
            </a:r>
            <a:r>
              <a:rPr lang="en-GB" sz="2400" i="1" dirty="0">
                <a:latin typeface="Palatino Linotype" panose="02040502050505030304" pitchFamily="18" charset="0"/>
                <a:ea typeface="Palatino" pitchFamily="2" charset="77"/>
              </a:rPr>
              <a:t>, nu cum</a:t>
            </a:r>
            <a:r>
              <a:rPr lang="en-GB" sz="2400" dirty="0">
                <a:latin typeface="Palatino Linotype" panose="02040502050505030304" pitchFamily="18" charset="0"/>
                <a:ea typeface="Palatino" pitchFamily="2" charset="77"/>
              </a:rPr>
              <a:t>)</a:t>
            </a:r>
          </a:p>
          <a:p>
            <a:pPr lvl="3">
              <a:buFont typeface="Courier New" panose="02070309020205020404" pitchFamily="49" charset="0"/>
              <a:buChar char="o"/>
            </a:pPr>
            <a:r>
              <a:rPr lang="en-GB" sz="2400" dirty="0">
                <a:latin typeface="Palatino Linotype" panose="02040502050505030304" pitchFamily="18" charset="0"/>
                <a:ea typeface="Palatino" pitchFamily="2" charset="77"/>
              </a:rPr>
              <a:t>“local” DMs (</a:t>
            </a:r>
            <a:r>
              <a:rPr lang="en-GB" sz="2400" i="1" dirty="0" err="1">
                <a:latin typeface="Palatino Linotype" panose="02040502050505030304" pitchFamily="18" charset="0"/>
                <a:ea typeface="Palatino" pitchFamily="2" charset="77"/>
              </a:rPr>
              <a:t>psinică</a:t>
            </a:r>
            <a:r>
              <a:rPr lang="en-GB" sz="2400" i="1" dirty="0">
                <a:latin typeface="Palatino Linotype" panose="02040502050505030304" pitchFamily="18" charset="0"/>
                <a:ea typeface="Palatino" pitchFamily="2" charset="77"/>
              </a:rPr>
              <a:t>, </a:t>
            </a:r>
            <a:r>
              <a:rPr lang="en-GB" sz="2400" i="1" dirty="0" err="1">
                <a:latin typeface="Palatino Linotype" panose="02040502050505030304" pitchFamily="18" charset="0"/>
                <a:ea typeface="Palatino" pitchFamily="2" charset="77"/>
              </a:rPr>
              <a:t>mătincă</a:t>
            </a:r>
            <a:r>
              <a:rPr lang="en-GB" sz="2400" i="1" dirty="0">
                <a:latin typeface="Palatino Linotype" panose="02040502050505030304" pitchFamily="18" charset="0"/>
                <a:ea typeface="Palatino" pitchFamily="2" charset="77"/>
              </a:rPr>
              <a:t>, de-amu</a:t>
            </a:r>
            <a:r>
              <a:rPr lang="en-GB" sz="2400" dirty="0">
                <a:latin typeface="Palatino Linotype" panose="02040502050505030304" pitchFamily="18" charset="0"/>
                <a:ea typeface="Palatino" pitchFamily="2" charset="77"/>
              </a:rPr>
              <a:t>)</a:t>
            </a:r>
          </a:p>
          <a:p>
            <a:pPr>
              <a:buFont typeface="Courier New" panose="02070309020205020404" pitchFamily="49" charset="0"/>
              <a:buChar char="o"/>
            </a:pPr>
            <a:r>
              <a:rPr lang="en-GB" sz="2400" dirty="0">
                <a:latin typeface="Palatino Linotype" panose="02040502050505030304" pitchFamily="18" charset="0"/>
                <a:ea typeface="Palatino" pitchFamily="2" charset="77"/>
              </a:rPr>
              <a:t> Conclusions</a:t>
            </a:r>
          </a:p>
          <a:p>
            <a:endParaRPr lang="en-GB" dirty="0"/>
          </a:p>
        </p:txBody>
      </p:sp>
    </p:spTree>
    <p:extLst>
      <p:ext uri="{BB962C8B-B14F-4D97-AF65-F5344CB8AC3E}">
        <p14:creationId xmlns:p14="http://schemas.microsoft.com/office/powerpoint/2010/main" val="3196233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788995" y="376210"/>
            <a:ext cx="10786849" cy="1008453"/>
          </a:xfrm>
        </p:spPr>
        <p:txBody>
          <a:bodyPr>
            <a:normAutofit/>
          </a:bodyPr>
          <a:lstStyle/>
          <a:p>
            <a:pPr algn="r"/>
            <a:r>
              <a:rPr lang="en-GB" sz="4400" dirty="0"/>
              <a:t>Sociolinguistic background</a:t>
            </a:r>
          </a:p>
        </p:txBody>
      </p:sp>
      <p:sp>
        <p:nvSpPr>
          <p:cNvPr id="10" name="Content Placeholder 9">
            <a:extLst>
              <a:ext uri="{FF2B5EF4-FFF2-40B4-BE49-F238E27FC236}">
                <a16:creationId xmlns:a16="http://schemas.microsoft.com/office/drawing/2014/main" id="{8F3683E3-9550-75C1-819A-E1177596F7DD}"/>
              </a:ext>
            </a:extLst>
          </p:cNvPr>
          <p:cNvSpPr>
            <a:spLocks noGrp="1"/>
          </p:cNvSpPr>
          <p:nvPr>
            <p:ph idx="1"/>
          </p:nvPr>
        </p:nvSpPr>
        <p:spPr>
          <a:xfrm>
            <a:off x="880436" y="1828799"/>
            <a:ext cx="10786849" cy="3774816"/>
          </a:xfrm>
          <a:prstGeom prst="rect">
            <a:avLst/>
          </a:prstGeom>
        </p:spPr>
        <p:txBody>
          <a:bodyPr wrap="square">
            <a:spAutoFit/>
          </a:bodyPr>
          <a:lstStyle/>
          <a:p>
            <a:pPr>
              <a:lnSpc>
                <a:spcPct val="150000"/>
              </a:lnSpc>
              <a:buFont typeface="Courier New" panose="02070309020205020404" pitchFamily="49" charset="0"/>
              <a:buChar char="o"/>
            </a:pPr>
            <a:r>
              <a:rPr lang="en-US" kern="0" dirty="0">
                <a:solidFill>
                  <a:srgbClr val="000000"/>
                </a:solidFill>
                <a:effectLst/>
                <a:latin typeface="Palatino Linotype" panose="02040502050505030304" pitchFamily="18" charset="0"/>
                <a:ea typeface="Times New Roman" panose="02020603050405020304" pitchFamily="18" charset="0"/>
              </a:rPr>
              <a:t> When two languages are in contact due to linguistic and extralinguistic factors (geographical distribution of the languages, historical background, migration from one country to another, political and economic advance or cultural prestige, etc., see Thomason 2001: 464), several deviations from the norm of either language may occur. </a:t>
            </a:r>
          </a:p>
          <a:p>
            <a:pPr>
              <a:lnSpc>
                <a:spcPct val="150000"/>
              </a:lnSpc>
              <a:buFont typeface="Courier New" panose="02070309020205020404" pitchFamily="49" charset="0"/>
              <a:buChar char="o"/>
            </a:pPr>
            <a:r>
              <a:rPr lang="en-US" kern="0" dirty="0">
                <a:solidFill>
                  <a:srgbClr val="000000"/>
                </a:solidFill>
                <a:effectLst/>
                <a:latin typeface="Palatino Linotype" panose="02040502050505030304" pitchFamily="18" charset="0"/>
                <a:ea typeface="Times New Roman" panose="02020603050405020304" pitchFamily="18" charset="0"/>
              </a:rPr>
              <a:t> These obvious deviations, also known as linguistic interferences in a bilingual setting, include </a:t>
            </a:r>
            <a:r>
              <a:rPr lang="en-US" b="1" kern="0" dirty="0">
                <a:solidFill>
                  <a:srgbClr val="000000"/>
                </a:solidFill>
                <a:effectLst/>
                <a:latin typeface="Palatino Linotype" panose="02040502050505030304" pitchFamily="18" charset="0"/>
                <a:ea typeface="Times New Roman" panose="02020603050405020304" pitchFamily="18" charset="0"/>
              </a:rPr>
              <a:t>code-switching</a:t>
            </a:r>
            <a:r>
              <a:rPr lang="en-US" kern="0" dirty="0">
                <a:solidFill>
                  <a:srgbClr val="000000"/>
                </a:solidFill>
                <a:effectLst/>
                <a:latin typeface="Palatino Linotype" panose="02040502050505030304" pitchFamily="18" charset="0"/>
                <a:ea typeface="Times New Roman" panose="02020603050405020304" pitchFamily="18" charset="0"/>
              </a:rPr>
              <a:t>, </a:t>
            </a:r>
            <a:r>
              <a:rPr lang="en-US" b="1" kern="0" dirty="0">
                <a:solidFill>
                  <a:srgbClr val="000000"/>
                </a:solidFill>
                <a:effectLst/>
                <a:latin typeface="Palatino Linotype" panose="02040502050505030304" pitchFamily="18" charset="0"/>
                <a:ea typeface="Times New Roman" panose="02020603050405020304" pitchFamily="18" charset="0"/>
              </a:rPr>
              <a:t>borrowing</a:t>
            </a:r>
            <a:r>
              <a:rPr lang="en-US" kern="0" dirty="0">
                <a:solidFill>
                  <a:srgbClr val="000000"/>
                </a:solidFill>
                <a:effectLst/>
                <a:latin typeface="Palatino Linotype" panose="02040502050505030304" pitchFamily="18" charset="0"/>
                <a:ea typeface="Times New Roman" panose="02020603050405020304" pitchFamily="18" charset="0"/>
              </a:rPr>
              <a:t> of lexical and syntactic items, </a:t>
            </a:r>
            <a:r>
              <a:rPr lang="en-US" b="1" kern="0" dirty="0">
                <a:solidFill>
                  <a:srgbClr val="000000"/>
                </a:solidFill>
                <a:effectLst/>
                <a:latin typeface="Palatino Linotype" panose="02040502050505030304" pitchFamily="18" charset="0"/>
                <a:ea typeface="Times New Roman" panose="02020603050405020304" pitchFamily="18" charset="0"/>
              </a:rPr>
              <a:t>language transfer</a:t>
            </a:r>
            <a:r>
              <a:rPr lang="en-US" kern="0" dirty="0">
                <a:solidFill>
                  <a:srgbClr val="000000"/>
                </a:solidFill>
                <a:effectLst/>
                <a:latin typeface="Palatino Linotype" panose="02040502050505030304" pitchFamily="18" charset="0"/>
                <a:ea typeface="Times New Roman" panose="02020603050405020304" pitchFamily="18" charset="0"/>
              </a:rPr>
              <a:t>, </a:t>
            </a:r>
            <a:r>
              <a:rPr lang="en-US" b="1" kern="0" dirty="0">
                <a:solidFill>
                  <a:srgbClr val="000000"/>
                </a:solidFill>
                <a:effectLst/>
                <a:latin typeface="Palatino Linotype" panose="02040502050505030304" pitchFamily="18" charset="0"/>
                <a:ea typeface="Times New Roman" panose="02020603050405020304" pitchFamily="18" charset="0"/>
              </a:rPr>
              <a:t>linguistic convergence</a:t>
            </a:r>
            <a:r>
              <a:rPr lang="en-US" kern="0" dirty="0">
                <a:solidFill>
                  <a:srgbClr val="000000"/>
                </a:solidFill>
                <a:effectLst/>
                <a:latin typeface="Palatino Linotype" panose="02040502050505030304" pitchFamily="18" charset="0"/>
                <a:ea typeface="Times New Roman" panose="02020603050405020304" pitchFamily="18" charset="0"/>
              </a:rPr>
              <a:t>, etc. (</a:t>
            </a:r>
            <a:r>
              <a:rPr lang="en-US" kern="0" dirty="0" err="1">
                <a:solidFill>
                  <a:srgbClr val="000000"/>
                </a:solidFill>
                <a:effectLst/>
                <a:latin typeface="Palatino Linotype" panose="02040502050505030304" pitchFamily="18" charset="0"/>
                <a:ea typeface="Times New Roman" panose="02020603050405020304" pitchFamily="18" charset="0"/>
              </a:rPr>
              <a:t>Weinreich</a:t>
            </a:r>
            <a:r>
              <a:rPr lang="en-US" kern="0" dirty="0">
                <a:solidFill>
                  <a:srgbClr val="000000"/>
                </a:solidFill>
                <a:effectLst/>
                <a:latin typeface="Palatino Linotype" panose="02040502050505030304" pitchFamily="18" charset="0"/>
                <a:ea typeface="Times New Roman" panose="02020603050405020304" pitchFamily="18" charset="0"/>
              </a:rPr>
              <a:t> 1974, </a:t>
            </a:r>
            <a:r>
              <a:rPr lang="en-US" kern="0" dirty="0" err="1">
                <a:solidFill>
                  <a:srgbClr val="000000"/>
                </a:solidFill>
                <a:effectLst/>
                <a:latin typeface="Palatino Linotype" panose="02040502050505030304" pitchFamily="18" charset="0"/>
                <a:ea typeface="Times New Roman" panose="02020603050405020304" pitchFamily="18" charset="0"/>
              </a:rPr>
              <a:t>Poplack</a:t>
            </a:r>
            <a:r>
              <a:rPr lang="en-US" kern="0" dirty="0">
                <a:solidFill>
                  <a:srgbClr val="000000"/>
                </a:solidFill>
                <a:effectLst/>
                <a:latin typeface="Palatino Linotype" panose="02040502050505030304" pitchFamily="18" charset="0"/>
                <a:ea typeface="Times New Roman" panose="02020603050405020304" pitchFamily="18" charset="0"/>
              </a:rPr>
              <a:t> 1980, 2004). </a:t>
            </a:r>
            <a:endParaRPr lang="en-GB" dirty="0">
              <a:effectLst/>
              <a:latin typeface="Palatino Linotype" panose="02040502050505030304" pitchFamily="18" charset="0"/>
            </a:endParaRPr>
          </a:p>
        </p:txBody>
      </p:sp>
    </p:spTree>
    <p:extLst>
      <p:ext uri="{BB962C8B-B14F-4D97-AF65-F5344CB8AC3E}">
        <p14:creationId xmlns:p14="http://schemas.microsoft.com/office/powerpoint/2010/main" val="2778147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788995" y="376210"/>
            <a:ext cx="10786849" cy="1499616"/>
          </a:xfrm>
        </p:spPr>
        <p:txBody>
          <a:bodyPr>
            <a:normAutofit/>
          </a:bodyPr>
          <a:lstStyle/>
          <a:p>
            <a:pPr algn="r"/>
            <a:r>
              <a:rPr lang="en-GB" sz="4400" dirty="0"/>
              <a:t>Sociolinguistic background</a:t>
            </a:r>
          </a:p>
        </p:txBody>
      </p:sp>
      <p:pic>
        <p:nvPicPr>
          <p:cNvPr id="4" name="Content Placeholder 8">
            <a:extLst>
              <a:ext uri="{FF2B5EF4-FFF2-40B4-BE49-F238E27FC236}">
                <a16:creationId xmlns:a16="http://schemas.microsoft.com/office/drawing/2014/main" id="{11233197-486D-5770-0E6F-82E7A0822B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0481" y="1896089"/>
            <a:ext cx="4950911" cy="4332048"/>
          </a:xfrm>
        </p:spPr>
      </p:pic>
      <p:pic>
        <p:nvPicPr>
          <p:cNvPr id="7" name="Picture 6" descr="Map&#10;&#10;Description automatically generated">
            <a:extLst>
              <a:ext uri="{FF2B5EF4-FFF2-40B4-BE49-F238E27FC236}">
                <a16:creationId xmlns:a16="http://schemas.microsoft.com/office/drawing/2014/main" id="{7E8CF4A7-5A9D-FE27-EB46-00E109BD18D3}"/>
              </a:ext>
            </a:extLst>
          </p:cNvPr>
          <p:cNvPicPr>
            <a:picLocks noChangeAspect="1"/>
          </p:cNvPicPr>
          <p:nvPr/>
        </p:nvPicPr>
        <p:blipFill>
          <a:blip r:embed="rId3"/>
          <a:stretch>
            <a:fillRect/>
          </a:stretch>
        </p:blipFill>
        <p:spPr>
          <a:xfrm>
            <a:off x="5815004" y="1896089"/>
            <a:ext cx="6168612" cy="4332048"/>
          </a:xfrm>
          <a:prstGeom prst="rect">
            <a:avLst/>
          </a:prstGeom>
        </p:spPr>
      </p:pic>
    </p:spTree>
    <p:extLst>
      <p:ext uri="{BB962C8B-B14F-4D97-AF65-F5344CB8AC3E}">
        <p14:creationId xmlns:p14="http://schemas.microsoft.com/office/powerpoint/2010/main" val="2317297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788995" y="376210"/>
            <a:ext cx="10786849" cy="1499616"/>
          </a:xfrm>
        </p:spPr>
        <p:txBody>
          <a:bodyPr>
            <a:normAutofit/>
          </a:bodyPr>
          <a:lstStyle/>
          <a:p>
            <a:pPr algn="r"/>
            <a:r>
              <a:rPr lang="en-GB" sz="4400" dirty="0"/>
              <a:t>Sociolinguistic background</a:t>
            </a:r>
          </a:p>
        </p:txBody>
      </p:sp>
      <p:sp>
        <p:nvSpPr>
          <p:cNvPr id="5" name="Content Placeholder 4">
            <a:extLst>
              <a:ext uri="{FF2B5EF4-FFF2-40B4-BE49-F238E27FC236}">
                <a16:creationId xmlns:a16="http://schemas.microsoft.com/office/drawing/2014/main" id="{78140815-8719-B491-E21B-DC05B8913300}"/>
              </a:ext>
            </a:extLst>
          </p:cNvPr>
          <p:cNvSpPr>
            <a:spLocks noGrp="1"/>
          </p:cNvSpPr>
          <p:nvPr>
            <p:ph idx="1"/>
          </p:nvPr>
        </p:nvSpPr>
        <p:spPr>
          <a:xfrm>
            <a:off x="788996" y="1875825"/>
            <a:ext cx="10169290" cy="4481431"/>
          </a:xfrm>
        </p:spPr>
        <p:txBody>
          <a:bodyPr/>
          <a:lstStyle/>
          <a:p>
            <a:r>
              <a:rPr lang="en-GB" sz="2400" dirty="0">
                <a:latin typeface="Palatino Linotype" panose="02040502050505030304" pitchFamily="18" charset="0"/>
              </a:rPr>
              <a:t>1812 Bessarabia is ceded to Russian Empire</a:t>
            </a:r>
          </a:p>
          <a:p>
            <a:r>
              <a:rPr lang="en-GB" sz="2400" dirty="0">
                <a:latin typeface="Palatino Linotype" panose="02040502050505030304" pitchFamily="18" charset="0"/>
              </a:rPr>
              <a:t>1818 Russian becomes official language</a:t>
            </a:r>
          </a:p>
          <a:p>
            <a:r>
              <a:rPr lang="en-GB" sz="2400" dirty="0">
                <a:latin typeface="Palatino Linotype" panose="02040502050505030304" pitchFamily="18" charset="0"/>
              </a:rPr>
              <a:t>1867 Russian is replacing Romanian in administration, education, and churches</a:t>
            </a:r>
          </a:p>
          <a:p>
            <a:r>
              <a:rPr lang="en-GB" sz="2400" dirty="0">
                <a:latin typeface="Palatino Linotype" panose="02040502050505030304" pitchFamily="18" charset="0"/>
              </a:rPr>
              <a:t>1873 Romanian is forbidden in religious services</a:t>
            </a:r>
          </a:p>
          <a:p>
            <a:r>
              <a:rPr lang="en-GB" sz="2400" dirty="0">
                <a:latin typeface="Palatino Linotype" panose="02040502050505030304" pitchFamily="18" charset="0"/>
              </a:rPr>
              <a:t>1918 Bessarabia is reunited with Romania</a:t>
            </a:r>
          </a:p>
          <a:p>
            <a:r>
              <a:rPr lang="en-GB" sz="2400" dirty="0">
                <a:latin typeface="Palatino Linotype" panose="02040502050505030304" pitchFamily="18" charset="0"/>
              </a:rPr>
              <a:t>1944 Annexation to Soviet Union</a:t>
            </a:r>
          </a:p>
          <a:p>
            <a:r>
              <a:rPr lang="en-GB" sz="2400" dirty="0">
                <a:latin typeface="Palatino Linotype" panose="02040502050505030304" pitchFamily="18" charset="0"/>
              </a:rPr>
              <a:t>1991 The independence of Republic of Moldova</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816125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788995" y="376210"/>
            <a:ext cx="10786849" cy="1499616"/>
          </a:xfrm>
        </p:spPr>
        <p:txBody>
          <a:bodyPr>
            <a:normAutofit/>
          </a:bodyPr>
          <a:lstStyle/>
          <a:p>
            <a:pPr algn="r"/>
            <a:r>
              <a:rPr lang="en-GB" sz="4400" dirty="0"/>
              <a:t>Sociolinguistic background</a:t>
            </a:r>
          </a:p>
        </p:txBody>
      </p:sp>
      <p:pic>
        <p:nvPicPr>
          <p:cNvPr id="5" name="Content Placeholder 4">
            <a:extLst>
              <a:ext uri="{FF2B5EF4-FFF2-40B4-BE49-F238E27FC236}">
                <a16:creationId xmlns:a16="http://schemas.microsoft.com/office/drawing/2014/main" id="{A1689AD3-9471-6187-0749-97CBD144A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97" y="1756229"/>
            <a:ext cx="6025280" cy="4416489"/>
          </a:xfrm>
          <a:prstGeom prst="rect">
            <a:avLst/>
          </a:prstGeom>
        </p:spPr>
      </p:pic>
      <p:pic>
        <p:nvPicPr>
          <p:cNvPr id="7" name="Picture 3">
            <a:extLst>
              <a:ext uri="{FF2B5EF4-FFF2-40B4-BE49-F238E27FC236}">
                <a16:creationId xmlns:a16="http://schemas.microsoft.com/office/drawing/2014/main" id="{1DFDDBEC-B1DA-CDCB-82F8-AF21060AE7A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05246" y="1637402"/>
            <a:ext cx="4970598" cy="451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8913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1141230" y="79860"/>
            <a:ext cx="10786849" cy="1057984"/>
          </a:xfrm>
        </p:spPr>
        <p:txBody>
          <a:bodyPr>
            <a:normAutofit/>
          </a:bodyPr>
          <a:lstStyle/>
          <a:p>
            <a:pPr algn="r"/>
            <a:r>
              <a:rPr lang="en-GB" sz="4000" dirty="0"/>
              <a:t>Sociolinguistic background</a:t>
            </a:r>
          </a:p>
        </p:txBody>
      </p:sp>
      <p:sp>
        <p:nvSpPr>
          <p:cNvPr id="5" name="Content Placeholder 4">
            <a:extLst>
              <a:ext uri="{FF2B5EF4-FFF2-40B4-BE49-F238E27FC236}">
                <a16:creationId xmlns:a16="http://schemas.microsoft.com/office/drawing/2014/main" id="{78140815-8719-B491-E21B-DC05B8913300}"/>
              </a:ext>
            </a:extLst>
          </p:cNvPr>
          <p:cNvSpPr>
            <a:spLocks noGrp="1"/>
          </p:cNvSpPr>
          <p:nvPr>
            <p:ph idx="1"/>
          </p:nvPr>
        </p:nvSpPr>
        <p:spPr>
          <a:xfrm>
            <a:off x="788995" y="1625601"/>
            <a:ext cx="10614009" cy="4731656"/>
          </a:xfrm>
        </p:spPr>
        <p:txBody>
          <a:bodyPr/>
          <a:lstStyle/>
          <a:p>
            <a:endParaRPr lang="en-GB" dirty="0"/>
          </a:p>
          <a:p>
            <a:endParaRPr lang="en-GB" dirty="0"/>
          </a:p>
          <a:p>
            <a:endParaRPr lang="en-GB" dirty="0"/>
          </a:p>
          <a:p>
            <a:endParaRPr lang="en-GB" dirty="0"/>
          </a:p>
        </p:txBody>
      </p:sp>
      <p:pic>
        <p:nvPicPr>
          <p:cNvPr id="7" name="Picture 6" descr="Chart, pie chart&#10;&#10;Description automatically generated">
            <a:extLst>
              <a:ext uri="{FF2B5EF4-FFF2-40B4-BE49-F238E27FC236}">
                <a16:creationId xmlns:a16="http://schemas.microsoft.com/office/drawing/2014/main" id="{D00C7888-D0EC-8DC0-C9D4-FB07E40EF5B7}"/>
              </a:ext>
            </a:extLst>
          </p:cNvPr>
          <p:cNvPicPr>
            <a:picLocks noChangeAspect="1"/>
          </p:cNvPicPr>
          <p:nvPr/>
        </p:nvPicPr>
        <p:blipFill>
          <a:blip r:embed="rId2"/>
          <a:stretch>
            <a:fillRect/>
          </a:stretch>
        </p:blipFill>
        <p:spPr>
          <a:xfrm>
            <a:off x="83196" y="1170501"/>
            <a:ext cx="2844800" cy="5473700"/>
          </a:xfrm>
          <a:prstGeom prst="rect">
            <a:avLst/>
          </a:prstGeom>
        </p:spPr>
      </p:pic>
      <p:sp>
        <p:nvSpPr>
          <p:cNvPr id="8" name="TextBox 7">
            <a:extLst>
              <a:ext uri="{FF2B5EF4-FFF2-40B4-BE49-F238E27FC236}">
                <a16:creationId xmlns:a16="http://schemas.microsoft.com/office/drawing/2014/main" id="{20FC8884-4250-E945-F614-07CCA4A66B88}"/>
              </a:ext>
            </a:extLst>
          </p:cNvPr>
          <p:cNvSpPr txBox="1"/>
          <p:nvPr/>
        </p:nvSpPr>
        <p:spPr>
          <a:xfrm>
            <a:off x="2927996" y="1294490"/>
            <a:ext cx="9000084" cy="4832092"/>
          </a:xfrm>
          <a:prstGeom prst="rect">
            <a:avLst/>
          </a:prstGeom>
          <a:noFill/>
        </p:spPr>
        <p:txBody>
          <a:bodyPr wrap="square" rtlCol="0">
            <a:spAutoFit/>
          </a:bodyPr>
          <a:lstStyle/>
          <a:p>
            <a:pPr marL="36000"/>
            <a:endParaRPr lang="en-GB" sz="2200" dirty="0">
              <a:latin typeface="Palatino Linotype" panose="02040502050505030304" pitchFamily="18" charset="0"/>
            </a:endParaRPr>
          </a:p>
          <a:p>
            <a:pPr marL="378900" indent="-342900">
              <a:buFont typeface="Arial" panose="020B0604020202020204" pitchFamily="34" charset="0"/>
              <a:buChar char="•"/>
            </a:pPr>
            <a:r>
              <a:rPr lang="en-GB" sz="2200" b="1" dirty="0">
                <a:latin typeface="Palatino Linotype" panose="02040502050505030304" pitchFamily="18" charset="0"/>
              </a:rPr>
              <a:t>3</a:t>
            </a:r>
            <a:r>
              <a:rPr lang="en-GB" sz="2200" b="1" baseline="30000" dirty="0">
                <a:latin typeface="Palatino Linotype" panose="02040502050505030304" pitchFamily="18" charset="0"/>
              </a:rPr>
              <a:t>rd</a:t>
            </a:r>
            <a:r>
              <a:rPr lang="en-GB" sz="2200" b="1" dirty="0">
                <a:latin typeface="Palatino Linotype" panose="02040502050505030304" pitchFamily="18" charset="0"/>
              </a:rPr>
              <a:t> </a:t>
            </a:r>
            <a:r>
              <a:rPr lang="en-GB" sz="2200" dirty="0">
                <a:latin typeface="Palatino Linotype" panose="02040502050505030304" pitchFamily="18" charset="0"/>
              </a:rPr>
              <a:t>generation</a:t>
            </a:r>
            <a:r>
              <a:rPr lang="en-GB" sz="2200" b="1" dirty="0">
                <a:latin typeface="Palatino Linotype" panose="02040502050505030304" pitchFamily="18" charset="0"/>
              </a:rPr>
              <a:t> </a:t>
            </a:r>
            <a:r>
              <a:rPr lang="en-GB" sz="2200" dirty="0">
                <a:latin typeface="Palatino Linotype" panose="02040502050505030304" pitchFamily="18" charset="0"/>
              </a:rPr>
              <a:t>of </a:t>
            </a:r>
            <a:r>
              <a:rPr lang="en-GB" sz="2200" b="1" dirty="0">
                <a:latin typeface="Palatino Linotype" panose="02040502050505030304" pitchFamily="18" charset="0"/>
              </a:rPr>
              <a:t>asymmetric</a:t>
            </a:r>
            <a:r>
              <a:rPr lang="en-GB" sz="2200" dirty="0">
                <a:latin typeface="Palatino Linotype" panose="02040502050505030304" pitchFamily="18" charset="0"/>
              </a:rPr>
              <a:t> and </a:t>
            </a:r>
            <a:r>
              <a:rPr lang="en-GB" sz="2200" b="1" dirty="0">
                <a:latin typeface="Palatino Linotype" panose="02040502050505030304" pitchFamily="18" charset="0"/>
              </a:rPr>
              <a:t>unilateral</a:t>
            </a:r>
            <a:r>
              <a:rPr lang="en-GB" sz="2200" dirty="0">
                <a:latin typeface="Palatino Linotype" panose="02040502050505030304" pitchFamily="18" charset="0"/>
              </a:rPr>
              <a:t> </a:t>
            </a:r>
            <a:r>
              <a:rPr lang="en-GB" sz="2200" b="1" dirty="0">
                <a:latin typeface="Palatino Linotype" panose="02040502050505030304" pitchFamily="18" charset="0"/>
              </a:rPr>
              <a:t>bilingualism</a:t>
            </a:r>
            <a:r>
              <a:rPr lang="en-GB" sz="2200" dirty="0">
                <a:latin typeface="Palatino Linotype" panose="02040502050505030304" pitchFamily="18" charset="0"/>
              </a:rPr>
              <a:t> </a:t>
            </a:r>
          </a:p>
          <a:p>
            <a:pPr marL="36000"/>
            <a:endParaRPr lang="en-GB" sz="2200" dirty="0">
              <a:latin typeface="Palatino Linotype" panose="02040502050505030304" pitchFamily="18" charset="0"/>
            </a:endParaRPr>
          </a:p>
          <a:p>
            <a:pPr marL="378900" indent="-342900">
              <a:buFont typeface="Arial" panose="020B0604020202020204" pitchFamily="34" charset="0"/>
              <a:buChar char="•"/>
            </a:pPr>
            <a:r>
              <a:rPr lang="en-GB" sz="2200" dirty="0">
                <a:latin typeface="Palatino Linotype" panose="02040502050505030304" pitchFamily="18" charset="0"/>
              </a:rPr>
              <a:t>Russian as </a:t>
            </a:r>
            <a:r>
              <a:rPr lang="en-GB" sz="2200" b="1" dirty="0">
                <a:latin typeface="Palatino Linotype" panose="02040502050505030304" pitchFamily="18" charset="0"/>
              </a:rPr>
              <a:t>lingua franca </a:t>
            </a:r>
            <a:r>
              <a:rPr lang="en-GB" sz="2200" dirty="0">
                <a:latin typeface="Palatino Linotype" panose="02040502050505030304" pitchFamily="18" charset="0"/>
              </a:rPr>
              <a:t>within post-Soviet countries, in higher education, medicine, science, technology, business, and diplomatic relations.</a:t>
            </a:r>
          </a:p>
          <a:p>
            <a:pPr marL="36000"/>
            <a:endParaRPr lang="en-GB" sz="2200" dirty="0">
              <a:latin typeface="Palatino Linotype" panose="02040502050505030304" pitchFamily="18" charset="0"/>
            </a:endParaRPr>
          </a:p>
          <a:p>
            <a:pPr marL="378900" indent="-342900">
              <a:buFont typeface="Arial" panose="020B0604020202020204" pitchFamily="34" charset="0"/>
              <a:buChar char="•"/>
            </a:pPr>
            <a:r>
              <a:rPr lang="en-US" sz="2200" b="0" dirty="0">
                <a:latin typeface="Palatino Linotype" panose="02040502050505030304" pitchFamily="18" charset="0"/>
                <a:ea typeface="SimSun" panose="02010600030101010101" pitchFamily="2" charset="-122"/>
                <a:cs typeface="Palatino Linotype" panose="02040502050505030304" charset="0"/>
              </a:rPr>
              <a:t>Russian is not used only as means of intercultural communication (where speakers with different native languages are involved) but also as discourse strategies by non-native interactants inside a monolingual community.</a:t>
            </a:r>
            <a:r>
              <a:rPr lang="en-US" sz="2200" b="0" kern="1200" dirty="0">
                <a:solidFill>
                  <a:schemeClr val="dk1"/>
                </a:solidFill>
                <a:latin typeface="Palatino Linotype" panose="02040502050505030304" pitchFamily="18" charset="0"/>
                <a:ea typeface="SimSun" panose="02010600030101010101" pitchFamily="2" charset="-122"/>
                <a:cs typeface="+mj-lt"/>
              </a:rPr>
              <a:t> </a:t>
            </a:r>
          </a:p>
          <a:p>
            <a:pPr marL="36000"/>
            <a:endParaRPr lang="en-US" sz="2200" b="0" kern="1200" dirty="0">
              <a:solidFill>
                <a:schemeClr val="dk1"/>
              </a:solidFill>
              <a:latin typeface="Palatino Linotype" panose="02040502050505030304" pitchFamily="18" charset="0"/>
              <a:ea typeface="SimSun" panose="02010600030101010101" pitchFamily="2" charset="-122"/>
              <a:cs typeface="+mj-lt"/>
            </a:endParaRPr>
          </a:p>
          <a:p>
            <a:pPr marL="378900" indent="-342900">
              <a:buFont typeface="Arial" panose="020B0604020202020204" pitchFamily="34" charset="0"/>
              <a:buChar char="•"/>
            </a:pPr>
            <a:r>
              <a:rPr lang="en-GB" sz="2200" dirty="0">
                <a:latin typeface="Palatino Linotype" panose="02040502050505030304" pitchFamily="18" charset="0"/>
              </a:rPr>
              <a:t>Romanian speakers may commute between languages even if not all members are fluent in the second language.</a:t>
            </a:r>
          </a:p>
        </p:txBody>
      </p:sp>
    </p:spTree>
    <p:extLst>
      <p:ext uri="{BB962C8B-B14F-4D97-AF65-F5344CB8AC3E}">
        <p14:creationId xmlns:p14="http://schemas.microsoft.com/office/powerpoint/2010/main" val="3683773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1141230" y="79860"/>
            <a:ext cx="10786849" cy="1057984"/>
          </a:xfrm>
        </p:spPr>
        <p:txBody>
          <a:bodyPr>
            <a:normAutofit/>
          </a:bodyPr>
          <a:lstStyle/>
          <a:p>
            <a:pPr algn="r"/>
            <a:r>
              <a:rPr lang="en-GB" sz="4000" dirty="0"/>
              <a:t>Sociolinguistic background</a:t>
            </a:r>
          </a:p>
        </p:txBody>
      </p:sp>
      <p:sp>
        <p:nvSpPr>
          <p:cNvPr id="5" name="Content Placeholder 4">
            <a:extLst>
              <a:ext uri="{FF2B5EF4-FFF2-40B4-BE49-F238E27FC236}">
                <a16:creationId xmlns:a16="http://schemas.microsoft.com/office/drawing/2014/main" id="{78140815-8719-B491-E21B-DC05B8913300}"/>
              </a:ext>
            </a:extLst>
          </p:cNvPr>
          <p:cNvSpPr>
            <a:spLocks noGrp="1"/>
          </p:cNvSpPr>
          <p:nvPr>
            <p:ph idx="1"/>
          </p:nvPr>
        </p:nvSpPr>
        <p:spPr>
          <a:xfrm>
            <a:off x="702575" y="1442721"/>
            <a:ext cx="10786849" cy="4731656"/>
          </a:xfrm>
        </p:spPr>
        <p:txBody>
          <a:bodyPr>
            <a:normAutofit lnSpcReduction="10000"/>
          </a:bodyPr>
          <a:lstStyle/>
          <a:p>
            <a:pPr marL="0" indent="0">
              <a:buNone/>
            </a:pPr>
            <a:endParaRPr lang="en-GB" dirty="0"/>
          </a:p>
          <a:p>
            <a:pPr marL="378900" indent="-342900">
              <a:lnSpc>
                <a:spcPct val="150000"/>
              </a:lnSpc>
              <a:buFont typeface="Arial" panose="020B0604020202020204" pitchFamily="34" charset="0"/>
              <a:buChar char="•"/>
            </a:pPr>
            <a:r>
              <a:rPr lang="en-GB" dirty="0">
                <a:latin typeface="Palatino Linotype" panose="02040502050505030304" pitchFamily="18" charset="0"/>
              </a:rPr>
              <a:t>Romanian (officially recognized as Moldovan language) is spoken by the majority of the population, however it continues to lose ground in front of Russian, given that, consciously or unconsciously, bilingual speakers still perceive it as a prestigious language.</a:t>
            </a:r>
          </a:p>
          <a:p>
            <a:pPr marL="378900" indent="-342900">
              <a:lnSpc>
                <a:spcPct val="150000"/>
              </a:lnSpc>
              <a:buFont typeface="Arial" panose="020B0604020202020204" pitchFamily="34" charset="0"/>
              <a:buChar char="•"/>
            </a:pPr>
            <a:r>
              <a:rPr lang="en-GB" dirty="0">
                <a:latin typeface="Palatino Linotype" panose="02040502050505030304" pitchFamily="18" charset="0"/>
              </a:rPr>
              <a:t>Romanian spoken in Moldova functions under </a:t>
            </a:r>
            <a:r>
              <a:rPr lang="en-GB" i="1" dirty="0">
                <a:latin typeface="Palatino Linotype" panose="02040502050505030304" pitchFamily="18" charset="0"/>
              </a:rPr>
              <a:t>abnormal</a:t>
            </a:r>
            <a:r>
              <a:rPr lang="en-GB" dirty="0">
                <a:latin typeface="Palatino Linotype" panose="02040502050505030304" pitchFamily="18" charset="0"/>
              </a:rPr>
              <a:t> conditions (</a:t>
            </a:r>
            <a:r>
              <a:rPr lang="en-GB" dirty="0" err="1">
                <a:latin typeface="Palatino Linotype" panose="02040502050505030304" pitchFamily="18" charset="0"/>
              </a:rPr>
              <a:t>Condrea</a:t>
            </a:r>
            <a:r>
              <a:rPr lang="en-GB" dirty="0">
                <a:latin typeface="Palatino Linotype" panose="02040502050505030304" pitchFamily="18" charset="0"/>
              </a:rPr>
              <a:t> 2001, </a:t>
            </a:r>
            <a:r>
              <a:rPr lang="en-GB" dirty="0" err="1">
                <a:latin typeface="Palatino Linotype" panose="02040502050505030304" pitchFamily="18" charset="0"/>
              </a:rPr>
              <a:t>Berejan</a:t>
            </a:r>
            <a:r>
              <a:rPr lang="en-GB" dirty="0">
                <a:latin typeface="Palatino Linotype" panose="02040502050505030304" pitchFamily="18" charset="0"/>
              </a:rPr>
              <a:t> 2007, Ciobanu 2009 </a:t>
            </a:r>
            <a:r>
              <a:rPr lang="en-GB" i="1" dirty="0">
                <a:latin typeface="Palatino Linotype" panose="02040502050505030304" pitchFamily="18" charset="0"/>
              </a:rPr>
              <a:t>et al.</a:t>
            </a:r>
            <a:r>
              <a:rPr lang="en-GB" dirty="0">
                <a:latin typeface="Palatino Linotype" panose="02040502050505030304" pitchFamily="18" charset="0"/>
              </a:rPr>
              <a:t>) - &gt; </a:t>
            </a:r>
            <a:r>
              <a:rPr lang="en-GB" i="1" dirty="0">
                <a:latin typeface="Palatino Linotype" panose="02040502050505030304" pitchFamily="18" charset="0"/>
              </a:rPr>
              <a:t>corruption of language</a:t>
            </a:r>
          </a:p>
          <a:p>
            <a:pPr marL="378900" indent="-342900">
              <a:lnSpc>
                <a:spcPct val="150000"/>
              </a:lnSpc>
              <a:buFont typeface="Arial" panose="020B0604020202020204" pitchFamily="34" charset="0"/>
              <a:buChar char="•"/>
            </a:pPr>
            <a:r>
              <a:rPr lang="en-GB" dirty="0">
                <a:latin typeface="Palatino Linotype" panose="02040502050505030304" pitchFamily="18" charset="0"/>
              </a:rPr>
              <a:t>Massive borrowings into various areas of vocabulary, and the introduction of Russian elements into phonology, morphology, syntax and pragmatics </a:t>
            </a:r>
          </a:p>
        </p:txBody>
      </p:sp>
    </p:spTree>
    <p:extLst>
      <p:ext uri="{BB962C8B-B14F-4D97-AF65-F5344CB8AC3E}">
        <p14:creationId xmlns:p14="http://schemas.microsoft.com/office/powerpoint/2010/main" val="13582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1141230" y="79860"/>
            <a:ext cx="10786849" cy="1057984"/>
          </a:xfrm>
        </p:spPr>
        <p:txBody>
          <a:bodyPr>
            <a:normAutofit/>
          </a:bodyPr>
          <a:lstStyle/>
          <a:p>
            <a:pPr algn="r"/>
            <a:r>
              <a:rPr lang="en-GB" sz="4000" dirty="0"/>
              <a:t>Sociolinguistic background</a:t>
            </a:r>
          </a:p>
        </p:txBody>
      </p:sp>
      <p:sp>
        <p:nvSpPr>
          <p:cNvPr id="5" name="Content Placeholder 4">
            <a:extLst>
              <a:ext uri="{FF2B5EF4-FFF2-40B4-BE49-F238E27FC236}">
                <a16:creationId xmlns:a16="http://schemas.microsoft.com/office/drawing/2014/main" id="{78140815-8719-B491-E21B-DC05B8913300}"/>
              </a:ext>
            </a:extLst>
          </p:cNvPr>
          <p:cNvSpPr>
            <a:spLocks noGrp="1"/>
          </p:cNvSpPr>
          <p:nvPr>
            <p:ph idx="1"/>
          </p:nvPr>
        </p:nvSpPr>
        <p:spPr>
          <a:xfrm>
            <a:off x="788995" y="1683657"/>
            <a:ext cx="11139084" cy="4978400"/>
          </a:xfrm>
        </p:spPr>
        <p:txBody>
          <a:bodyPr>
            <a:normAutofit fontScale="92500" lnSpcReduction="20000"/>
          </a:bodyPr>
          <a:lstStyle/>
          <a:p>
            <a:pPr marL="0" indent="0">
              <a:lnSpc>
                <a:spcPct val="150000"/>
              </a:lnSpc>
              <a:buNone/>
            </a:pPr>
            <a:r>
              <a:rPr lang="en-GB" b="1" dirty="0">
                <a:latin typeface="Libre Baskerville" panose="02000000000000000000" pitchFamily="2" charset="0"/>
              </a:rPr>
              <a:t>Language contact </a:t>
            </a:r>
            <a:r>
              <a:rPr lang="en-GB" dirty="0">
                <a:latin typeface="Libre Baskerville" panose="02000000000000000000" pitchFamily="2" charset="0"/>
              </a:rPr>
              <a:t>(</a:t>
            </a:r>
            <a:r>
              <a:rPr lang="en-GB" sz="2000" dirty="0" err="1">
                <a:latin typeface="Libre Baskerville" panose="02000000000000000000" pitchFamily="2" charset="0"/>
              </a:rPr>
              <a:t>Weinreich</a:t>
            </a:r>
            <a:r>
              <a:rPr lang="en-GB" sz="2000" dirty="0">
                <a:latin typeface="Libre Baskerville" panose="02000000000000000000" pitchFamily="2" charset="0"/>
              </a:rPr>
              <a:t> 1953, </a:t>
            </a:r>
            <a:r>
              <a:rPr lang="en-US" sz="2000" dirty="0">
                <a:latin typeface="Palatino Linotype" panose="02040502050505030304" charset="0"/>
                <a:cs typeface="Palatino Linotype" panose="02040502050505030304" charset="0"/>
                <a:sym typeface="+mn-ea"/>
              </a:rPr>
              <a:t>Matras 2006, </a:t>
            </a:r>
            <a:r>
              <a:rPr lang="en-US" sz="2000" dirty="0" err="1">
                <a:latin typeface="Palatino Linotype" panose="02040502050505030304" charset="0"/>
                <a:cs typeface="Palatino Linotype" panose="02040502050505030304" charset="0"/>
              </a:rPr>
              <a:t>Poplack</a:t>
            </a:r>
            <a:r>
              <a:rPr lang="en-US" sz="2000" dirty="0">
                <a:latin typeface="Palatino Linotype" panose="02040502050505030304" charset="0"/>
                <a:cs typeface="Palatino Linotype" panose="02040502050505030304" charset="0"/>
              </a:rPr>
              <a:t> 2004: 589 and others</a:t>
            </a:r>
            <a:r>
              <a:rPr lang="en-GB" dirty="0">
                <a:latin typeface="Libre Baskerville" panose="02000000000000000000" pitchFamily="2" charset="0"/>
              </a:rPr>
              <a:t>)</a:t>
            </a:r>
          </a:p>
          <a:p>
            <a:pPr>
              <a:lnSpc>
                <a:spcPct val="150000"/>
              </a:lnSpc>
              <a:buFont typeface="Arial" panose="020B0604020202020204" pitchFamily="34" charset="0"/>
              <a:buChar char="•"/>
            </a:pPr>
            <a:r>
              <a:rPr lang="en-GB" dirty="0">
                <a:latin typeface="Libre Baskerville" panose="02000000000000000000" pitchFamily="2" charset="0"/>
              </a:rPr>
              <a:t>Two or more languages are in contact if they are used alternatively by the same persons. </a:t>
            </a:r>
          </a:p>
          <a:p>
            <a:pPr>
              <a:lnSpc>
                <a:spcPct val="150000"/>
              </a:lnSpc>
              <a:buFont typeface="Arial" panose="020B0604020202020204" pitchFamily="34" charset="0"/>
              <a:buChar char="•"/>
            </a:pPr>
            <a:r>
              <a:rPr lang="en-GB" dirty="0">
                <a:latin typeface="Libre Baskerville" panose="02000000000000000000" pitchFamily="2" charset="0"/>
              </a:rPr>
              <a:t>The practice of alternatively using two languages will be called bilingualism and the persons involved bilinguals.</a:t>
            </a:r>
          </a:p>
          <a:p>
            <a:pPr>
              <a:lnSpc>
                <a:spcPct val="150000"/>
              </a:lnSpc>
              <a:buFont typeface="Arial" panose="020B0604020202020204" pitchFamily="34" charset="0"/>
              <a:buChar char="•"/>
            </a:pPr>
            <a:r>
              <a:rPr lang="en-GB" dirty="0">
                <a:latin typeface="Libre Baskerville" panose="02000000000000000000" pitchFamily="2" charset="0"/>
              </a:rPr>
              <a:t>Those instances of deviations from the norms of either language which occur in the speech of bilinguals will be referred to as interference phenomena. </a:t>
            </a:r>
          </a:p>
          <a:p>
            <a:pPr>
              <a:lnSpc>
                <a:spcPct val="150000"/>
              </a:lnSpc>
              <a:buFont typeface="Arial" panose="020B0604020202020204" pitchFamily="34" charset="0"/>
              <a:buChar char="•"/>
            </a:pPr>
            <a:r>
              <a:rPr lang="en-GB" dirty="0">
                <a:latin typeface="Libre Baskerville" panose="02000000000000000000" pitchFamily="2" charset="0"/>
              </a:rPr>
              <a:t>The interference phenomena is a linguistic manifestation of language contact and mixing, which variously include code-switching, borrowing on the lexical and syntactic levels, language transfer, linguistic convergence, etc.</a:t>
            </a:r>
            <a:endParaRPr lang="en-GB" dirty="0"/>
          </a:p>
        </p:txBody>
      </p:sp>
    </p:spTree>
    <p:extLst>
      <p:ext uri="{BB962C8B-B14F-4D97-AF65-F5344CB8AC3E}">
        <p14:creationId xmlns:p14="http://schemas.microsoft.com/office/powerpoint/2010/main" val="912672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304800" y="302274"/>
            <a:ext cx="11495314" cy="4389118"/>
          </a:xfrm>
        </p:spPr>
        <p:txBody>
          <a:bodyPr>
            <a:normAutofit fontScale="92500" lnSpcReduction="10000"/>
          </a:bodyPr>
          <a:lstStyle/>
          <a:p>
            <a:pPr marL="582613" indent="-582613">
              <a:lnSpc>
                <a:spcPct val="110000"/>
              </a:lnSpc>
              <a:spcBef>
                <a:spcPts val="0"/>
              </a:spcBef>
              <a:spcAft>
                <a:spcPts val="0"/>
              </a:spcAft>
              <a:buNone/>
            </a:pPr>
            <a:r>
              <a:rPr lang="ro-RO" dirty="0">
                <a:latin typeface="Times New Roman" panose="02020603050405020304" pitchFamily="18" charset="0"/>
                <a:cs typeface="Times New Roman" panose="02020603050405020304" pitchFamily="18" charset="0"/>
              </a:rPr>
              <a:t>(1) 	A: da’ </a:t>
            </a:r>
            <a:r>
              <a:rPr lang="ro-RO" dirty="0" err="1">
                <a:latin typeface="Times New Roman" panose="02020603050405020304" pitchFamily="18" charset="0"/>
                <a:cs typeface="Times New Roman" panose="02020603050405020304" pitchFamily="18" charset="0"/>
              </a:rPr>
              <a:t>îţi</a:t>
            </a:r>
            <a:r>
              <a:rPr lang="ro-RO" dirty="0">
                <a:latin typeface="Times New Roman" panose="02020603050405020304" pitchFamily="18" charset="0"/>
                <a:cs typeface="Times New Roman" panose="02020603050405020304" pitchFamily="18" charset="0"/>
              </a:rPr>
              <a:t> spun </a:t>
            </a:r>
            <a:r>
              <a:rPr lang="ro-RO" b="1" i="0" dirty="0" err="1">
                <a:solidFill>
                  <a:srgbClr val="00B050"/>
                </a:solidFill>
                <a:latin typeface="Times New Roman" panose="02020603050405020304" pitchFamily="18" charset="0"/>
                <a:cs typeface="Times New Roman" panose="02020603050405020304" pitchFamily="18" charset="0"/>
              </a:rPr>
              <a:t>condiţioneru</a:t>
            </a:r>
            <a:r>
              <a:rPr lang="ro-RO" b="1" i="1" dirty="0">
                <a:solidFill>
                  <a:srgbClr val="00B050"/>
                </a:solidFill>
                <a:latin typeface="Times New Roman" panose="02020603050405020304" pitchFamily="18" charset="0"/>
                <a:cs typeface="Times New Roman" panose="02020603050405020304" pitchFamily="18" charset="0"/>
              </a:rPr>
              <a:t>, </a:t>
            </a:r>
            <a:r>
              <a:rPr lang="ro-RO" b="1" i="1" dirty="0" err="1">
                <a:solidFill>
                  <a:srgbClr val="FF0000"/>
                </a:solidFill>
                <a:latin typeface="Times New Roman" panose="02020603050405020304" pitchFamily="18" charset="0"/>
                <a:cs typeface="Times New Roman" panose="02020603050405020304" pitchFamily="18" charset="0"/>
              </a:rPr>
              <a:t>pahodu</a:t>
            </a:r>
            <a:r>
              <a:rPr lang="ro-RO" b="1" i="1" dirty="0">
                <a:solidFill>
                  <a:srgbClr val="FF0000"/>
                </a:solidFill>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îl </a:t>
            </a:r>
            <a:r>
              <a:rPr lang="ro-RO" dirty="0" err="1">
                <a:latin typeface="Times New Roman" panose="02020603050405020304" pitchFamily="18" charset="0"/>
                <a:cs typeface="Times New Roman" panose="02020603050405020304" pitchFamily="18" charset="0"/>
              </a:rPr>
              <a:t>folosăşti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numa</a:t>
            </a:r>
            <a:r>
              <a:rPr lang="ro-RO" dirty="0">
                <a:latin typeface="Times New Roman" panose="02020603050405020304" pitchFamily="18" charset="0"/>
                <a:cs typeface="Times New Roman" panose="02020603050405020304" pitchFamily="18" charset="0"/>
              </a:rPr>
              <a:t>: când îi </a:t>
            </a:r>
            <a:r>
              <a:rPr lang="ro-RO" b="0" i="1" dirty="0" err="1">
                <a:solidFill>
                  <a:srgbClr val="0070C0"/>
                </a:solidFill>
                <a:latin typeface="Times New Roman" panose="02020603050405020304" pitchFamily="18" charset="0"/>
                <a:cs typeface="Times New Roman" panose="02020603050405020304" pitchFamily="18" charset="0"/>
              </a:rPr>
              <a:t>damu</a:t>
            </a:r>
            <a:r>
              <a:rPr lang="ro-RO" b="1"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căldură afară </a:t>
            </a:r>
            <a:r>
              <a:rPr lang="ro-RO" dirty="0" err="1">
                <a:latin typeface="Times New Roman" panose="02020603050405020304" pitchFamily="18" charset="0"/>
                <a:cs typeface="Times New Roman" panose="02020603050405020304" pitchFamily="18" charset="0"/>
              </a:rPr>
              <a:t>şî</a:t>
            </a:r>
            <a:r>
              <a:rPr lang="ro-RO" dirty="0">
                <a:latin typeface="Times New Roman" panose="02020603050405020304" pitchFamily="18" charset="0"/>
                <a:cs typeface="Times New Roman" panose="02020603050405020304" pitchFamily="18" charset="0"/>
              </a:rPr>
              <a:t> te </a:t>
            </a:r>
            <a:r>
              <a:rPr lang="ro-RO" dirty="0" err="1">
                <a:latin typeface="Times New Roman" panose="02020603050405020304" pitchFamily="18" charset="0"/>
                <a:cs typeface="Times New Roman" panose="02020603050405020304" pitchFamily="18" charset="0"/>
              </a:rPr>
              <a:t>înăduş</a:t>
            </a:r>
            <a:r>
              <a:rPr lang="ro-RO" dirty="0">
                <a:latin typeface="Times New Roman" panose="02020603050405020304" pitchFamily="18" charset="0"/>
                <a:cs typeface="Times New Roman" panose="02020603050405020304" pitchFamily="18" charset="0"/>
              </a:rPr>
              <a:t> da’ </a:t>
            </a:r>
            <a:r>
              <a:rPr lang="ro-RO" dirty="0" err="1">
                <a:latin typeface="Times New Roman" panose="02020603050405020304" pitchFamily="18" charset="0"/>
                <a:cs typeface="Times New Roman" panose="02020603050405020304" pitchFamily="18" charset="0"/>
              </a:rPr>
              <a:t>aşa</a:t>
            </a:r>
            <a:r>
              <a:rPr lang="ro-RO" dirty="0">
                <a:latin typeface="Times New Roman" panose="02020603050405020304" pitchFamily="18" charset="0"/>
                <a:cs typeface="Times New Roman" panose="02020603050405020304" pitchFamily="18" charset="0"/>
              </a:rPr>
              <a:t> noi nu pre l-am </a:t>
            </a:r>
            <a:r>
              <a:rPr lang="ro-RO" dirty="0" err="1">
                <a:latin typeface="Times New Roman" panose="02020603050405020304" pitchFamily="18" charset="0"/>
                <a:cs typeface="Times New Roman" panose="02020603050405020304" pitchFamily="18" charset="0"/>
              </a:rPr>
              <a:t>folosât</a:t>
            </a:r>
            <a:r>
              <a:rPr lang="ro-RO" dirty="0">
                <a:latin typeface="Times New Roman" panose="02020603050405020304" pitchFamily="18" charset="0"/>
                <a:cs typeface="Times New Roman" panose="02020603050405020304" pitchFamily="18" charset="0"/>
              </a:rPr>
              <a:t>.</a:t>
            </a:r>
          </a:p>
          <a:p>
            <a:pPr marL="582613" indent="-582613">
              <a:lnSpc>
                <a:spcPct val="110000"/>
              </a:lnSpc>
              <a:spcBef>
                <a:spcPts val="0"/>
              </a:spcBef>
              <a:spcAft>
                <a:spcPts val="0"/>
              </a:spcAft>
            </a:pPr>
            <a:r>
              <a:rPr lang="ro-RO" dirty="0">
                <a:latin typeface="Times New Roman" panose="02020603050405020304" pitchFamily="18" charset="0"/>
                <a:cs typeface="Times New Roman" panose="02020603050405020304" pitchFamily="18" charset="0"/>
              </a:rPr>
              <a:t>C: da’ precis îi </a:t>
            </a:r>
            <a:r>
              <a:rPr lang="ro-RO" dirty="0" err="1">
                <a:latin typeface="Times New Roman" panose="02020603050405020304" pitchFamily="18" charset="0"/>
                <a:cs typeface="Times New Roman" panose="02020603050405020304" pitchFamily="18" charset="0"/>
              </a:rPr>
              <a:t>aşa</a:t>
            </a:r>
            <a:r>
              <a:rPr lang="ro-RO" dirty="0">
                <a:latin typeface="Times New Roman" panose="02020603050405020304" pitchFamily="18" charset="0"/>
                <a:cs typeface="Times New Roman" panose="02020603050405020304" pitchFamily="18" charset="0"/>
              </a:rPr>
              <a:t>? precis </a:t>
            </a:r>
            <a:r>
              <a:rPr lang="ro-RO" dirty="0" err="1">
                <a:latin typeface="Times New Roman" panose="02020603050405020304" pitchFamily="18" charset="0"/>
                <a:cs typeface="Times New Roman" panose="02020603050405020304" pitchFamily="18" charset="0"/>
              </a:rPr>
              <a:t>îţi</a:t>
            </a:r>
            <a:r>
              <a:rPr lang="ro-RO" dirty="0">
                <a:latin typeface="Times New Roman" panose="02020603050405020304" pitchFamily="18" charset="0"/>
                <a:cs typeface="Times New Roman" panose="02020603050405020304" pitchFamily="18" charset="0"/>
              </a:rPr>
              <a:t> scade banca? </a:t>
            </a:r>
          </a:p>
          <a:p>
            <a:pPr marL="582613" indent="-582613">
              <a:lnSpc>
                <a:spcPct val="110000"/>
              </a:lnSpc>
              <a:spcBef>
                <a:spcPts val="0"/>
              </a:spcBef>
              <a:spcAft>
                <a:spcPts val="0"/>
              </a:spcAft>
            </a:pPr>
            <a:r>
              <a:rPr lang="ro-RO" dirty="0">
                <a:latin typeface="Times New Roman" panose="02020603050405020304" pitchFamily="18" charset="0"/>
                <a:cs typeface="Times New Roman" panose="02020603050405020304" pitchFamily="18" charset="0"/>
              </a:rPr>
              <a:t>B: asta </a:t>
            </a:r>
            <a:r>
              <a:rPr lang="ro-RO" b="0" i="1" dirty="0" err="1">
                <a:solidFill>
                  <a:srgbClr val="0070C0"/>
                </a:solidFill>
                <a:latin typeface="Times New Roman" panose="02020603050405020304" pitchFamily="18" charset="0"/>
                <a:cs typeface="Times New Roman" panose="02020603050405020304" pitchFamily="18" charset="0"/>
              </a:rPr>
              <a:t>deamu</a:t>
            </a:r>
            <a:r>
              <a:rPr lang="ro-RO" dirty="0">
                <a:latin typeface="Times New Roman" panose="02020603050405020304" pitchFamily="18" charset="0"/>
                <a:cs typeface="Times New Roman" panose="02020603050405020304" pitchFamily="18" charset="0"/>
              </a:rPr>
              <a:t> depinde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di cum i-am zis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eu lui, de evaluator. dacă vine </a:t>
            </a:r>
            <a:r>
              <a:rPr lang="ro-RO" dirty="0" err="1">
                <a:latin typeface="Times New Roman" panose="02020603050405020304" pitchFamily="18" charset="0"/>
                <a:cs typeface="Times New Roman" panose="02020603050405020304" pitchFamily="18" charset="0"/>
              </a:rPr>
              <a:t>aşela</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şî</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şeri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dacî</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scadi</a:t>
            </a:r>
            <a:r>
              <a:rPr lang="ro-RO" dirty="0">
                <a:latin typeface="Times New Roman" panose="02020603050405020304" pitchFamily="18" charset="0"/>
                <a:cs typeface="Times New Roman" panose="02020603050405020304" pitchFamily="18" charset="0"/>
              </a:rPr>
              <a:t> pi an, că-i din </a:t>
            </a:r>
            <a:r>
              <a:rPr lang="ro-RO" dirty="0" err="1">
                <a:latin typeface="Times New Roman" panose="02020603050405020304" pitchFamily="18" charset="0"/>
                <a:cs typeface="Times New Roman" panose="02020603050405020304" pitchFamily="18" charset="0"/>
              </a:rPr>
              <a:t>şaizăştrii</a:t>
            </a:r>
            <a:r>
              <a:rPr lang="ro-RO" dirty="0">
                <a:latin typeface="Times New Roman" panose="02020603050405020304" pitchFamily="18" charset="0"/>
                <a:cs typeface="Times New Roman" panose="02020603050405020304" pitchFamily="18" charset="0"/>
              </a:rPr>
              <a:t> … </a:t>
            </a:r>
            <a:r>
              <a:rPr lang="ro-RO" b="1" i="1" dirty="0" err="1">
                <a:solidFill>
                  <a:srgbClr val="FF0000"/>
                </a:solidFill>
                <a:latin typeface="Times New Roman" panose="02020603050405020304" pitchFamily="18" charset="0"/>
                <a:cs typeface="Times New Roman" panose="02020603050405020304" pitchFamily="18" charset="0"/>
              </a:rPr>
              <a:t>caroci</a:t>
            </a:r>
            <a:r>
              <a:rPr lang="ro-RO" b="1"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banca </a:t>
            </a:r>
            <a:r>
              <a:rPr lang="ro-RO" dirty="0" err="1">
                <a:latin typeface="Times New Roman" panose="02020603050405020304" pitchFamily="18" charset="0"/>
                <a:cs typeface="Times New Roman" panose="02020603050405020304" pitchFamily="18" charset="0"/>
              </a:rPr>
              <a:t>îţi</a:t>
            </a:r>
            <a:r>
              <a:rPr lang="ro-RO" dirty="0">
                <a:latin typeface="Times New Roman" panose="02020603050405020304" pitchFamily="18" charset="0"/>
                <a:cs typeface="Times New Roman" panose="02020603050405020304" pitchFamily="18" charset="0"/>
              </a:rPr>
              <a:t> dă numai cât </a:t>
            </a:r>
            <a:r>
              <a:rPr lang="ro-RO" dirty="0" err="1">
                <a:latin typeface="Times New Roman" panose="02020603050405020304" pitchFamily="18" charset="0"/>
                <a:cs typeface="Times New Roman" panose="02020603050405020304" pitchFamily="18" charset="0"/>
              </a:rPr>
              <a:t>îţi</a:t>
            </a:r>
            <a:r>
              <a:rPr lang="ro-RO" dirty="0">
                <a:latin typeface="Times New Roman" panose="02020603050405020304" pitchFamily="18" charset="0"/>
                <a:cs typeface="Times New Roman" panose="02020603050405020304" pitchFamily="18" charset="0"/>
              </a:rPr>
              <a:t> evaluează </a:t>
            </a:r>
            <a:r>
              <a:rPr lang="ro-RO" dirty="0" err="1">
                <a:latin typeface="Times New Roman" panose="02020603050405020304" pitchFamily="18" charset="0"/>
                <a:cs typeface="Times New Roman" panose="02020603050405020304" pitchFamily="18" charset="0"/>
              </a:rPr>
              <a:t>aşela</a:t>
            </a:r>
            <a:r>
              <a:rPr lang="ro-RO" dirty="0">
                <a:latin typeface="Times New Roman" panose="02020603050405020304" pitchFamily="18" charset="0"/>
                <a:cs typeface="Times New Roman" panose="02020603050405020304" pitchFamily="18" charset="0"/>
              </a:rPr>
              <a:t> casa </a:t>
            </a:r>
          </a:p>
          <a:p>
            <a:pPr marL="582613" indent="-582613">
              <a:lnSpc>
                <a:spcPct val="110000"/>
              </a:lnSpc>
              <a:spcBef>
                <a:spcPts val="0"/>
              </a:spcBef>
              <a:spcAft>
                <a:spcPts val="0"/>
              </a:spcAft>
            </a:pPr>
            <a:r>
              <a:rPr lang="ro-RO" dirty="0">
                <a:latin typeface="Times New Roman" panose="02020603050405020304" pitchFamily="18" charset="0"/>
                <a:cs typeface="Times New Roman" panose="02020603050405020304" pitchFamily="18" charset="0"/>
              </a:rPr>
              <a:t>A: da, </a:t>
            </a:r>
            <a:r>
              <a:rPr lang="ro-RO" b="1" i="1" dirty="0" err="1">
                <a:solidFill>
                  <a:srgbClr val="00B050"/>
                </a:solidFill>
                <a:latin typeface="Times New Roman" panose="02020603050405020304" pitchFamily="18" charset="0"/>
                <a:cs typeface="Times New Roman" panose="02020603050405020304" pitchFamily="18" charset="0"/>
              </a:rPr>
              <a:t>ciuvac</a:t>
            </a:r>
            <a:r>
              <a:rPr lang="ro-RO" b="1" i="1" dirty="0">
                <a:latin typeface="Times New Roman" panose="02020603050405020304" pitchFamily="18" charset="0"/>
                <a:cs typeface="Times New Roman" panose="02020603050405020304" pitchFamily="18" charset="0"/>
              </a:rPr>
              <a:t>,</a:t>
            </a:r>
            <a:r>
              <a:rPr lang="ro-RO" dirty="0">
                <a:latin typeface="Times New Roman" panose="02020603050405020304" pitchFamily="18" charset="0"/>
                <a:cs typeface="Times New Roman" panose="02020603050405020304" pitchFamily="18" charset="0"/>
              </a:rPr>
              <a:t> da’ </a:t>
            </a:r>
            <a:r>
              <a:rPr lang="ro-RO" b="1" dirty="0">
                <a:latin typeface="Times New Roman" panose="02020603050405020304" pitchFamily="18" charset="0"/>
                <a:cs typeface="Times New Roman" panose="02020603050405020304" pitchFamily="18" charset="0"/>
              </a:rPr>
              <a:t>vezi</a:t>
            </a:r>
            <a:r>
              <a:rPr lang="ro-RO" dirty="0">
                <a:latin typeface="Times New Roman" panose="02020603050405020304" pitchFamily="18" charset="0"/>
                <a:cs typeface="Times New Roman" panose="02020603050405020304" pitchFamily="18" charset="0"/>
              </a:rPr>
              <a:t> că </a:t>
            </a:r>
            <a:r>
              <a:rPr lang="ro-RO" dirty="0" err="1">
                <a:latin typeface="Times New Roman" panose="02020603050405020304" pitchFamily="18" charset="0"/>
                <a:cs typeface="Times New Roman" panose="02020603050405020304" pitchFamily="18" charset="0"/>
              </a:rPr>
              <a:t>poa</a:t>
            </a:r>
            <a:r>
              <a:rPr lang="ro-RO" dirty="0">
                <a:latin typeface="Times New Roman" panose="02020603050405020304" pitchFamily="18" charset="0"/>
                <a:cs typeface="Times New Roman" panose="02020603050405020304" pitchFamily="18" charset="0"/>
              </a:rPr>
              <a:t>’ să-</a:t>
            </a:r>
            <a:r>
              <a:rPr lang="ro-RO" dirty="0" err="1">
                <a:latin typeface="Times New Roman" panose="02020603050405020304" pitchFamily="18" charset="0"/>
                <a:cs typeface="Times New Roman" panose="02020603050405020304" pitchFamily="18" charset="0"/>
              </a:rPr>
              <a:t>ţi</a:t>
            </a:r>
            <a:r>
              <a:rPr lang="ro-RO" dirty="0">
                <a:latin typeface="Times New Roman" panose="02020603050405020304" pitchFamily="18" charset="0"/>
                <a:cs typeface="Times New Roman" panose="02020603050405020304" pitchFamily="18" charset="0"/>
              </a:rPr>
              <a:t> evalueze normal că el îi la stradă principală el </a:t>
            </a:r>
            <a:r>
              <a:rPr lang="ro-RO" b="1" i="1" dirty="0" err="1">
                <a:solidFill>
                  <a:srgbClr val="FF0000"/>
                </a:solidFill>
                <a:latin typeface="Times New Roman" panose="02020603050405020304" pitchFamily="18" charset="0"/>
                <a:cs typeface="Times New Roman" panose="02020603050405020304" pitchFamily="18" charset="0"/>
              </a:rPr>
              <a:t>je</a:t>
            </a:r>
            <a:r>
              <a:rPr lang="ro-RO" b="1"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nu-i vârât în ...</a:t>
            </a:r>
          </a:p>
          <a:p>
            <a:pPr marL="582613" indent="-582613">
              <a:lnSpc>
                <a:spcPct val="110000"/>
              </a:lnSpc>
              <a:spcBef>
                <a:spcPts val="0"/>
              </a:spcBef>
              <a:spcAft>
                <a:spcPts val="0"/>
              </a:spcAft>
            </a:pPr>
            <a:r>
              <a:rPr lang="ro-RO" dirty="0">
                <a:latin typeface="Times New Roman" panose="02020603050405020304" pitchFamily="18" charset="0"/>
                <a:cs typeface="Times New Roman" panose="02020603050405020304" pitchFamily="18" charset="0"/>
              </a:rPr>
              <a:t>B: </a:t>
            </a:r>
            <a:r>
              <a:rPr lang="ro-RO" b="0" i="1" dirty="0" err="1">
                <a:latin typeface="Times New Roman" panose="02020603050405020304" pitchFamily="18" charset="0"/>
                <a:cs typeface="Times New Roman" panose="02020603050405020304" pitchFamily="18" charset="0"/>
              </a:rPr>
              <a:t>şi</a:t>
            </a:r>
            <a:r>
              <a:rPr lang="ro-RO" b="0" i="1" dirty="0">
                <a:latin typeface="Times New Roman" panose="02020603050405020304" pitchFamily="18" charset="0"/>
                <a:cs typeface="Times New Roman" panose="02020603050405020304" pitchFamily="18" charset="0"/>
              </a:rPr>
              <a:t> asta-i drept </a:t>
            </a:r>
          </a:p>
          <a:p>
            <a:pPr marL="582613" indent="-582613">
              <a:lnSpc>
                <a:spcPct val="110000"/>
              </a:lnSpc>
              <a:spcBef>
                <a:spcPts val="0"/>
              </a:spcBef>
              <a:spcAft>
                <a:spcPts val="0"/>
              </a:spcAft>
            </a:pPr>
            <a:r>
              <a:rPr lang="ro-RO" dirty="0">
                <a:latin typeface="Times New Roman" panose="02020603050405020304" pitchFamily="18" charset="0"/>
                <a:cs typeface="Times New Roman" panose="02020603050405020304" pitchFamily="18" charset="0"/>
              </a:rPr>
              <a:t>A: </a:t>
            </a:r>
            <a:r>
              <a:rPr lang="ro-RO" dirty="0" err="1">
                <a:latin typeface="Times New Roman" panose="02020603050405020304" pitchFamily="18" charset="0"/>
                <a:cs typeface="Times New Roman" panose="02020603050405020304" pitchFamily="18" charset="0"/>
              </a:rPr>
              <a:t>îţi</a:t>
            </a:r>
            <a:r>
              <a:rPr lang="ro-RO" dirty="0">
                <a:latin typeface="Times New Roman" panose="02020603050405020304" pitchFamily="18" charset="0"/>
                <a:cs typeface="Times New Roman" panose="02020603050405020304" pitchFamily="18" charset="0"/>
              </a:rPr>
              <a:t> dai sama casa asta </a:t>
            </a:r>
            <a:r>
              <a:rPr lang="ro-RO" dirty="0" err="1">
                <a:latin typeface="Times New Roman" panose="02020603050405020304" pitchFamily="18" charset="0"/>
                <a:cs typeface="Times New Roman" panose="02020603050405020304" pitchFamily="18" charset="0"/>
              </a:rPr>
              <a:t>tăt</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timpu</a:t>
            </a:r>
            <a:r>
              <a:rPr lang="ro-RO" dirty="0">
                <a:latin typeface="Times New Roman" panose="02020603050405020304" pitchFamily="18" charset="0"/>
                <a:cs typeface="Times New Roman" panose="02020603050405020304" pitchFamily="18" charset="0"/>
              </a:rPr>
              <a:t> a </a:t>
            </a:r>
            <a:r>
              <a:rPr lang="ro-RO" dirty="0" err="1">
                <a:latin typeface="Times New Roman" panose="02020603050405020304" pitchFamily="18" charset="0"/>
                <a:cs typeface="Times New Roman" panose="02020603050405020304" pitchFamily="18" charset="0"/>
              </a:rPr>
              <a:t>sî</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şie</a:t>
            </a:r>
            <a:r>
              <a:rPr lang="ro-RO" dirty="0">
                <a:latin typeface="Times New Roman" panose="02020603050405020304" pitchFamily="18" charset="0"/>
                <a:cs typeface="Times New Roman" panose="02020603050405020304" pitchFamily="18" charset="0"/>
              </a:rPr>
              <a:t>, </a:t>
            </a:r>
            <a:r>
              <a:rPr lang="ro-RO" b="0" i="1" dirty="0">
                <a:latin typeface="Times New Roman" panose="02020603050405020304" pitchFamily="18" charset="0"/>
                <a:cs typeface="Times New Roman" panose="02020603050405020304" pitchFamily="18" charset="0"/>
              </a:rPr>
              <a:t>adică oricum </a:t>
            </a:r>
            <a:r>
              <a:rPr lang="ro-RO" dirty="0">
                <a:latin typeface="Times New Roman" panose="02020603050405020304" pitchFamily="18" charset="0"/>
                <a:cs typeface="Times New Roman" panose="02020603050405020304" pitchFamily="18" charset="0"/>
              </a:rPr>
              <a:t>casa la stradă, mai ales la strada principală (xxx) </a:t>
            </a:r>
            <a:r>
              <a:rPr lang="ro-RO" b="1" i="1" dirty="0" err="1">
                <a:solidFill>
                  <a:srgbClr val="FF0000"/>
                </a:solidFill>
                <a:latin typeface="Times New Roman" panose="02020603050405020304" pitchFamily="18" charset="0"/>
                <a:cs typeface="Times New Roman" panose="02020603050405020304" pitchFamily="18" charset="0"/>
              </a:rPr>
              <a:t>poliubomu</a:t>
            </a:r>
            <a:r>
              <a:rPr lang="ro-RO" b="1"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tre</a:t>
            </a:r>
            <a:r>
              <a:rPr lang="ro-RO" dirty="0">
                <a:latin typeface="Times New Roman" panose="02020603050405020304" pitchFamily="18" charset="0"/>
                <a:cs typeface="Times New Roman" panose="02020603050405020304" pitchFamily="18" charset="0"/>
              </a:rPr>
              <a:t> să </a:t>
            </a:r>
            <a:r>
              <a:rPr lang="ro-RO" dirty="0" err="1">
                <a:latin typeface="Times New Roman" panose="02020603050405020304" pitchFamily="18" charset="0"/>
                <a:cs typeface="Times New Roman" panose="02020603050405020304" pitchFamily="18" charset="0"/>
              </a:rPr>
              <a:t>șie</a:t>
            </a:r>
            <a:r>
              <a:rPr lang="ro-RO" dirty="0">
                <a:latin typeface="Times New Roman" panose="02020603050405020304" pitchFamily="18" charset="0"/>
                <a:cs typeface="Times New Roman" panose="02020603050405020304" pitchFamily="18" charset="0"/>
              </a:rPr>
              <a:t> normal … </a:t>
            </a:r>
            <a:r>
              <a:rPr lang="ro-RO" dirty="0" err="1">
                <a:latin typeface="Times New Roman" panose="02020603050405020304" pitchFamily="18" charset="0"/>
                <a:cs typeface="Times New Roman" panose="02020603050405020304" pitchFamily="18" charset="0"/>
              </a:rPr>
              <a:t>evaluatoru</a:t>
            </a:r>
            <a:r>
              <a:rPr lang="ro-RO" dirty="0">
                <a:latin typeface="Times New Roman" panose="02020603050405020304" pitchFamily="18" charset="0"/>
                <a:cs typeface="Times New Roman" panose="02020603050405020304" pitchFamily="18" charset="0"/>
              </a:rPr>
              <a:t>, </a:t>
            </a:r>
            <a:r>
              <a:rPr lang="ro-RO" b="0" i="1" dirty="0" err="1">
                <a:latin typeface="Times New Roman" panose="02020603050405020304" pitchFamily="18" charset="0"/>
                <a:cs typeface="Times New Roman" panose="02020603050405020304" pitchFamily="18" charset="0"/>
              </a:rPr>
              <a:t>înţăleji</a:t>
            </a:r>
            <a:r>
              <a:rPr lang="ro-RO" b="1" dirty="0">
                <a:latin typeface="Times New Roman" panose="02020603050405020304" pitchFamily="18" charset="0"/>
                <a:cs typeface="Times New Roman" panose="02020603050405020304" pitchFamily="18" charset="0"/>
              </a:rPr>
              <a:t>,</a:t>
            </a:r>
            <a:r>
              <a:rPr lang="ro-RO" dirty="0">
                <a:latin typeface="Times New Roman" panose="02020603050405020304" pitchFamily="18" charset="0"/>
                <a:cs typeface="Times New Roman" panose="02020603050405020304" pitchFamily="18" charset="0"/>
              </a:rPr>
              <a:t> cum o spus </a:t>
            </a:r>
            <a:r>
              <a:rPr lang="ro-RO" dirty="0" err="1">
                <a:latin typeface="Times New Roman" panose="02020603050405020304" pitchFamily="18" charset="0"/>
                <a:cs typeface="Times New Roman" panose="02020603050405020304" pitchFamily="18" charset="0"/>
              </a:rPr>
              <a:t>aşela</a:t>
            </a:r>
            <a:r>
              <a:rPr lang="ro-RO" dirty="0">
                <a:latin typeface="Times New Roman" panose="02020603050405020304" pitchFamily="18" charset="0"/>
                <a:cs typeface="Times New Roman" panose="02020603050405020304" pitchFamily="18" charset="0"/>
              </a:rPr>
              <a:t> că ii </a:t>
            </a:r>
            <a:r>
              <a:rPr lang="ro-RO" b="1" i="1" dirty="0" err="1">
                <a:solidFill>
                  <a:srgbClr val="FF0000"/>
                </a:solidFill>
                <a:latin typeface="Times New Roman" panose="02020603050405020304" pitchFamily="18" charset="0"/>
                <a:cs typeface="Times New Roman" panose="02020603050405020304" pitchFamily="18" charset="0"/>
              </a:rPr>
              <a:t>poliubomu</a:t>
            </a:r>
            <a:r>
              <a:rPr lang="ro-RO" b="1"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îs</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cointeresaţi</a:t>
            </a:r>
            <a:r>
              <a:rPr lang="ro-RO" dirty="0">
                <a:latin typeface="Times New Roman" panose="02020603050405020304" pitchFamily="18" charset="0"/>
                <a:cs typeface="Times New Roman" panose="02020603050405020304" pitchFamily="18" charset="0"/>
              </a:rPr>
              <a:t> cât mai multă </a:t>
            </a:r>
            <a:r>
              <a:rPr lang="ro-RO" b="1" i="1" dirty="0" err="1">
                <a:solidFill>
                  <a:srgbClr val="00B050"/>
                </a:solidFill>
                <a:latin typeface="Times New Roman" panose="02020603050405020304" pitchFamily="18" charset="0"/>
                <a:cs typeface="Times New Roman" panose="02020603050405020304" pitchFamily="18" charset="0"/>
              </a:rPr>
              <a:t>capustă</a:t>
            </a:r>
            <a:r>
              <a:rPr lang="ro-RO" dirty="0">
                <a:latin typeface="Times New Roman" panose="02020603050405020304" pitchFamily="18" charset="0"/>
                <a:cs typeface="Times New Roman" panose="02020603050405020304" pitchFamily="18" charset="0"/>
              </a:rPr>
              <a:t> să-</a:t>
            </a:r>
            <a:r>
              <a:rPr lang="ro-RO" dirty="0" err="1">
                <a:latin typeface="Times New Roman" panose="02020603050405020304" pitchFamily="18" charset="0"/>
                <a:cs typeface="Times New Roman" panose="02020603050405020304" pitchFamily="18" charset="0"/>
              </a:rPr>
              <a:t>ţi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dăi</a:t>
            </a:r>
            <a:r>
              <a:rPr lang="ro-RO" dirty="0">
                <a:latin typeface="Times New Roman" panose="02020603050405020304" pitchFamily="18" charset="0"/>
                <a:cs typeface="Times New Roman" panose="02020603050405020304" pitchFamily="18" charset="0"/>
              </a:rPr>
              <a:t> că la </a:t>
            </a:r>
            <a:r>
              <a:rPr lang="ro-RO" dirty="0" err="1">
                <a:latin typeface="Times New Roman" panose="02020603050405020304" pitchFamily="18" charset="0"/>
                <a:cs typeface="Times New Roman" panose="02020603050405020304" pitchFamily="18" charset="0"/>
              </a:rPr>
              <a:t>dânşii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procentu</a:t>
            </a:r>
            <a:r>
              <a:rPr lang="ro-RO" dirty="0">
                <a:latin typeface="Times New Roman" panose="02020603050405020304" pitchFamily="18" charset="0"/>
                <a:cs typeface="Times New Roman" panose="02020603050405020304" pitchFamily="18" charset="0"/>
              </a:rPr>
              <a:t> îi mai mari </a:t>
            </a:r>
          </a:p>
          <a:p>
            <a:pPr marL="582613" indent="-582613">
              <a:lnSpc>
                <a:spcPct val="110000"/>
              </a:lnSpc>
              <a:spcBef>
                <a:spcPts val="0"/>
              </a:spcBef>
              <a:spcAft>
                <a:spcPts val="0"/>
              </a:spcAft>
            </a:pPr>
            <a:r>
              <a:rPr lang="ro-RO" dirty="0">
                <a:latin typeface="Times New Roman" panose="02020603050405020304" pitchFamily="18" charset="0"/>
                <a:cs typeface="Times New Roman" panose="02020603050405020304" pitchFamily="18" charset="0"/>
              </a:rPr>
              <a:t>B: </a:t>
            </a:r>
            <a:r>
              <a:rPr lang="ro-RO" dirty="0" err="1">
                <a:latin typeface="Times New Roman" panose="02020603050405020304" pitchFamily="18" charset="0"/>
                <a:cs typeface="Times New Roman" panose="02020603050405020304" pitchFamily="18" charset="0"/>
              </a:rPr>
              <a:t>evaluatoru</a:t>
            </a:r>
            <a:r>
              <a:rPr lang="ro-RO" dirty="0">
                <a:latin typeface="Times New Roman" panose="02020603050405020304" pitchFamily="18" charset="0"/>
                <a:cs typeface="Times New Roman" panose="02020603050405020304" pitchFamily="18" charset="0"/>
              </a:rPr>
              <a:t>’ vini </a:t>
            </a:r>
            <a:r>
              <a:rPr lang="ro-RO" dirty="0" err="1">
                <a:latin typeface="Times New Roman" panose="02020603050405020304" pitchFamily="18" charset="0"/>
                <a:cs typeface="Times New Roman" panose="02020603050405020304" pitchFamily="18" charset="0"/>
              </a:rPr>
              <a:t>şî</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sî</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uitî</a:t>
            </a:r>
            <a:r>
              <a:rPr lang="ro-RO" dirty="0">
                <a:latin typeface="Times New Roman" panose="02020603050405020304" pitchFamily="18" charset="0"/>
                <a:cs typeface="Times New Roman" panose="02020603050405020304" pitchFamily="18" charset="0"/>
              </a:rPr>
              <a:t>... Știi care e </a:t>
            </a:r>
            <a:r>
              <a:rPr lang="ro-RO" b="1" i="1" dirty="0" err="1">
                <a:solidFill>
                  <a:srgbClr val="00B050"/>
                </a:solidFill>
                <a:latin typeface="Times New Roman" panose="02020603050405020304" pitchFamily="18" charset="0"/>
                <a:cs typeface="Times New Roman" panose="02020603050405020304" pitchFamily="18" charset="0"/>
              </a:rPr>
              <a:t>pricolu</a:t>
            </a:r>
            <a:r>
              <a:rPr lang="ro-RO" dirty="0">
                <a:latin typeface="Times New Roman" panose="02020603050405020304" pitchFamily="18" charset="0"/>
                <a:cs typeface="Times New Roman" panose="02020603050405020304" pitchFamily="18" charset="0"/>
              </a:rPr>
              <a:t> cu </a:t>
            </a:r>
            <a:r>
              <a:rPr lang="ro-RO" dirty="0" err="1">
                <a:latin typeface="Times New Roman" panose="02020603050405020304" pitchFamily="18" charset="0"/>
                <a:cs typeface="Times New Roman" panose="02020603050405020304" pitchFamily="18" charset="0"/>
              </a:rPr>
              <a:t>evaluatoru</a:t>
            </a:r>
            <a:r>
              <a:rPr lang="ro-RO" dirty="0">
                <a:latin typeface="Times New Roman" panose="02020603050405020304" pitchFamily="18" charset="0"/>
                <a:cs typeface="Times New Roman" panose="02020603050405020304" pitchFamily="18" charset="0"/>
              </a:rPr>
              <a:t>? În caz că tu nu </a:t>
            </a:r>
            <a:r>
              <a:rPr lang="ro-RO" dirty="0" err="1">
                <a:latin typeface="Times New Roman" panose="02020603050405020304" pitchFamily="18" charset="0"/>
                <a:cs typeface="Times New Roman" panose="02020603050405020304" pitchFamily="18" charset="0"/>
              </a:rPr>
              <a:t>plăteşti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sî</a:t>
            </a:r>
            <a:r>
              <a:rPr lang="ro-RO" dirty="0">
                <a:latin typeface="Times New Roman" panose="02020603050405020304" pitchFamily="18" charset="0"/>
                <a:cs typeface="Times New Roman" panose="02020603050405020304" pitchFamily="18" charset="0"/>
              </a:rPr>
              <a:t> poată banca să-</a:t>
            </a:r>
            <a:r>
              <a:rPr lang="ro-RO" dirty="0" err="1">
                <a:latin typeface="Times New Roman" panose="02020603050405020304" pitchFamily="18" charset="0"/>
                <a:cs typeface="Times New Roman" panose="02020603050405020304" pitchFamily="18" charset="0"/>
              </a:rPr>
              <a:t>ş</a:t>
            </a:r>
            <a:r>
              <a:rPr lang="ro-RO" dirty="0">
                <a:latin typeface="Times New Roman" panose="02020603050405020304" pitchFamily="18" charset="0"/>
                <a:cs typeface="Times New Roman" panose="02020603050405020304" pitchFamily="18" charset="0"/>
              </a:rPr>
              <a:t> scoată banii din asta, </a:t>
            </a:r>
            <a:r>
              <a:rPr lang="ro-RO" b="1" i="1" dirty="0" err="1">
                <a:latin typeface="Times New Roman" panose="02020603050405020304" pitchFamily="18" charset="0"/>
                <a:cs typeface="Times New Roman" panose="02020603050405020304" pitchFamily="18" charset="0"/>
              </a:rPr>
              <a:t>ştii</a:t>
            </a:r>
            <a:r>
              <a:rPr lang="ro-RO" dirty="0">
                <a:latin typeface="Times New Roman" panose="02020603050405020304" pitchFamily="18" charset="0"/>
                <a:cs typeface="Times New Roman" panose="02020603050405020304" pitchFamily="18" charset="0"/>
              </a:rPr>
              <a:t>?!</a:t>
            </a:r>
          </a:p>
          <a:p>
            <a:pPr marL="582613" indent="-582613">
              <a:lnSpc>
                <a:spcPct val="110000"/>
              </a:lnSpc>
              <a:spcBef>
                <a:spcPts val="0"/>
              </a:spcBef>
              <a:spcAft>
                <a:spcPts val="0"/>
              </a:spcAft>
            </a:pPr>
            <a:r>
              <a:rPr lang="ro-RO" dirty="0">
                <a:latin typeface="Times New Roman" panose="02020603050405020304" pitchFamily="18" charset="0"/>
                <a:cs typeface="Times New Roman" panose="02020603050405020304" pitchFamily="18" charset="0"/>
              </a:rPr>
              <a:t>A: </a:t>
            </a:r>
            <a:r>
              <a:rPr lang="ro-RO" b="1" dirty="0">
                <a:latin typeface="Times New Roman" panose="02020603050405020304" pitchFamily="18" charset="0"/>
                <a:cs typeface="Times New Roman" panose="02020603050405020304" pitchFamily="18" charset="0"/>
              </a:rPr>
              <a:t>păi</a:t>
            </a:r>
            <a:r>
              <a:rPr lang="ro-RO" dirty="0">
                <a:latin typeface="Times New Roman" panose="02020603050405020304" pitchFamily="18" charset="0"/>
                <a:cs typeface="Times New Roman" panose="02020603050405020304" pitchFamily="18" charset="0"/>
              </a:rPr>
              <a:t> el </a:t>
            </a:r>
            <a:r>
              <a:rPr lang="ro-RO" dirty="0" err="1">
                <a:latin typeface="Times New Roman" panose="02020603050405020304" pitchFamily="18" charset="0"/>
                <a:cs typeface="Times New Roman" panose="02020603050405020304" pitchFamily="18" charset="0"/>
              </a:rPr>
              <a:t>sî</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gândeşti</a:t>
            </a:r>
            <a:r>
              <a:rPr lang="ro-RO" dirty="0">
                <a:latin typeface="Times New Roman" panose="02020603050405020304" pitchFamily="18" charset="0"/>
                <a:cs typeface="Times New Roman" panose="02020603050405020304" pitchFamily="18" charset="0"/>
              </a:rPr>
              <a:t> </a:t>
            </a:r>
            <a:r>
              <a:rPr lang="ro-RO" b="1" i="1" dirty="0" err="1">
                <a:solidFill>
                  <a:srgbClr val="FF0000"/>
                </a:solidFill>
                <a:latin typeface="Times New Roman" panose="02020603050405020304" pitchFamily="18" charset="0"/>
                <a:cs typeface="Times New Roman" panose="02020603050405020304" pitchFamily="18" charset="0"/>
              </a:rPr>
              <a:t>tipaa</a:t>
            </a:r>
            <a:endParaRPr lang="ro-RO" dirty="0">
              <a:latin typeface="Times New Roman" panose="02020603050405020304" pitchFamily="18" charset="0"/>
              <a:cs typeface="Times New Roman" panose="02020603050405020304" pitchFamily="18" charset="0"/>
            </a:endParaRPr>
          </a:p>
          <a:p>
            <a:endParaRPr lang="ro-RO" sz="2400" dirty="0">
              <a:latin typeface="Times New Roman" panose="02020603050405020304" pitchFamily="18" charset="0"/>
              <a:cs typeface="Times New Roman" panose="02020603050405020304" pitchFamily="18" charset="0"/>
            </a:endParaRPr>
          </a:p>
          <a:p>
            <a:pPr marL="702900" indent="-342900">
              <a:lnSpc>
                <a:spcPct val="100000"/>
              </a:lnSpc>
              <a:spcAft>
                <a:spcPts val="800"/>
              </a:spcAft>
              <a:buFont typeface="Arial" panose="020B0604020202020204" pitchFamily="34" charset="0"/>
              <a:buChar char="•"/>
            </a:pPr>
            <a:endParaRPr lang="en-GB" dirty="0">
              <a:latin typeface="Palatino" pitchFamily="2" charset="77"/>
              <a:ea typeface="Palatino" pitchFamily="2" charset="77"/>
            </a:endParaRPr>
          </a:p>
          <a:p>
            <a:pPr marL="702900" indent="-342900">
              <a:lnSpc>
                <a:spcPct val="100000"/>
              </a:lnSpc>
              <a:spcAft>
                <a:spcPts val="800"/>
              </a:spcAft>
              <a:buFont typeface="Arial" panose="020B0604020202020204" pitchFamily="34" charset="0"/>
              <a:buChar char="•"/>
            </a:pPr>
            <a:endParaRPr lang="en-GB" dirty="0">
              <a:latin typeface="Palatino" pitchFamily="2" charset="77"/>
              <a:ea typeface="Palatino" pitchFamily="2" charset="77"/>
            </a:endParaRPr>
          </a:p>
          <a:p>
            <a:pPr marL="360000" indent="0">
              <a:lnSpc>
                <a:spcPct val="100000"/>
              </a:lnSpc>
              <a:spcAft>
                <a:spcPts val="800"/>
              </a:spcAft>
              <a:buNone/>
            </a:pPr>
            <a:endParaRPr lang="en-GB" dirty="0">
              <a:latin typeface="Palatino" pitchFamily="2" charset="77"/>
              <a:ea typeface="Palatino" pitchFamily="2" charset="77"/>
            </a:endParaRPr>
          </a:p>
        </p:txBody>
      </p:sp>
      <p:sp>
        <p:nvSpPr>
          <p:cNvPr id="6" name="TextBox 5">
            <a:extLst>
              <a:ext uri="{FF2B5EF4-FFF2-40B4-BE49-F238E27FC236}">
                <a16:creationId xmlns:a16="http://schemas.microsoft.com/office/drawing/2014/main" id="{D9D50D50-BAC1-A034-63B8-5B0E88692770}"/>
              </a:ext>
            </a:extLst>
          </p:cNvPr>
          <p:cNvSpPr txBox="1"/>
          <p:nvPr/>
        </p:nvSpPr>
        <p:spPr>
          <a:xfrm>
            <a:off x="283030" y="4430135"/>
            <a:ext cx="11721736" cy="2308324"/>
          </a:xfrm>
          <a:prstGeom prst="rect">
            <a:avLst/>
          </a:prstGeom>
          <a:noFill/>
        </p:spPr>
        <p:txBody>
          <a:bodyPr wrap="square" rtlCol="0">
            <a:spAutoFit/>
          </a:bodyPr>
          <a:lstStyle/>
          <a:p>
            <a:r>
              <a:rPr lang="en-GB" sz="1600" dirty="0">
                <a:latin typeface="Palatino Linotype" panose="02040502050505030304" pitchFamily="18" charset="0"/>
              </a:rPr>
              <a:t>A: Yeah, I am telling you, </a:t>
            </a:r>
            <a:r>
              <a:rPr lang="en-GB" sz="1600" b="1" dirty="0">
                <a:solidFill>
                  <a:srgbClr val="00B050"/>
                </a:solidFill>
                <a:latin typeface="Palatino Linotype" panose="02040502050505030304" pitchFamily="18" charset="0"/>
              </a:rPr>
              <a:t>the air condit</a:t>
            </a:r>
            <a:r>
              <a:rPr lang="en-GB" sz="1600" dirty="0">
                <a:solidFill>
                  <a:srgbClr val="00B050"/>
                </a:solidFill>
                <a:latin typeface="Palatino Linotype" panose="02040502050505030304" pitchFamily="18" charset="0"/>
              </a:rPr>
              <a:t>ioner</a:t>
            </a:r>
            <a:r>
              <a:rPr lang="en-GB" sz="1600" dirty="0">
                <a:latin typeface="Palatino Linotype" panose="02040502050505030304" pitchFamily="18" charset="0"/>
              </a:rPr>
              <a:t>, </a:t>
            </a:r>
            <a:r>
              <a:rPr lang="en-GB" sz="1600" b="1" dirty="0">
                <a:solidFill>
                  <a:srgbClr val="FF0000"/>
                </a:solidFill>
                <a:latin typeface="Palatino Linotype" panose="02040502050505030304" pitchFamily="18" charset="0"/>
              </a:rPr>
              <a:t>DM</a:t>
            </a:r>
            <a:r>
              <a:rPr lang="en-GB" sz="1600" dirty="0">
                <a:latin typeface="Palatino Linotype" panose="02040502050505030304" pitchFamily="18" charset="0"/>
              </a:rPr>
              <a:t>, you use it only when </a:t>
            </a:r>
            <a:r>
              <a:rPr lang="en-GB" sz="1600" b="1" dirty="0">
                <a:solidFill>
                  <a:srgbClr val="00B0F0"/>
                </a:solidFill>
                <a:latin typeface="Palatino Linotype" panose="02040502050505030304" pitchFamily="18" charset="0"/>
              </a:rPr>
              <a:t>DM</a:t>
            </a:r>
            <a:r>
              <a:rPr lang="en-GB" sz="1600" dirty="0">
                <a:latin typeface="Palatino Linotype" panose="02040502050505030304" pitchFamily="18" charset="0"/>
              </a:rPr>
              <a:t> it’s hot outside and you are suffocating, otherwise we haven’t been using it too much / C: Yeah, are you sure it is like that? Are you sure the bank decreases [the amount]? /  B: This </a:t>
            </a:r>
            <a:r>
              <a:rPr lang="en-GB" sz="1600" b="1" dirty="0">
                <a:solidFill>
                  <a:srgbClr val="00B0F0"/>
                </a:solidFill>
                <a:latin typeface="Palatino Linotype" panose="02040502050505030304" pitchFamily="18" charset="0"/>
              </a:rPr>
              <a:t>DM</a:t>
            </a:r>
            <a:r>
              <a:rPr lang="en-GB" sz="1600" dirty="0">
                <a:latin typeface="Palatino Linotype" panose="02040502050505030304" pitchFamily="18" charset="0"/>
              </a:rPr>
              <a:t> depends, as I was telling him, on the evaluator. If he comes and asks, if he decreases because of the year, because if it is from ’63, </a:t>
            </a:r>
            <a:r>
              <a:rPr lang="en-GB" sz="1600" b="1" dirty="0">
                <a:solidFill>
                  <a:srgbClr val="FF0000"/>
                </a:solidFill>
                <a:latin typeface="Palatino Linotype" panose="02040502050505030304" pitchFamily="18" charset="0"/>
              </a:rPr>
              <a:t>DM</a:t>
            </a:r>
            <a:r>
              <a:rPr lang="en-GB" sz="1600" dirty="0">
                <a:latin typeface="Palatino Linotype" panose="02040502050505030304" pitchFamily="18" charset="0"/>
              </a:rPr>
              <a:t>, the bank gives[you money] only if he evaluates the house / A: Yeah, </a:t>
            </a:r>
            <a:r>
              <a:rPr lang="en-GB" sz="1600" b="1" dirty="0">
                <a:solidFill>
                  <a:srgbClr val="00B050"/>
                </a:solidFill>
                <a:latin typeface="Palatino Linotype" panose="02040502050505030304" pitchFamily="18" charset="0"/>
              </a:rPr>
              <a:t>man</a:t>
            </a:r>
            <a:r>
              <a:rPr lang="en-GB" sz="1600" dirty="0">
                <a:latin typeface="Palatino Linotype" panose="02040502050505030304" pitchFamily="18" charset="0"/>
              </a:rPr>
              <a:t>, but </a:t>
            </a:r>
            <a:r>
              <a:rPr lang="en-GB" sz="1600" b="1" dirty="0">
                <a:latin typeface="Palatino Linotype" panose="02040502050505030304" pitchFamily="18" charset="0"/>
              </a:rPr>
              <a:t>DM</a:t>
            </a:r>
            <a:r>
              <a:rPr lang="en-GB" sz="1600" dirty="0">
                <a:latin typeface="Palatino Linotype" panose="02040502050505030304" pitchFamily="18" charset="0"/>
              </a:rPr>
              <a:t> he [also] can make a positive evaluation, because it is located on a main street, it </a:t>
            </a:r>
            <a:r>
              <a:rPr lang="en-GB" sz="1600" b="1" dirty="0">
                <a:solidFill>
                  <a:srgbClr val="FF0000"/>
                </a:solidFill>
                <a:latin typeface="Palatino Linotype" panose="02040502050505030304" pitchFamily="18" charset="0"/>
              </a:rPr>
              <a:t>DM</a:t>
            </a:r>
            <a:r>
              <a:rPr lang="en-GB" sz="1600" dirty="0">
                <a:latin typeface="Palatino Linotype" panose="02040502050505030304" pitchFamily="18" charset="0"/>
              </a:rPr>
              <a:t> is not located in some… B: True / A: You understand that this house will always be, I mean, a house located on a main street, especial on a main street (xxx) </a:t>
            </a:r>
            <a:r>
              <a:rPr lang="en-GB" sz="1600" b="1" dirty="0">
                <a:solidFill>
                  <a:srgbClr val="FF0000"/>
                </a:solidFill>
                <a:latin typeface="Palatino Linotype" panose="02040502050505030304" pitchFamily="18" charset="0"/>
              </a:rPr>
              <a:t>Anyway</a:t>
            </a:r>
            <a:r>
              <a:rPr lang="en-GB" sz="1600" dirty="0">
                <a:latin typeface="Palatino Linotype" panose="02040502050505030304" pitchFamily="18" charset="0"/>
              </a:rPr>
              <a:t>, it must be fine … the evaluator, you know, how he said, </a:t>
            </a:r>
            <a:r>
              <a:rPr lang="en-GB" sz="1600" b="1" dirty="0">
                <a:solidFill>
                  <a:srgbClr val="FF0000"/>
                </a:solidFill>
                <a:latin typeface="Palatino Linotype" panose="02040502050505030304" pitchFamily="18" charset="0"/>
              </a:rPr>
              <a:t>DM</a:t>
            </a:r>
            <a:r>
              <a:rPr lang="en-GB" sz="1600" dirty="0">
                <a:latin typeface="Palatino Linotype" panose="02040502050505030304" pitchFamily="18" charset="0"/>
              </a:rPr>
              <a:t> is interested to give you as much </a:t>
            </a:r>
            <a:r>
              <a:rPr lang="en-GB" sz="1600" b="1" dirty="0">
                <a:solidFill>
                  <a:srgbClr val="00B050"/>
                </a:solidFill>
                <a:latin typeface="Palatino Linotype" panose="02040502050505030304" pitchFamily="18" charset="0"/>
              </a:rPr>
              <a:t>money</a:t>
            </a:r>
            <a:r>
              <a:rPr lang="en-GB" sz="1600" dirty="0">
                <a:latin typeface="Palatino Linotype" panose="02040502050505030304" pitchFamily="18" charset="0"/>
              </a:rPr>
              <a:t> as possible as the commission is bigger / B: The evaluator comes, sees.. You know what is </a:t>
            </a:r>
            <a:r>
              <a:rPr lang="en-GB" sz="1600" b="1" dirty="0">
                <a:solidFill>
                  <a:srgbClr val="00B050"/>
                </a:solidFill>
                <a:latin typeface="Palatino Linotype" panose="02040502050505030304" pitchFamily="18" charset="0"/>
              </a:rPr>
              <a:t>the thing </a:t>
            </a:r>
            <a:r>
              <a:rPr lang="en-GB" sz="1600" dirty="0">
                <a:latin typeface="Palatino Linotype" panose="02040502050505030304" pitchFamily="18" charset="0"/>
              </a:rPr>
              <a:t>with the evaluator? In case you cannot pay [he must assure] that the bank can recover its money, </a:t>
            </a:r>
            <a:r>
              <a:rPr lang="en-GB" sz="1600" b="1" dirty="0">
                <a:latin typeface="Palatino Linotype" panose="02040502050505030304" pitchFamily="18" charset="0"/>
              </a:rPr>
              <a:t>you know </a:t>
            </a:r>
            <a:r>
              <a:rPr lang="en-GB" sz="1600" dirty="0">
                <a:latin typeface="Palatino Linotype" panose="02040502050505030304" pitchFamily="18" charset="0"/>
              </a:rPr>
              <a:t>/ A: </a:t>
            </a:r>
            <a:r>
              <a:rPr lang="en-GB" sz="1600" b="1" dirty="0">
                <a:latin typeface="Palatino Linotype" panose="02040502050505030304" pitchFamily="18" charset="0"/>
              </a:rPr>
              <a:t>well</a:t>
            </a:r>
            <a:r>
              <a:rPr lang="en-GB" sz="1600" dirty="0">
                <a:latin typeface="Palatino Linotype" panose="02040502050505030304" pitchFamily="18" charset="0"/>
              </a:rPr>
              <a:t>, He thinks </a:t>
            </a:r>
            <a:r>
              <a:rPr lang="en-GB" sz="1600" b="1" dirty="0">
                <a:solidFill>
                  <a:srgbClr val="FF0000"/>
                </a:solidFill>
                <a:latin typeface="Palatino Linotype" panose="02040502050505030304" pitchFamily="18" charset="0"/>
              </a:rPr>
              <a:t>like</a:t>
            </a:r>
            <a:r>
              <a:rPr lang="en-GB" sz="1600" dirty="0">
                <a:latin typeface="Palatino Linotype" panose="02040502050505030304" pitchFamily="18" charset="0"/>
              </a:rPr>
              <a:t>…  </a:t>
            </a:r>
          </a:p>
        </p:txBody>
      </p:sp>
    </p:spTree>
    <p:extLst>
      <p:ext uri="{BB962C8B-B14F-4D97-AF65-F5344CB8AC3E}">
        <p14:creationId xmlns:p14="http://schemas.microsoft.com/office/powerpoint/2010/main" val="2262347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1068658" y="181460"/>
            <a:ext cx="10786849" cy="1057984"/>
          </a:xfrm>
        </p:spPr>
        <p:txBody>
          <a:bodyPr>
            <a:normAutofit/>
          </a:bodyPr>
          <a:lstStyle/>
          <a:p>
            <a:pPr algn="r"/>
            <a:r>
              <a:rPr lang="en-GB" sz="4000" dirty="0"/>
              <a:t>Discourse markers</a:t>
            </a:r>
          </a:p>
        </p:txBody>
      </p:sp>
      <p:sp>
        <p:nvSpPr>
          <p:cNvPr id="5" name="Content Placeholder 4">
            <a:extLst>
              <a:ext uri="{FF2B5EF4-FFF2-40B4-BE49-F238E27FC236}">
                <a16:creationId xmlns:a16="http://schemas.microsoft.com/office/drawing/2014/main" id="{78140815-8719-B491-E21B-DC05B8913300}"/>
              </a:ext>
            </a:extLst>
          </p:cNvPr>
          <p:cNvSpPr>
            <a:spLocks noGrp="1"/>
          </p:cNvSpPr>
          <p:nvPr>
            <p:ph idx="1"/>
          </p:nvPr>
        </p:nvSpPr>
        <p:spPr>
          <a:xfrm>
            <a:off x="861567" y="1400629"/>
            <a:ext cx="10993940" cy="5457371"/>
          </a:xfrm>
        </p:spPr>
        <p:txBody>
          <a:bodyPr>
            <a:normAutofit/>
          </a:bodyPr>
          <a:lstStyle/>
          <a:p>
            <a:pPr marL="36000" indent="0" algn="just">
              <a:spcBef>
                <a:spcPts val="600"/>
              </a:spcBef>
              <a:spcAft>
                <a:spcPts val="600"/>
              </a:spcAft>
              <a:buNone/>
            </a:pPr>
            <a:r>
              <a:rPr lang="en-GB" altLang="en-US" sz="2400" b="1" dirty="0">
                <a:latin typeface="Palatino Linotype" panose="02040502050505030304" pitchFamily="18" charset="0"/>
                <a:cs typeface="Palatino Linotype" panose="02040502050505030304" charset="0"/>
              </a:rPr>
              <a:t>DMs, what are they? </a:t>
            </a:r>
          </a:p>
          <a:p>
            <a:pPr marL="36000" indent="0" algn="just">
              <a:spcBef>
                <a:spcPts val="600"/>
              </a:spcBef>
              <a:spcAft>
                <a:spcPts val="600"/>
              </a:spcAft>
              <a:buNone/>
            </a:pPr>
            <a:r>
              <a:rPr lang="nl-NL" sz="1800" dirty="0">
                <a:latin typeface="Palatino Linotype" panose="02040502050505030304" pitchFamily="18" charset="0"/>
                <a:cs typeface="Palatino Linotype" panose="02040502050505030304" charset="0"/>
                <a:sym typeface="+mn-ea"/>
              </a:rPr>
              <a:t>(</a:t>
            </a:r>
            <a:r>
              <a:rPr lang="de-DE" sz="1800" dirty="0" err="1">
                <a:latin typeface="Palatino Linotype" panose="02040502050505030304" pitchFamily="18" charset="0"/>
                <a:cs typeface="Palatino Linotype" panose="02040502050505030304" charset="0"/>
                <a:sym typeface="+mn-ea"/>
              </a:rPr>
              <a:t>Schiffrin</a:t>
            </a:r>
            <a:r>
              <a:rPr lang="de-DE" sz="1800" dirty="0">
                <a:latin typeface="Palatino Linotype" panose="02040502050505030304" pitchFamily="18" charset="0"/>
                <a:cs typeface="Palatino Linotype" panose="02040502050505030304" charset="0"/>
                <a:sym typeface="+mn-ea"/>
              </a:rPr>
              <a:t> 1987; </a:t>
            </a:r>
            <a:r>
              <a:rPr lang="de-DE" sz="1800" dirty="0" err="1">
                <a:latin typeface="Palatino Linotype" panose="02040502050505030304" pitchFamily="18" charset="0"/>
                <a:cs typeface="Palatino Linotype" panose="02040502050505030304" charset="0"/>
                <a:sym typeface="+mn-ea"/>
              </a:rPr>
              <a:t>Schourup</a:t>
            </a:r>
            <a:r>
              <a:rPr lang="de-DE" sz="1800" dirty="0">
                <a:latin typeface="Palatino Linotype" panose="02040502050505030304" pitchFamily="18" charset="0"/>
                <a:cs typeface="Palatino Linotype" panose="02040502050505030304" charset="0"/>
                <a:sym typeface="+mn-ea"/>
              </a:rPr>
              <a:t> 1985, 1999; </a:t>
            </a:r>
            <a:r>
              <a:rPr lang="de-DE" sz="1800" dirty="0" err="1">
                <a:latin typeface="Palatino Linotype" panose="02040502050505030304" pitchFamily="18" charset="0"/>
                <a:cs typeface="Palatino Linotype" panose="02040502050505030304" charset="0"/>
                <a:sym typeface="+mn-ea"/>
              </a:rPr>
              <a:t>Blakemore</a:t>
            </a:r>
            <a:r>
              <a:rPr lang="de-DE" sz="1800" dirty="0">
                <a:latin typeface="Palatino Linotype" panose="02040502050505030304" pitchFamily="18" charset="0"/>
                <a:cs typeface="Palatino Linotype" panose="02040502050505030304" charset="0"/>
                <a:sym typeface="+mn-ea"/>
              </a:rPr>
              <a:t> 1987, 2002; </a:t>
            </a:r>
            <a:r>
              <a:rPr lang="nl-NL" sz="1800" dirty="0">
                <a:latin typeface="Palatino Linotype" panose="02040502050505030304" pitchFamily="18" charset="0"/>
                <a:cs typeface="Palatino Linotype" panose="02040502050505030304" charset="0"/>
                <a:sym typeface="+mn-ea"/>
              </a:rPr>
              <a:t>Bazzanella1990; Fraser 1988, 1990, 1996;</a:t>
            </a:r>
            <a:r>
              <a:rPr lang="de-DE" sz="1800" dirty="0">
                <a:latin typeface="Palatino Linotype" panose="02040502050505030304" pitchFamily="18" charset="0"/>
                <a:cs typeface="Palatino Linotype" panose="02040502050505030304" charset="0"/>
                <a:sym typeface="+mn-ea"/>
              </a:rPr>
              <a:t> </a:t>
            </a:r>
            <a:r>
              <a:rPr lang="en-US" sz="1800" dirty="0">
                <a:latin typeface="Palatino Linotype" panose="02040502050505030304" pitchFamily="18" charset="0"/>
                <a:cs typeface="Palatino Linotype" panose="02040502050505030304" charset="0"/>
                <a:sym typeface="+mn-ea"/>
              </a:rPr>
              <a:t>Jucker &amp; Ziv 1998; </a:t>
            </a:r>
            <a:r>
              <a:rPr lang="en-US" sz="1800" dirty="0" err="1">
                <a:latin typeface="Palatino Linotype" panose="02040502050505030304" pitchFamily="18" charset="0"/>
                <a:cs typeface="Palatino Linotype" panose="02040502050505030304" charset="0"/>
                <a:sym typeface="+mn-ea"/>
              </a:rPr>
              <a:t>Aijmer</a:t>
            </a:r>
            <a:r>
              <a:rPr lang="en-US" sz="1800" dirty="0">
                <a:latin typeface="Palatino Linotype" panose="02040502050505030304" pitchFamily="18" charset="0"/>
                <a:cs typeface="Palatino Linotype" panose="02040502050505030304" charset="0"/>
                <a:sym typeface="+mn-ea"/>
              </a:rPr>
              <a:t> 1997, 2002, 2011, 2013, Fischer 2006, Heine et al. 2011)</a:t>
            </a:r>
          </a:p>
          <a:p>
            <a:pPr marL="36000" indent="0" algn="just">
              <a:spcBef>
                <a:spcPts val="600"/>
              </a:spcBef>
              <a:spcAft>
                <a:spcPts val="600"/>
              </a:spcAft>
              <a:buNone/>
            </a:pPr>
            <a:endParaRPr lang="en-GB" altLang="en-US" sz="1800" b="1" dirty="0">
              <a:latin typeface="Palatino Linotype" panose="02040502050505030304" pitchFamily="18" charset="0"/>
              <a:cs typeface="Palatino Linotype" panose="02040502050505030304" charset="0"/>
            </a:endParaRPr>
          </a:p>
          <a:p>
            <a:pPr marL="36000" algn="just">
              <a:spcBef>
                <a:spcPts val="600"/>
              </a:spcBef>
              <a:spcAft>
                <a:spcPts val="600"/>
              </a:spcAft>
              <a:buFont typeface="Courier New" panose="02070309020205020404" pitchFamily="49" charset="0"/>
              <a:buChar char="o"/>
            </a:pPr>
            <a:r>
              <a:rPr lang="en-GB" altLang="en-US" sz="2400" dirty="0">
                <a:latin typeface="Palatino Linotype" panose="02040502050505030304" pitchFamily="18" charset="0"/>
                <a:cs typeface="Palatino Linotype" panose="02040502050505030304" charset="0"/>
              </a:rPr>
              <a:t>DMs constitute a dynamic and heterogeneous functional category that includes </a:t>
            </a:r>
            <a:endParaRPr lang="en-GB" altLang="en-US" sz="2400" dirty="0">
              <a:solidFill>
                <a:srgbClr val="FF0000"/>
              </a:solidFill>
              <a:latin typeface="Palatino Linotype" panose="02040502050505030304" pitchFamily="18" charset="0"/>
              <a:cs typeface="Palatino Linotype" panose="02040502050505030304" charset="0"/>
            </a:endParaRPr>
          </a:p>
          <a:p>
            <a:pPr marL="502344" lvl="6" algn="just">
              <a:spcBef>
                <a:spcPts val="600"/>
              </a:spcBef>
              <a:spcAft>
                <a:spcPts val="600"/>
              </a:spcAft>
              <a:buFont typeface="Arial" panose="020B0604020202020204" pitchFamily="34" charset="0"/>
              <a:buChar char="•"/>
            </a:pPr>
            <a:r>
              <a:rPr lang="en-GB" altLang="en-US" sz="2400" dirty="0">
                <a:latin typeface="Palatino Linotype" panose="02040502050505030304" pitchFamily="18" charset="0"/>
                <a:cs typeface="Palatino Linotype" panose="02040502050505030304" charset="0"/>
              </a:rPr>
              <a:t>adverbs (</a:t>
            </a:r>
            <a:r>
              <a:rPr lang="en-GB" altLang="en-US" sz="2400" i="1" dirty="0">
                <a:latin typeface="Palatino Linotype" panose="02040502050505030304" pitchFamily="18" charset="0"/>
                <a:cs typeface="Palatino Linotype" panose="02040502050505030304" charset="0"/>
              </a:rPr>
              <a:t>now, actually, anyway</a:t>
            </a:r>
            <a:r>
              <a:rPr lang="en-GB" altLang="en-US" sz="2400" dirty="0">
                <a:latin typeface="Palatino Linotype" panose="02040502050505030304" pitchFamily="18" charset="0"/>
                <a:cs typeface="Palatino Linotype" panose="02040502050505030304" charset="0"/>
              </a:rPr>
              <a:t>)</a:t>
            </a:r>
          </a:p>
          <a:p>
            <a:pPr marL="502344" lvl="6" algn="just">
              <a:spcBef>
                <a:spcPts val="600"/>
              </a:spcBef>
              <a:spcAft>
                <a:spcPts val="600"/>
              </a:spcAft>
              <a:buFont typeface="Arial" panose="020B0604020202020204" pitchFamily="34" charset="0"/>
              <a:buChar char="•"/>
            </a:pPr>
            <a:r>
              <a:rPr lang="en-GB" altLang="en-US" sz="2400" dirty="0">
                <a:latin typeface="Palatino Linotype" panose="02040502050505030304" pitchFamily="18" charset="0"/>
                <a:cs typeface="Palatino Linotype" panose="02040502050505030304" charset="0"/>
              </a:rPr>
              <a:t>coordinating and subordinating conjunctions (</a:t>
            </a:r>
            <a:r>
              <a:rPr lang="en-GB" altLang="en-US" sz="2400" i="1" dirty="0">
                <a:latin typeface="Palatino Linotype" panose="02040502050505030304" pitchFamily="18" charset="0"/>
                <a:cs typeface="Palatino Linotype" panose="02040502050505030304" charset="0"/>
              </a:rPr>
              <a:t>and, but, because</a:t>
            </a:r>
            <a:r>
              <a:rPr lang="en-GB" altLang="en-US" sz="2400" dirty="0">
                <a:latin typeface="Palatino Linotype" panose="02040502050505030304" pitchFamily="18" charset="0"/>
                <a:cs typeface="Palatino Linotype" panose="02040502050505030304" charset="0"/>
              </a:rPr>
              <a:t>)</a:t>
            </a:r>
          </a:p>
          <a:p>
            <a:pPr marL="502344" lvl="6" algn="just">
              <a:spcBef>
                <a:spcPts val="600"/>
              </a:spcBef>
              <a:spcAft>
                <a:spcPts val="600"/>
              </a:spcAft>
              <a:buFont typeface="Arial" panose="020B0604020202020204" pitchFamily="34" charset="0"/>
              <a:buChar char="•"/>
            </a:pPr>
            <a:r>
              <a:rPr lang="en-GB" altLang="en-US" sz="2400" dirty="0">
                <a:latin typeface="Palatino Linotype" panose="02040502050505030304" pitchFamily="18" charset="0"/>
                <a:cs typeface="Palatino Linotype" panose="02040502050505030304" charset="0"/>
              </a:rPr>
              <a:t>interjections (</a:t>
            </a:r>
            <a:r>
              <a:rPr lang="en-GB" altLang="en-US" sz="2400" i="1" dirty="0">
                <a:latin typeface="Palatino Linotype" panose="02040502050505030304" pitchFamily="18" charset="0"/>
                <a:cs typeface="Palatino Linotype" panose="02040502050505030304" charset="0"/>
              </a:rPr>
              <a:t>oh, gosh, boy</a:t>
            </a:r>
            <a:r>
              <a:rPr lang="en-GB" altLang="en-US" sz="2400" dirty="0">
                <a:latin typeface="Palatino Linotype" panose="02040502050505030304" pitchFamily="18" charset="0"/>
                <a:cs typeface="Palatino Linotype" panose="02040502050505030304" charset="0"/>
              </a:rPr>
              <a:t>)</a:t>
            </a:r>
          </a:p>
          <a:p>
            <a:pPr marL="502344" lvl="6" algn="just">
              <a:spcBef>
                <a:spcPts val="600"/>
              </a:spcBef>
              <a:spcAft>
                <a:spcPts val="600"/>
              </a:spcAft>
              <a:buFont typeface="Arial" panose="020B0604020202020204" pitchFamily="34" charset="0"/>
              <a:buChar char="•"/>
            </a:pPr>
            <a:r>
              <a:rPr lang="en-GB" altLang="en-US" sz="2400" dirty="0">
                <a:latin typeface="Palatino Linotype" panose="02040502050505030304" pitchFamily="18" charset="0"/>
                <a:cs typeface="Palatino Linotype" panose="02040502050505030304" charset="0"/>
              </a:rPr>
              <a:t>verbs (</a:t>
            </a:r>
            <a:r>
              <a:rPr lang="en-GB" altLang="en-US" sz="2400" i="1" dirty="0">
                <a:latin typeface="Palatino Linotype" panose="02040502050505030304" pitchFamily="18" charset="0"/>
                <a:cs typeface="Palatino Linotype" panose="02040502050505030304" charset="0"/>
              </a:rPr>
              <a:t>say, look, see</a:t>
            </a:r>
            <a:r>
              <a:rPr lang="en-GB" altLang="en-US" sz="2400" dirty="0">
                <a:latin typeface="Palatino Linotype" panose="02040502050505030304" pitchFamily="18" charset="0"/>
                <a:cs typeface="Palatino Linotype" panose="02040502050505030304" charset="0"/>
              </a:rPr>
              <a:t>),</a:t>
            </a:r>
          </a:p>
          <a:p>
            <a:pPr marL="502344" lvl="6" algn="just">
              <a:spcBef>
                <a:spcPts val="600"/>
              </a:spcBef>
              <a:spcAft>
                <a:spcPts val="600"/>
              </a:spcAft>
              <a:buFont typeface="Arial" panose="020B0604020202020204" pitchFamily="34" charset="0"/>
              <a:buChar char="•"/>
            </a:pPr>
            <a:r>
              <a:rPr lang="en-GB" altLang="en-US" sz="2400" dirty="0">
                <a:latin typeface="Palatino Linotype" panose="02040502050505030304" pitchFamily="18" charset="0"/>
                <a:cs typeface="Palatino Linotype" panose="02040502050505030304" charset="0"/>
              </a:rPr>
              <a:t>clauses (</a:t>
            </a:r>
            <a:r>
              <a:rPr lang="en-GB" altLang="en-US" sz="2400" i="1" dirty="0">
                <a:latin typeface="Palatino Linotype" panose="02040502050505030304" pitchFamily="18" charset="0"/>
                <a:cs typeface="Palatino Linotype" panose="02040502050505030304" charset="0"/>
              </a:rPr>
              <a:t>you see, I mean, you know</a:t>
            </a:r>
            <a:r>
              <a:rPr lang="en-GB" altLang="en-US" sz="2400" dirty="0">
                <a:latin typeface="Palatino Linotype" panose="02040502050505030304" pitchFamily="18" charset="0"/>
                <a:cs typeface="Palatino Linotype" panose="02040502050505030304" charset="0"/>
              </a:rPr>
              <a:t>)</a:t>
            </a:r>
          </a:p>
          <a:p>
            <a:endParaRPr lang="en-GB" dirty="0"/>
          </a:p>
        </p:txBody>
      </p:sp>
    </p:spTree>
    <p:extLst>
      <p:ext uri="{BB962C8B-B14F-4D97-AF65-F5344CB8AC3E}">
        <p14:creationId xmlns:p14="http://schemas.microsoft.com/office/powerpoint/2010/main" val="44842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1141230" y="500743"/>
            <a:ext cx="10786849" cy="1057984"/>
          </a:xfrm>
        </p:spPr>
        <p:txBody>
          <a:bodyPr>
            <a:normAutofit/>
          </a:bodyPr>
          <a:lstStyle/>
          <a:p>
            <a:pPr algn="r"/>
            <a:r>
              <a:rPr lang="en-GB" sz="4000" dirty="0"/>
              <a:t>Discourse markers</a:t>
            </a:r>
          </a:p>
        </p:txBody>
      </p:sp>
      <p:sp>
        <p:nvSpPr>
          <p:cNvPr id="5" name="Content Placeholder 4">
            <a:extLst>
              <a:ext uri="{FF2B5EF4-FFF2-40B4-BE49-F238E27FC236}">
                <a16:creationId xmlns:a16="http://schemas.microsoft.com/office/drawing/2014/main" id="{78140815-8719-B491-E21B-DC05B8913300}"/>
              </a:ext>
            </a:extLst>
          </p:cNvPr>
          <p:cNvSpPr>
            <a:spLocks noGrp="1"/>
          </p:cNvSpPr>
          <p:nvPr>
            <p:ph idx="1"/>
          </p:nvPr>
        </p:nvSpPr>
        <p:spPr>
          <a:xfrm>
            <a:off x="788995" y="1770743"/>
            <a:ext cx="10786849" cy="4586514"/>
          </a:xfrm>
        </p:spPr>
        <p:txBody>
          <a:bodyPr>
            <a:normAutofit/>
          </a:bodyPr>
          <a:lstStyle/>
          <a:p>
            <a:pPr marL="414900" indent="-342900" algn="just">
              <a:lnSpc>
                <a:spcPct val="110000"/>
              </a:lnSpc>
              <a:buFont typeface="Arial" panose="020B0604020202020204" pitchFamily="34" charset="0"/>
              <a:buChar char="•"/>
            </a:pPr>
            <a:r>
              <a:rPr lang="en-GB" altLang="en-US" dirty="0">
                <a:latin typeface="Palatino Linotype" panose="02040502050505030304" pitchFamily="18" charset="0"/>
                <a:cs typeface="Palatino Linotype" panose="02040502050505030304" charset="0"/>
              </a:rPr>
              <a:t>DMs have been often marginalized due to the difficulty to place within a traditional word class since they are </a:t>
            </a:r>
            <a:r>
              <a:rPr lang="en-GB" altLang="en-US" b="1" dirty="0">
                <a:latin typeface="Palatino Linotype" panose="02040502050505030304" pitchFamily="18" charset="0"/>
                <a:cs typeface="Palatino Linotype" panose="02040502050505030304" charset="0"/>
              </a:rPr>
              <a:t>semantically opaque</a:t>
            </a:r>
            <a:r>
              <a:rPr lang="en-GB" altLang="en-US" dirty="0">
                <a:latin typeface="Palatino Linotype" panose="02040502050505030304" pitchFamily="18" charset="0"/>
                <a:cs typeface="Palatino Linotype" panose="02040502050505030304" charset="0"/>
              </a:rPr>
              <a:t>, having little or no propositional meaning. </a:t>
            </a:r>
          </a:p>
          <a:p>
            <a:pPr marL="414900" indent="-342900" algn="just">
              <a:lnSpc>
                <a:spcPct val="110000"/>
              </a:lnSpc>
              <a:buFont typeface="Arial" panose="020B0604020202020204" pitchFamily="34" charset="0"/>
              <a:buChar char="•"/>
            </a:pPr>
            <a:r>
              <a:rPr lang="en-GB" altLang="en-US" dirty="0">
                <a:latin typeface="Palatino Linotype" panose="02040502050505030304" pitchFamily="18" charset="0"/>
                <a:cs typeface="Palatino Linotype" panose="02040502050505030304" charset="0"/>
              </a:rPr>
              <a:t>Syntactically, they are </a:t>
            </a:r>
            <a:r>
              <a:rPr lang="en-GB" altLang="en-US" b="1" dirty="0">
                <a:latin typeface="Palatino Linotype" panose="02040502050505030304" pitchFamily="18" charset="0"/>
                <a:cs typeface="Palatino Linotype" panose="02040502050505030304" charset="0"/>
              </a:rPr>
              <a:t>optional</a:t>
            </a:r>
            <a:r>
              <a:rPr lang="en-GB" altLang="en-US" dirty="0">
                <a:latin typeface="Palatino Linotype" panose="02040502050505030304" pitchFamily="18" charset="0"/>
                <a:cs typeface="Palatino Linotype" panose="02040502050505030304" charset="0"/>
              </a:rPr>
              <a:t>, occurring outside the syntactic structure or being loosely attached to it. </a:t>
            </a:r>
          </a:p>
          <a:p>
            <a:pPr marL="414900" indent="-342900" algn="just">
              <a:lnSpc>
                <a:spcPct val="110000"/>
              </a:lnSpc>
              <a:buFont typeface="Arial" panose="020B0604020202020204" pitchFamily="34" charset="0"/>
              <a:buChar char="•"/>
            </a:pPr>
            <a:r>
              <a:rPr lang="en-GB" dirty="0">
                <a:latin typeface="Palatino Linotype" panose="02040502050505030304" pitchFamily="18" charset="0"/>
              </a:rPr>
              <a:t>They are one of the most perceptually </a:t>
            </a:r>
            <a:r>
              <a:rPr lang="en-GB" b="1" dirty="0">
                <a:latin typeface="Palatino Linotype" panose="02040502050505030304" pitchFamily="18" charset="0"/>
              </a:rPr>
              <a:t>salient features </a:t>
            </a:r>
            <a:r>
              <a:rPr lang="en-GB" dirty="0">
                <a:latin typeface="Palatino Linotype" panose="02040502050505030304" pitchFamily="18" charset="0"/>
              </a:rPr>
              <a:t>of oral style where they appear with high frequency. </a:t>
            </a:r>
          </a:p>
          <a:p>
            <a:pPr marL="414900" indent="-342900" algn="just">
              <a:lnSpc>
                <a:spcPct val="110000"/>
              </a:lnSpc>
              <a:buFont typeface="Arial" panose="020B0604020202020204" pitchFamily="34" charset="0"/>
              <a:buChar char="•"/>
            </a:pPr>
            <a:r>
              <a:rPr lang="en-GB" dirty="0">
                <a:latin typeface="Palatino Linotype" panose="02040502050505030304" pitchFamily="18" charset="0"/>
              </a:rPr>
              <a:t>They are </a:t>
            </a:r>
            <a:r>
              <a:rPr lang="en-GB" b="1" dirty="0">
                <a:latin typeface="Palatino Linotype" panose="02040502050505030304" pitchFamily="18" charset="0"/>
              </a:rPr>
              <a:t>multifunctional</a:t>
            </a:r>
            <a:r>
              <a:rPr lang="en-GB" dirty="0">
                <a:latin typeface="Palatino Linotype" panose="02040502050505030304" pitchFamily="18" charset="0"/>
              </a:rPr>
              <a:t>, simultaneously operating on several linguistic levels.</a:t>
            </a:r>
          </a:p>
          <a:p>
            <a:endParaRPr lang="en-GB" dirty="0"/>
          </a:p>
        </p:txBody>
      </p:sp>
    </p:spTree>
    <p:extLst>
      <p:ext uri="{BB962C8B-B14F-4D97-AF65-F5344CB8AC3E}">
        <p14:creationId xmlns:p14="http://schemas.microsoft.com/office/powerpoint/2010/main" val="2989804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0B40-8237-D76F-E480-AA90A35756E5}"/>
              </a:ext>
            </a:extLst>
          </p:cNvPr>
          <p:cNvSpPr>
            <a:spLocks noGrp="1"/>
          </p:cNvSpPr>
          <p:nvPr>
            <p:ph type="title"/>
          </p:nvPr>
        </p:nvSpPr>
        <p:spPr>
          <a:xfrm>
            <a:off x="1141230" y="500743"/>
            <a:ext cx="10786849" cy="1057984"/>
          </a:xfrm>
        </p:spPr>
        <p:txBody>
          <a:bodyPr>
            <a:normAutofit/>
          </a:bodyPr>
          <a:lstStyle/>
          <a:p>
            <a:pPr algn="r"/>
            <a:r>
              <a:rPr lang="en-GB" sz="4000" dirty="0"/>
              <a:t>Discourse markers</a:t>
            </a:r>
          </a:p>
        </p:txBody>
      </p:sp>
      <p:sp>
        <p:nvSpPr>
          <p:cNvPr id="5" name="Content Placeholder 4">
            <a:extLst>
              <a:ext uri="{FF2B5EF4-FFF2-40B4-BE49-F238E27FC236}">
                <a16:creationId xmlns:a16="http://schemas.microsoft.com/office/drawing/2014/main" id="{78140815-8719-B491-E21B-DC05B8913300}"/>
              </a:ext>
            </a:extLst>
          </p:cNvPr>
          <p:cNvSpPr>
            <a:spLocks noGrp="1"/>
          </p:cNvSpPr>
          <p:nvPr>
            <p:ph idx="1"/>
          </p:nvPr>
        </p:nvSpPr>
        <p:spPr>
          <a:xfrm>
            <a:off x="788995" y="1770743"/>
            <a:ext cx="10786849" cy="4586514"/>
          </a:xfrm>
        </p:spPr>
        <p:txBody>
          <a:bodyPr>
            <a:normAutofit lnSpcReduction="10000"/>
          </a:bodyPr>
          <a:lstStyle/>
          <a:p>
            <a:pPr>
              <a:lnSpc>
                <a:spcPct val="150000"/>
              </a:lnSpc>
              <a:buFont typeface="Arial" panose="020B0604020202020204" pitchFamily="34" charset="0"/>
              <a:buChar char="•"/>
            </a:pPr>
            <a:r>
              <a:rPr lang="en-GB" sz="2000" dirty="0">
                <a:effectLst/>
                <a:latin typeface="Palatino Linotype" panose="02040502050505030304" pitchFamily="18" charset="0"/>
              </a:rPr>
              <a:t> </a:t>
            </a:r>
            <a:r>
              <a:rPr lang="en-GB" dirty="0">
                <a:effectLst/>
                <a:latin typeface="Palatino Linotype" panose="02040502050505030304" pitchFamily="18" charset="0"/>
              </a:rPr>
              <a:t>The most salient function is </a:t>
            </a:r>
            <a:r>
              <a:rPr lang="en-GB" b="1" dirty="0">
                <a:effectLst/>
                <a:latin typeface="Palatino Linotype" panose="02040502050505030304" pitchFamily="18" charset="0"/>
              </a:rPr>
              <a:t>textual organization</a:t>
            </a:r>
            <a:r>
              <a:rPr lang="en-GB" dirty="0">
                <a:effectLst/>
                <a:latin typeface="Palatino Linotype" panose="02040502050505030304" pitchFamily="18" charset="0"/>
              </a:rPr>
              <a:t>. It concerns general functions like commenting or elaborating on the preceding</a:t>
            </a:r>
            <a:r>
              <a:rPr lang="en-GB" dirty="0">
                <a:latin typeface="Palatino Linotype" panose="02040502050505030304" pitchFamily="18" charset="0"/>
              </a:rPr>
              <a:t> </a:t>
            </a:r>
            <a:r>
              <a:rPr lang="en-GB" dirty="0">
                <a:effectLst/>
                <a:latin typeface="Palatino Linotype" panose="02040502050505030304" pitchFamily="18" charset="0"/>
              </a:rPr>
              <a:t>discourse, drawing attention to what follows, expressing a contrast between the</a:t>
            </a:r>
            <a:r>
              <a:rPr lang="en-GB" dirty="0">
                <a:latin typeface="Palatino Linotype" panose="02040502050505030304" pitchFamily="18" charset="0"/>
              </a:rPr>
              <a:t> </a:t>
            </a:r>
            <a:r>
              <a:rPr lang="en-GB" dirty="0">
                <a:effectLst/>
                <a:latin typeface="Palatino Linotype" panose="02040502050505030304" pitchFamily="18" charset="0"/>
              </a:rPr>
              <a:t>preceding and the following discourse, highlighting specific points, etc. (Heine et al. 2011: 8)</a:t>
            </a:r>
          </a:p>
          <a:p>
            <a:pPr>
              <a:lnSpc>
                <a:spcPct val="150000"/>
              </a:lnSpc>
              <a:buFont typeface="Arial" panose="020B0604020202020204" pitchFamily="34" charset="0"/>
              <a:buChar char="•"/>
            </a:pPr>
            <a:r>
              <a:rPr lang="en-GB" dirty="0">
                <a:effectLst/>
                <a:latin typeface="Palatino Linotype" panose="02040502050505030304" pitchFamily="18" charset="0"/>
                <a:ea typeface="Calibri" panose="020F0502020204030204" pitchFamily="34" charset="0"/>
                <a:cs typeface="Times New Roman" panose="02020603050405020304" pitchFamily="18" charset="0"/>
              </a:rPr>
              <a:t> DMs are responsible for </a:t>
            </a:r>
            <a:r>
              <a:rPr lang="en-GB" b="1" dirty="0">
                <a:effectLst/>
                <a:latin typeface="Palatino Linotype" panose="02040502050505030304" pitchFamily="18" charset="0"/>
                <a:ea typeface="Calibri" panose="020F0502020204030204" pitchFamily="34" charset="0"/>
                <a:cs typeface="Times New Roman" panose="02020603050405020304" pitchFamily="18" charset="0"/>
              </a:rPr>
              <a:t>social cohesion</a:t>
            </a:r>
            <a:r>
              <a:rPr lang="en-GB" dirty="0">
                <a:effectLst/>
                <a:latin typeface="Palatino Linotype" panose="02040502050505030304" pitchFamily="18" charset="0"/>
                <a:ea typeface="Calibri" panose="020F0502020204030204" pitchFamily="34" charset="0"/>
                <a:cs typeface="Times New Roman" panose="02020603050405020304" pitchFamily="18" charset="0"/>
              </a:rPr>
              <a:t>, signalling the relationship between the interlocutors, and </a:t>
            </a:r>
            <a:r>
              <a:rPr lang="en-GB" b="1" dirty="0">
                <a:effectLst/>
                <a:latin typeface="Palatino Linotype" panose="02040502050505030304" pitchFamily="18" charset="0"/>
                <a:ea typeface="Calibri" panose="020F0502020204030204" pitchFamily="34" charset="0"/>
                <a:cs typeface="Times New Roman" panose="02020603050405020304" pitchFamily="18" charset="0"/>
              </a:rPr>
              <a:t>personal stance</a:t>
            </a:r>
            <a:r>
              <a:rPr lang="en-GB" dirty="0">
                <a:effectLst/>
                <a:latin typeface="Palatino Linotype" panose="02040502050505030304" pitchFamily="18" charset="0"/>
                <a:ea typeface="Calibri" panose="020F0502020204030204" pitchFamily="34" charset="0"/>
                <a:cs typeface="Times New Roman" panose="02020603050405020304" pitchFamily="18" charset="0"/>
              </a:rPr>
              <a:t>, where markers indicate the speaker’s stance toward the discourse, the interlocutor, the context of interaction (</a:t>
            </a:r>
            <a:r>
              <a:rPr lang="en-GB" dirty="0" err="1">
                <a:effectLst/>
                <a:latin typeface="Palatino Linotype" panose="02040502050505030304" pitchFamily="18" charset="0"/>
                <a:ea typeface="Calibri" panose="020F0502020204030204" pitchFamily="34" charset="0"/>
                <a:cs typeface="Times New Roman" panose="02020603050405020304" pitchFamily="18" charset="0"/>
              </a:rPr>
              <a:t>Ghezzi</a:t>
            </a:r>
            <a:r>
              <a:rPr lang="en-GB" dirty="0">
                <a:effectLst/>
                <a:latin typeface="Palatino Linotype" panose="02040502050505030304" pitchFamily="18" charset="0"/>
                <a:ea typeface="Calibri" panose="020F0502020204030204" pitchFamily="34" charset="0"/>
                <a:cs typeface="Times New Roman" panose="02020603050405020304" pitchFamily="18" charset="0"/>
              </a:rPr>
              <a:t> 2014: 13–14).</a:t>
            </a:r>
            <a:endParaRPr lang="en-RO" dirty="0">
              <a:effectLst/>
              <a:latin typeface="Palatino Linotype" panose="02040502050505030304" pitchFamily="18"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en-GB" sz="2000" dirty="0">
              <a:effectLst/>
              <a:latin typeface="Libre Baskerville" panose="02000000000000000000" pitchFamily="2" charset="0"/>
            </a:endParaRPr>
          </a:p>
          <a:p>
            <a:r>
              <a:rPr lang="en-GB" dirty="0"/>
              <a:t> </a:t>
            </a:r>
          </a:p>
        </p:txBody>
      </p:sp>
      <p:sp>
        <p:nvSpPr>
          <p:cNvPr id="3" name="TextBox 2">
            <a:extLst>
              <a:ext uri="{FF2B5EF4-FFF2-40B4-BE49-F238E27FC236}">
                <a16:creationId xmlns:a16="http://schemas.microsoft.com/office/drawing/2014/main" id="{2917F22D-5006-C691-4114-190C3C1D2840}"/>
              </a:ext>
            </a:extLst>
          </p:cNvPr>
          <p:cNvSpPr txBox="1"/>
          <p:nvPr/>
        </p:nvSpPr>
        <p:spPr>
          <a:xfrm>
            <a:off x="1714500" y="6172200"/>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3495650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1991214" y="548640"/>
            <a:ext cx="9634728" cy="853440"/>
          </a:xfrm>
        </p:spPr>
        <p:txBody>
          <a:bodyPr>
            <a:normAutofit/>
          </a:bodyPr>
          <a:lstStyle/>
          <a:p>
            <a:pPr algn="r"/>
            <a:r>
              <a:rPr lang="en-GB" sz="4000" dirty="0"/>
              <a:t>Discourse markers &amp; language contact </a:t>
            </a:r>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792479" y="1698171"/>
            <a:ext cx="10833463" cy="4611189"/>
          </a:xfrm>
        </p:spPr>
        <p:txBody>
          <a:bodyPr>
            <a:normAutofit/>
          </a:bodyPr>
          <a:lstStyle/>
          <a:p>
            <a:pPr marL="702900" indent="-342900" algn="just">
              <a:lnSpc>
                <a:spcPct val="100000"/>
              </a:lnSpc>
              <a:spcAft>
                <a:spcPts val="800"/>
              </a:spcAft>
              <a:buFont typeface="Arial" panose="020B0604020202020204" pitchFamily="34" charset="0"/>
              <a:buChar char="•"/>
            </a:pPr>
            <a:r>
              <a:rPr lang="en-GB" dirty="0">
                <a:latin typeface="Palatino Linotype" panose="02040502050505030304" pitchFamily="18" charset="0"/>
                <a:ea typeface="Palatino" pitchFamily="2" charset="77"/>
              </a:rPr>
              <a:t>Recent studies (Maschler 2000, de </a:t>
            </a:r>
            <a:r>
              <a:rPr lang="en-GB" dirty="0" err="1">
                <a:latin typeface="Palatino Linotype" panose="02040502050505030304" pitchFamily="18" charset="0"/>
                <a:ea typeface="Palatino" pitchFamily="2" charset="77"/>
              </a:rPr>
              <a:t>Rooij</a:t>
            </a:r>
            <a:r>
              <a:rPr lang="en-GB" dirty="0">
                <a:latin typeface="Palatino Linotype" panose="02040502050505030304" pitchFamily="18" charset="0"/>
                <a:ea typeface="Palatino" pitchFamily="2" charset="77"/>
              </a:rPr>
              <a:t> 2000, Goss and Salmons 2000, Matras 2000, 2009 Torres and </a:t>
            </a:r>
            <a:r>
              <a:rPr lang="en-GB" dirty="0" err="1">
                <a:latin typeface="Palatino Linotype" panose="02040502050505030304" pitchFamily="18" charset="0"/>
                <a:ea typeface="Palatino" pitchFamily="2" charset="77"/>
              </a:rPr>
              <a:t>Potowski</a:t>
            </a:r>
            <a:r>
              <a:rPr lang="en-GB" dirty="0">
                <a:latin typeface="Palatino Linotype" panose="02040502050505030304" pitchFamily="18" charset="0"/>
                <a:ea typeface="Palatino" pitchFamily="2" charset="77"/>
              </a:rPr>
              <a:t> 2008, Andersen 2014) have established a widespread consensus that discourse markers occupy a position at the very top of the borrowability hierarchy in the context of bilingualism. </a:t>
            </a:r>
          </a:p>
          <a:p>
            <a:pPr marL="702900" indent="-342900" algn="just">
              <a:lnSpc>
                <a:spcPct val="100000"/>
              </a:lnSpc>
              <a:spcAft>
                <a:spcPts val="800"/>
              </a:spcAft>
              <a:buFont typeface="Arial" panose="020B0604020202020204" pitchFamily="34" charset="0"/>
              <a:buChar char="•"/>
            </a:pPr>
            <a:r>
              <a:rPr lang="en-GB" dirty="0" err="1">
                <a:latin typeface="Palatino Linotype" panose="02040502050505030304" pitchFamily="18" charset="0"/>
                <a:ea typeface="Palatino" pitchFamily="2" charset="77"/>
              </a:rPr>
              <a:t>Heinne</a:t>
            </a:r>
            <a:r>
              <a:rPr lang="en-GB" dirty="0">
                <a:latin typeface="Palatino Linotype" panose="02040502050505030304" pitchFamily="18" charset="0"/>
                <a:ea typeface="Palatino" pitchFamily="2" charset="77"/>
              </a:rPr>
              <a:t> </a:t>
            </a:r>
            <a:r>
              <a:rPr lang="ro-RO" sz="2400" i="1" dirty="0">
                <a:latin typeface="Palatino Linotype" panose="02040502050505030304" pitchFamily="18" charset="0"/>
                <a:ea typeface="Palatino" pitchFamily="2" charset="77"/>
              </a:rPr>
              <a:t>et al</a:t>
            </a:r>
            <a:r>
              <a:rPr lang="ro-RO" sz="2400" dirty="0">
                <a:latin typeface="Palatino Linotype" panose="02040502050505030304" pitchFamily="18" charset="0"/>
                <a:ea typeface="Palatino" pitchFamily="2" charset="77"/>
              </a:rPr>
              <a:t>. </a:t>
            </a:r>
            <a:r>
              <a:rPr lang="en-GB" dirty="0">
                <a:latin typeface="Palatino Linotype" panose="02040502050505030304" pitchFamily="18" charset="0"/>
                <a:ea typeface="Palatino" pitchFamily="2" charset="77"/>
              </a:rPr>
              <a:t>(2021: 212): DMs are deeply entrenched in the socio-cultural environment and the discourse organization of a language therefore they can be affected by language contact more than many other kinds of linguistic expressions</a:t>
            </a:r>
          </a:p>
          <a:p>
            <a:pPr marL="702900" indent="-342900">
              <a:lnSpc>
                <a:spcPct val="100000"/>
              </a:lnSpc>
              <a:spcAft>
                <a:spcPts val="800"/>
              </a:spcAft>
              <a:buFont typeface="Arial" panose="020B0604020202020204" pitchFamily="34" charset="0"/>
              <a:buChar char="•"/>
            </a:pPr>
            <a:endParaRPr lang="en-GB" dirty="0">
              <a:latin typeface="Palatino" pitchFamily="2" charset="77"/>
              <a:ea typeface="Palatino" pitchFamily="2" charset="77"/>
            </a:endParaRPr>
          </a:p>
          <a:p>
            <a:pPr marL="702900" indent="-342900">
              <a:lnSpc>
                <a:spcPct val="100000"/>
              </a:lnSpc>
              <a:spcAft>
                <a:spcPts val="800"/>
              </a:spcAft>
              <a:buFont typeface="Arial" panose="020B0604020202020204" pitchFamily="34" charset="0"/>
              <a:buChar char="•"/>
            </a:pPr>
            <a:endParaRPr lang="en-GB" dirty="0">
              <a:latin typeface="Palatino" pitchFamily="2" charset="77"/>
              <a:ea typeface="Palatino" pitchFamily="2" charset="77"/>
            </a:endParaRPr>
          </a:p>
          <a:p>
            <a:pPr marL="360000" indent="0">
              <a:lnSpc>
                <a:spcPct val="100000"/>
              </a:lnSpc>
              <a:spcAft>
                <a:spcPts val="800"/>
              </a:spcAft>
              <a:buNone/>
            </a:pPr>
            <a:endParaRPr lang="en-GB" dirty="0">
              <a:latin typeface="Palatino" pitchFamily="2" charset="77"/>
              <a:ea typeface="Palatino" pitchFamily="2" charset="77"/>
            </a:endParaRPr>
          </a:p>
        </p:txBody>
      </p:sp>
    </p:spTree>
    <p:extLst>
      <p:ext uri="{BB962C8B-B14F-4D97-AF65-F5344CB8AC3E}">
        <p14:creationId xmlns:p14="http://schemas.microsoft.com/office/powerpoint/2010/main" val="2967658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890015" y="633984"/>
            <a:ext cx="9854184" cy="694944"/>
          </a:xfrm>
        </p:spPr>
        <p:txBody>
          <a:bodyPr>
            <a:normAutofit/>
          </a:bodyPr>
          <a:lstStyle/>
          <a:p>
            <a:pPr algn="r"/>
            <a:r>
              <a:rPr lang="en-GB" altLang="en-US" sz="2800" dirty="0">
                <a:ln/>
                <a:solidFill>
                  <a:schemeClr val="tx2">
                    <a:lumMod val="50000"/>
                  </a:schemeClr>
                </a:solidFill>
                <a:effectLst>
                  <a:outerShdw blurRad="38100" dist="25400" dir="5400000" algn="ctr" rotWithShape="0">
                    <a:srgbClr val="6E747A">
                      <a:alpha val="43000"/>
                    </a:srgbClr>
                  </a:outerShdw>
                </a:effectLst>
                <a:latin typeface="Palatino Linotype" panose="02040502050505030304" charset="0"/>
                <a:cs typeface="Palatino Linotype" panose="02040502050505030304" charset="0"/>
                <a:sym typeface="+mn-ea"/>
              </a:rPr>
              <a:t>Linguistic Interferences &amp; DMs</a:t>
            </a:r>
            <a:endParaRPr lang="en-GB" sz="2800" dirty="0">
              <a:ln/>
              <a:solidFill>
                <a:schemeClr val="tx2">
                  <a:lumMod val="50000"/>
                </a:schemeClr>
              </a:solidFill>
              <a:effectLst>
                <a:outerShdw blurRad="38100" dist="25400" dir="5400000" algn="ctr" rotWithShape="0">
                  <a:srgbClr val="6E747A">
                    <a:alpha val="43000"/>
                  </a:srgbClr>
                </a:outerShdw>
              </a:effectLst>
              <a:latin typeface="Palatino Linotype" panose="02040502050505030304" charset="0"/>
              <a:cs typeface="Palatino Linotype" panose="02040502050505030304" charset="0"/>
              <a:sym typeface="+mn-ea"/>
            </a:endParaRPr>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890015" y="1854200"/>
            <a:ext cx="9854184" cy="4455160"/>
          </a:xfrm>
        </p:spPr>
        <p:txBody>
          <a:bodyPr>
            <a:normAutofit/>
          </a:bodyPr>
          <a:lstStyle/>
          <a:p>
            <a:pPr algn="just">
              <a:buFont typeface="Courier New" panose="02070309020205020404" pitchFamily="49" charset="0"/>
              <a:buChar char="o"/>
            </a:pPr>
            <a:r>
              <a:rPr lang="en-GB" altLang="en-US" sz="2400" dirty="0">
                <a:latin typeface="Palatino Linotype" panose="02040502050505030304" charset="0"/>
                <a:cs typeface="Palatino Linotype" panose="02040502050505030304" charset="0"/>
              </a:rPr>
              <a:t>DMs have a higher degree of borrowability due to their features.</a:t>
            </a:r>
          </a:p>
          <a:p>
            <a:pPr algn="just">
              <a:buFont typeface="Courier New" panose="02070309020205020404" pitchFamily="49" charset="0"/>
              <a:buChar char="o"/>
            </a:pPr>
            <a:r>
              <a:rPr lang="en-GB" altLang="en-US" sz="2400" dirty="0">
                <a:latin typeface="Palatino Linotype" panose="02040502050505030304" charset="0"/>
                <a:cs typeface="Palatino Linotype" panose="02040502050505030304" charset="0"/>
              </a:rPr>
              <a:t>The concepts used to describe the DMs transfer from one language to another vary among:  </a:t>
            </a:r>
          </a:p>
          <a:p>
            <a:pPr algn="just">
              <a:buFont typeface="Courier New" panose="02070309020205020404" pitchFamily="49" charset="0"/>
              <a:buChar char="o"/>
            </a:pPr>
            <a:endParaRPr lang="en-GB" altLang="en-US" sz="2400" dirty="0">
              <a:latin typeface="Palatino Linotype" panose="02040502050505030304" charset="0"/>
              <a:cs typeface="Palatino Linotype" panose="02040502050505030304" charset="0"/>
            </a:endParaRPr>
          </a:p>
          <a:p>
            <a:pPr lvl="2" algn="just">
              <a:buFont typeface="Arial" panose="020B0604020202020204" pitchFamily="34" charset="0"/>
              <a:buChar char="•"/>
            </a:pPr>
            <a:r>
              <a:rPr lang="en-GB" altLang="en-US" sz="2400" b="1" dirty="0">
                <a:latin typeface="Palatino Linotype" panose="02040502050505030304" charset="0"/>
                <a:cs typeface="Palatino Linotype" panose="02040502050505030304" charset="0"/>
              </a:rPr>
              <a:t>code-switching </a:t>
            </a:r>
            <a:r>
              <a:rPr lang="en-GB" altLang="en-US" sz="2400" dirty="0">
                <a:latin typeface="Palatino Linotype" panose="02040502050505030304" charset="0"/>
                <a:cs typeface="Palatino Linotype" panose="02040502050505030304" charset="0"/>
              </a:rPr>
              <a:t>(Maschler 1994, 2000, 2009; de </a:t>
            </a:r>
            <a:r>
              <a:rPr lang="en-GB" altLang="en-US" sz="2400" dirty="0" err="1">
                <a:latin typeface="Palatino Linotype" panose="02040502050505030304" charset="0"/>
                <a:cs typeface="Palatino Linotype" panose="02040502050505030304" charset="0"/>
              </a:rPr>
              <a:t>Rooij</a:t>
            </a:r>
            <a:r>
              <a:rPr lang="en-GB" altLang="en-US" sz="2400" dirty="0">
                <a:latin typeface="Palatino Linotype" panose="02040502050505030304" charset="0"/>
                <a:cs typeface="Palatino Linotype" panose="02040502050505030304" charset="0"/>
              </a:rPr>
              <a:t> 2000)</a:t>
            </a:r>
          </a:p>
          <a:p>
            <a:pPr lvl="2" algn="just">
              <a:buFont typeface="Arial" panose="020B0604020202020204" pitchFamily="34" charset="0"/>
              <a:buChar char="•"/>
            </a:pPr>
            <a:r>
              <a:rPr lang="en-GB" altLang="en-US" sz="2400" b="1" dirty="0">
                <a:latin typeface="Palatino Linotype" panose="02040502050505030304" charset="0"/>
                <a:cs typeface="Palatino Linotype" panose="02040502050505030304" charset="0"/>
              </a:rPr>
              <a:t>tag-switching</a:t>
            </a:r>
            <a:r>
              <a:rPr lang="en-GB" altLang="en-US" sz="2400" dirty="0">
                <a:latin typeface="Palatino Linotype" panose="02040502050505030304" charset="0"/>
                <a:cs typeface="Palatino Linotype" panose="02040502050505030304" charset="0"/>
              </a:rPr>
              <a:t> (</a:t>
            </a:r>
            <a:r>
              <a:rPr lang="en-GB" altLang="en-US" sz="2400" dirty="0" err="1">
                <a:latin typeface="Palatino Linotype" panose="02040502050505030304" charset="0"/>
                <a:cs typeface="Palatino Linotype" panose="02040502050505030304" charset="0"/>
              </a:rPr>
              <a:t>Poplack</a:t>
            </a:r>
            <a:r>
              <a:rPr lang="en-GB" altLang="en-US" sz="2400" dirty="0">
                <a:latin typeface="Palatino Linotype" panose="02040502050505030304" charset="0"/>
                <a:cs typeface="Palatino Linotype" panose="02040502050505030304" charset="0"/>
              </a:rPr>
              <a:t> 1980; Bullock &amp; Toribio 2009)</a:t>
            </a:r>
          </a:p>
          <a:p>
            <a:pPr lvl="2" algn="just">
              <a:buFont typeface="Arial" panose="020B0604020202020204" pitchFamily="34" charset="0"/>
              <a:buChar char="•"/>
            </a:pPr>
            <a:r>
              <a:rPr lang="en-GB" altLang="en-US" sz="2400" b="1" dirty="0">
                <a:latin typeface="Palatino Linotype" panose="02040502050505030304" charset="0"/>
                <a:cs typeface="Palatino Linotype" panose="02040502050505030304" charset="0"/>
              </a:rPr>
              <a:t>emblematic (code) switching</a:t>
            </a:r>
            <a:r>
              <a:rPr lang="en-GB" altLang="en-US" sz="2400" dirty="0">
                <a:latin typeface="Palatino Linotype" panose="02040502050505030304" charset="0"/>
                <a:cs typeface="Palatino Linotype" panose="02040502050505030304" charset="0"/>
              </a:rPr>
              <a:t> (Goss &amp; Salmons 2000)</a:t>
            </a:r>
          </a:p>
          <a:p>
            <a:pPr lvl="2" algn="just">
              <a:buFont typeface="Arial" panose="020B0604020202020204" pitchFamily="34" charset="0"/>
              <a:buChar char="•"/>
            </a:pPr>
            <a:r>
              <a:rPr lang="en-GB" altLang="en-US" sz="2400" b="1" dirty="0">
                <a:latin typeface="Palatino Linotype" panose="02040502050505030304" charset="0"/>
                <a:cs typeface="Palatino Linotype" panose="02040502050505030304" charset="0"/>
              </a:rPr>
              <a:t>borrowing </a:t>
            </a:r>
            <a:r>
              <a:rPr lang="en-GB" altLang="en-US" sz="2400" dirty="0">
                <a:latin typeface="Palatino Linotype" panose="02040502050505030304" charset="0"/>
                <a:cs typeface="Palatino Linotype" panose="02040502050505030304" charset="0"/>
              </a:rPr>
              <a:t>(Torres &amp; </a:t>
            </a:r>
            <a:r>
              <a:rPr lang="en-GB" altLang="en-US" sz="2400" dirty="0" err="1">
                <a:latin typeface="Palatino Linotype" panose="02040502050505030304" charset="0"/>
                <a:cs typeface="Palatino Linotype" panose="02040502050505030304" charset="0"/>
              </a:rPr>
              <a:t>Potowski</a:t>
            </a:r>
            <a:r>
              <a:rPr lang="en-GB" altLang="en-US" sz="2400" dirty="0">
                <a:latin typeface="Palatino Linotype" panose="02040502050505030304" charset="0"/>
                <a:cs typeface="Palatino Linotype" panose="02040502050505030304" charset="0"/>
              </a:rPr>
              <a:t> 2008; Matras 1998, 2000)</a:t>
            </a:r>
          </a:p>
          <a:p>
            <a:pPr lvl="2" algn="just">
              <a:buFont typeface="Arial" panose="020B0604020202020204" pitchFamily="34" charset="0"/>
              <a:buChar char="•"/>
            </a:pPr>
            <a:r>
              <a:rPr lang="en-GB" altLang="en-US" sz="2400" b="1" dirty="0">
                <a:latin typeface="Palatino Linotype" panose="02040502050505030304" charset="0"/>
                <a:cs typeface="Palatino Linotype" panose="02040502050505030304" charset="0"/>
              </a:rPr>
              <a:t>pragmatic borrowing</a:t>
            </a:r>
            <a:r>
              <a:rPr lang="en-GB" altLang="en-US" sz="2400" dirty="0">
                <a:latin typeface="Palatino Linotype" panose="02040502050505030304" charset="0"/>
                <a:cs typeface="Palatino Linotype" panose="02040502050505030304" charset="0"/>
              </a:rPr>
              <a:t> (Andersen 2014)</a:t>
            </a:r>
          </a:p>
          <a:p>
            <a:pPr marL="0" indent="0" algn="just">
              <a:buNone/>
            </a:pPr>
            <a:endParaRPr lang="en-GB" altLang="en-US" sz="2400" dirty="0">
              <a:latin typeface="Palatino Linotype" panose="02040502050505030304" charset="0"/>
              <a:cs typeface="Palatino Linotype" panose="02040502050505030304" charset="0"/>
            </a:endParaRPr>
          </a:p>
        </p:txBody>
      </p:sp>
    </p:spTree>
    <p:extLst>
      <p:ext uri="{BB962C8B-B14F-4D97-AF65-F5344CB8AC3E}">
        <p14:creationId xmlns:p14="http://schemas.microsoft.com/office/powerpoint/2010/main" val="1770661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4B5E9A6A-B734-2245-995F-E16C9CC90A5E}"/>
              </a:ext>
            </a:extLst>
          </p:cNvPr>
          <p:cNvGraphicFramePr>
            <a:graphicFrameLocks noGrp="1"/>
          </p:cNvGraphicFramePr>
          <p:nvPr>
            <p:ph idx="1"/>
            <p:extLst>
              <p:ext uri="{D42A27DB-BD31-4B8C-83A1-F6EECF244321}">
                <p14:modId xmlns:p14="http://schemas.microsoft.com/office/powerpoint/2010/main" val="2670823862"/>
              </p:ext>
            </p:extLst>
          </p:nvPr>
        </p:nvGraphicFramePr>
        <p:xfrm>
          <a:off x="262129" y="451104"/>
          <a:ext cx="11820143" cy="6211864"/>
        </p:xfrm>
        <a:graphic>
          <a:graphicData uri="http://schemas.openxmlformats.org/drawingml/2006/table">
            <a:tbl>
              <a:tblPr firstRow="1" bandRow="1">
                <a:tableStyleId>{5C22544A-7EE6-4342-B048-85BDC9FD1C3A}</a:tableStyleId>
              </a:tblPr>
              <a:tblGrid>
                <a:gridCol w="4032981">
                  <a:extLst>
                    <a:ext uri="{9D8B030D-6E8A-4147-A177-3AD203B41FA5}">
                      <a16:colId xmlns:a16="http://schemas.microsoft.com/office/drawing/2014/main" val="2610185680"/>
                    </a:ext>
                  </a:extLst>
                </a:gridCol>
                <a:gridCol w="3885722">
                  <a:extLst>
                    <a:ext uri="{9D8B030D-6E8A-4147-A177-3AD203B41FA5}">
                      <a16:colId xmlns:a16="http://schemas.microsoft.com/office/drawing/2014/main" val="3944864474"/>
                    </a:ext>
                  </a:extLst>
                </a:gridCol>
                <a:gridCol w="3901440">
                  <a:extLst>
                    <a:ext uri="{9D8B030D-6E8A-4147-A177-3AD203B41FA5}">
                      <a16:colId xmlns:a16="http://schemas.microsoft.com/office/drawing/2014/main" val="1988853149"/>
                    </a:ext>
                  </a:extLst>
                </a:gridCol>
              </a:tblGrid>
              <a:tr h="1243624">
                <a:tc>
                  <a:txBody>
                    <a:bodyPr/>
                    <a:lstStyle/>
                    <a:p>
                      <a:pPr marL="0" indent="0" algn="just">
                        <a:buNone/>
                      </a:pPr>
                      <a:r>
                        <a:rPr lang="en-US" sz="2000" b="1" dirty="0">
                          <a:solidFill>
                            <a:schemeClr val="tx1"/>
                          </a:solidFill>
                          <a:latin typeface="Palatino Linotype" panose="02040502050505030304" pitchFamily="18" charset="0"/>
                          <a:cs typeface="Palatino Linotype" panose="02040502050505030304" charset="0"/>
                        </a:rPr>
                        <a:t>Code-switching </a:t>
                      </a:r>
                    </a:p>
                    <a:p>
                      <a:pPr marL="0" indent="0" algn="just">
                        <a:buNone/>
                      </a:pPr>
                      <a:r>
                        <a:rPr lang="en-US" sz="1600" b="0" dirty="0">
                          <a:solidFill>
                            <a:schemeClr val="tx1"/>
                          </a:solidFill>
                          <a:latin typeface="Palatino Linotype" panose="02040502050505030304" pitchFamily="18" charset="0"/>
                          <a:cs typeface="Palatino Linotype" panose="02040502050505030304" charset="0"/>
                        </a:rPr>
                        <a:t>(Maschler 1994, 2000; Matras 2000</a:t>
                      </a:r>
                      <a:r>
                        <a:rPr lang="ro-RO" altLang="en-US" sz="1600" b="0" dirty="0">
                          <a:solidFill>
                            <a:schemeClr val="tx1"/>
                          </a:solidFill>
                          <a:latin typeface="Palatino Linotype" panose="02040502050505030304" pitchFamily="18" charset="0"/>
                          <a:cs typeface="Palatino Linotype" panose="02040502050505030304" charset="0"/>
                        </a:rPr>
                        <a:t>;</a:t>
                      </a:r>
                      <a:r>
                        <a:rPr lang="en-US" sz="1600" b="0" dirty="0">
                          <a:solidFill>
                            <a:schemeClr val="tx1"/>
                          </a:solidFill>
                          <a:latin typeface="Palatino Linotype" panose="02040502050505030304" pitchFamily="18" charset="0"/>
                          <a:cs typeface="Palatino Linotype" panose="02040502050505030304" charset="0"/>
                        </a:rPr>
                        <a:t> de </a:t>
                      </a:r>
                      <a:r>
                        <a:rPr lang="en-US" sz="1600" b="0" dirty="0" err="1">
                          <a:solidFill>
                            <a:schemeClr val="tx1"/>
                          </a:solidFill>
                          <a:latin typeface="Palatino Linotype" panose="02040502050505030304" pitchFamily="18" charset="0"/>
                          <a:cs typeface="Palatino Linotype" panose="02040502050505030304" charset="0"/>
                        </a:rPr>
                        <a:t>Rooij</a:t>
                      </a:r>
                      <a:r>
                        <a:rPr lang="en-US" sz="1600" b="0" dirty="0">
                          <a:solidFill>
                            <a:schemeClr val="tx1"/>
                          </a:solidFill>
                          <a:latin typeface="Palatino Linotype" panose="02040502050505030304" pitchFamily="18" charset="0"/>
                          <a:cs typeface="Palatino Linotype" panose="02040502050505030304" charset="0"/>
                        </a:rPr>
                        <a:t> 2000</a:t>
                      </a:r>
                      <a:r>
                        <a:rPr lang="ro-RO" altLang="en-US" sz="1600" b="0" dirty="0">
                          <a:solidFill>
                            <a:schemeClr val="tx1"/>
                          </a:solidFill>
                          <a:latin typeface="Palatino Linotype" panose="02040502050505030304" pitchFamily="18" charset="0"/>
                          <a:cs typeface="Palatino Linotype" panose="02040502050505030304" charset="0"/>
                        </a:rPr>
                        <a:t>; </a:t>
                      </a:r>
                      <a:r>
                        <a:rPr lang="en-US" sz="1600" b="0" dirty="0">
                          <a:solidFill>
                            <a:schemeClr val="tx1"/>
                          </a:solidFill>
                          <a:latin typeface="Palatino Linotype" panose="02040502050505030304" pitchFamily="18" charset="0"/>
                          <a:cs typeface="Palatino Linotype" panose="02040502050505030304" charset="0"/>
                        </a:rPr>
                        <a:t>Goss &amp; Salmons (2000)</a:t>
                      </a:r>
                      <a:endParaRPr lang="en-US" sz="1800" b="0" dirty="0">
                        <a:solidFill>
                          <a:schemeClr val="tx1"/>
                        </a:solidFill>
                        <a:latin typeface="Palatino Linotype" panose="02040502050505030304" pitchFamily="18" charset="0"/>
                        <a:cs typeface="Palatino Linotype" panose="02040502050505030304" charset="0"/>
                      </a:endParaRPr>
                    </a:p>
                  </a:txBody>
                  <a:tcPr>
                    <a:solidFill>
                      <a:schemeClr val="accent3">
                        <a:lumMod val="40000"/>
                        <a:lumOff val="60000"/>
                      </a:schemeClr>
                    </a:solidFill>
                  </a:tcPr>
                </a:tc>
                <a:tc>
                  <a:txBody>
                    <a:bodyPr/>
                    <a:lstStyle/>
                    <a:p>
                      <a:r>
                        <a:rPr lang="en-US" sz="2000" b="1" noProof="0" dirty="0">
                          <a:solidFill>
                            <a:schemeClr val="tx1"/>
                          </a:solidFill>
                          <a:latin typeface="Palatino Linotype" panose="02040502050505030304" pitchFamily="18" charset="0"/>
                          <a:cs typeface="Palatino Linotype" panose="02040502050505030304" charset="0"/>
                          <a:sym typeface="+mn-ea"/>
                        </a:rPr>
                        <a:t>Lexical borrowing (loanwords)</a:t>
                      </a:r>
                    </a:p>
                    <a:p>
                      <a:r>
                        <a:rPr lang="en-US" sz="1600" b="0" noProof="0" dirty="0">
                          <a:solidFill>
                            <a:schemeClr val="tx1"/>
                          </a:solidFill>
                          <a:latin typeface="Palatino Linotype" panose="02040502050505030304" pitchFamily="18" charset="0"/>
                          <a:cs typeface="Palatino Linotype" panose="02040502050505030304" charset="0"/>
                          <a:sym typeface="+mn-ea"/>
                        </a:rPr>
                        <a:t>(Torres &amp; </a:t>
                      </a:r>
                      <a:r>
                        <a:rPr lang="en-US" sz="1600" b="0" noProof="0" dirty="0" err="1">
                          <a:solidFill>
                            <a:schemeClr val="tx1"/>
                          </a:solidFill>
                          <a:latin typeface="Palatino Linotype" panose="02040502050505030304" pitchFamily="18" charset="0"/>
                          <a:cs typeface="Palatino Linotype" panose="02040502050505030304" charset="0"/>
                          <a:sym typeface="+mn-ea"/>
                        </a:rPr>
                        <a:t>Potowski</a:t>
                      </a:r>
                      <a:r>
                        <a:rPr lang="en-US" sz="1600" b="0" noProof="0" dirty="0">
                          <a:solidFill>
                            <a:schemeClr val="tx1"/>
                          </a:solidFill>
                          <a:latin typeface="Palatino Linotype" panose="02040502050505030304" pitchFamily="18" charset="0"/>
                          <a:cs typeface="Palatino Linotype" panose="02040502050505030304" charset="0"/>
                          <a:sym typeface="+mn-ea"/>
                        </a:rPr>
                        <a:t> 2008)</a:t>
                      </a:r>
                    </a:p>
                  </a:txBody>
                  <a:tcPr>
                    <a:solidFill>
                      <a:schemeClr val="accent3">
                        <a:lumMod val="40000"/>
                        <a:lumOff val="60000"/>
                      </a:schemeClr>
                    </a:solidFill>
                  </a:tcPr>
                </a:tc>
                <a:tc>
                  <a:txBody>
                    <a:bodyPr/>
                    <a:lstStyle/>
                    <a:p>
                      <a:r>
                        <a:rPr lang="en-US" sz="2000" noProof="0" dirty="0">
                          <a:solidFill>
                            <a:schemeClr val="tx1"/>
                          </a:solidFill>
                          <a:latin typeface="Palatino Linotype" panose="02040502050505030304" pitchFamily="18" charset="0"/>
                        </a:rPr>
                        <a:t>Pragmatic borrowing</a:t>
                      </a:r>
                    </a:p>
                    <a:p>
                      <a:r>
                        <a:rPr lang="en-US" sz="1600" b="0" noProof="0" dirty="0">
                          <a:solidFill>
                            <a:schemeClr val="tx1"/>
                          </a:solidFill>
                          <a:latin typeface="Palatino Linotype" panose="02040502050505030304" charset="0"/>
                          <a:cs typeface="Palatino Linotype" panose="02040502050505030304" charset="0"/>
                        </a:rPr>
                        <a:t>(Andersen 2014)</a:t>
                      </a:r>
                      <a:endParaRPr lang="en-US" sz="1600" b="0" noProof="0" dirty="0">
                        <a:solidFill>
                          <a:schemeClr val="tx1"/>
                        </a:solidFill>
                        <a:latin typeface="Palatino Linotype" panose="02040502050505030304" pitchFamily="18" charset="0"/>
                      </a:endParaRPr>
                    </a:p>
                  </a:txBody>
                  <a:tcPr>
                    <a:solidFill>
                      <a:schemeClr val="accent3">
                        <a:lumMod val="40000"/>
                        <a:lumOff val="60000"/>
                      </a:schemeClr>
                    </a:solidFill>
                  </a:tcPr>
                </a:tc>
                <a:extLst>
                  <a:ext uri="{0D108BD9-81ED-4DB2-BD59-A6C34878D82A}">
                    <a16:rowId xmlns:a16="http://schemas.microsoft.com/office/drawing/2014/main" val="2361666805"/>
                  </a:ext>
                </a:extLst>
              </a:tr>
              <a:tr h="4857577">
                <a:tc>
                  <a:txBody>
                    <a:bodyPr/>
                    <a:lstStyle/>
                    <a:p>
                      <a:pPr marL="285750" indent="-285750" algn="l">
                        <a:buFont typeface="Arial" panose="020B0604020202020204" pitchFamily="34" charset="0"/>
                        <a:buChar char="•"/>
                      </a:pPr>
                      <a:r>
                        <a:rPr lang="en-US" sz="2000" dirty="0">
                          <a:solidFill>
                            <a:schemeClr val="tx1"/>
                          </a:solidFill>
                          <a:latin typeface="Palatino Linotype" panose="02040502050505030304" pitchFamily="18" charset="0"/>
                          <a:cs typeface="Palatino Linotype" panose="02040502050505030304" charset="0"/>
                        </a:rPr>
                        <a:t>the ability of bilinguals to alternate effortlessly between their two languages </a:t>
                      </a:r>
                    </a:p>
                    <a:p>
                      <a:pPr marL="285750" indent="-285750" algn="l">
                        <a:buFont typeface="Arial" panose="020B0604020202020204" pitchFamily="34" charset="0"/>
                        <a:buChar char="•"/>
                      </a:pPr>
                      <a:endParaRPr lang="en-US" sz="2000" dirty="0">
                        <a:solidFill>
                          <a:schemeClr val="tx1"/>
                        </a:solidFill>
                        <a:latin typeface="Palatino Linotype" panose="02040502050505030304" pitchFamily="18" charset="0"/>
                        <a:cs typeface="Palatino Linotype" panose="02040502050505030304" charset="0"/>
                      </a:endParaRPr>
                    </a:p>
                    <a:p>
                      <a:pPr marL="285750" indent="-285750" algn="l">
                        <a:buFont typeface="Arial" panose="020B0604020202020204" pitchFamily="34" charset="0"/>
                        <a:buChar char="•"/>
                      </a:pPr>
                      <a:r>
                        <a:rPr lang="en-US" sz="2000" dirty="0">
                          <a:solidFill>
                            <a:schemeClr val="tx1"/>
                          </a:solidFill>
                          <a:latin typeface="Palatino Linotype" panose="02040502050505030304" pitchFamily="18" charset="0"/>
                          <a:cs typeface="Palatino Linotype" panose="02040502050505030304" charset="0"/>
                          <a:sym typeface="+mn-ea"/>
                        </a:rPr>
                        <a:t>code-switching refers to contact-induced synchronic variation in the language of bilingually competent speakers</a:t>
                      </a:r>
                    </a:p>
                    <a:p>
                      <a:pPr marL="285750" indent="-285750" algn="l">
                        <a:buFont typeface="Arial" panose="020B0604020202020204" pitchFamily="34" charset="0"/>
                        <a:buChar char="•"/>
                      </a:pPr>
                      <a:endParaRPr lang="en-US" sz="2000" dirty="0">
                        <a:solidFill>
                          <a:schemeClr val="tx1"/>
                        </a:solidFill>
                        <a:latin typeface="Palatino Linotype" panose="02040502050505030304" pitchFamily="18" charset="0"/>
                        <a:cs typeface="Palatino Linotype" panose="02040502050505030304" charset="0"/>
                        <a:sym typeface="+mn-ea"/>
                      </a:endParaRPr>
                    </a:p>
                    <a:p>
                      <a:pPr marL="285750" indent="-285750" algn="l">
                        <a:buFont typeface="Arial" panose="020B0604020202020204" pitchFamily="34" charset="0"/>
                        <a:buChar char="•"/>
                      </a:pPr>
                      <a:r>
                        <a:rPr lang="en-US" sz="2000" b="1" dirty="0">
                          <a:solidFill>
                            <a:schemeClr val="tx1"/>
                          </a:solidFill>
                          <a:latin typeface="Palatino Linotype" panose="02040502050505030304" pitchFamily="18" charset="0"/>
                          <a:cs typeface="Palatino Linotype" panose="02040502050505030304" charset="0"/>
                          <a:sym typeface="+mn-ea"/>
                        </a:rPr>
                        <a:t>intra-sentential CS </a:t>
                      </a:r>
                    </a:p>
                    <a:p>
                      <a:pPr marL="285750" indent="-285750" algn="l">
                        <a:buFont typeface="Arial" panose="020B0604020202020204" pitchFamily="34" charset="0"/>
                        <a:buChar char="•"/>
                      </a:pPr>
                      <a:r>
                        <a:rPr lang="en-US" sz="2000" b="1" dirty="0">
                          <a:solidFill>
                            <a:schemeClr val="tx1"/>
                          </a:solidFill>
                          <a:latin typeface="Palatino Linotype" panose="02040502050505030304" pitchFamily="18" charset="0"/>
                          <a:cs typeface="Palatino Linotype" panose="02040502050505030304" charset="0"/>
                          <a:sym typeface="+mn-ea"/>
                        </a:rPr>
                        <a:t>inter-sentential / extra-sentential CS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chemeClr val="tx1"/>
                          </a:solidFill>
                          <a:latin typeface="Palatino Linotype" panose="02040502050505030304" pitchFamily="18" charset="0"/>
                          <a:cs typeface="Palatino Linotype" panose="02040502050505030304" charset="0"/>
                          <a:sym typeface="+mn-ea"/>
                        </a:rPr>
                        <a:t>emblematic CS </a:t>
                      </a:r>
                      <a:r>
                        <a:rPr lang="en-US" sz="2000" dirty="0">
                          <a:solidFill>
                            <a:schemeClr val="tx1"/>
                          </a:solidFill>
                          <a:latin typeface="Palatino Linotype" panose="02040502050505030304" pitchFamily="18" charset="0"/>
                          <a:cs typeface="Palatino Linotype" panose="02040502050505030304" charset="0"/>
                          <a:sym typeface="+mn-ea"/>
                        </a:rPr>
                        <a:t>(tags, interjections, idiomatic expressions) </a:t>
                      </a:r>
                      <a:r>
                        <a:rPr lang="en-US" sz="1600" b="0" noProof="0" dirty="0">
                          <a:solidFill>
                            <a:schemeClr val="tx1"/>
                          </a:solidFill>
                          <a:latin typeface="Palatino Linotype" panose="02040502050505030304" pitchFamily="18" charset="0"/>
                          <a:cs typeface="Palatino Linotype" panose="02040502050505030304" charset="0"/>
                          <a:sym typeface="+mn-ea"/>
                        </a:rPr>
                        <a:t>(</a:t>
                      </a:r>
                      <a:r>
                        <a:rPr lang="en-US" sz="1600" b="0" noProof="0" dirty="0" err="1">
                          <a:solidFill>
                            <a:schemeClr val="tx1"/>
                          </a:solidFill>
                          <a:latin typeface="Palatino Linotype" panose="02040502050505030304" pitchFamily="18" charset="0"/>
                          <a:cs typeface="Palatino Linotype" panose="02040502050505030304" charset="0"/>
                          <a:sym typeface="+mn-ea"/>
                        </a:rPr>
                        <a:t>Poplack</a:t>
                      </a:r>
                      <a:r>
                        <a:rPr lang="en-US" sz="1600" b="0" noProof="0" dirty="0">
                          <a:solidFill>
                            <a:schemeClr val="tx1"/>
                          </a:solidFill>
                          <a:latin typeface="Palatino Linotype" panose="02040502050505030304" pitchFamily="18" charset="0"/>
                          <a:cs typeface="Palatino Linotype" panose="02040502050505030304" charset="0"/>
                          <a:sym typeface="+mn-ea"/>
                        </a:rPr>
                        <a:t> 1980: 614)</a:t>
                      </a:r>
                      <a:endParaRPr lang="en-US" sz="1800" b="0" noProof="0" dirty="0">
                        <a:latin typeface="Palatino Linotype" panose="02040502050505030304" pitchFamily="18" charset="0"/>
                      </a:endParaRPr>
                    </a:p>
                    <a:p>
                      <a:pPr marL="285750" indent="-285750" algn="l">
                        <a:buFont typeface="Arial" panose="020B0604020202020204" pitchFamily="34" charset="0"/>
                        <a:buChar char="•"/>
                      </a:pPr>
                      <a:endParaRPr lang="en-US" sz="2000" dirty="0">
                        <a:solidFill>
                          <a:schemeClr val="tx1"/>
                        </a:solidFill>
                        <a:latin typeface="Palatino Linotype" panose="02040502050505030304" pitchFamily="18" charset="0"/>
                        <a:cs typeface="Palatino Linotype" panose="02040502050505030304" charset="0"/>
                        <a:sym typeface="+mn-ea"/>
                      </a:endParaRPr>
                    </a:p>
                  </a:txBody>
                  <a:tcPr>
                    <a:solidFill>
                      <a:schemeClr val="accent3">
                        <a:lumMod val="20000"/>
                        <a:lumOff val="80000"/>
                      </a:schemeClr>
                    </a:solidFill>
                  </a:tcPr>
                </a:tc>
                <a:tc>
                  <a:txBody>
                    <a:bodyPr/>
                    <a:lstStyle/>
                    <a:p>
                      <a:pPr marL="285750" indent="-285750">
                        <a:buFont typeface="Arial" panose="020B0604020202020204" pitchFamily="34" charset="0"/>
                        <a:buChar char="•"/>
                      </a:pPr>
                      <a:r>
                        <a:rPr lang="en-US" sz="2000" noProof="0" dirty="0">
                          <a:latin typeface="Palatino Linotype" panose="02040502050505030304" pitchFamily="18" charset="0"/>
                        </a:rPr>
                        <a:t>are assimilated morphologically, syntactically, and often, phonologically in the recipient language;</a:t>
                      </a:r>
                    </a:p>
                    <a:p>
                      <a:pPr marL="285750" indent="-285750">
                        <a:buFont typeface="Arial" panose="020B0604020202020204" pitchFamily="34" charset="0"/>
                        <a:buChar char="•"/>
                      </a:pPr>
                      <a:endParaRPr lang="en-US" sz="2000" noProof="0" dirty="0">
                        <a:latin typeface="Palatino Linotype" panose="02040502050505030304" pitchFamily="18" charset="0"/>
                      </a:endParaRPr>
                    </a:p>
                    <a:p>
                      <a:pPr marL="285750" indent="-285750">
                        <a:buFont typeface="Arial" panose="020B0604020202020204" pitchFamily="34" charset="0"/>
                        <a:buChar char="•"/>
                      </a:pPr>
                      <a:r>
                        <a:rPr lang="en-US" sz="2000" noProof="0" dirty="0">
                          <a:latin typeface="Palatino Linotype" panose="02040502050505030304" pitchFamily="18" charset="0"/>
                        </a:rPr>
                        <a:t>tend to be recurrent in the speech of the individual and widespread across the community; </a:t>
                      </a:r>
                    </a:p>
                    <a:p>
                      <a:pPr marL="285750" indent="-285750">
                        <a:buFont typeface="Arial" panose="020B0604020202020204" pitchFamily="34" charset="0"/>
                        <a:buChar char="•"/>
                      </a:pPr>
                      <a:endParaRPr lang="en-US" sz="2000" noProof="0" dirty="0">
                        <a:latin typeface="Palatino Linotype" panose="02040502050505030304" pitchFamily="18" charset="0"/>
                      </a:endParaRPr>
                    </a:p>
                    <a:p>
                      <a:pPr marL="285750" indent="-285750">
                        <a:buFont typeface="Arial" panose="020B0604020202020204" pitchFamily="34" charset="0"/>
                        <a:buChar char="•"/>
                      </a:pPr>
                      <a:r>
                        <a:rPr lang="en-US" sz="2000" noProof="0" dirty="0">
                          <a:latin typeface="Palatino Linotype" panose="02040502050505030304" pitchFamily="18" charset="0"/>
                        </a:rPr>
                        <a:t>are available to monolingual speakers of the recipient language.</a:t>
                      </a:r>
                    </a:p>
                    <a:p>
                      <a:endParaRPr lang="en-US" sz="2000" noProof="0" dirty="0">
                        <a:latin typeface="Palatino Linotype" panose="02040502050505030304" pitchFamily="18" charset="0"/>
                      </a:endParaRPr>
                    </a:p>
                  </a:txBody>
                  <a:tcPr>
                    <a:solidFill>
                      <a:schemeClr val="accent3">
                        <a:lumMod val="20000"/>
                        <a:lumOff val="80000"/>
                      </a:schemeClr>
                    </a:solid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noProof="0" dirty="0">
                          <a:latin typeface="Palatino Linotype" panose="02040502050505030304" pitchFamily="18" charset="0"/>
                        </a:rPr>
                        <a:t>concern the incorporation of pragmatic and discourse features of a SL into a RL;</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noProof="0" dirty="0">
                        <a:latin typeface="Palatino Linotype" panose="02040502050505030304" pitchFamily="18" charset="0"/>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noProof="0" dirty="0">
                          <a:latin typeface="Palatino Linotype" panose="02040502050505030304" pitchFamily="18" charset="0"/>
                        </a:rPr>
                        <a:t>carry signals about speaker attitudes, the speech act performed, discourse structure, information state, politeness, etc. </a:t>
                      </a:r>
                    </a:p>
                  </a:txBody>
                  <a:tcPr>
                    <a:solidFill>
                      <a:schemeClr val="accent3">
                        <a:lumMod val="20000"/>
                        <a:lumOff val="80000"/>
                      </a:schemeClr>
                    </a:solidFill>
                  </a:tcPr>
                </a:tc>
                <a:extLst>
                  <a:ext uri="{0D108BD9-81ED-4DB2-BD59-A6C34878D82A}">
                    <a16:rowId xmlns:a16="http://schemas.microsoft.com/office/drawing/2014/main" val="2647174565"/>
                  </a:ext>
                </a:extLst>
              </a:tr>
            </a:tbl>
          </a:graphicData>
        </a:graphic>
      </p:graphicFrame>
    </p:spTree>
    <p:extLst>
      <p:ext uri="{BB962C8B-B14F-4D97-AF65-F5344CB8AC3E}">
        <p14:creationId xmlns:p14="http://schemas.microsoft.com/office/powerpoint/2010/main" val="795729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92479" y="451104"/>
            <a:ext cx="9951719" cy="1011936"/>
          </a:xfrm>
        </p:spPr>
        <p:txBody>
          <a:bodyPr>
            <a:normAutofit/>
          </a:bodyPr>
          <a:lstStyle/>
          <a:p>
            <a:pPr algn="r"/>
            <a:r>
              <a:rPr lang="en-GB" sz="4000" dirty="0" err="1"/>
              <a:t>DAta</a:t>
            </a:r>
            <a:endParaRPr lang="en-GB" sz="4000" dirty="0"/>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792480" y="1463040"/>
            <a:ext cx="10387584" cy="4846320"/>
          </a:xfrm>
        </p:spPr>
        <p:txBody>
          <a:bodyPr>
            <a:normAutofit/>
          </a:bodyPr>
          <a:lstStyle/>
          <a:p>
            <a:pPr algn="just"/>
            <a:r>
              <a:rPr lang="ro-RO" altLang="nl-NL" sz="2800" b="1" dirty="0">
                <a:latin typeface="Palatino Linotype" panose="02040502050505030304" charset="0"/>
                <a:cs typeface="Palatino Linotype" panose="02040502050505030304" charset="0"/>
              </a:rPr>
              <a:t>Corpus</a:t>
            </a:r>
            <a:endParaRPr lang="en-GB" sz="2400" dirty="0">
              <a:latin typeface="Palatino Linotype" panose="02040502050505030304" charset="0"/>
              <a:cs typeface="Palatino Linotype" panose="02040502050505030304" charset="0"/>
            </a:endParaRPr>
          </a:p>
          <a:p>
            <a:pPr algn="just"/>
            <a:r>
              <a:rPr lang="en-GB" altLang="nl-NL" sz="2400" dirty="0">
                <a:latin typeface="Palatino Linotype" panose="02040502050505030304" charset="0"/>
                <a:cs typeface="Palatino Linotype" panose="02040502050505030304" charset="0"/>
              </a:rPr>
              <a:t>Chat conversations</a:t>
            </a:r>
          </a:p>
          <a:p>
            <a:pPr algn="just"/>
            <a:r>
              <a:rPr lang="en-GB" altLang="nl-NL" sz="2400" dirty="0">
                <a:latin typeface="Palatino Linotype" panose="02040502050505030304" charset="0"/>
                <a:cs typeface="Palatino Linotype" panose="02040502050505030304" charset="0"/>
              </a:rPr>
              <a:t>Oral conversation recorded and transcribed </a:t>
            </a:r>
          </a:p>
          <a:p>
            <a:pPr algn="just"/>
            <a:r>
              <a:rPr lang="en-GB" altLang="nl-NL" sz="2400" dirty="0">
                <a:latin typeface="Palatino Linotype" panose="02040502050505030304" charset="0"/>
                <a:cs typeface="Palatino Linotype" panose="02040502050505030304" charset="0"/>
              </a:rPr>
              <a:t>Comments from social media platforms</a:t>
            </a:r>
          </a:p>
          <a:p>
            <a:pPr algn="just"/>
            <a:r>
              <a:rPr lang="en-GB" altLang="nl-NL" sz="2400" dirty="0">
                <a:latin typeface="Palatino Linotype" panose="02040502050505030304" charset="0"/>
                <a:cs typeface="Palatino Linotype" panose="02040502050505030304" charset="0"/>
              </a:rPr>
              <a:t>Published corpus (see </a:t>
            </a:r>
            <a:r>
              <a:rPr lang="en-GB" altLang="nl-NL" sz="2400" dirty="0" err="1">
                <a:latin typeface="Palatino Linotype" panose="02040502050505030304" charset="0"/>
                <a:cs typeface="Palatino Linotype" panose="02040502050505030304" charset="0"/>
              </a:rPr>
              <a:t>Bochmann</a:t>
            </a:r>
            <a:r>
              <a:rPr lang="en-GB" altLang="nl-NL" sz="2400" dirty="0">
                <a:latin typeface="Palatino Linotype" panose="02040502050505030304" charset="0"/>
                <a:cs typeface="Palatino Linotype" panose="02040502050505030304" charset="0"/>
              </a:rPr>
              <a:t>, </a:t>
            </a:r>
            <a:r>
              <a:rPr lang="en-GB" altLang="nl-NL" sz="2400" dirty="0" err="1">
                <a:latin typeface="Palatino Linotype" panose="02040502050505030304" charset="0"/>
                <a:cs typeface="Palatino Linotype" panose="02040502050505030304" charset="0"/>
              </a:rPr>
              <a:t>Dumbravă</a:t>
            </a:r>
            <a:r>
              <a:rPr lang="en-GB" altLang="nl-NL" sz="2400" dirty="0">
                <a:latin typeface="Palatino Linotype" panose="02040502050505030304" charset="0"/>
                <a:cs typeface="Palatino Linotype" panose="02040502050505030304" charset="0"/>
              </a:rPr>
              <a:t> (eds) 2002)</a:t>
            </a:r>
          </a:p>
          <a:p>
            <a:pPr algn="just"/>
            <a:endParaRPr lang="ro-RO" altLang="nl-NL" sz="2400" dirty="0">
              <a:latin typeface="Palatino Linotype" panose="02040502050505030304" charset="0"/>
              <a:cs typeface="Palatino Linotype" panose="02040502050505030304" charset="0"/>
            </a:endParaRPr>
          </a:p>
          <a:p>
            <a:endParaRPr lang="en-GB" dirty="0"/>
          </a:p>
        </p:txBody>
      </p:sp>
    </p:spTree>
    <p:extLst>
      <p:ext uri="{BB962C8B-B14F-4D97-AF65-F5344CB8AC3E}">
        <p14:creationId xmlns:p14="http://schemas.microsoft.com/office/powerpoint/2010/main" val="2563535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A645AC-E16D-7140-AEC7-4AA3B569AEC2}"/>
              </a:ext>
            </a:extLst>
          </p:cNvPr>
          <p:cNvSpPr>
            <a:spLocks noGrp="1"/>
          </p:cNvSpPr>
          <p:nvPr>
            <p:ph idx="1"/>
          </p:nvPr>
        </p:nvSpPr>
        <p:spPr>
          <a:xfrm>
            <a:off x="783771" y="1679765"/>
            <a:ext cx="9960431" cy="653142"/>
          </a:xfrm>
        </p:spPr>
        <p:txBody>
          <a:bodyPr>
            <a:normAutofit/>
          </a:bodyPr>
          <a:lstStyle/>
          <a:p>
            <a:endParaRPr lang="ro-RO" sz="2400" b="1" dirty="0"/>
          </a:p>
          <a:p>
            <a:endParaRPr lang="ro-RO" sz="2400" dirty="0"/>
          </a:p>
          <a:p>
            <a:endParaRPr lang="ro-RO" sz="2400" dirty="0"/>
          </a:p>
          <a:p>
            <a:endParaRPr lang="ro-RO" sz="2400" dirty="0"/>
          </a:p>
          <a:p>
            <a:endParaRPr lang="ro-RO" sz="2400" dirty="0"/>
          </a:p>
          <a:p>
            <a:pPr marL="0" indent="0">
              <a:buNone/>
            </a:pPr>
            <a:endParaRPr lang="ro-RO" sz="2400" dirty="0"/>
          </a:p>
          <a:p>
            <a:endParaRPr lang="ro-RO" sz="2400" dirty="0"/>
          </a:p>
          <a:p>
            <a:endParaRPr lang="ro-RO" dirty="0"/>
          </a:p>
          <a:p>
            <a:endParaRPr lang="ro-RO" dirty="0"/>
          </a:p>
          <a:p>
            <a:endParaRPr lang="ro-RO" dirty="0"/>
          </a:p>
        </p:txBody>
      </p:sp>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sp>
        <p:nvSpPr>
          <p:cNvPr id="7" name="Rectangle 6">
            <a:extLst>
              <a:ext uri="{FF2B5EF4-FFF2-40B4-BE49-F238E27FC236}">
                <a16:creationId xmlns:a16="http://schemas.microsoft.com/office/drawing/2014/main" id="{72B00CE2-8C1B-3747-AA95-87ECE6FFA802}"/>
              </a:ext>
            </a:extLst>
          </p:cNvPr>
          <p:cNvSpPr/>
          <p:nvPr/>
        </p:nvSpPr>
        <p:spPr>
          <a:xfrm>
            <a:off x="783771" y="1764902"/>
            <a:ext cx="9840155" cy="3323987"/>
          </a:xfrm>
          <a:prstGeom prst="rect">
            <a:avLst/>
          </a:prstGeom>
        </p:spPr>
        <p:txBody>
          <a:bodyPr wrap="square">
            <a:spAutoFit/>
          </a:bodyPr>
          <a:lstStyle/>
          <a:p>
            <a:endParaRPr lang="en-GB" sz="2400" dirty="0"/>
          </a:p>
          <a:p>
            <a:endParaRPr lang="en-GB" b="1" dirty="0"/>
          </a:p>
          <a:p>
            <a:endParaRPr lang="en-GB" b="1" dirty="0"/>
          </a:p>
          <a:p>
            <a:endParaRPr lang="en-GB" b="1" dirty="0"/>
          </a:p>
          <a:p>
            <a:endParaRPr lang="en-GB" b="1" dirty="0"/>
          </a:p>
          <a:p>
            <a:endParaRPr lang="en-GB" dirty="0"/>
          </a:p>
          <a:p>
            <a:endParaRPr lang="en-GB" dirty="0"/>
          </a:p>
          <a:p>
            <a:endParaRPr lang="en-GB" dirty="0"/>
          </a:p>
          <a:p>
            <a:endParaRPr lang="en-GB" dirty="0"/>
          </a:p>
          <a:p>
            <a:endParaRPr lang="en-GB" dirty="0"/>
          </a:p>
          <a:p>
            <a:endParaRPr lang="en-GB" sz="2400" dirty="0"/>
          </a:p>
        </p:txBody>
      </p:sp>
      <p:graphicFrame>
        <p:nvGraphicFramePr>
          <p:cNvPr id="8" name="Table 8">
            <a:extLst>
              <a:ext uri="{FF2B5EF4-FFF2-40B4-BE49-F238E27FC236}">
                <a16:creationId xmlns:a16="http://schemas.microsoft.com/office/drawing/2014/main" id="{1D1C5622-9AC4-E545-9FA4-6055FCD3CB39}"/>
              </a:ext>
            </a:extLst>
          </p:cNvPr>
          <p:cNvGraphicFramePr>
            <a:graphicFrameLocks noGrp="1"/>
          </p:cNvGraphicFramePr>
          <p:nvPr>
            <p:extLst>
              <p:ext uri="{D42A27DB-BD31-4B8C-83A1-F6EECF244321}">
                <p14:modId xmlns:p14="http://schemas.microsoft.com/office/powerpoint/2010/main" val="1485338320"/>
              </p:ext>
            </p:extLst>
          </p:nvPr>
        </p:nvGraphicFramePr>
        <p:xfrm>
          <a:off x="156754" y="822961"/>
          <a:ext cx="12035245" cy="5904410"/>
        </p:xfrm>
        <a:graphic>
          <a:graphicData uri="http://schemas.openxmlformats.org/drawingml/2006/table">
            <a:tbl>
              <a:tblPr firstRow="1" bandRow="1">
                <a:tableStyleId>{69C7853C-536D-4A76-A0AE-DD22124D55A5}</a:tableStyleId>
              </a:tblPr>
              <a:tblGrid>
                <a:gridCol w="2043763">
                  <a:extLst>
                    <a:ext uri="{9D8B030D-6E8A-4147-A177-3AD203B41FA5}">
                      <a16:colId xmlns:a16="http://schemas.microsoft.com/office/drawing/2014/main" val="1068083061"/>
                    </a:ext>
                  </a:extLst>
                </a:gridCol>
                <a:gridCol w="3288482">
                  <a:extLst>
                    <a:ext uri="{9D8B030D-6E8A-4147-A177-3AD203B41FA5}">
                      <a16:colId xmlns:a16="http://schemas.microsoft.com/office/drawing/2014/main" val="3885022905"/>
                    </a:ext>
                  </a:extLst>
                </a:gridCol>
                <a:gridCol w="3097910">
                  <a:extLst>
                    <a:ext uri="{9D8B030D-6E8A-4147-A177-3AD203B41FA5}">
                      <a16:colId xmlns:a16="http://schemas.microsoft.com/office/drawing/2014/main" val="1454533344"/>
                    </a:ext>
                  </a:extLst>
                </a:gridCol>
                <a:gridCol w="3605090">
                  <a:extLst>
                    <a:ext uri="{9D8B030D-6E8A-4147-A177-3AD203B41FA5}">
                      <a16:colId xmlns:a16="http://schemas.microsoft.com/office/drawing/2014/main" val="3291729200"/>
                    </a:ext>
                  </a:extLst>
                </a:gridCol>
              </a:tblGrid>
              <a:tr h="767274">
                <a:tc>
                  <a:txBody>
                    <a:bodyPr/>
                    <a:lstStyle/>
                    <a:p>
                      <a:r>
                        <a:rPr lang="ro-RO" sz="2000" dirty="0" err="1">
                          <a:latin typeface="Libre Baskerville" panose="02000000000000000000" pitchFamily="2" charset="0"/>
                        </a:rPr>
                        <a:t>Functions</a:t>
                      </a:r>
                      <a:r>
                        <a:rPr lang="ro-RO" sz="2000" dirty="0">
                          <a:latin typeface="Libre Baskerville" panose="02000000000000000000" pitchFamily="2"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2000" dirty="0" err="1">
                          <a:latin typeface="Libre Baskerville" panose="02000000000000000000" pitchFamily="2" charset="0"/>
                        </a:rPr>
                        <a:t>DMs</a:t>
                      </a:r>
                      <a:endParaRPr lang="ro-RO" sz="2000" dirty="0">
                        <a:latin typeface="Libre Baskerville" panose="02000000000000000000" pitchFamily="2" charset="0"/>
                      </a:endParaRPr>
                    </a:p>
                    <a:p>
                      <a:endParaRPr lang="ro-RO" sz="2000" dirty="0">
                        <a:latin typeface="Libre Baskerville" panose="02000000000000000000" pitchFamily="2" charset="0"/>
                      </a:endParaRPr>
                    </a:p>
                  </a:txBody>
                  <a:tcPr/>
                </a:tc>
                <a:tc>
                  <a:txBody>
                    <a:bodyPr/>
                    <a:lstStyle/>
                    <a:p>
                      <a:r>
                        <a:rPr lang="ro-RO" sz="2000" dirty="0">
                          <a:latin typeface="Libre Baskerville" panose="02000000000000000000" pitchFamily="2" charset="0"/>
                        </a:rPr>
                        <a:t>cf. Ru.</a:t>
                      </a:r>
                    </a:p>
                  </a:txBody>
                  <a:tcPr/>
                </a:tc>
                <a:tc>
                  <a:txBody>
                    <a:bodyPr/>
                    <a:lstStyle/>
                    <a:p>
                      <a:r>
                        <a:rPr lang="ro-RO" sz="2000" dirty="0">
                          <a:latin typeface="Libre Baskerville" panose="02000000000000000000" pitchFamily="2" charset="0"/>
                        </a:rPr>
                        <a:t>Engl.</a:t>
                      </a:r>
                    </a:p>
                  </a:txBody>
                  <a:tcPr/>
                </a:tc>
                <a:extLst>
                  <a:ext uri="{0D108BD9-81ED-4DB2-BD59-A6C34878D82A}">
                    <a16:rowId xmlns:a16="http://schemas.microsoft.com/office/drawing/2014/main" val="2576434404"/>
                  </a:ext>
                </a:extLst>
              </a:tr>
              <a:tr h="1247107">
                <a:tc>
                  <a:txBody>
                    <a:bodyPr/>
                    <a:lstStyle/>
                    <a:p>
                      <a:r>
                        <a:rPr lang="en-GB" sz="2000" b="1" dirty="0">
                          <a:latin typeface="Libre Baskerville" panose="02000000000000000000" pitchFamily="2" charset="0"/>
                        </a:rPr>
                        <a:t>Positive evaluation </a:t>
                      </a:r>
                      <a:endParaRPr lang="ro-RO" sz="2000" dirty="0">
                        <a:latin typeface="Libre Baskerville" panose="02000000000000000000" pitchFamily="2" charset="0"/>
                      </a:endParaRPr>
                    </a:p>
                  </a:txBody>
                  <a:tcPr/>
                </a:tc>
                <a:tc>
                  <a:txBody>
                    <a:bodyPr/>
                    <a:lstStyle/>
                    <a:p>
                      <a:r>
                        <a:rPr lang="en-GB" sz="2000" i="1" dirty="0" err="1">
                          <a:latin typeface="Libre Baskerville" panose="02000000000000000000" pitchFamily="2" charset="0"/>
                        </a:rPr>
                        <a:t>prikolina</a:t>
                      </a:r>
                      <a:r>
                        <a:rPr lang="en-GB" sz="2000" i="1" dirty="0">
                          <a:latin typeface="Libre Baskerville" panose="02000000000000000000" pitchFamily="2" charset="0"/>
                        </a:rPr>
                        <a:t>, </a:t>
                      </a:r>
                      <a:r>
                        <a:rPr lang="en-GB" sz="2000" i="1" dirty="0" err="1">
                          <a:latin typeface="Libre Baskerville" panose="02000000000000000000" pitchFamily="2" charset="0"/>
                        </a:rPr>
                        <a:t>klasna</a:t>
                      </a:r>
                      <a:r>
                        <a:rPr lang="en-GB" sz="2000" i="1" dirty="0">
                          <a:latin typeface="Libre Baskerville" panose="02000000000000000000" pitchFamily="2" charset="0"/>
                        </a:rPr>
                        <a:t>, </a:t>
                      </a:r>
                      <a:r>
                        <a:rPr lang="en-GB" sz="2000" i="1" dirty="0" err="1">
                          <a:latin typeface="Libre Baskerville" panose="02000000000000000000" pitchFamily="2" charset="0"/>
                        </a:rPr>
                        <a:t>kruta</a:t>
                      </a:r>
                      <a:r>
                        <a:rPr lang="en-GB" sz="2000" i="1" dirty="0">
                          <a:latin typeface="Libre Baskerville" panose="02000000000000000000" pitchFamily="2" charset="0"/>
                        </a:rPr>
                        <a:t>,</a:t>
                      </a:r>
                    </a:p>
                    <a:p>
                      <a:r>
                        <a:rPr lang="en-GB" sz="2000" i="1" dirty="0" err="1">
                          <a:latin typeface="Libre Baskerville" panose="02000000000000000000" pitchFamily="2" charset="0"/>
                        </a:rPr>
                        <a:t>narmalina</a:t>
                      </a:r>
                      <a:r>
                        <a:rPr lang="en-GB" sz="2000" i="1" dirty="0">
                          <a:latin typeface="Libre Baskerville" panose="02000000000000000000" pitchFamily="2" charset="0"/>
                        </a:rPr>
                        <a:t> </a:t>
                      </a:r>
                      <a:endParaRPr lang="ro-RO" sz="2000" dirty="0">
                        <a:latin typeface="Libre Baskerville" panose="02000000000000000000" pitchFamily="2" charset="0"/>
                      </a:endParaRPr>
                    </a:p>
                  </a:txBody>
                  <a:tcPr/>
                </a:tc>
                <a:tc>
                  <a:txBody>
                    <a:bodyPr/>
                    <a:lstStyle/>
                    <a:p>
                      <a:r>
                        <a:rPr lang="az-Cyrl-AZ" sz="2000" dirty="0"/>
                        <a:t>прикольно, классно, круто, нормально</a:t>
                      </a:r>
                      <a:endParaRPr lang="ro-RO" sz="2000" dirty="0">
                        <a:latin typeface="Libre Baskerville" panose="02000000000000000000" pitchFamily="2" charset="0"/>
                      </a:endParaRPr>
                    </a:p>
                  </a:txBody>
                  <a:tcPr/>
                </a:tc>
                <a:tc>
                  <a:txBody>
                    <a:bodyPr/>
                    <a:lstStyle/>
                    <a:p>
                      <a:r>
                        <a:rPr lang="en-GB" sz="2000" dirty="0">
                          <a:latin typeface="Libre Baskerville" panose="02000000000000000000" pitchFamily="2" charset="0"/>
                        </a:rPr>
                        <a:t>„funny, cool, great” „properly, smoothly”</a:t>
                      </a:r>
                      <a:endParaRPr lang="ro-RO" sz="2000" dirty="0">
                        <a:latin typeface="Libre Baskerville" panose="02000000000000000000" pitchFamily="2" charset="0"/>
                      </a:endParaRPr>
                    </a:p>
                  </a:txBody>
                  <a:tcPr/>
                </a:tc>
                <a:extLst>
                  <a:ext uri="{0D108BD9-81ED-4DB2-BD59-A6C34878D82A}">
                    <a16:rowId xmlns:a16="http://schemas.microsoft.com/office/drawing/2014/main" val="1012173448"/>
                  </a:ext>
                </a:extLst>
              </a:tr>
              <a:tr h="1078012">
                <a:tc>
                  <a:txBody>
                    <a:bodyPr/>
                    <a:lstStyle/>
                    <a:p>
                      <a:r>
                        <a:rPr lang="en-GB" sz="2000" b="1" dirty="0">
                          <a:latin typeface="Libre Baskerville" panose="02000000000000000000" pitchFamily="2" charset="0"/>
                        </a:rPr>
                        <a:t>Negative evaluation</a:t>
                      </a:r>
                      <a:endParaRPr lang="ro-RO" sz="2000" dirty="0">
                        <a:latin typeface="Libre Baskerville" panose="02000000000000000000" pitchFamily="2" charset="0"/>
                      </a:endParaRPr>
                    </a:p>
                  </a:txBody>
                  <a:tcPr/>
                </a:tc>
                <a:tc>
                  <a:txBody>
                    <a:bodyPr/>
                    <a:lstStyle/>
                    <a:p>
                      <a:r>
                        <a:rPr lang="en-GB" sz="2000" i="1" dirty="0" err="1">
                          <a:latin typeface="Libre Baskerville" panose="02000000000000000000" pitchFamily="2" charset="0"/>
                        </a:rPr>
                        <a:t>ujas</a:t>
                      </a:r>
                      <a:r>
                        <a:rPr lang="en-GB" sz="2000" i="1" dirty="0">
                          <a:latin typeface="Libre Baskerville" panose="02000000000000000000" pitchFamily="2" charset="0"/>
                        </a:rPr>
                        <a:t> </a:t>
                      </a:r>
                      <a:r>
                        <a:rPr lang="en-GB" sz="2000" dirty="0">
                          <a:latin typeface="Libre Baskerville" panose="02000000000000000000" pitchFamily="2" charset="0"/>
                        </a:rPr>
                        <a:t>(cu var. </a:t>
                      </a:r>
                      <a:r>
                        <a:rPr lang="en-GB" sz="2000" i="1" dirty="0" err="1">
                          <a:latin typeface="Libre Baskerville" panose="02000000000000000000" pitchFamily="2" charset="0"/>
                        </a:rPr>
                        <a:t>ujasna</a:t>
                      </a:r>
                      <a:r>
                        <a:rPr lang="en-GB" sz="2000" dirty="0">
                          <a:latin typeface="Libre Baskerville" panose="02000000000000000000" pitchFamily="2" charset="0"/>
                        </a:rPr>
                        <a:t>), </a:t>
                      </a:r>
                      <a:r>
                        <a:rPr lang="en-GB" sz="2000" i="1" dirty="0" err="1">
                          <a:latin typeface="Libre Baskerville" panose="02000000000000000000" pitchFamily="2" charset="0"/>
                        </a:rPr>
                        <a:t>kapeț</a:t>
                      </a:r>
                      <a:r>
                        <a:rPr lang="en-GB" sz="2000" i="1" dirty="0">
                          <a:latin typeface="Libre Baskerville" panose="02000000000000000000" pitchFamily="2" charset="0"/>
                        </a:rPr>
                        <a:t> </a:t>
                      </a:r>
                      <a:endParaRPr lang="ro-RO" sz="2000" dirty="0">
                        <a:latin typeface="Libre Baskerville" panose="02000000000000000000" pitchFamily="2" charset="0"/>
                      </a:endParaRPr>
                    </a:p>
                  </a:txBody>
                  <a:tcPr/>
                </a:tc>
                <a:tc>
                  <a:txBody>
                    <a:bodyPr/>
                    <a:lstStyle/>
                    <a:p>
                      <a:r>
                        <a:rPr lang="az-Cyrl-AZ" sz="2000" dirty="0"/>
                        <a:t>ужас, ужасно</a:t>
                      </a:r>
                      <a:endParaRPr lang="ro-RO" sz="2000" dirty="0">
                        <a:latin typeface="Libre Baskerville" panose="02000000000000000000" pitchFamily="2" charset="0"/>
                      </a:endParaRPr>
                    </a:p>
                    <a:p>
                      <a:r>
                        <a:rPr lang="az-Cyrl-AZ" sz="2000" dirty="0"/>
                        <a:t>капец</a:t>
                      </a:r>
                      <a:endParaRPr lang="ro-RO" sz="2000" dirty="0">
                        <a:latin typeface="Libre Baskerville" panose="02000000000000000000" pitchFamily="2" charset="0"/>
                      </a:endParaRPr>
                    </a:p>
                  </a:txBody>
                  <a:tcPr/>
                </a:tc>
                <a:tc>
                  <a:txBody>
                    <a:bodyPr/>
                    <a:lstStyle/>
                    <a:p>
                      <a:r>
                        <a:rPr lang="en-GB" sz="2000" dirty="0">
                          <a:latin typeface="Libre Baskerville" panose="02000000000000000000" pitchFamily="2" charset="0"/>
                        </a:rPr>
                        <a:t>„horror, terrible”</a:t>
                      </a:r>
                      <a:endParaRPr lang="ro-RO" sz="2000" dirty="0">
                        <a:latin typeface="Libre Baskerville" panose="02000000000000000000" pitchFamily="2" charset="0"/>
                      </a:endParaRPr>
                    </a:p>
                  </a:txBody>
                  <a:tcPr/>
                </a:tc>
                <a:extLst>
                  <a:ext uri="{0D108BD9-81ED-4DB2-BD59-A6C34878D82A}">
                    <a16:rowId xmlns:a16="http://schemas.microsoft.com/office/drawing/2014/main" val="1796260825"/>
                  </a:ext>
                </a:extLst>
              </a:tr>
              <a:tr h="1247107">
                <a:tc rowSpan="2">
                  <a:txBody>
                    <a:bodyPr/>
                    <a:lstStyle/>
                    <a:p>
                      <a:r>
                        <a:rPr lang="en-GB" sz="2000" b="1" dirty="0">
                          <a:latin typeface="Libre Baskerville" panose="02000000000000000000" pitchFamily="2" charset="0"/>
                        </a:rPr>
                        <a:t>epistemic stance</a:t>
                      </a:r>
                    </a:p>
                  </a:txBody>
                  <a:tcPr/>
                </a:tc>
                <a:tc>
                  <a:txBody>
                    <a:bodyPr/>
                    <a:lstStyle/>
                    <a:p>
                      <a:r>
                        <a:rPr lang="en-GB" sz="2000" i="1" dirty="0" err="1">
                          <a:latin typeface="Libre Baskerville" panose="02000000000000000000" pitchFamily="2" charset="0"/>
                        </a:rPr>
                        <a:t>canecina</a:t>
                      </a:r>
                      <a:r>
                        <a:rPr lang="en-GB" sz="2000" dirty="0">
                          <a:latin typeface="Libre Baskerville" panose="02000000000000000000" pitchFamily="2" charset="0"/>
                        </a:rPr>
                        <a:t>, </a:t>
                      </a:r>
                      <a:r>
                        <a:rPr lang="en-GB" sz="2000" i="1" dirty="0" err="1">
                          <a:latin typeface="Libre Baskerville" panose="02000000000000000000" pitchFamily="2" charset="0"/>
                        </a:rPr>
                        <a:t>iasna</a:t>
                      </a:r>
                      <a:endParaRPr lang="en-GB" sz="2000" i="1" dirty="0">
                        <a:latin typeface="Libre Baskerville" panose="02000000000000000000" pitchFamily="2" charset="0"/>
                      </a:endParaRPr>
                    </a:p>
                    <a:p>
                      <a:r>
                        <a:rPr lang="en-GB" sz="2000" i="1" dirty="0" err="1">
                          <a:latin typeface="Libre Baskerville" panose="02000000000000000000" pitchFamily="2" charset="0"/>
                        </a:rPr>
                        <a:t>samo</a:t>
                      </a:r>
                      <a:r>
                        <a:rPr lang="en-GB" sz="2000" i="1" dirty="0">
                          <a:latin typeface="Libre Baskerville" panose="02000000000000000000" pitchFamily="2" charset="0"/>
                        </a:rPr>
                        <a:t> </a:t>
                      </a:r>
                      <a:r>
                        <a:rPr lang="en-GB" sz="2000" i="1" dirty="0" err="1">
                          <a:latin typeface="Libre Baskerville" panose="02000000000000000000" pitchFamily="2" charset="0"/>
                        </a:rPr>
                        <a:t>saboi</a:t>
                      </a:r>
                      <a:r>
                        <a:rPr lang="en-GB" sz="2000" i="1" dirty="0">
                          <a:latin typeface="Libre Baskerville" panose="02000000000000000000" pitchFamily="2" charset="0"/>
                        </a:rPr>
                        <a:t> </a:t>
                      </a:r>
                      <a:endParaRPr lang="ro-RO" sz="2000" dirty="0">
                        <a:latin typeface="Libre Baskerville" panose="02000000000000000000" pitchFamily="2" charset="0"/>
                      </a:endParaRPr>
                    </a:p>
                  </a:txBody>
                  <a:tcPr/>
                </a:tc>
                <a:tc>
                  <a:txBody>
                    <a:bodyPr/>
                    <a:lstStyle/>
                    <a:p>
                      <a:r>
                        <a:rPr lang="az-Cyrl-AZ" sz="2000" dirty="0"/>
                        <a:t>конечно, ясно</a:t>
                      </a:r>
                      <a:endParaRPr lang="ro-RO" sz="2000" dirty="0">
                        <a:latin typeface="Libre Baskerville" panose="02000000000000000000" pitchFamily="2" charset="0"/>
                      </a:endParaRPr>
                    </a:p>
                    <a:p>
                      <a:r>
                        <a:rPr lang="az-Cyrl-AZ" sz="2000" dirty="0"/>
                        <a:t>само собой</a:t>
                      </a:r>
                      <a:endParaRPr lang="ro-RO" sz="2000" dirty="0">
                        <a:latin typeface="Libre Baskerville" panose="02000000000000000000" pitchFamily="2" charset="0"/>
                      </a:endParaRPr>
                    </a:p>
                  </a:txBody>
                  <a:tcPr/>
                </a:tc>
                <a:tc>
                  <a:txBody>
                    <a:bodyPr/>
                    <a:lstStyle/>
                    <a:p>
                      <a:r>
                        <a:rPr lang="en-GB" sz="2000" dirty="0">
                          <a:latin typeface="Libre Baskerville" panose="02000000000000000000" pitchFamily="2" charset="0"/>
                        </a:rPr>
                        <a:t>„of course”, „obviously”</a:t>
                      </a:r>
                    </a:p>
                    <a:p>
                      <a:r>
                        <a:rPr lang="en-GB" sz="2000" dirty="0">
                          <a:latin typeface="Libre Baskerville" panose="02000000000000000000" pitchFamily="2" charset="0"/>
                        </a:rPr>
                        <a:t>„self evident”</a:t>
                      </a:r>
                      <a:endParaRPr lang="ro-RO" sz="2000" dirty="0">
                        <a:latin typeface="Libre Baskerville" panose="02000000000000000000" pitchFamily="2" charset="0"/>
                      </a:endParaRPr>
                    </a:p>
                  </a:txBody>
                  <a:tcPr/>
                </a:tc>
                <a:extLst>
                  <a:ext uri="{0D108BD9-81ED-4DB2-BD59-A6C34878D82A}">
                    <a16:rowId xmlns:a16="http://schemas.microsoft.com/office/drawing/2014/main" val="1091961057"/>
                  </a:ext>
                </a:extLst>
              </a:tr>
              <a:tr h="940348">
                <a:tc vMerge="1">
                  <a:txBody>
                    <a:bodyPr/>
                    <a:lstStyle/>
                    <a:p>
                      <a:r>
                        <a:rPr lang="en-GB" sz="2000" b="1" dirty="0">
                          <a:latin typeface="Libre Baskerville" panose="02000000000000000000" pitchFamily="2" charset="0"/>
                        </a:rPr>
                        <a:t>Incertitude </a:t>
                      </a:r>
                      <a:endParaRPr lang="ro-RO" sz="2000" dirty="0">
                        <a:latin typeface="Libre Baskerville" panose="02000000000000000000" pitchFamily="2" charset="0"/>
                      </a:endParaRPr>
                    </a:p>
                  </a:txBody>
                  <a:tcPr/>
                </a:tc>
                <a:tc>
                  <a:txBody>
                    <a:bodyPr/>
                    <a:lstStyle/>
                    <a:p>
                      <a:r>
                        <a:rPr lang="en-GB" sz="2000" i="1" dirty="0" err="1">
                          <a:latin typeface="Libre Baskerville" panose="02000000000000000000" pitchFamily="2" charset="0"/>
                        </a:rPr>
                        <a:t>pahodu</a:t>
                      </a:r>
                      <a:r>
                        <a:rPr lang="en-GB" sz="2000" i="1" dirty="0">
                          <a:latin typeface="Libre Baskerville" panose="02000000000000000000" pitchFamily="2" charset="0"/>
                        </a:rPr>
                        <a:t>, </a:t>
                      </a:r>
                      <a:r>
                        <a:rPr lang="en-GB" sz="2000" i="1" dirty="0" err="1">
                          <a:latin typeface="Libre Baskerville" panose="02000000000000000000" pitchFamily="2" charset="0"/>
                        </a:rPr>
                        <a:t>vrode</a:t>
                      </a:r>
                      <a:r>
                        <a:rPr lang="en-GB" sz="2000" i="1" dirty="0">
                          <a:latin typeface="Libre Baskerville" panose="02000000000000000000" pitchFamily="2" charset="0"/>
                        </a:rPr>
                        <a:t>, </a:t>
                      </a:r>
                      <a:r>
                        <a:rPr lang="en-GB" sz="2000" i="1" dirty="0" err="1">
                          <a:latin typeface="Libre Baskerville" panose="02000000000000000000" pitchFamily="2" charset="0"/>
                        </a:rPr>
                        <a:t>pamoemu</a:t>
                      </a:r>
                      <a:r>
                        <a:rPr lang="en-GB" sz="2000" i="1" dirty="0">
                          <a:latin typeface="Libre Baskerville" panose="02000000000000000000" pitchFamily="2" charset="0"/>
                        </a:rPr>
                        <a:t> </a:t>
                      </a:r>
                      <a:endParaRPr lang="ro-RO" sz="2000" dirty="0">
                        <a:latin typeface="Libre Baskerville" panose="02000000000000000000" pitchFamily="2" charset="0"/>
                      </a:endParaRPr>
                    </a:p>
                  </a:txBody>
                  <a:tcPr/>
                </a:tc>
                <a:tc>
                  <a:txBody>
                    <a:bodyPr/>
                    <a:lstStyle/>
                    <a:p>
                      <a:r>
                        <a:rPr lang="az-Cyrl-AZ" sz="2000" dirty="0"/>
                        <a:t>походу, вроде</a:t>
                      </a:r>
                      <a:r>
                        <a:rPr lang="ro-RO" sz="2000" dirty="0">
                          <a:latin typeface="Libre Baskerville" panose="02000000000000000000" pitchFamily="2" charset="0"/>
                        </a:rPr>
                        <a:t>, </a:t>
                      </a:r>
                      <a:r>
                        <a:rPr lang="az-Cyrl-AZ" sz="2000" dirty="0"/>
                        <a:t>помеому </a:t>
                      </a:r>
                      <a:endParaRPr lang="ro-RO" sz="2000" dirty="0">
                        <a:latin typeface="Libre Baskerville" panose="02000000000000000000" pitchFamily="2" charset="0"/>
                      </a:endParaRPr>
                    </a:p>
                  </a:txBody>
                  <a:tcPr/>
                </a:tc>
                <a:tc>
                  <a:txBody>
                    <a:bodyPr/>
                    <a:lstStyle/>
                    <a:p>
                      <a:r>
                        <a:rPr lang="en-GB" sz="2000" dirty="0">
                          <a:latin typeface="Libre Baskerville" panose="02000000000000000000" pitchFamily="2" charset="0"/>
                        </a:rPr>
                        <a:t>„it seems”, „in my opinion”</a:t>
                      </a:r>
                      <a:endParaRPr lang="ro-RO" sz="2000" dirty="0">
                        <a:latin typeface="Libre Baskerville" panose="02000000000000000000" pitchFamily="2" charset="0"/>
                      </a:endParaRPr>
                    </a:p>
                  </a:txBody>
                  <a:tcPr/>
                </a:tc>
                <a:extLst>
                  <a:ext uri="{0D108BD9-81ED-4DB2-BD59-A6C34878D82A}">
                    <a16:rowId xmlns:a16="http://schemas.microsoft.com/office/drawing/2014/main" val="1169915538"/>
                  </a:ext>
                </a:extLst>
              </a:tr>
              <a:tr h="624562">
                <a:tc>
                  <a:txBody>
                    <a:bodyPr/>
                    <a:lstStyle/>
                    <a:p>
                      <a:r>
                        <a:rPr lang="en-GB" sz="2000" b="1" dirty="0">
                          <a:latin typeface="Libre Baskerville" panose="02000000000000000000" pitchFamily="2" charset="0"/>
                        </a:rPr>
                        <a:t>Evidentiality </a:t>
                      </a:r>
                      <a:endParaRPr lang="ro-RO" sz="2000" b="1" dirty="0">
                        <a:latin typeface="Libre Baskerville" panose="02000000000000000000" pitchFamily="2" charset="0"/>
                      </a:endParaRPr>
                    </a:p>
                  </a:txBody>
                  <a:tcPr/>
                </a:tc>
                <a:tc>
                  <a:txBody>
                    <a:bodyPr/>
                    <a:lstStyle/>
                    <a:p>
                      <a:r>
                        <a:rPr lang="en-GB" sz="2000" b="0" i="1" dirty="0" err="1">
                          <a:latin typeface="Libre Baskerville" panose="02000000000000000000" pitchFamily="2" charset="0"/>
                        </a:rPr>
                        <a:t>tipa</a:t>
                      </a:r>
                      <a:r>
                        <a:rPr lang="en-GB" sz="2000" i="1" dirty="0">
                          <a:latin typeface="Libre Baskerville" panose="02000000000000000000" pitchFamily="2" charset="0"/>
                        </a:rPr>
                        <a:t> </a:t>
                      </a:r>
                      <a:endParaRPr lang="ro-RO" sz="2000" dirty="0">
                        <a:latin typeface="Libre Baskerville" panose="02000000000000000000" pitchFamily="2" charset="0"/>
                      </a:endParaRPr>
                    </a:p>
                  </a:txBody>
                  <a:tcPr/>
                </a:tc>
                <a:tc>
                  <a:txBody>
                    <a:bodyPr/>
                    <a:lstStyle/>
                    <a:p>
                      <a:r>
                        <a:rPr lang="az-Cyrl-AZ" sz="2000" dirty="0"/>
                        <a:t>типа</a:t>
                      </a:r>
                      <a:endParaRPr lang="ro-RO" sz="2000" dirty="0">
                        <a:latin typeface="Libre Baskerville" panose="02000000000000000000" pitchFamily="2" charset="0"/>
                      </a:endParaRPr>
                    </a:p>
                  </a:txBody>
                  <a:tcPr/>
                </a:tc>
                <a:tc>
                  <a:txBody>
                    <a:bodyPr/>
                    <a:lstStyle/>
                    <a:p>
                      <a:r>
                        <a:rPr lang="en-GB" sz="2000" dirty="0">
                          <a:latin typeface="Libre Baskerville" panose="02000000000000000000" pitchFamily="2" charset="0"/>
                        </a:rPr>
                        <a:t>„like”</a:t>
                      </a:r>
                      <a:endParaRPr lang="ro-RO" sz="2000" dirty="0">
                        <a:latin typeface="Libre Baskerville" panose="02000000000000000000" pitchFamily="2" charset="0"/>
                      </a:endParaRPr>
                    </a:p>
                  </a:txBody>
                  <a:tcPr/>
                </a:tc>
                <a:extLst>
                  <a:ext uri="{0D108BD9-81ED-4DB2-BD59-A6C34878D82A}">
                    <a16:rowId xmlns:a16="http://schemas.microsoft.com/office/drawing/2014/main" val="3510302248"/>
                  </a:ext>
                </a:extLst>
              </a:tr>
            </a:tbl>
          </a:graphicData>
        </a:graphic>
      </p:graphicFrame>
      <p:sp>
        <p:nvSpPr>
          <p:cNvPr id="9" name="Title 8">
            <a:extLst>
              <a:ext uri="{FF2B5EF4-FFF2-40B4-BE49-F238E27FC236}">
                <a16:creationId xmlns:a16="http://schemas.microsoft.com/office/drawing/2014/main" id="{3EC4511A-CFFE-2C95-3E9A-1804646B80B5}"/>
              </a:ext>
            </a:extLst>
          </p:cNvPr>
          <p:cNvSpPr>
            <a:spLocks noGrp="1"/>
          </p:cNvSpPr>
          <p:nvPr>
            <p:ph type="title"/>
          </p:nvPr>
        </p:nvSpPr>
        <p:spPr>
          <a:xfrm>
            <a:off x="2076279" y="-9034"/>
            <a:ext cx="9720072" cy="1094541"/>
          </a:xfrm>
        </p:spPr>
        <p:txBody>
          <a:bodyPr/>
          <a:lstStyle/>
          <a:p>
            <a:pPr algn="r"/>
            <a:r>
              <a:rPr lang="en-GB" dirty="0"/>
              <a:t>data</a:t>
            </a:r>
          </a:p>
        </p:txBody>
      </p:sp>
    </p:spTree>
    <p:extLst>
      <p:ext uri="{BB962C8B-B14F-4D97-AF65-F5344CB8AC3E}">
        <p14:creationId xmlns:p14="http://schemas.microsoft.com/office/powerpoint/2010/main" val="3151114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4EE3-886E-6E42-BC8F-BFC42E4DC35E}"/>
              </a:ext>
            </a:extLst>
          </p:cNvPr>
          <p:cNvSpPr>
            <a:spLocks noGrp="1"/>
          </p:cNvSpPr>
          <p:nvPr>
            <p:ph type="title"/>
          </p:nvPr>
        </p:nvSpPr>
        <p:spPr>
          <a:xfrm>
            <a:off x="796975" y="291699"/>
            <a:ext cx="11142475" cy="890649"/>
          </a:xfrm>
        </p:spPr>
        <p:txBody>
          <a:bodyPr>
            <a:normAutofit/>
          </a:bodyPr>
          <a:lstStyle/>
          <a:p>
            <a:pPr algn="r"/>
            <a:r>
              <a:rPr lang="ro-RO" sz="4400" dirty="0"/>
              <a:t>Data</a:t>
            </a:r>
          </a:p>
        </p:txBody>
      </p:sp>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graphicFrame>
        <p:nvGraphicFramePr>
          <p:cNvPr id="8" name="Table 8">
            <a:extLst>
              <a:ext uri="{FF2B5EF4-FFF2-40B4-BE49-F238E27FC236}">
                <a16:creationId xmlns:a16="http://schemas.microsoft.com/office/drawing/2014/main" id="{1D1C5622-9AC4-E545-9FA4-6055FCD3CB39}"/>
              </a:ext>
            </a:extLst>
          </p:cNvPr>
          <p:cNvGraphicFramePr>
            <a:graphicFrameLocks noGrp="1"/>
          </p:cNvGraphicFramePr>
          <p:nvPr>
            <p:extLst>
              <p:ext uri="{D42A27DB-BD31-4B8C-83A1-F6EECF244321}">
                <p14:modId xmlns:p14="http://schemas.microsoft.com/office/powerpoint/2010/main" val="2802433615"/>
              </p:ext>
            </p:extLst>
          </p:nvPr>
        </p:nvGraphicFramePr>
        <p:xfrm>
          <a:off x="252550" y="1017199"/>
          <a:ext cx="11686900" cy="5840801"/>
        </p:xfrm>
        <a:graphic>
          <a:graphicData uri="http://schemas.openxmlformats.org/drawingml/2006/table">
            <a:tbl>
              <a:tblPr firstRow="1" bandRow="1">
                <a:tableStyleId>{69C7853C-536D-4A76-A0AE-DD22124D55A5}</a:tableStyleId>
              </a:tblPr>
              <a:tblGrid>
                <a:gridCol w="3233409">
                  <a:extLst>
                    <a:ext uri="{9D8B030D-6E8A-4147-A177-3AD203B41FA5}">
                      <a16:colId xmlns:a16="http://schemas.microsoft.com/office/drawing/2014/main" val="3885022905"/>
                    </a:ext>
                  </a:extLst>
                </a:gridCol>
                <a:gridCol w="2826554">
                  <a:extLst>
                    <a:ext uri="{9D8B030D-6E8A-4147-A177-3AD203B41FA5}">
                      <a16:colId xmlns:a16="http://schemas.microsoft.com/office/drawing/2014/main" val="3658520086"/>
                    </a:ext>
                  </a:extLst>
                </a:gridCol>
                <a:gridCol w="2957414">
                  <a:extLst>
                    <a:ext uri="{9D8B030D-6E8A-4147-A177-3AD203B41FA5}">
                      <a16:colId xmlns:a16="http://schemas.microsoft.com/office/drawing/2014/main" val="1454533344"/>
                    </a:ext>
                  </a:extLst>
                </a:gridCol>
                <a:gridCol w="2669523">
                  <a:extLst>
                    <a:ext uri="{9D8B030D-6E8A-4147-A177-3AD203B41FA5}">
                      <a16:colId xmlns:a16="http://schemas.microsoft.com/office/drawing/2014/main" val="3291729200"/>
                    </a:ext>
                  </a:extLst>
                </a:gridCol>
              </a:tblGrid>
              <a:tr h="519297">
                <a:tc>
                  <a:txBody>
                    <a:bodyPr/>
                    <a:lstStyle/>
                    <a:p>
                      <a:r>
                        <a:rPr lang="en-GB" sz="1800" noProof="0" dirty="0">
                          <a:latin typeface="Libre Baskerville" panose="02000000000000000000" pitchFamily="2" charset="0"/>
                        </a:rPr>
                        <a:t>Functions </a:t>
                      </a:r>
                    </a:p>
                  </a:txBody>
                  <a:tcPr/>
                </a:tc>
                <a:tc>
                  <a:txBody>
                    <a:bodyPr/>
                    <a:lstStyle/>
                    <a:p>
                      <a:r>
                        <a:rPr lang="en-GB" sz="1800" noProof="0" dirty="0">
                          <a:latin typeface="Libre Baskerville" panose="02000000000000000000" pitchFamily="2" charset="0"/>
                        </a:rPr>
                        <a:t>DMs</a:t>
                      </a:r>
                    </a:p>
                  </a:txBody>
                  <a:tcPr/>
                </a:tc>
                <a:tc>
                  <a:txBody>
                    <a:bodyPr/>
                    <a:lstStyle/>
                    <a:p>
                      <a:r>
                        <a:rPr lang="en-GB" sz="1800" noProof="0" dirty="0">
                          <a:latin typeface="Libre Baskerville" panose="02000000000000000000" pitchFamily="2" charset="0"/>
                        </a:rPr>
                        <a:t>cf. Ru.</a:t>
                      </a:r>
                    </a:p>
                  </a:txBody>
                  <a:tcPr/>
                </a:tc>
                <a:tc>
                  <a:txBody>
                    <a:bodyPr/>
                    <a:lstStyle/>
                    <a:p>
                      <a:r>
                        <a:rPr lang="en-GB" sz="1800" noProof="0" dirty="0">
                          <a:latin typeface="Libre Baskerville" panose="02000000000000000000" pitchFamily="2" charset="0"/>
                        </a:rPr>
                        <a:t>Engl.</a:t>
                      </a:r>
                    </a:p>
                  </a:txBody>
                  <a:tcPr/>
                </a:tc>
                <a:extLst>
                  <a:ext uri="{0D108BD9-81ED-4DB2-BD59-A6C34878D82A}">
                    <a16:rowId xmlns:a16="http://schemas.microsoft.com/office/drawing/2014/main" val="2576434404"/>
                  </a:ext>
                </a:extLst>
              </a:tr>
              <a:tr h="637401">
                <a:tc>
                  <a:txBody>
                    <a:bodyPr/>
                    <a:lstStyle/>
                    <a:p>
                      <a:r>
                        <a:rPr lang="en-GB" sz="1800" b="1" kern="1200" noProof="0" dirty="0">
                          <a:solidFill>
                            <a:schemeClr val="dk1"/>
                          </a:solidFill>
                          <a:effectLst/>
                          <a:latin typeface="Libre Baskerville" panose="02000000000000000000" pitchFamily="2" charset="0"/>
                          <a:ea typeface="+mn-ea"/>
                          <a:cs typeface="+mn-cs"/>
                        </a:rPr>
                        <a:t>Summarizing  a conversation</a:t>
                      </a:r>
                      <a:endParaRPr lang="en-GB" sz="1800" kern="1200" noProof="0" dirty="0">
                        <a:solidFill>
                          <a:schemeClr val="dk1"/>
                        </a:solidFill>
                        <a:effectLst/>
                        <a:latin typeface="Libre Baskerville" panose="02000000000000000000" pitchFamily="2" charset="0"/>
                        <a:ea typeface="+mn-ea"/>
                        <a:cs typeface="+mn-cs"/>
                      </a:endParaRPr>
                    </a:p>
                  </a:txBody>
                  <a:tcPr/>
                </a:tc>
                <a:tc>
                  <a:txBody>
                    <a:bodyPr/>
                    <a:lstStyle/>
                    <a:p>
                      <a:r>
                        <a:rPr lang="en-GB" sz="1800" i="1" kern="1200" noProof="0">
                          <a:solidFill>
                            <a:schemeClr val="dk1"/>
                          </a:solidFill>
                          <a:effectLst/>
                          <a:latin typeface="Libre Baskerville" panose="02000000000000000000" pitchFamily="2" charset="0"/>
                          <a:ea typeface="+mn-ea"/>
                          <a:cs typeface="+mn-cs"/>
                        </a:rPr>
                        <a:t>caroce </a:t>
                      </a:r>
                      <a:endParaRPr lang="en-GB" sz="1800" kern="1200" noProof="0">
                        <a:solidFill>
                          <a:schemeClr val="dk1"/>
                        </a:solidFill>
                        <a:effectLst/>
                        <a:latin typeface="Libre Baskerville" panose="02000000000000000000" pitchFamily="2" charset="0"/>
                        <a:ea typeface="+mn-ea"/>
                        <a:cs typeface="+mn-cs"/>
                      </a:endParaRPr>
                    </a:p>
                  </a:txBody>
                  <a:tcPr/>
                </a:tc>
                <a:tc>
                  <a:txBody>
                    <a:bodyPr/>
                    <a:lstStyle/>
                    <a:p>
                      <a:r>
                        <a:rPr lang="en-GB" sz="1800" kern="1200" noProof="0">
                          <a:solidFill>
                            <a:schemeClr val="dk1"/>
                          </a:solidFill>
                          <a:effectLst/>
                          <a:latin typeface="Libre Baskerville" panose="02000000000000000000" pitchFamily="2" charset="0"/>
                          <a:ea typeface="+mn-ea"/>
                          <a:cs typeface="+mn-cs"/>
                        </a:rPr>
                        <a:t>кароче </a:t>
                      </a:r>
                    </a:p>
                  </a:txBody>
                  <a:tcPr/>
                </a:tc>
                <a:tc>
                  <a:txBody>
                    <a:bodyPr/>
                    <a:lstStyle/>
                    <a:p>
                      <a:r>
                        <a:rPr lang="en-GB" sz="1800" kern="1200" noProof="0" dirty="0">
                          <a:solidFill>
                            <a:schemeClr val="dk1"/>
                          </a:solidFill>
                          <a:effectLst/>
                          <a:latin typeface="Libre Baskerville" panose="02000000000000000000" pitchFamily="2" charset="0"/>
                          <a:ea typeface="+mn-ea"/>
                          <a:cs typeface="+mn-cs"/>
                        </a:rPr>
                        <a:t>„shortly” </a:t>
                      </a:r>
                    </a:p>
                  </a:txBody>
                  <a:tcPr/>
                </a:tc>
                <a:extLst>
                  <a:ext uri="{0D108BD9-81ED-4DB2-BD59-A6C34878D82A}">
                    <a16:rowId xmlns:a16="http://schemas.microsoft.com/office/drawing/2014/main" val="1012173448"/>
                  </a:ext>
                </a:extLst>
              </a:tr>
              <a:tr h="637401">
                <a:tc>
                  <a:txBody>
                    <a:bodyPr/>
                    <a:lstStyle/>
                    <a:p>
                      <a:r>
                        <a:rPr lang="en-GB" sz="1800" b="1" kern="1200" noProof="0">
                          <a:solidFill>
                            <a:schemeClr val="dk1"/>
                          </a:solidFill>
                          <a:effectLst/>
                          <a:latin typeface="Libre Baskerville" panose="02000000000000000000" pitchFamily="2" charset="0"/>
                          <a:ea typeface="+mn-ea"/>
                          <a:cs typeface="+mn-cs"/>
                        </a:rPr>
                        <a:t>Ending a conversation</a:t>
                      </a:r>
                      <a:endParaRPr lang="en-GB" sz="1800" kern="1200" noProof="0">
                        <a:solidFill>
                          <a:schemeClr val="dk1"/>
                        </a:solidFill>
                        <a:effectLst/>
                        <a:latin typeface="Libre Baskerville"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kern="1200" noProof="0">
                          <a:solidFill>
                            <a:schemeClr val="dk1"/>
                          </a:solidFill>
                          <a:effectLst/>
                          <a:latin typeface="Libre Baskerville" panose="02000000000000000000" pitchFamily="2" charset="0"/>
                          <a:ea typeface="+mn-ea"/>
                          <a:cs typeface="+mn-cs"/>
                        </a:rPr>
                        <a:t>ladna, harașo, vsio </a:t>
                      </a:r>
                      <a:endParaRPr lang="en-GB" sz="1800" kern="1200" noProof="0">
                        <a:solidFill>
                          <a:schemeClr val="dk1"/>
                        </a:solidFill>
                        <a:effectLst/>
                        <a:latin typeface="Libre Baskerville" panose="02000000000000000000" pitchFamily="2" charset="0"/>
                        <a:ea typeface="+mn-ea"/>
                        <a:cs typeface="+mn-cs"/>
                      </a:endParaRPr>
                    </a:p>
                  </a:txBody>
                  <a:tcPr/>
                </a:tc>
                <a:tc>
                  <a:txBody>
                    <a:bodyPr/>
                    <a:lstStyle/>
                    <a:p>
                      <a:r>
                        <a:rPr lang="en-GB" sz="1800" kern="1200" noProof="0" dirty="0" err="1">
                          <a:solidFill>
                            <a:schemeClr val="dk1"/>
                          </a:solidFill>
                          <a:effectLst/>
                          <a:latin typeface="Libre Baskerville" panose="02000000000000000000" pitchFamily="2" charset="0"/>
                          <a:ea typeface="+mn-ea"/>
                          <a:cs typeface="+mn-cs"/>
                        </a:rPr>
                        <a:t>ладно</a:t>
                      </a:r>
                      <a:r>
                        <a:rPr lang="en-GB" sz="1800" kern="1200" noProof="0" dirty="0">
                          <a:solidFill>
                            <a:schemeClr val="dk1"/>
                          </a:solidFill>
                          <a:effectLst/>
                          <a:latin typeface="Libre Baskerville" panose="02000000000000000000" pitchFamily="2" charset="0"/>
                          <a:ea typeface="+mn-ea"/>
                          <a:cs typeface="+mn-cs"/>
                        </a:rPr>
                        <a:t>, </a:t>
                      </a:r>
                      <a:r>
                        <a:rPr lang="en-GB" sz="1800" kern="1200" noProof="0" dirty="0" err="1">
                          <a:solidFill>
                            <a:schemeClr val="dk1"/>
                          </a:solidFill>
                          <a:effectLst/>
                          <a:latin typeface="Libre Baskerville" panose="02000000000000000000" pitchFamily="2" charset="0"/>
                          <a:ea typeface="+mn-ea"/>
                          <a:cs typeface="+mn-cs"/>
                        </a:rPr>
                        <a:t>хорошо</a:t>
                      </a:r>
                      <a:r>
                        <a:rPr lang="en-GB" sz="1800" kern="1200" noProof="0" dirty="0">
                          <a:solidFill>
                            <a:schemeClr val="dk1"/>
                          </a:solidFill>
                          <a:effectLst/>
                          <a:latin typeface="Libre Baskerville" panose="02000000000000000000" pitchFamily="2" charset="0"/>
                          <a:ea typeface="+mn-ea"/>
                          <a:cs typeface="+mn-cs"/>
                        </a:rPr>
                        <a:t>, </a:t>
                      </a:r>
                      <a:r>
                        <a:rPr lang="en-GB" sz="1800" kern="1200" noProof="0" dirty="0" err="1">
                          <a:solidFill>
                            <a:schemeClr val="dk1"/>
                          </a:solidFill>
                          <a:effectLst/>
                          <a:latin typeface="Libre Baskerville" panose="02000000000000000000" pitchFamily="2" charset="0"/>
                          <a:ea typeface="+mn-ea"/>
                          <a:cs typeface="+mn-cs"/>
                        </a:rPr>
                        <a:t>все</a:t>
                      </a:r>
                      <a:r>
                        <a:rPr lang="en-GB" sz="1800" kern="1200" noProof="0" dirty="0">
                          <a:solidFill>
                            <a:schemeClr val="dk1"/>
                          </a:solidFill>
                          <a:effectLst/>
                          <a:latin typeface="Libre Baskerville" panose="02000000000000000000" pitchFamily="2" charset="0"/>
                          <a:ea typeface="+mn-ea"/>
                          <a:cs typeface="+mn-cs"/>
                        </a:rPr>
                        <a:t> </a:t>
                      </a:r>
                    </a:p>
                  </a:txBody>
                  <a:tcPr/>
                </a:tc>
                <a:tc>
                  <a:txBody>
                    <a:bodyPr/>
                    <a:lstStyle/>
                    <a:p>
                      <a:r>
                        <a:rPr lang="en-GB" sz="1800" kern="1200" noProof="0" dirty="0">
                          <a:solidFill>
                            <a:schemeClr val="dk1"/>
                          </a:solidFill>
                          <a:effectLst/>
                          <a:latin typeface="Libre Baskerville" panose="02000000000000000000" pitchFamily="2" charset="0"/>
                          <a:ea typeface="+mn-ea"/>
                          <a:cs typeface="+mn-cs"/>
                        </a:rPr>
                        <a:t>„alright”, „ok”, „fine”, „that’s it”</a:t>
                      </a:r>
                    </a:p>
                  </a:txBody>
                  <a:tcPr/>
                </a:tc>
                <a:extLst>
                  <a:ext uri="{0D108BD9-81ED-4DB2-BD59-A6C34878D82A}">
                    <a16:rowId xmlns:a16="http://schemas.microsoft.com/office/drawing/2014/main" val="1796260825"/>
                  </a:ext>
                </a:extLst>
              </a:tr>
              <a:tr h="8713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noProof="0">
                          <a:solidFill>
                            <a:schemeClr val="dk1"/>
                          </a:solidFill>
                          <a:effectLst/>
                          <a:latin typeface="Libre Baskerville" panose="02000000000000000000" pitchFamily="2" charset="0"/>
                          <a:ea typeface="+mn-ea"/>
                          <a:cs typeface="+mn-cs"/>
                        </a:rPr>
                        <a:t>Changing the topic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kern="1200" noProof="0">
                          <a:solidFill>
                            <a:schemeClr val="dk1"/>
                          </a:solidFill>
                          <a:effectLst/>
                          <a:latin typeface="Libre Baskerville" panose="02000000000000000000" pitchFamily="2" charset="0"/>
                          <a:ea typeface="+mn-ea"/>
                          <a:cs typeface="+mn-cs"/>
                        </a:rPr>
                        <a:t>cstati </a:t>
                      </a:r>
                      <a:endParaRPr lang="en-GB" sz="1800" kern="1200" noProof="0">
                        <a:solidFill>
                          <a:schemeClr val="dk1"/>
                        </a:solidFill>
                        <a:effectLst/>
                        <a:latin typeface="Libre Baskerville" panose="02000000000000000000" pitchFamily="2" charset="0"/>
                        <a:ea typeface="+mn-ea"/>
                        <a:cs typeface="+mn-cs"/>
                      </a:endParaRPr>
                    </a:p>
                    <a:p>
                      <a:endParaRPr lang="en-GB" sz="1800" noProof="0">
                        <a:latin typeface="Libre Baskerville" panose="02000000000000000000" pitchFamily="2" charset="0"/>
                      </a:endParaRPr>
                    </a:p>
                  </a:txBody>
                  <a:tcPr/>
                </a:tc>
                <a:tc>
                  <a:txBody>
                    <a:bodyPr/>
                    <a:lstStyle/>
                    <a:p>
                      <a:r>
                        <a:rPr lang="en-GB" sz="1800" kern="1200" noProof="0">
                          <a:solidFill>
                            <a:schemeClr val="dk1"/>
                          </a:solidFill>
                          <a:effectLst/>
                          <a:latin typeface="Libre Baskerville" panose="02000000000000000000" pitchFamily="2" charset="0"/>
                          <a:ea typeface="+mn-ea"/>
                          <a:cs typeface="+mn-cs"/>
                        </a:rPr>
                        <a:t>кстати </a:t>
                      </a:r>
                    </a:p>
                  </a:txBody>
                  <a:tcPr/>
                </a:tc>
                <a:tc>
                  <a:txBody>
                    <a:bodyPr/>
                    <a:lstStyle/>
                    <a:p>
                      <a:r>
                        <a:rPr lang="en-GB" sz="1800" noProof="0" dirty="0">
                          <a:latin typeface="Libre Baskerville" panose="02000000000000000000" pitchFamily="2" charset="0"/>
                        </a:rPr>
                        <a:t>„by the way”</a:t>
                      </a:r>
                    </a:p>
                  </a:txBody>
                  <a:tcPr/>
                </a:tc>
                <a:extLst>
                  <a:ext uri="{0D108BD9-81ED-4DB2-BD59-A6C34878D82A}">
                    <a16:rowId xmlns:a16="http://schemas.microsoft.com/office/drawing/2014/main" val="1091961057"/>
                  </a:ext>
                </a:extLst>
              </a:tr>
              <a:tr h="6618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noProof="0">
                          <a:solidFill>
                            <a:schemeClr val="dk1"/>
                          </a:solidFill>
                          <a:effectLst/>
                          <a:latin typeface="Libre Baskerville" panose="02000000000000000000" pitchFamily="2" charset="0"/>
                          <a:ea typeface="+mn-ea"/>
                          <a:cs typeface="+mn-cs"/>
                        </a:rPr>
                        <a:t>Justification, excuse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kern="1200" noProof="0">
                          <a:solidFill>
                            <a:schemeClr val="dk1"/>
                          </a:solidFill>
                          <a:effectLst/>
                          <a:latin typeface="Libre Baskerville" panose="02000000000000000000" pitchFamily="2" charset="0"/>
                          <a:ea typeface="+mn-ea"/>
                          <a:cs typeface="+mn-cs"/>
                        </a:rPr>
                        <a:t>prosta </a:t>
                      </a:r>
                      <a:endParaRPr lang="en-GB" sz="1800" kern="1200" noProof="0">
                        <a:solidFill>
                          <a:schemeClr val="dk1"/>
                        </a:solidFill>
                        <a:effectLst/>
                        <a:latin typeface="Libre Baskerville"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noProof="0" dirty="0" err="1">
                          <a:solidFill>
                            <a:schemeClr val="dk1"/>
                          </a:solidFill>
                          <a:effectLst/>
                          <a:latin typeface="Libre Baskerville" panose="02000000000000000000" pitchFamily="2" charset="0"/>
                          <a:ea typeface="+mn-ea"/>
                          <a:cs typeface="+mn-cs"/>
                        </a:rPr>
                        <a:t>проста</a:t>
                      </a:r>
                      <a:r>
                        <a:rPr lang="en-GB" sz="1800" kern="1200" noProof="0" dirty="0">
                          <a:solidFill>
                            <a:schemeClr val="dk1"/>
                          </a:solidFill>
                          <a:effectLst/>
                          <a:latin typeface="Libre Baskerville" panose="02000000000000000000" pitchFamily="2" charset="0"/>
                          <a:ea typeface="+mn-ea"/>
                          <a:cs typeface="+mn-cs"/>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noProof="0" dirty="0">
                          <a:solidFill>
                            <a:schemeClr val="dk1"/>
                          </a:solidFill>
                          <a:effectLst/>
                          <a:latin typeface="Libre Baskerville" panose="02000000000000000000" pitchFamily="2" charset="0"/>
                          <a:ea typeface="+mn-ea"/>
                          <a:cs typeface="+mn-cs"/>
                        </a:rPr>
                        <a:t>„just”, „simply”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200" noProof="0" dirty="0">
                        <a:solidFill>
                          <a:schemeClr val="dk1"/>
                        </a:solidFill>
                        <a:effectLst/>
                        <a:latin typeface="Libre Baskerville" panose="02000000000000000000" pitchFamily="2" charset="0"/>
                        <a:ea typeface="+mn-ea"/>
                        <a:cs typeface="+mn-cs"/>
                      </a:endParaRPr>
                    </a:p>
                  </a:txBody>
                  <a:tcPr/>
                </a:tc>
                <a:extLst>
                  <a:ext uri="{0D108BD9-81ED-4DB2-BD59-A6C34878D82A}">
                    <a16:rowId xmlns:a16="http://schemas.microsoft.com/office/drawing/2014/main" val="1169915538"/>
                  </a:ext>
                </a:extLst>
              </a:tr>
              <a:tr h="8522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noProof="0">
                          <a:solidFill>
                            <a:schemeClr val="dk1"/>
                          </a:solidFill>
                          <a:effectLst/>
                          <a:latin typeface="Libre Baskerville" panose="02000000000000000000" pitchFamily="2" charset="0"/>
                          <a:ea typeface="+mn-ea"/>
                          <a:cs typeface="+mn-cs"/>
                        </a:rPr>
                        <a:t>Reinforcement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kern="1200" noProof="0">
                          <a:solidFill>
                            <a:schemeClr val="dk1"/>
                          </a:solidFill>
                          <a:effectLst/>
                          <a:latin typeface="Libre Baskerville" panose="02000000000000000000" pitchFamily="2" charset="0"/>
                          <a:ea typeface="+mn-ea"/>
                          <a:cs typeface="+mn-cs"/>
                        </a:rPr>
                        <a:t>tembolee, vopșe </a:t>
                      </a:r>
                      <a:endParaRPr lang="en-GB" sz="1800" kern="1200" noProof="0">
                        <a:solidFill>
                          <a:schemeClr val="dk1"/>
                        </a:solidFill>
                        <a:effectLst/>
                        <a:latin typeface="Libre Baskerville" panose="02000000000000000000" pitchFamily="2" charset="0"/>
                        <a:ea typeface="+mn-ea"/>
                        <a:cs typeface="+mn-cs"/>
                      </a:endParaRPr>
                    </a:p>
                    <a:p>
                      <a:endParaRPr lang="en-GB" sz="1800" b="0" noProof="0">
                        <a:latin typeface="Libre Baskerville" panose="020000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noProof="0" dirty="0" err="1">
                          <a:solidFill>
                            <a:schemeClr val="dk1"/>
                          </a:solidFill>
                          <a:effectLst/>
                          <a:latin typeface="Libre Baskerville" panose="02000000000000000000" pitchFamily="2" charset="0"/>
                          <a:ea typeface="+mn-ea"/>
                          <a:cs typeface="+mn-cs"/>
                        </a:rPr>
                        <a:t>тем</a:t>
                      </a:r>
                      <a:r>
                        <a:rPr lang="en-GB" sz="1800" kern="1200" noProof="0" dirty="0">
                          <a:solidFill>
                            <a:schemeClr val="dk1"/>
                          </a:solidFill>
                          <a:effectLst/>
                          <a:latin typeface="Libre Baskerville" panose="02000000000000000000" pitchFamily="2" charset="0"/>
                          <a:ea typeface="+mn-ea"/>
                          <a:cs typeface="+mn-cs"/>
                        </a:rPr>
                        <a:t> </a:t>
                      </a:r>
                      <a:r>
                        <a:rPr lang="en-GB" sz="1800" kern="1200" noProof="0" dirty="0" err="1">
                          <a:solidFill>
                            <a:schemeClr val="dk1"/>
                          </a:solidFill>
                          <a:effectLst/>
                          <a:latin typeface="Libre Baskerville" panose="02000000000000000000" pitchFamily="2" charset="0"/>
                          <a:ea typeface="+mn-ea"/>
                          <a:cs typeface="+mn-cs"/>
                        </a:rPr>
                        <a:t>более</a:t>
                      </a:r>
                      <a:r>
                        <a:rPr lang="en-GB" sz="1800" kern="1200" noProof="0" dirty="0">
                          <a:solidFill>
                            <a:schemeClr val="dk1"/>
                          </a:solidFill>
                          <a:effectLst/>
                          <a:latin typeface="Libre Baskerville" panose="02000000000000000000" pitchFamily="2" charset="0"/>
                          <a:ea typeface="+mn-ea"/>
                          <a:cs typeface="+mn-cs"/>
                        </a:rPr>
                        <a:t>, </a:t>
                      </a:r>
                      <a:r>
                        <a:rPr lang="en-GB" sz="1800" kern="1200" noProof="0" dirty="0" err="1">
                          <a:solidFill>
                            <a:schemeClr val="dk1"/>
                          </a:solidFill>
                          <a:effectLst/>
                          <a:latin typeface="Libre Baskerville" panose="02000000000000000000" pitchFamily="2" charset="0"/>
                          <a:ea typeface="+mn-ea"/>
                          <a:cs typeface="+mn-cs"/>
                        </a:rPr>
                        <a:t>вообще</a:t>
                      </a:r>
                      <a:r>
                        <a:rPr lang="en-GB" sz="1800" kern="1200" noProof="0" dirty="0">
                          <a:solidFill>
                            <a:schemeClr val="dk1"/>
                          </a:solidFill>
                          <a:effectLst/>
                          <a:latin typeface="Libre Baskerville" panose="02000000000000000000" pitchFamily="2" charset="0"/>
                          <a:ea typeface="+mn-ea"/>
                          <a:cs typeface="+mn-cs"/>
                        </a:rPr>
                        <a:t> </a:t>
                      </a:r>
                    </a:p>
                    <a:p>
                      <a:endParaRPr lang="en-GB" sz="1800" b="1" noProof="0" dirty="0">
                        <a:latin typeface="Libre Baskerville" panose="020000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noProof="0" dirty="0">
                          <a:solidFill>
                            <a:schemeClr val="dk1"/>
                          </a:solidFill>
                          <a:effectLst/>
                          <a:latin typeface="Libre Baskerville" panose="02000000000000000000" pitchFamily="2" charset="0"/>
                          <a:ea typeface="+mn-ea"/>
                          <a:cs typeface="+mn-cs"/>
                        </a:rPr>
                        <a:t>„especially”, „absolutely, totally” </a:t>
                      </a:r>
                    </a:p>
                  </a:txBody>
                  <a:tcPr/>
                </a:tc>
                <a:extLst>
                  <a:ext uri="{0D108BD9-81ED-4DB2-BD59-A6C34878D82A}">
                    <a16:rowId xmlns:a16="http://schemas.microsoft.com/office/drawing/2014/main" val="3510302248"/>
                  </a:ext>
                </a:extLst>
              </a:tr>
              <a:tr h="803699">
                <a:tc>
                  <a:txBody>
                    <a:bodyPr/>
                    <a:lstStyle/>
                    <a:p>
                      <a:r>
                        <a:rPr lang="en-GB" sz="1800" b="1" noProof="0">
                          <a:latin typeface="Libre Baskerville" panose="02000000000000000000" pitchFamily="2" charset="0"/>
                        </a:rPr>
                        <a:t>Contrast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kern="1200" noProof="0">
                          <a:solidFill>
                            <a:schemeClr val="dk1"/>
                          </a:solidFill>
                          <a:effectLst/>
                          <a:latin typeface="Libre Baskerville" panose="02000000000000000000" pitchFamily="2" charset="0"/>
                          <a:ea typeface="+mn-ea"/>
                          <a:cs typeface="+mn-cs"/>
                        </a:rPr>
                        <a:t>zato </a:t>
                      </a:r>
                      <a:endParaRPr lang="en-GB" sz="1800" kern="1200" noProof="0">
                        <a:solidFill>
                          <a:schemeClr val="dk1"/>
                        </a:solidFill>
                        <a:effectLst/>
                        <a:latin typeface="Libre Baskerville"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noProof="0" dirty="0" err="1">
                          <a:solidFill>
                            <a:schemeClr val="dk1"/>
                          </a:solidFill>
                          <a:effectLst/>
                          <a:latin typeface="Libre Baskerville" panose="02000000000000000000" pitchFamily="2" charset="0"/>
                          <a:ea typeface="+mn-ea"/>
                          <a:cs typeface="+mn-cs"/>
                        </a:rPr>
                        <a:t>зато</a:t>
                      </a:r>
                      <a:endParaRPr lang="en-GB" sz="1800" noProof="0" dirty="0">
                        <a:latin typeface="Libre Baskerville" panose="020000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noProof="0" dirty="0">
                          <a:solidFill>
                            <a:schemeClr val="dk1"/>
                          </a:solidFill>
                          <a:effectLst/>
                          <a:latin typeface="Libre Baskerville" panose="02000000000000000000" pitchFamily="2" charset="0"/>
                          <a:ea typeface="+mn-ea"/>
                          <a:cs typeface="+mn-cs"/>
                        </a:rPr>
                        <a:t>„however, on the other hand”</a:t>
                      </a:r>
                    </a:p>
                  </a:txBody>
                  <a:tcPr/>
                </a:tc>
                <a:extLst>
                  <a:ext uri="{0D108BD9-81ED-4DB2-BD59-A6C34878D82A}">
                    <a16:rowId xmlns:a16="http://schemas.microsoft.com/office/drawing/2014/main" val="435846183"/>
                  </a:ext>
                </a:extLst>
              </a:tr>
              <a:tr h="852215">
                <a:tc>
                  <a:txBody>
                    <a:bodyPr/>
                    <a:lstStyle/>
                    <a:p>
                      <a:r>
                        <a:rPr lang="en-GB" sz="1800" b="1" noProof="0" dirty="0">
                          <a:latin typeface="Libre Baskerville" panose="02000000000000000000" pitchFamily="2" charset="0"/>
                        </a:rPr>
                        <a:t>Concession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kern="1200" noProof="0" dirty="0" err="1">
                          <a:solidFill>
                            <a:schemeClr val="dk1"/>
                          </a:solidFill>
                          <a:effectLst/>
                          <a:latin typeface="Libre Baskerville" panose="02000000000000000000" pitchFamily="2" charset="0"/>
                          <a:ea typeface="+mn-ea"/>
                          <a:cs typeface="+mn-cs"/>
                        </a:rPr>
                        <a:t>vsioravno</a:t>
                      </a:r>
                      <a:r>
                        <a:rPr lang="en-GB" sz="1800" i="1" kern="1200" noProof="0" dirty="0">
                          <a:solidFill>
                            <a:schemeClr val="dk1"/>
                          </a:solidFill>
                          <a:effectLst/>
                          <a:latin typeface="Libre Baskerville" panose="02000000000000000000" pitchFamily="2" charset="0"/>
                          <a:ea typeface="+mn-ea"/>
                          <a:cs typeface="+mn-cs"/>
                        </a:rPr>
                        <a:t>, </a:t>
                      </a:r>
                      <a:r>
                        <a:rPr lang="en-GB" sz="1800" i="1" kern="1200" noProof="0" dirty="0" err="1">
                          <a:solidFill>
                            <a:schemeClr val="dk1"/>
                          </a:solidFill>
                          <a:effectLst/>
                          <a:latin typeface="Libre Baskerville" panose="02000000000000000000" pitchFamily="2" charset="0"/>
                          <a:ea typeface="+mn-ea"/>
                          <a:cs typeface="+mn-cs"/>
                        </a:rPr>
                        <a:t>paliubomu</a:t>
                      </a:r>
                      <a:r>
                        <a:rPr lang="en-GB" sz="1800" i="1" kern="1200" noProof="0" dirty="0">
                          <a:solidFill>
                            <a:schemeClr val="dk1"/>
                          </a:solidFill>
                          <a:effectLst/>
                          <a:latin typeface="Libre Baskerville" panose="02000000000000000000" pitchFamily="2" charset="0"/>
                          <a:ea typeface="+mn-ea"/>
                          <a:cs typeface="+mn-cs"/>
                        </a:rPr>
                        <a:t> </a:t>
                      </a:r>
                      <a:endParaRPr lang="en-GB" sz="1800" kern="1200" noProof="0" dirty="0">
                        <a:solidFill>
                          <a:schemeClr val="dk1"/>
                        </a:solidFill>
                        <a:effectLst/>
                        <a:latin typeface="Libre Baskerville"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noProof="0" dirty="0" err="1">
                          <a:solidFill>
                            <a:schemeClr val="dk1"/>
                          </a:solidFill>
                          <a:effectLst/>
                          <a:latin typeface="Libre Baskerville" panose="02000000000000000000" pitchFamily="2" charset="0"/>
                          <a:ea typeface="+mn-ea"/>
                          <a:cs typeface="+mn-cs"/>
                        </a:rPr>
                        <a:t>всё</a:t>
                      </a:r>
                      <a:r>
                        <a:rPr lang="en-GB" sz="1800" kern="1200" noProof="0" dirty="0">
                          <a:solidFill>
                            <a:schemeClr val="dk1"/>
                          </a:solidFill>
                          <a:effectLst/>
                          <a:latin typeface="Libre Baskerville" panose="02000000000000000000" pitchFamily="2" charset="0"/>
                          <a:ea typeface="+mn-ea"/>
                          <a:cs typeface="+mn-cs"/>
                        </a:rPr>
                        <a:t> </a:t>
                      </a:r>
                      <a:r>
                        <a:rPr lang="en-GB" sz="1800" kern="1200" noProof="0" dirty="0" err="1">
                          <a:solidFill>
                            <a:schemeClr val="dk1"/>
                          </a:solidFill>
                          <a:effectLst/>
                          <a:latin typeface="Libre Baskerville" panose="02000000000000000000" pitchFamily="2" charset="0"/>
                          <a:ea typeface="+mn-ea"/>
                          <a:cs typeface="+mn-cs"/>
                        </a:rPr>
                        <a:t>равно</a:t>
                      </a:r>
                      <a:r>
                        <a:rPr lang="en-GB" sz="1800" kern="1200" noProof="0" dirty="0">
                          <a:solidFill>
                            <a:schemeClr val="dk1"/>
                          </a:solidFill>
                          <a:effectLst/>
                          <a:latin typeface="Libre Baskerville" panose="02000000000000000000" pitchFamily="2" charset="0"/>
                          <a:ea typeface="+mn-ea"/>
                          <a:cs typeface="+mn-cs"/>
                        </a:rPr>
                        <a:t>, </a:t>
                      </a:r>
                      <a:r>
                        <a:rPr lang="en-GB" sz="1800" kern="1200" noProof="0" dirty="0" err="1">
                          <a:solidFill>
                            <a:schemeClr val="dk1"/>
                          </a:solidFill>
                          <a:effectLst/>
                          <a:latin typeface="Libre Baskerville" panose="02000000000000000000" pitchFamily="2" charset="0"/>
                          <a:ea typeface="+mn-ea"/>
                          <a:cs typeface="+mn-cs"/>
                        </a:rPr>
                        <a:t>по</a:t>
                      </a:r>
                      <a:r>
                        <a:rPr lang="en-GB" sz="1800" kern="1200" noProof="0" dirty="0">
                          <a:solidFill>
                            <a:schemeClr val="dk1"/>
                          </a:solidFill>
                          <a:effectLst/>
                          <a:latin typeface="Libre Baskerville" panose="02000000000000000000" pitchFamily="2" charset="0"/>
                          <a:ea typeface="+mn-ea"/>
                          <a:cs typeface="+mn-cs"/>
                        </a:rPr>
                        <a:t> </a:t>
                      </a:r>
                      <a:r>
                        <a:rPr lang="en-GB" sz="1800" kern="1200" noProof="0" dirty="0" err="1">
                          <a:solidFill>
                            <a:schemeClr val="dk1"/>
                          </a:solidFill>
                          <a:effectLst/>
                          <a:latin typeface="Libre Baskerville" panose="02000000000000000000" pitchFamily="2" charset="0"/>
                          <a:ea typeface="+mn-ea"/>
                          <a:cs typeface="+mn-cs"/>
                        </a:rPr>
                        <a:t>любому</a:t>
                      </a:r>
                      <a:r>
                        <a:rPr lang="en-GB" sz="1800" kern="1200" noProof="0" dirty="0">
                          <a:solidFill>
                            <a:schemeClr val="dk1"/>
                          </a:solidFill>
                          <a:effectLst/>
                          <a:latin typeface="Libre Baskerville" panose="02000000000000000000" pitchFamily="2" charset="0"/>
                          <a:ea typeface="+mn-ea"/>
                          <a:cs typeface="+mn-cs"/>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noProof="0" dirty="0">
                          <a:solidFill>
                            <a:schemeClr val="dk1"/>
                          </a:solidFill>
                          <a:effectLst/>
                          <a:latin typeface="Libre Baskerville" panose="02000000000000000000" pitchFamily="2" charset="0"/>
                          <a:ea typeface="+mn-ea"/>
                          <a:cs typeface="+mn-cs"/>
                        </a:rPr>
                        <a:t>„anyway” </a:t>
                      </a:r>
                    </a:p>
                  </a:txBody>
                  <a:tcPr/>
                </a:tc>
                <a:extLst>
                  <a:ext uri="{0D108BD9-81ED-4DB2-BD59-A6C34878D82A}">
                    <a16:rowId xmlns:a16="http://schemas.microsoft.com/office/drawing/2014/main" val="1374108894"/>
                  </a:ext>
                </a:extLst>
              </a:tr>
            </a:tbl>
          </a:graphicData>
        </a:graphic>
      </p:graphicFrame>
    </p:spTree>
    <p:extLst>
      <p:ext uri="{BB962C8B-B14F-4D97-AF65-F5344CB8AC3E}">
        <p14:creationId xmlns:p14="http://schemas.microsoft.com/office/powerpoint/2010/main" val="1705141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92479" y="139700"/>
            <a:ext cx="11183621" cy="939800"/>
          </a:xfrm>
        </p:spPr>
        <p:txBody>
          <a:bodyPr>
            <a:normAutofit/>
          </a:bodyPr>
          <a:lstStyle/>
          <a:p>
            <a:pPr algn="r"/>
            <a:r>
              <a:rPr lang="en-GB" sz="4000" dirty="0" err="1"/>
              <a:t>DAta</a:t>
            </a:r>
            <a:endParaRPr lang="en-GB" sz="4000" dirty="0"/>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902208" y="1079500"/>
            <a:ext cx="11073892" cy="5327396"/>
          </a:xfrm>
        </p:spPr>
        <p:txBody>
          <a:bodyPr>
            <a:normAutofit fontScale="62500" lnSpcReduction="20000"/>
          </a:bodyPr>
          <a:lstStyle/>
          <a:p>
            <a:pPr marL="0" indent="0">
              <a:buNone/>
            </a:pPr>
            <a:r>
              <a:rPr lang="ro-RO" altLang="nl-NL" sz="3800" b="1" i="1" dirty="0" err="1">
                <a:latin typeface="Palatino Linotype" panose="02040502050505030304" charset="0"/>
                <a:cs typeface="Palatino Linotype" panose="02040502050505030304" charset="0"/>
              </a:rPr>
              <a:t>Polyubomu</a:t>
            </a:r>
            <a:endParaRPr lang="ro-RO" altLang="nl-NL" sz="2800" b="1" dirty="0">
              <a:latin typeface="Palatino Linotype" panose="02040502050505030304" charset="0"/>
              <a:cs typeface="Palatino Linotype" panose="02040502050505030304" charset="0"/>
            </a:endParaRPr>
          </a:p>
          <a:p>
            <a:pPr>
              <a:buFont typeface="Wingdings" pitchFamily="2" charset="2"/>
              <a:buChar char="v"/>
            </a:pPr>
            <a:r>
              <a:rPr lang="en-US" sz="3800" b="1" dirty="0">
                <a:solidFill>
                  <a:srgbClr val="0070C0"/>
                </a:solidFill>
                <a:latin typeface="Palatino Linotype" panose="02040502050505030304" pitchFamily="18" charset="0"/>
              </a:rPr>
              <a:t> Contrastive [‘</a:t>
            </a:r>
            <a:r>
              <a:rPr lang="ro-RO" sz="3800" b="1" dirty="0">
                <a:solidFill>
                  <a:srgbClr val="0070C0"/>
                </a:solidFill>
                <a:latin typeface="Palatino Linotype" panose="02040502050505030304" pitchFamily="18" charset="0"/>
              </a:rPr>
              <a:t>non</a:t>
            </a:r>
            <a:r>
              <a:rPr lang="en-US" sz="3800" b="1" dirty="0">
                <a:solidFill>
                  <a:srgbClr val="0070C0"/>
                </a:solidFill>
                <a:latin typeface="Palatino Linotype" panose="02040502050505030304" pitchFamily="18" charset="0"/>
              </a:rPr>
              <a:t>e</a:t>
            </a:r>
            <a:r>
              <a:rPr lang="ro-RO" sz="3800" b="1" dirty="0" err="1">
                <a:solidFill>
                  <a:srgbClr val="0070C0"/>
                </a:solidFill>
                <a:latin typeface="Palatino Linotype" panose="02040502050505030304" pitchFamily="18" charset="0"/>
              </a:rPr>
              <a:t>theless</a:t>
            </a:r>
            <a:r>
              <a:rPr lang="ro-RO" sz="3800" b="1" dirty="0">
                <a:solidFill>
                  <a:srgbClr val="0070C0"/>
                </a:solidFill>
                <a:latin typeface="Palatino Linotype" panose="02040502050505030304" pitchFamily="18" charset="0"/>
              </a:rPr>
              <a:t>’</a:t>
            </a:r>
            <a:r>
              <a:rPr lang="en-US" sz="3800" b="1" dirty="0">
                <a:solidFill>
                  <a:srgbClr val="0070C0"/>
                </a:solidFill>
                <a:latin typeface="Palatino Linotype" panose="02040502050505030304" pitchFamily="18" charset="0"/>
              </a:rPr>
              <a:t>]</a:t>
            </a:r>
            <a:r>
              <a:rPr lang="ro-RO" sz="3800" b="1" dirty="0">
                <a:solidFill>
                  <a:srgbClr val="0070C0"/>
                </a:solidFill>
                <a:latin typeface="Palatino Linotype" panose="02040502050505030304" pitchFamily="18" charset="0"/>
              </a:rPr>
              <a:t> </a:t>
            </a:r>
          </a:p>
          <a:p>
            <a:pPr marL="0" indent="0">
              <a:buNone/>
            </a:pPr>
            <a:endParaRPr lang="ro-RO" sz="3400" dirty="0">
              <a:latin typeface="Palatino Linotype" panose="02040502050505030304" pitchFamily="18" charset="0"/>
            </a:endParaRPr>
          </a:p>
          <a:p>
            <a:pPr marL="0" indent="0">
              <a:buNone/>
            </a:pPr>
            <a:r>
              <a:rPr lang="en-US" sz="3400" dirty="0">
                <a:latin typeface="Palatino Linotype" panose="02040502050505030304" pitchFamily="18" charset="0"/>
              </a:rPr>
              <a:t>(2)	</a:t>
            </a:r>
            <a:r>
              <a:rPr lang="en-US" sz="3400" i="1" dirty="0">
                <a:latin typeface="Palatino Linotype" panose="02040502050505030304" pitchFamily="18" charset="0"/>
              </a:rPr>
              <a:t>E </a:t>
            </a:r>
            <a:r>
              <a:rPr lang="en-US" sz="3400" i="1" dirty="0" err="1">
                <a:latin typeface="Palatino Linotype" panose="02040502050505030304" pitchFamily="18" charset="0"/>
              </a:rPr>
              <a:t>interesant</a:t>
            </a:r>
            <a:r>
              <a:rPr lang="en-US" sz="3400" i="1" dirty="0">
                <a:latin typeface="Palatino Linotype" panose="02040502050505030304" pitchFamily="18" charset="0"/>
              </a:rPr>
              <a:t>, </a:t>
            </a:r>
            <a:r>
              <a:rPr lang="en-US" sz="3400" i="1" dirty="0" err="1">
                <a:latin typeface="Palatino Linotype" panose="02040502050505030304" pitchFamily="18" charset="0"/>
              </a:rPr>
              <a:t>dar</a:t>
            </a:r>
            <a:r>
              <a:rPr lang="en-US" sz="3400" i="1" dirty="0">
                <a:latin typeface="Palatino Linotype" panose="02040502050505030304" pitchFamily="18" charset="0"/>
              </a:rPr>
              <a:t> cam </a:t>
            </a:r>
            <a:r>
              <a:rPr lang="en-US" sz="3400" i="1" dirty="0" err="1">
                <a:latin typeface="Palatino Linotype" panose="02040502050505030304" pitchFamily="18" charset="0"/>
              </a:rPr>
              <a:t>greu</a:t>
            </a:r>
            <a:r>
              <a:rPr lang="en-US" sz="3400" i="1" dirty="0">
                <a:latin typeface="Palatino Linotype" panose="02040502050505030304" pitchFamily="18" charset="0"/>
              </a:rPr>
              <a:t>, </a:t>
            </a:r>
            <a:r>
              <a:rPr lang="en-US" sz="3400" i="1" dirty="0" err="1">
                <a:latin typeface="Palatino Linotype" panose="02040502050505030304" pitchFamily="18" charset="0"/>
              </a:rPr>
              <a:t>dar</a:t>
            </a:r>
            <a:r>
              <a:rPr lang="en-US" sz="3400" i="1" dirty="0">
                <a:latin typeface="Palatino Linotype" panose="02040502050505030304" pitchFamily="18" charset="0"/>
              </a:rPr>
              <a:t> </a:t>
            </a:r>
            <a:r>
              <a:rPr lang="en-US" sz="3400" b="1" i="1" dirty="0" err="1">
                <a:solidFill>
                  <a:srgbClr val="FF0000"/>
                </a:solidFill>
                <a:latin typeface="Palatino Linotype" panose="02040502050505030304" pitchFamily="18" charset="0"/>
              </a:rPr>
              <a:t>poliubomu</a:t>
            </a:r>
            <a:r>
              <a:rPr lang="en-US" sz="3400" i="1" dirty="0">
                <a:latin typeface="Palatino Linotype" panose="02040502050505030304" pitchFamily="18" charset="0"/>
              </a:rPr>
              <a:t> m-am </a:t>
            </a:r>
            <a:r>
              <a:rPr lang="en-US" sz="3400" i="1" dirty="0" err="1">
                <a:latin typeface="Palatino Linotype" panose="02040502050505030304" pitchFamily="18" charset="0"/>
              </a:rPr>
              <a:t>jucat</a:t>
            </a:r>
            <a:r>
              <a:rPr lang="en-US" sz="3400" i="1" dirty="0">
                <a:latin typeface="Palatino Linotype" panose="02040502050505030304" pitchFamily="18" charset="0"/>
              </a:rPr>
              <a:t>!</a:t>
            </a:r>
            <a:endParaRPr lang="ro-RO" sz="3400" i="1" dirty="0">
              <a:latin typeface="Palatino Linotype" panose="02040502050505030304" pitchFamily="18" charset="0"/>
            </a:endParaRPr>
          </a:p>
          <a:p>
            <a:pPr marL="0" indent="0">
              <a:buNone/>
            </a:pPr>
            <a:r>
              <a:rPr lang="en-US" sz="3400" dirty="0">
                <a:latin typeface="Palatino Linotype" panose="02040502050505030304" pitchFamily="18" charset="0"/>
              </a:rPr>
              <a:t>	‘It’s interesting, but it is kind of difficult, but I played </a:t>
            </a:r>
            <a:r>
              <a:rPr lang="en-US" sz="3400" b="1" dirty="0">
                <a:latin typeface="Palatino Linotype" panose="02040502050505030304" pitchFamily="18" charset="0"/>
              </a:rPr>
              <a:t>anyway.</a:t>
            </a:r>
            <a:r>
              <a:rPr lang="ro-RO" sz="3400" dirty="0">
                <a:latin typeface="Palatino Linotype" panose="02040502050505030304" pitchFamily="18" charset="0"/>
              </a:rPr>
              <a:t>’</a:t>
            </a:r>
          </a:p>
          <a:p>
            <a:pPr marL="0" indent="0">
              <a:buNone/>
            </a:pPr>
            <a:endParaRPr lang="ro-RO" sz="3400" dirty="0">
              <a:latin typeface="Palatino Linotype" panose="02040502050505030304" pitchFamily="18" charset="0"/>
            </a:endParaRPr>
          </a:p>
          <a:p>
            <a:pPr marL="0" indent="0">
              <a:buNone/>
            </a:pPr>
            <a:r>
              <a:rPr lang="en-US" sz="3400" dirty="0">
                <a:latin typeface="Palatino Linotype" panose="02040502050505030304" pitchFamily="18" charset="0"/>
              </a:rPr>
              <a:t>(3)	</a:t>
            </a:r>
            <a:r>
              <a:rPr lang="ro-RO" sz="3400" i="1" dirty="0">
                <a:latin typeface="Palatino Linotype" panose="02040502050505030304" pitchFamily="18" charset="0"/>
              </a:rPr>
              <a:t>[Filmul e] </a:t>
            </a:r>
            <a:r>
              <a:rPr lang="en-US" sz="3400" i="1" dirty="0" err="1">
                <a:latin typeface="Palatino Linotype" panose="02040502050505030304" pitchFamily="18" charset="0"/>
              </a:rPr>
              <a:t>regizat</a:t>
            </a:r>
            <a:r>
              <a:rPr lang="en-US" sz="3400" i="1" dirty="0">
                <a:latin typeface="Palatino Linotype" panose="02040502050505030304" pitchFamily="18" charset="0"/>
              </a:rPr>
              <a:t> bine </a:t>
            </a:r>
            <a:r>
              <a:rPr lang="en-US" sz="3400" i="1" dirty="0" err="1">
                <a:latin typeface="Palatino Linotype" panose="02040502050505030304" pitchFamily="18" charset="0"/>
              </a:rPr>
              <a:t>dar</a:t>
            </a:r>
            <a:r>
              <a:rPr lang="en-US" sz="3400" i="1" dirty="0">
                <a:latin typeface="Palatino Linotype" panose="02040502050505030304" pitchFamily="18" charset="0"/>
              </a:rPr>
              <a:t> se </a:t>
            </a:r>
            <a:r>
              <a:rPr lang="en-US" sz="3400" i="1" dirty="0" err="1">
                <a:latin typeface="Palatino Linotype" panose="02040502050505030304" pitchFamily="18" charset="0"/>
              </a:rPr>
              <a:t>cunoa</a:t>
            </a:r>
            <a:r>
              <a:rPr lang="ro-RO" sz="3400" i="1" dirty="0" err="1">
                <a:latin typeface="Palatino Linotype" panose="02040502050505030304" pitchFamily="18" charset="0"/>
              </a:rPr>
              <a:t>ş</a:t>
            </a:r>
            <a:r>
              <a:rPr lang="en-US" sz="3400" i="1" dirty="0" err="1">
                <a:latin typeface="Palatino Linotype" panose="02040502050505030304" pitchFamily="18" charset="0"/>
              </a:rPr>
              <a:t>te</a:t>
            </a:r>
            <a:r>
              <a:rPr lang="en-US" sz="3400" i="1" dirty="0">
                <a:latin typeface="Palatino Linotype" panose="02040502050505030304" pitchFamily="18" charset="0"/>
              </a:rPr>
              <a:t> </a:t>
            </a:r>
            <a:r>
              <a:rPr lang="en-US" sz="3400" b="1" i="1" dirty="0" err="1">
                <a:solidFill>
                  <a:srgbClr val="FF0000"/>
                </a:solidFill>
                <a:latin typeface="Palatino Linotype" panose="02040502050505030304" pitchFamily="18" charset="0"/>
              </a:rPr>
              <a:t>poliubomu</a:t>
            </a:r>
            <a:r>
              <a:rPr lang="en-US" sz="3400" i="1" dirty="0">
                <a:latin typeface="Palatino Linotype" panose="02040502050505030304" pitchFamily="18" charset="0"/>
              </a:rPr>
              <a:t> c</a:t>
            </a:r>
            <a:r>
              <a:rPr lang="ro-RO" sz="3400" i="1" dirty="0">
                <a:latin typeface="Palatino Linotype" panose="02040502050505030304" pitchFamily="18" charset="0"/>
              </a:rPr>
              <a:t>ă</a:t>
            </a:r>
            <a:r>
              <a:rPr lang="en-US" sz="3400" i="1" dirty="0">
                <a:latin typeface="Palatino Linotype" panose="02040502050505030304" pitchFamily="18" charset="0"/>
              </a:rPr>
              <a:t> jo</a:t>
            </a:r>
            <a:r>
              <a:rPr lang="ro-RO" sz="3400" i="1" dirty="0" err="1">
                <a:latin typeface="Palatino Linotype" panose="02040502050505030304" pitchFamily="18" charset="0"/>
              </a:rPr>
              <a:t>acă</a:t>
            </a:r>
            <a:r>
              <a:rPr lang="en-US" sz="3400" i="1" dirty="0">
                <a:latin typeface="Palatino Linotype" panose="02040502050505030304" pitchFamily="18" charset="0"/>
              </a:rPr>
              <a:t> </a:t>
            </a:r>
            <a:r>
              <a:rPr lang="en-US" sz="3400" i="1" dirty="0" err="1">
                <a:latin typeface="Palatino Linotype" panose="02040502050505030304" pitchFamily="18" charset="0"/>
              </a:rPr>
              <a:t>aiurea</a:t>
            </a:r>
            <a:r>
              <a:rPr lang="en-US" sz="3400" i="1" dirty="0">
                <a:latin typeface="Palatino Linotype" panose="02040502050505030304" pitchFamily="18" charset="0"/>
              </a:rPr>
              <a:t> :D</a:t>
            </a:r>
            <a:endParaRPr lang="ro-RO" sz="3400" i="1" dirty="0">
              <a:latin typeface="Palatino Linotype" panose="02040502050505030304" pitchFamily="18" charset="0"/>
            </a:endParaRPr>
          </a:p>
          <a:p>
            <a:pPr marL="0" indent="0">
              <a:buNone/>
            </a:pPr>
            <a:r>
              <a:rPr lang="en-US" sz="3400" dirty="0">
                <a:latin typeface="Palatino Linotype" panose="02040502050505030304" pitchFamily="18" charset="0"/>
              </a:rPr>
              <a:t>	‘The movie was directed well, but it is obvious </a:t>
            </a:r>
            <a:r>
              <a:rPr lang="en-US" sz="3400" b="1" dirty="0">
                <a:latin typeface="Palatino Linotype" panose="02040502050505030304" pitchFamily="18" charset="0"/>
              </a:rPr>
              <a:t>anyway</a:t>
            </a:r>
            <a:r>
              <a:rPr lang="en-US" sz="3400" dirty="0">
                <a:latin typeface="Palatino Linotype" panose="02040502050505030304" pitchFamily="18" charset="0"/>
              </a:rPr>
              <a:t> that they act badly.’</a:t>
            </a:r>
          </a:p>
          <a:p>
            <a:pPr marL="0" indent="0">
              <a:buNone/>
            </a:pPr>
            <a:endParaRPr lang="en-US" sz="3400" dirty="0">
              <a:latin typeface="Palatino Linotype" panose="02040502050505030304" pitchFamily="18" charset="0"/>
            </a:endParaRPr>
          </a:p>
          <a:p>
            <a:pPr marL="0" indent="0">
              <a:buNone/>
            </a:pPr>
            <a:r>
              <a:rPr lang="en-US" sz="3400" dirty="0">
                <a:latin typeface="Palatino Linotype" panose="02040502050505030304" pitchFamily="18" charset="0"/>
              </a:rPr>
              <a:t>(4)	</a:t>
            </a:r>
            <a:r>
              <a:rPr lang="en-US" sz="3400" i="1" dirty="0" err="1">
                <a:solidFill>
                  <a:schemeClr val="accent5">
                    <a:lumMod val="75000"/>
                  </a:schemeClr>
                </a:solidFill>
                <a:latin typeface="Palatino Linotype" panose="02040502050505030304" pitchFamily="18" charset="0"/>
              </a:rPr>
              <a:t>Yevro</a:t>
            </a:r>
            <a:r>
              <a:rPr lang="en-US" sz="3400" i="1" dirty="0">
                <a:solidFill>
                  <a:schemeClr val="accent5">
                    <a:lumMod val="75000"/>
                  </a:schemeClr>
                </a:solidFill>
                <a:latin typeface="Palatino Linotype" panose="02040502050505030304" pitchFamily="18" charset="0"/>
              </a:rPr>
              <a:t>, </a:t>
            </a:r>
            <a:r>
              <a:rPr lang="en-US" sz="3400" b="1" i="1" dirty="0">
                <a:solidFill>
                  <a:srgbClr val="FF0000"/>
                </a:solidFill>
                <a:latin typeface="Palatino Linotype" panose="02040502050505030304" pitchFamily="18" charset="0"/>
              </a:rPr>
              <a:t>po </a:t>
            </a:r>
            <a:r>
              <a:rPr lang="en-US" sz="3400" b="1" i="1" dirty="0" err="1">
                <a:solidFill>
                  <a:srgbClr val="FF0000"/>
                </a:solidFill>
                <a:latin typeface="Palatino Linotype" panose="02040502050505030304" pitchFamily="18" charset="0"/>
              </a:rPr>
              <a:t>lyubomu</a:t>
            </a:r>
            <a:r>
              <a:rPr lang="en-US" sz="3400" b="1" i="1" dirty="0">
                <a:solidFill>
                  <a:srgbClr val="FF0000"/>
                </a:solidFill>
                <a:latin typeface="Palatino Linotype" panose="02040502050505030304" pitchFamily="18" charset="0"/>
              </a:rPr>
              <a:t>, </a:t>
            </a:r>
            <a:r>
              <a:rPr lang="en-US" sz="3400" i="1" dirty="0" err="1">
                <a:solidFill>
                  <a:schemeClr val="accent5">
                    <a:lumMod val="75000"/>
                  </a:schemeClr>
                </a:solidFill>
                <a:latin typeface="Palatino Linotype" panose="02040502050505030304" pitchFamily="18" charset="0"/>
              </a:rPr>
              <a:t>opustitsya</a:t>
            </a:r>
            <a:r>
              <a:rPr lang="en-US" sz="3400" i="1" dirty="0">
                <a:solidFill>
                  <a:schemeClr val="accent5">
                    <a:lumMod val="75000"/>
                  </a:schemeClr>
                </a:solidFill>
                <a:latin typeface="Palatino Linotype" panose="02040502050505030304" pitchFamily="18" charset="0"/>
              </a:rPr>
              <a:t>, </a:t>
            </a:r>
            <a:r>
              <a:rPr lang="en-US" sz="3400" i="1" dirty="0" err="1">
                <a:solidFill>
                  <a:schemeClr val="accent5">
                    <a:lumMod val="75000"/>
                  </a:schemeClr>
                </a:solidFill>
                <a:latin typeface="Palatino Linotype" panose="02040502050505030304" pitchFamily="18" charset="0"/>
              </a:rPr>
              <a:t>nado</a:t>
            </a:r>
            <a:r>
              <a:rPr lang="en-US" sz="3400" i="1" dirty="0">
                <a:solidFill>
                  <a:schemeClr val="accent5">
                    <a:lumMod val="75000"/>
                  </a:schemeClr>
                </a:solidFill>
                <a:latin typeface="Palatino Linotype" panose="02040502050505030304" pitchFamily="18" charset="0"/>
              </a:rPr>
              <a:t> </a:t>
            </a:r>
            <a:r>
              <a:rPr lang="en-US" sz="3400" i="1" dirty="0" err="1">
                <a:solidFill>
                  <a:schemeClr val="accent5">
                    <a:lumMod val="75000"/>
                  </a:schemeClr>
                </a:solidFill>
                <a:latin typeface="Palatino Linotype" panose="02040502050505030304" pitchFamily="18" charset="0"/>
              </a:rPr>
              <a:t>prosto</a:t>
            </a:r>
            <a:r>
              <a:rPr lang="en-US" sz="3400" i="1" dirty="0">
                <a:solidFill>
                  <a:schemeClr val="accent5">
                    <a:lumMod val="75000"/>
                  </a:schemeClr>
                </a:solidFill>
                <a:latin typeface="Palatino Linotype" panose="02040502050505030304" pitchFamily="18" charset="0"/>
              </a:rPr>
              <a:t> </a:t>
            </a:r>
            <a:r>
              <a:rPr lang="en-US" sz="3400" i="1" dirty="0" err="1">
                <a:solidFill>
                  <a:schemeClr val="accent5">
                    <a:lumMod val="75000"/>
                  </a:schemeClr>
                </a:solidFill>
                <a:latin typeface="Palatino Linotype" panose="02040502050505030304" pitchFamily="18" charset="0"/>
              </a:rPr>
              <a:t>zhdat</a:t>
            </a:r>
            <a:r>
              <a:rPr lang="en-US" sz="3400" i="1" dirty="0">
                <a:solidFill>
                  <a:schemeClr val="accent5">
                    <a:lumMod val="75000"/>
                  </a:schemeClr>
                </a:solidFill>
                <a:latin typeface="Palatino Linotype" panose="02040502050505030304" pitchFamily="18" charset="0"/>
              </a:rPr>
              <a:t>'  </a:t>
            </a:r>
            <a:r>
              <a:rPr lang="en-US" sz="3400" i="1" dirty="0" err="1">
                <a:solidFill>
                  <a:schemeClr val="accent5">
                    <a:lumMod val="75000"/>
                  </a:schemeClr>
                </a:solidFill>
                <a:latin typeface="Palatino Linotype" panose="02040502050505030304" pitchFamily="18" charset="0"/>
              </a:rPr>
              <a:t>poka</a:t>
            </a:r>
            <a:r>
              <a:rPr lang="en-US" sz="3400" i="1" dirty="0">
                <a:solidFill>
                  <a:schemeClr val="accent5">
                    <a:lumMod val="75000"/>
                  </a:schemeClr>
                </a:solidFill>
                <a:latin typeface="Palatino Linotype" panose="02040502050505030304" pitchFamily="18" charset="0"/>
              </a:rPr>
              <a:t> Amerika </a:t>
            </a:r>
            <a:r>
              <a:rPr lang="en-US" sz="3400" i="1" dirty="0" err="1">
                <a:solidFill>
                  <a:schemeClr val="accent5">
                    <a:lumMod val="75000"/>
                  </a:schemeClr>
                </a:solidFill>
                <a:latin typeface="Palatino Linotype" panose="02040502050505030304" pitchFamily="18" charset="0"/>
              </a:rPr>
              <a:t>vladeyet</a:t>
            </a:r>
            <a:r>
              <a:rPr lang="en-US" sz="3400" i="1" dirty="0">
                <a:solidFill>
                  <a:schemeClr val="accent5">
                    <a:lumMod val="75000"/>
                  </a:schemeClr>
                </a:solidFill>
                <a:latin typeface="Palatino Linotype" panose="02040502050505030304" pitchFamily="18" charset="0"/>
              </a:rPr>
              <a:t> </a:t>
            </a:r>
            <a:r>
              <a:rPr lang="en-US" sz="3400" i="1" dirty="0" err="1">
                <a:solidFill>
                  <a:schemeClr val="accent5">
                    <a:lumMod val="75000"/>
                  </a:schemeClr>
                </a:solidFill>
                <a:latin typeface="Palatino Linotype" panose="02040502050505030304" pitchFamily="18" charset="0"/>
              </a:rPr>
              <a:t>resursami</a:t>
            </a:r>
            <a:r>
              <a:rPr lang="en-US" sz="3400" i="1" dirty="0">
                <a:solidFill>
                  <a:schemeClr val="accent5">
                    <a:lumMod val="75000"/>
                  </a:schemeClr>
                </a:solidFill>
                <a:latin typeface="Palatino Linotype" panose="02040502050505030304" pitchFamily="18" charset="0"/>
              </a:rPr>
              <a:t>.</a:t>
            </a:r>
            <a:endParaRPr lang="ro-RO" sz="3400" dirty="0">
              <a:solidFill>
                <a:schemeClr val="accent5">
                  <a:lumMod val="75000"/>
                </a:schemeClr>
              </a:solidFill>
              <a:latin typeface="Palatino Linotype" panose="02040502050505030304" pitchFamily="18" charset="0"/>
            </a:endParaRPr>
          </a:p>
          <a:p>
            <a:pPr marL="0" indent="0">
              <a:buNone/>
            </a:pPr>
            <a:r>
              <a:rPr lang="en-US" sz="3400" dirty="0">
                <a:latin typeface="Palatino Linotype" panose="02040502050505030304" pitchFamily="18" charset="0"/>
              </a:rPr>
              <a:t>	‘Euro will fall </a:t>
            </a:r>
            <a:r>
              <a:rPr lang="en-US" sz="3400" b="1" dirty="0">
                <a:latin typeface="Palatino Linotype" panose="02040502050505030304" pitchFamily="18" charset="0"/>
              </a:rPr>
              <a:t>anyway</a:t>
            </a:r>
            <a:r>
              <a:rPr lang="en-US" sz="3400" dirty="0">
                <a:latin typeface="Palatino Linotype" panose="02040502050505030304" pitchFamily="18" charset="0"/>
              </a:rPr>
              <a:t>. We need just to wait until America will own the resources.</a:t>
            </a:r>
            <a:r>
              <a:rPr lang="ro-RO" sz="3400" dirty="0">
                <a:latin typeface="Palatino Linotype" panose="02040502050505030304" pitchFamily="18" charset="0"/>
              </a:rPr>
              <a:t>’</a:t>
            </a:r>
            <a:endParaRPr lang="en-GB" sz="2400" dirty="0">
              <a:latin typeface="Palatino Linotype" panose="02040502050505030304" charset="0"/>
              <a:cs typeface="Palatino Linotype" panose="02040502050505030304" charset="0"/>
            </a:endParaRPr>
          </a:p>
          <a:p>
            <a:pPr algn="just"/>
            <a:endParaRPr lang="ro-RO" altLang="nl-NL" sz="2400" dirty="0">
              <a:latin typeface="Palatino Linotype" panose="02040502050505030304" charset="0"/>
              <a:cs typeface="Palatino Linotype" panose="02040502050505030304" charset="0"/>
            </a:endParaRPr>
          </a:p>
          <a:p>
            <a:endParaRPr lang="en-GB" dirty="0"/>
          </a:p>
        </p:txBody>
      </p:sp>
    </p:spTree>
    <p:extLst>
      <p:ext uri="{BB962C8B-B14F-4D97-AF65-F5344CB8AC3E}">
        <p14:creationId xmlns:p14="http://schemas.microsoft.com/office/powerpoint/2010/main" val="4224813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92479" y="134112"/>
            <a:ext cx="10643617" cy="731520"/>
          </a:xfrm>
        </p:spPr>
        <p:txBody>
          <a:bodyPr>
            <a:normAutofit/>
          </a:bodyPr>
          <a:lstStyle/>
          <a:p>
            <a:pPr algn="r"/>
            <a:r>
              <a:rPr lang="en-GB" sz="4000" dirty="0" err="1"/>
              <a:t>DAta</a:t>
            </a:r>
            <a:endParaRPr lang="en-GB" sz="4000" dirty="0"/>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902208" y="685800"/>
            <a:ext cx="10387584" cy="5721096"/>
          </a:xfrm>
        </p:spPr>
        <p:txBody>
          <a:bodyPr>
            <a:normAutofit/>
          </a:bodyPr>
          <a:lstStyle/>
          <a:p>
            <a:pPr>
              <a:buFont typeface="Wingdings" pitchFamily="2" charset="2"/>
              <a:buChar char="v"/>
            </a:pPr>
            <a:r>
              <a:rPr lang="en-US" sz="2400" b="1" dirty="0">
                <a:solidFill>
                  <a:srgbClr val="0070C0"/>
                </a:solidFill>
                <a:latin typeface="Palatino Linotype" panose="02040502050505030304" pitchFamily="18" charset="0"/>
              </a:rPr>
              <a:t> Additive [‘also’]</a:t>
            </a:r>
            <a:endParaRPr lang="en-US" sz="2400" b="1" dirty="0">
              <a:solidFill>
                <a:srgbClr val="FF0000"/>
              </a:solidFill>
              <a:latin typeface="Palatino Linotype" panose="02040502050505030304" pitchFamily="18" charset="0"/>
            </a:endParaRPr>
          </a:p>
          <a:p>
            <a:r>
              <a:rPr lang="en-US" sz="2000" dirty="0">
                <a:latin typeface="Palatino Linotype" panose="02040502050505030304" pitchFamily="18" charset="0"/>
              </a:rPr>
              <a:t>(5)	</a:t>
            </a:r>
            <a:r>
              <a:rPr lang="en-US" sz="2000" i="1" dirty="0">
                <a:latin typeface="Palatino Linotype" panose="02040502050505030304" pitchFamily="18" charset="0"/>
              </a:rPr>
              <a:t>Nu </a:t>
            </a:r>
            <a:r>
              <a:rPr lang="en-US" sz="2000" i="1" dirty="0" err="1">
                <a:latin typeface="Palatino Linotype" panose="02040502050505030304" pitchFamily="18" charset="0"/>
              </a:rPr>
              <a:t>lucreaz</a:t>
            </a:r>
            <a:r>
              <a:rPr lang="ro-RO" sz="2000" i="1" dirty="0">
                <a:latin typeface="Palatino Linotype" panose="02040502050505030304" pitchFamily="18" charset="0"/>
              </a:rPr>
              <a:t>ă</a:t>
            </a:r>
            <a:r>
              <a:rPr lang="en-US" sz="2000" i="1" dirty="0">
                <a:latin typeface="Palatino Linotype" panose="02040502050505030304" pitchFamily="18" charset="0"/>
              </a:rPr>
              <a:t> tv-ul</a:t>
            </a:r>
            <a:r>
              <a:rPr lang="ro-RO" sz="2000" i="1" dirty="0">
                <a:latin typeface="Palatino Linotype" panose="02040502050505030304" pitchFamily="18" charset="0"/>
              </a:rPr>
              <a:t>, </a:t>
            </a:r>
            <a:r>
              <a:rPr lang="en-US" sz="2000" i="1" dirty="0">
                <a:latin typeface="Palatino Linotype" panose="02040502050505030304" pitchFamily="18" charset="0"/>
              </a:rPr>
              <a:t>cu </a:t>
            </a:r>
            <a:r>
              <a:rPr lang="en-US" sz="2000" i="1" dirty="0" err="1">
                <a:latin typeface="Palatino Linotype" panose="02040502050505030304" pitchFamily="18" charset="0"/>
              </a:rPr>
              <a:t>toate</a:t>
            </a:r>
            <a:r>
              <a:rPr lang="en-US" sz="2000" i="1" dirty="0">
                <a:latin typeface="Palatino Linotype" panose="02040502050505030304" pitchFamily="18" charset="0"/>
              </a:rPr>
              <a:t> c</a:t>
            </a:r>
            <a:r>
              <a:rPr lang="ro-RO" sz="2000" i="1" dirty="0">
                <a:latin typeface="Palatino Linotype" panose="02040502050505030304" pitchFamily="18" charset="0"/>
              </a:rPr>
              <a:t>ă-</a:t>
            </a:r>
            <a:r>
              <a:rPr lang="en-US" sz="2000" i="1" dirty="0" err="1">
                <a:latin typeface="Palatino Linotype" panose="02040502050505030304" pitchFamily="18" charset="0"/>
              </a:rPr>
              <a:t>i</a:t>
            </a:r>
            <a:r>
              <a:rPr lang="en-US" sz="2000" i="1" dirty="0">
                <a:latin typeface="Palatino Linotype" panose="02040502050505030304" pitchFamily="18" charset="0"/>
              </a:rPr>
              <a:t> </a:t>
            </a:r>
            <a:r>
              <a:rPr lang="en-US" sz="2000" i="1" dirty="0" err="1">
                <a:latin typeface="Palatino Linotype" panose="02040502050505030304" pitchFamily="18" charset="0"/>
              </a:rPr>
              <a:t>nou</a:t>
            </a:r>
            <a:r>
              <a:rPr lang="en-US" sz="2000" i="1" dirty="0">
                <a:latin typeface="Palatino Linotype" panose="02040502050505030304" pitchFamily="18" charset="0"/>
              </a:rPr>
              <a:t> ...</a:t>
            </a:r>
            <a:r>
              <a:rPr lang="ro-RO" sz="2000" i="1" dirty="0">
                <a:latin typeface="Palatino Linotype" panose="02040502050505030304" pitchFamily="18" charset="0"/>
              </a:rPr>
              <a:t> i</a:t>
            </a:r>
            <a:r>
              <a:rPr lang="en-US" sz="2000" i="1" dirty="0" err="1">
                <a:latin typeface="Palatino Linotype" panose="02040502050505030304" pitchFamily="18" charset="0"/>
              </a:rPr>
              <a:t>magine</a:t>
            </a:r>
            <a:r>
              <a:rPr lang="en-US" sz="2000" i="1" dirty="0">
                <a:latin typeface="Palatino Linotype" panose="02040502050505030304" pitchFamily="18" charset="0"/>
              </a:rPr>
              <a:t> f</a:t>
            </a:r>
            <a:r>
              <a:rPr lang="ro-RO" sz="2000" i="1" dirty="0" err="1">
                <a:latin typeface="Palatino Linotype" panose="02040502050505030304" pitchFamily="18" charset="0"/>
              </a:rPr>
              <a:t>ără</a:t>
            </a:r>
            <a:r>
              <a:rPr lang="en-US" sz="2000" i="1" dirty="0">
                <a:latin typeface="Palatino Linotype" panose="02040502050505030304" pitchFamily="18" charset="0"/>
              </a:rPr>
              <a:t> sound</a:t>
            </a:r>
            <a:r>
              <a:rPr lang="ro-RO" sz="2000" i="1" dirty="0">
                <a:latin typeface="Palatino Linotype" panose="02040502050505030304" pitchFamily="18" charset="0"/>
              </a:rPr>
              <a:t>… </a:t>
            </a:r>
            <a:r>
              <a:rPr lang="en-US" sz="2000" i="1" dirty="0">
                <a:latin typeface="Palatino Linotype" panose="02040502050505030304" pitchFamily="18" charset="0"/>
              </a:rPr>
              <a:t>am s</a:t>
            </a:r>
            <a:r>
              <a:rPr lang="ro-RO" sz="2000" i="1" dirty="0">
                <a:latin typeface="Palatino Linotype" panose="02040502050505030304" pitchFamily="18" charset="0"/>
              </a:rPr>
              <a:t>ă</a:t>
            </a:r>
            <a:r>
              <a:rPr lang="en-US" sz="2000" i="1" dirty="0">
                <a:latin typeface="Palatino Linotype" panose="02040502050505030304" pitchFamily="18" charset="0"/>
              </a:rPr>
              <a:t>-l </a:t>
            </a:r>
            <a:r>
              <a:rPr lang="en-US" sz="2000" i="1" dirty="0" err="1">
                <a:latin typeface="Palatino Linotype" panose="02040502050505030304" pitchFamily="18" charset="0"/>
              </a:rPr>
              <a:t>cadonez</a:t>
            </a:r>
            <a:r>
              <a:rPr lang="en-US" sz="2000" i="1" dirty="0">
                <a:latin typeface="Palatino Linotype" panose="02040502050505030304" pitchFamily="18" charset="0"/>
              </a:rPr>
              <a:t> </a:t>
            </a:r>
            <a:r>
              <a:rPr lang="en-US" sz="2000" i="1" dirty="0" err="1">
                <a:latin typeface="Palatino Linotype" panose="02040502050505030304" pitchFamily="18" charset="0"/>
              </a:rPr>
              <a:t>lui</a:t>
            </a:r>
            <a:r>
              <a:rPr lang="en-US" sz="2000" i="1" dirty="0">
                <a:latin typeface="Palatino Linotype" panose="02040502050505030304" pitchFamily="18" charset="0"/>
              </a:rPr>
              <a:t> </a:t>
            </a:r>
            <a:r>
              <a:rPr lang="en-US" sz="2000" i="1" dirty="0" err="1">
                <a:latin typeface="Palatino Linotype" panose="02040502050505030304" pitchFamily="18" charset="0"/>
              </a:rPr>
              <a:t>bunelu</a:t>
            </a:r>
            <a:r>
              <a:rPr lang="en-US" sz="2000" i="1" dirty="0">
                <a:latin typeface="Palatino Linotype" panose="02040502050505030304" pitchFamily="18" charset="0"/>
              </a:rPr>
              <a:t> c</a:t>
            </a:r>
            <a:r>
              <a:rPr lang="ro-RO" sz="2000" i="1" dirty="0">
                <a:latin typeface="Palatino Linotype" panose="02040502050505030304" pitchFamily="18" charset="0"/>
              </a:rPr>
              <a:t>ă</a:t>
            </a:r>
            <a:r>
              <a:rPr lang="en-US" sz="2000" i="1" dirty="0">
                <a:latin typeface="Palatino Linotype" panose="02040502050505030304" pitchFamily="18" charset="0"/>
              </a:rPr>
              <a:t> el </a:t>
            </a:r>
            <a:r>
              <a:rPr lang="en-US" sz="2000" b="1" i="1" dirty="0" err="1">
                <a:solidFill>
                  <a:srgbClr val="FF0000"/>
                </a:solidFill>
                <a:latin typeface="Palatino Linotype" panose="02040502050505030304" pitchFamily="18" charset="0"/>
              </a:rPr>
              <a:t>poliubomu</a:t>
            </a:r>
            <a:r>
              <a:rPr lang="en-US" sz="2000" i="1" dirty="0">
                <a:latin typeface="Palatino Linotype" panose="02040502050505030304" pitchFamily="18" charset="0"/>
              </a:rPr>
              <a:t> nu </a:t>
            </a:r>
            <a:r>
              <a:rPr lang="en-US" sz="2000" i="1" dirty="0" err="1">
                <a:latin typeface="Palatino Linotype" panose="02040502050505030304" pitchFamily="18" charset="0"/>
              </a:rPr>
              <a:t>aude</a:t>
            </a:r>
            <a:r>
              <a:rPr lang="ro-RO" sz="2000" i="1" dirty="0">
                <a:latin typeface="Palatino Linotype" panose="02040502050505030304" pitchFamily="18" charset="0"/>
              </a:rPr>
              <a:t>.</a:t>
            </a:r>
          </a:p>
          <a:p>
            <a:pPr marL="0" indent="0">
              <a:buNone/>
            </a:pPr>
            <a:r>
              <a:rPr lang="en-US" sz="2400" dirty="0">
                <a:latin typeface="Palatino Linotype" panose="02040502050505030304" pitchFamily="18" charset="0"/>
              </a:rPr>
              <a:t>	</a:t>
            </a:r>
            <a:r>
              <a:rPr lang="en-US" sz="1800" dirty="0">
                <a:latin typeface="Palatino Linotype" panose="02040502050505030304" pitchFamily="18" charset="0"/>
              </a:rPr>
              <a:t>“The TV is not working, although it is new… picture without sound. I’ll give it to my grandfather. He is deaf </a:t>
            </a:r>
            <a:r>
              <a:rPr lang="en-US" sz="1800" b="1" dirty="0">
                <a:latin typeface="Palatino Linotype" panose="02040502050505030304" pitchFamily="18" charset="0"/>
              </a:rPr>
              <a:t>anyway</a:t>
            </a:r>
            <a:r>
              <a:rPr lang="en-US" sz="1800" dirty="0">
                <a:latin typeface="Palatino Linotype" panose="02040502050505030304" pitchFamily="18" charset="0"/>
              </a:rPr>
              <a:t>.”</a:t>
            </a:r>
            <a:r>
              <a:rPr lang="en-US" sz="2000" dirty="0">
                <a:latin typeface="Palatino Linotype" panose="02040502050505030304" pitchFamily="18" charset="0"/>
              </a:rPr>
              <a:t>		 </a:t>
            </a:r>
          </a:p>
          <a:p>
            <a:pPr marL="0" indent="0">
              <a:buNone/>
            </a:pPr>
            <a:r>
              <a:rPr lang="en-US" sz="2000" dirty="0">
                <a:latin typeface="Palatino Linotype" panose="02040502050505030304" pitchFamily="18" charset="0"/>
              </a:rPr>
              <a:t>(6)	</a:t>
            </a:r>
            <a:r>
              <a:rPr lang="en-US" sz="2000" i="1" dirty="0">
                <a:latin typeface="Palatino Linotype" panose="02040502050505030304" pitchFamily="18" charset="0"/>
              </a:rPr>
              <a:t>A: Tat</a:t>
            </a:r>
            <a:r>
              <a:rPr lang="ro-RO" sz="2000" i="1" dirty="0">
                <a:latin typeface="Palatino Linotype" panose="02040502050505030304" pitchFamily="18" charset="0"/>
              </a:rPr>
              <a:t>ă</a:t>
            </a:r>
            <a:r>
              <a:rPr lang="en-US" sz="2000" i="1" dirty="0">
                <a:latin typeface="Palatino Linotype" panose="02040502050505030304" pitchFamily="18" charset="0"/>
              </a:rPr>
              <a:t>l vine s</a:t>
            </a:r>
            <a:r>
              <a:rPr lang="ro-RO" sz="2000" i="1" dirty="0">
                <a:latin typeface="Palatino Linotype" panose="02040502050505030304" pitchFamily="18" charset="0"/>
              </a:rPr>
              <a:t>ă</a:t>
            </a:r>
            <a:r>
              <a:rPr lang="en-US" sz="2000" i="1" dirty="0">
                <a:latin typeface="Palatino Linotype" panose="02040502050505030304" pitchFamily="18" charset="0"/>
              </a:rPr>
              <a:t>-l </a:t>
            </a:r>
            <a:r>
              <a:rPr lang="en-US" sz="2000" i="1" dirty="0" err="1">
                <a:latin typeface="Palatino Linotype" panose="02040502050505030304" pitchFamily="18" charset="0"/>
              </a:rPr>
              <a:t>ia</a:t>
            </a:r>
            <a:r>
              <a:rPr lang="en-US" sz="2000" i="1" dirty="0">
                <a:latin typeface="Palatino Linotype" panose="02040502050505030304" pitchFamily="18" charset="0"/>
              </a:rPr>
              <a:t> pe </a:t>
            </a:r>
            <a:r>
              <a:rPr lang="en-US" sz="2000" i="1" dirty="0" err="1">
                <a:latin typeface="Palatino Linotype" panose="02040502050505030304" pitchFamily="18" charset="0"/>
              </a:rPr>
              <a:t>fecior</a:t>
            </a:r>
            <a:r>
              <a:rPr lang="en-US" sz="2000" i="1" dirty="0">
                <a:latin typeface="Palatino Linotype" panose="02040502050505030304" pitchFamily="18" charset="0"/>
              </a:rPr>
              <a:t> de la gr</a:t>
            </a:r>
            <a:r>
              <a:rPr lang="ro-RO" sz="2000" i="1" dirty="0">
                <a:latin typeface="Palatino Linotype" panose="02040502050505030304" pitchFamily="18" charset="0"/>
              </a:rPr>
              <a:t>ă</a:t>
            </a:r>
            <a:r>
              <a:rPr lang="en-US" sz="2000" i="1" dirty="0" err="1">
                <a:latin typeface="Palatino Linotype" panose="02040502050505030304" pitchFamily="18" charset="0"/>
              </a:rPr>
              <a:t>dini</a:t>
            </a:r>
            <a:r>
              <a:rPr lang="ro-RO" sz="2000" i="1" dirty="0" err="1">
                <a:latin typeface="Palatino Linotype" panose="02040502050505030304" pitchFamily="18" charset="0"/>
              </a:rPr>
              <a:t>ţă</a:t>
            </a:r>
            <a:r>
              <a:rPr lang="en-US" sz="2000" i="1" dirty="0">
                <a:latin typeface="Palatino Linotype" panose="02040502050505030304" pitchFamily="18" charset="0"/>
              </a:rPr>
              <a:t>.</a:t>
            </a:r>
            <a:r>
              <a:rPr lang="ro-RO" sz="2000" i="1" dirty="0">
                <a:latin typeface="Palatino Linotype" panose="02040502050505030304" pitchFamily="18" charset="0"/>
              </a:rPr>
              <a:t> </a:t>
            </a:r>
            <a:r>
              <a:rPr lang="en-US" sz="2000" i="1" dirty="0" err="1">
                <a:latin typeface="Palatino Linotype" panose="02040502050505030304" pitchFamily="18" charset="0"/>
              </a:rPr>
              <a:t>Educatoarea</a:t>
            </a:r>
            <a:r>
              <a:rPr lang="en-US" sz="2000" i="1" dirty="0">
                <a:latin typeface="Palatino Linotype" panose="02040502050505030304" pitchFamily="18" charset="0"/>
              </a:rPr>
              <a:t> </a:t>
            </a:r>
            <a:r>
              <a:rPr lang="ro-RO" sz="2000" i="1" dirty="0">
                <a:latin typeface="Palatino Linotype" panose="02040502050505030304" pitchFamily="18" charset="0"/>
              </a:rPr>
              <a:t>î</a:t>
            </a:r>
            <a:r>
              <a:rPr lang="en-US" sz="2000" i="1" dirty="0" err="1">
                <a:latin typeface="Palatino Linotype" panose="02040502050505030304" pitchFamily="18" charset="0"/>
              </a:rPr>
              <a:t>ntreab</a:t>
            </a:r>
            <a:r>
              <a:rPr lang="ro-RO" sz="2000" i="1" dirty="0">
                <a:latin typeface="Palatino Linotype" panose="02040502050505030304" pitchFamily="18" charset="0"/>
              </a:rPr>
              <a:t>ă</a:t>
            </a:r>
            <a:r>
              <a:rPr lang="en-US" sz="2000" i="1" dirty="0">
                <a:latin typeface="Palatino Linotype" panose="02040502050505030304" pitchFamily="18" charset="0"/>
              </a:rPr>
              <a:t>: Care </a:t>
            </a:r>
            <a:r>
              <a:rPr lang="en-US" sz="2000" i="1" dirty="0" err="1">
                <a:latin typeface="Palatino Linotype" panose="02040502050505030304" pitchFamily="18" charset="0"/>
              </a:rPr>
              <a:t>este</a:t>
            </a:r>
            <a:r>
              <a:rPr lang="en-US" sz="2000" i="1" dirty="0">
                <a:latin typeface="Palatino Linotype" panose="02040502050505030304" pitchFamily="18" charset="0"/>
              </a:rPr>
              <a:t> a </a:t>
            </a:r>
            <a:r>
              <a:rPr lang="en-US" sz="2000" i="1" dirty="0" err="1">
                <a:latin typeface="Palatino Linotype" panose="02040502050505030304" pitchFamily="18" charset="0"/>
              </a:rPr>
              <a:t>dumnevoastra</a:t>
            </a:r>
            <a:r>
              <a:rPr lang="en-US" sz="2000" i="1" dirty="0">
                <a:latin typeface="Palatino Linotype" panose="02040502050505030304" pitchFamily="18" charset="0"/>
              </a:rPr>
              <a:t>? -</a:t>
            </a:r>
            <a:r>
              <a:rPr lang="en-US" sz="2000" i="1" u="sng" dirty="0">
                <a:latin typeface="Palatino Linotype" panose="02040502050505030304" pitchFamily="18" charset="0"/>
              </a:rPr>
              <a:t>Da ne </a:t>
            </a:r>
            <a:r>
              <a:rPr lang="en-US" sz="2000" i="1" u="sng" dirty="0" err="1">
                <a:latin typeface="Palatino Linotype" panose="02040502050505030304" pitchFamily="18" charset="0"/>
              </a:rPr>
              <a:t>vajna</a:t>
            </a:r>
            <a:r>
              <a:rPr lang="ro-RO" sz="2000" i="1" u="sng" dirty="0">
                <a:latin typeface="Palatino Linotype" panose="02040502050505030304" pitchFamily="18" charset="0"/>
              </a:rPr>
              <a:t> </a:t>
            </a:r>
            <a:r>
              <a:rPr lang="en-US" sz="2000" i="1" dirty="0">
                <a:latin typeface="Palatino Linotype" panose="02040502050505030304" pitchFamily="18" charset="0"/>
              </a:rPr>
              <a:t>[nu </a:t>
            </a:r>
            <a:r>
              <a:rPr lang="en-US" sz="2000" i="1" dirty="0" err="1">
                <a:latin typeface="Palatino Linotype" panose="02040502050505030304" pitchFamily="18" charset="0"/>
              </a:rPr>
              <a:t>conteaz</a:t>
            </a:r>
            <a:r>
              <a:rPr lang="ro-RO" sz="2000" i="1" dirty="0">
                <a:latin typeface="Palatino Linotype" panose="02040502050505030304" pitchFamily="18" charset="0"/>
              </a:rPr>
              <a:t>ă</a:t>
            </a:r>
            <a:r>
              <a:rPr lang="en-US" sz="2000" i="1" dirty="0">
                <a:latin typeface="Palatino Linotype" panose="02040502050505030304" pitchFamily="18" charset="0"/>
              </a:rPr>
              <a:t>]</a:t>
            </a:r>
            <a:r>
              <a:rPr lang="ro-RO" sz="2000" i="1" dirty="0">
                <a:latin typeface="Palatino Linotype" panose="02040502050505030304" pitchFamily="18" charset="0"/>
              </a:rPr>
              <a:t>,</a:t>
            </a:r>
            <a:r>
              <a:rPr lang="en-US" sz="2000" i="1" dirty="0">
                <a:latin typeface="Palatino Linotype" panose="02040502050505030304" pitchFamily="18" charset="0"/>
              </a:rPr>
              <a:t> </a:t>
            </a:r>
            <a:r>
              <a:rPr lang="en-US" sz="2000" b="1" i="1" dirty="0" err="1">
                <a:solidFill>
                  <a:srgbClr val="FF0000"/>
                </a:solidFill>
                <a:latin typeface="Palatino Linotype" panose="02040502050505030304" pitchFamily="18" charset="0"/>
              </a:rPr>
              <a:t>poliubomu</a:t>
            </a:r>
            <a:r>
              <a:rPr lang="en-US" sz="2000" i="1" dirty="0">
                <a:latin typeface="Palatino Linotype" panose="02040502050505030304" pitchFamily="18" charset="0"/>
              </a:rPr>
              <a:t> m</a:t>
            </a:r>
            <a:r>
              <a:rPr lang="ro-RO" sz="2000" i="1" dirty="0">
                <a:latin typeface="Palatino Linotype" panose="02040502050505030304" pitchFamily="18" charset="0"/>
              </a:rPr>
              <a:t>â</a:t>
            </a:r>
            <a:r>
              <a:rPr lang="en-US" sz="2000" i="1" dirty="0" err="1">
                <a:latin typeface="Palatino Linotype" panose="02040502050505030304" pitchFamily="18" charset="0"/>
              </a:rPr>
              <a:t>ine</a:t>
            </a:r>
            <a:r>
              <a:rPr lang="en-US" sz="2000" i="1" dirty="0">
                <a:latin typeface="Palatino Linotype" panose="02040502050505030304" pitchFamily="18" charset="0"/>
              </a:rPr>
              <a:t> </a:t>
            </a:r>
            <a:r>
              <a:rPr lang="ro-RO" sz="2000" i="1" dirty="0">
                <a:latin typeface="Palatino Linotype" panose="02040502050505030304" pitchFamily="18" charset="0"/>
              </a:rPr>
              <a:t>î</a:t>
            </a:r>
            <a:r>
              <a:rPr lang="en-US" sz="2000" i="1" dirty="0">
                <a:latin typeface="Palatino Linotype" panose="02040502050505030304" pitchFamily="18" charset="0"/>
              </a:rPr>
              <a:t>l </a:t>
            </a:r>
            <a:r>
              <a:rPr lang="en-US" sz="2000" i="1" dirty="0" err="1">
                <a:latin typeface="Palatino Linotype" panose="02040502050505030304" pitchFamily="18" charset="0"/>
              </a:rPr>
              <a:t>aduc</a:t>
            </a:r>
            <a:r>
              <a:rPr lang="en-US" sz="2000" i="1" dirty="0">
                <a:latin typeface="Palatino Linotype" panose="02040502050505030304" pitchFamily="18" charset="0"/>
              </a:rPr>
              <a:t> </a:t>
            </a:r>
            <a:r>
              <a:rPr lang="ro-RO" sz="2000" i="1" dirty="0">
                <a:latin typeface="Palatino Linotype" panose="02040502050505030304" pitchFamily="18" charset="0"/>
              </a:rPr>
              <a:t>î</a:t>
            </a:r>
            <a:r>
              <a:rPr lang="en-US" sz="2000" i="1" dirty="0" err="1">
                <a:latin typeface="Palatino Linotype" panose="02040502050505030304" pitchFamily="18" charset="0"/>
              </a:rPr>
              <a:t>napoi</a:t>
            </a:r>
            <a:r>
              <a:rPr lang="en-US" sz="2000" i="1" dirty="0">
                <a:latin typeface="Palatino Linotype" panose="02040502050505030304" pitchFamily="18" charset="0"/>
              </a:rPr>
              <a:t>!</a:t>
            </a:r>
            <a:endParaRPr lang="en-US" sz="2000" dirty="0">
              <a:latin typeface="Palatino Linotype" panose="02040502050505030304" pitchFamily="18" charset="0"/>
            </a:endParaRPr>
          </a:p>
          <a:p>
            <a:pPr marL="0" indent="0">
              <a:buNone/>
            </a:pPr>
            <a:r>
              <a:rPr lang="en-US" sz="2400" dirty="0">
                <a:latin typeface="Palatino Linotype" panose="02040502050505030304" pitchFamily="18" charset="0"/>
              </a:rPr>
              <a:t>	</a:t>
            </a:r>
            <a:r>
              <a:rPr lang="en-US" sz="1800" dirty="0">
                <a:latin typeface="Palatino Linotype" panose="02040502050505030304" pitchFamily="18" charset="0"/>
              </a:rPr>
              <a:t>“A: Father comes to take his son from kindergarten. The teacher asks him: ‘who is your son?’ ‘Doesn’t matter. I’ll bring him back tomorrow </a:t>
            </a:r>
            <a:r>
              <a:rPr lang="en-US" sz="1800" b="1" dirty="0">
                <a:latin typeface="Palatino Linotype" panose="02040502050505030304" pitchFamily="18" charset="0"/>
              </a:rPr>
              <a:t>anyway’</a:t>
            </a:r>
            <a:r>
              <a:rPr lang="en-US" sz="1800" dirty="0">
                <a:latin typeface="Palatino Linotype" panose="02040502050505030304" pitchFamily="18" charset="0"/>
              </a:rPr>
              <a:t>.”</a:t>
            </a:r>
          </a:p>
          <a:p>
            <a:pPr marL="0" indent="0">
              <a:buNone/>
            </a:pPr>
            <a:endParaRPr lang="en-US" sz="1800" dirty="0">
              <a:latin typeface="Palatino Linotype" panose="02040502050505030304" pitchFamily="18" charset="0"/>
            </a:endParaRPr>
          </a:p>
          <a:p>
            <a:pPr marL="0" indent="0">
              <a:buNone/>
            </a:pPr>
            <a:r>
              <a:rPr lang="en-US" sz="1800" dirty="0">
                <a:latin typeface="Palatino Linotype" panose="02040502050505030304" pitchFamily="18" charset="0"/>
              </a:rPr>
              <a:t>(7) 	</a:t>
            </a:r>
            <a:r>
              <a:rPr lang="en-GB" i="1" dirty="0" err="1">
                <a:solidFill>
                  <a:schemeClr val="accent5">
                    <a:lumMod val="75000"/>
                  </a:schemeClr>
                </a:solidFill>
              </a:rPr>
              <a:t>Reshil</a:t>
            </a:r>
            <a:r>
              <a:rPr lang="en-GB" i="1" dirty="0">
                <a:solidFill>
                  <a:schemeClr val="accent5">
                    <a:lumMod val="75000"/>
                  </a:schemeClr>
                </a:solidFill>
              </a:rPr>
              <a:t> </a:t>
            </a:r>
            <a:r>
              <a:rPr lang="en-GB" i="1" dirty="0" err="1">
                <a:solidFill>
                  <a:schemeClr val="accent5">
                    <a:lumMod val="75000"/>
                  </a:schemeClr>
                </a:solidFill>
              </a:rPr>
              <a:t>tozhe</a:t>
            </a:r>
            <a:r>
              <a:rPr lang="en-GB" i="1" dirty="0">
                <a:solidFill>
                  <a:schemeClr val="accent5">
                    <a:lumMod val="75000"/>
                  </a:schemeClr>
                </a:solidFill>
              </a:rPr>
              <a:t> </a:t>
            </a:r>
            <a:r>
              <a:rPr lang="en-GB" i="1" dirty="0" err="1">
                <a:solidFill>
                  <a:schemeClr val="accent5">
                    <a:lumMod val="75000"/>
                  </a:schemeClr>
                </a:solidFill>
              </a:rPr>
              <a:t>chego-nabud</a:t>
            </a:r>
            <a:r>
              <a:rPr lang="en-GB" i="1" dirty="0">
                <a:solidFill>
                  <a:schemeClr val="accent5">
                    <a:lumMod val="75000"/>
                  </a:schemeClr>
                </a:solidFill>
              </a:rPr>
              <a:t>' </a:t>
            </a:r>
            <a:r>
              <a:rPr lang="en-GB" i="1" dirty="0" err="1">
                <a:solidFill>
                  <a:schemeClr val="accent5">
                    <a:lumMod val="75000"/>
                  </a:schemeClr>
                </a:solidFill>
              </a:rPr>
              <a:t>skreativit</a:t>
            </a:r>
            <a:r>
              <a:rPr lang="en-GB" i="1" dirty="0">
                <a:solidFill>
                  <a:schemeClr val="accent5">
                    <a:lumMod val="75000"/>
                  </a:schemeClr>
                </a:solidFill>
              </a:rPr>
              <a:t>’. </a:t>
            </a:r>
            <a:r>
              <a:rPr lang="en-GB" i="1" dirty="0" err="1">
                <a:solidFill>
                  <a:schemeClr val="accent5">
                    <a:lumMod val="75000"/>
                  </a:schemeClr>
                </a:solidFill>
              </a:rPr>
              <a:t>Nichego</a:t>
            </a:r>
            <a:r>
              <a:rPr lang="en-GB" i="1" dirty="0">
                <a:solidFill>
                  <a:schemeClr val="accent5">
                    <a:lumMod val="75000"/>
                  </a:schemeClr>
                </a:solidFill>
              </a:rPr>
              <a:t> </a:t>
            </a:r>
            <a:r>
              <a:rPr lang="en-GB" i="1" dirty="0" err="1">
                <a:solidFill>
                  <a:schemeClr val="accent5">
                    <a:lumMod val="75000"/>
                  </a:schemeClr>
                </a:solidFill>
              </a:rPr>
              <a:t>khoroshego</a:t>
            </a:r>
            <a:r>
              <a:rPr lang="en-GB" i="1" dirty="0">
                <a:solidFill>
                  <a:schemeClr val="accent5">
                    <a:lumMod val="75000"/>
                  </a:schemeClr>
                </a:solidFill>
              </a:rPr>
              <a:t> </a:t>
            </a:r>
            <a:r>
              <a:rPr lang="en-GB" i="1" dirty="0" err="1">
                <a:solidFill>
                  <a:schemeClr val="accent5">
                    <a:lumMod val="75000"/>
                  </a:schemeClr>
                </a:solidFill>
              </a:rPr>
              <a:t>i</a:t>
            </a:r>
            <a:r>
              <a:rPr lang="en-GB" i="1" dirty="0">
                <a:solidFill>
                  <a:schemeClr val="accent5">
                    <a:lumMod val="75000"/>
                  </a:schemeClr>
                </a:solidFill>
              </a:rPr>
              <a:t> </a:t>
            </a:r>
            <a:r>
              <a:rPr lang="en-GB" i="1" dirty="0" err="1">
                <a:solidFill>
                  <a:schemeClr val="accent5">
                    <a:lumMod val="75000"/>
                  </a:schemeClr>
                </a:solidFill>
              </a:rPr>
              <a:t>original'nogo</a:t>
            </a:r>
            <a:r>
              <a:rPr lang="en-GB" i="1" dirty="0">
                <a:solidFill>
                  <a:schemeClr val="accent5">
                    <a:lumMod val="75000"/>
                  </a:schemeClr>
                </a:solidFill>
              </a:rPr>
              <a:t> v </a:t>
            </a:r>
            <a:r>
              <a:rPr lang="en-GB" i="1" dirty="0" err="1">
                <a:solidFill>
                  <a:schemeClr val="accent5">
                    <a:lumMod val="75000"/>
                  </a:schemeClr>
                </a:solidFill>
              </a:rPr>
              <a:t>golovu</a:t>
            </a:r>
            <a:r>
              <a:rPr lang="en-GB" i="1" dirty="0">
                <a:solidFill>
                  <a:schemeClr val="accent5">
                    <a:lumMod val="75000"/>
                  </a:schemeClr>
                </a:solidFill>
              </a:rPr>
              <a:t> ne </a:t>
            </a:r>
            <a:r>
              <a:rPr lang="en-GB" i="1" dirty="0" err="1">
                <a:solidFill>
                  <a:schemeClr val="accent5">
                    <a:lumMod val="75000"/>
                  </a:schemeClr>
                </a:solidFill>
              </a:rPr>
              <a:t>prishlo</a:t>
            </a:r>
            <a:r>
              <a:rPr lang="en-GB" i="1" dirty="0">
                <a:solidFill>
                  <a:schemeClr val="accent5">
                    <a:lumMod val="75000"/>
                  </a:schemeClr>
                </a:solidFill>
              </a:rPr>
              <a:t>, </a:t>
            </a:r>
            <a:r>
              <a:rPr lang="en-GB" i="1" dirty="0" err="1">
                <a:solidFill>
                  <a:schemeClr val="accent5">
                    <a:lumMod val="75000"/>
                  </a:schemeClr>
                </a:solidFill>
              </a:rPr>
              <a:t>krome</a:t>
            </a:r>
            <a:r>
              <a:rPr lang="en-GB" i="1" dirty="0">
                <a:solidFill>
                  <a:schemeClr val="accent5">
                    <a:lumMod val="75000"/>
                  </a:schemeClr>
                </a:solidFill>
              </a:rPr>
              <a:t> </a:t>
            </a:r>
            <a:r>
              <a:rPr lang="en-GB" i="1" dirty="0" err="1">
                <a:solidFill>
                  <a:schemeClr val="accent5">
                    <a:lumMod val="75000"/>
                  </a:schemeClr>
                </a:solidFill>
              </a:rPr>
              <a:t>etogo</a:t>
            </a:r>
            <a:r>
              <a:rPr lang="en-GB" i="1" dirty="0">
                <a:solidFill>
                  <a:schemeClr val="accent5">
                    <a:lumMod val="75000"/>
                  </a:schemeClr>
                </a:solidFill>
              </a:rPr>
              <a:t>, </a:t>
            </a:r>
            <a:r>
              <a:rPr lang="en-GB" i="1" dirty="0" err="1">
                <a:solidFill>
                  <a:schemeClr val="accent5">
                    <a:lumMod val="75000"/>
                  </a:schemeClr>
                </a:solidFill>
              </a:rPr>
              <a:t>reshil</a:t>
            </a:r>
            <a:r>
              <a:rPr lang="en-GB" i="1" dirty="0">
                <a:solidFill>
                  <a:schemeClr val="accent5">
                    <a:lumMod val="75000"/>
                  </a:schemeClr>
                </a:solidFill>
              </a:rPr>
              <a:t> </a:t>
            </a:r>
            <a:r>
              <a:rPr lang="en-GB" i="1" dirty="0" err="1">
                <a:solidFill>
                  <a:schemeClr val="accent5">
                    <a:lumMod val="75000"/>
                  </a:schemeClr>
                </a:solidFill>
              </a:rPr>
              <a:t>dazhe</a:t>
            </a:r>
            <a:r>
              <a:rPr lang="en-GB" i="1" dirty="0">
                <a:solidFill>
                  <a:schemeClr val="accent5">
                    <a:lumMod val="75000"/>
                  </a:schemeClr>
                </a:solidFill>
              </a:rPr>
              <a:t> </a:t>
            </a:r>
            <a:r>
              <a:rPr lang="en-GB" i="1" dirty="0" err="1">
                <a:solidFill>
                  <a:schemeClr val="accent5">
                    <a:lumMod val="75000"/>
                  </a:schemeClr>
                </a:solidFill>
              </a:rPr>
              <a:t>na</a:t>
            </a:r>
            <a:r>
              <a:rPr lang="en-GB" i="1" dirty="0">
                <a:solidFill>
                  <a:schemeClr val="accent5">
                    <a:lumMod val="75000"/>
                  </a:schemeClr>
                </a:solidFill>
              </a:rPr>
              <a:t> </a:t>
            </a:r>
            <a:r>
              <a:rPr lang="en-GB" i="1" dirty="0" err="1">
                <a:solidFill>
                  <a:schemeClr val="accent5">
                    <a:lumMod val="75000"/>
                  </a:schemeClr>
                </a:solidFill>
              </a:rPr>
              <a:t>konkurs</a:t>
            </a:r>
            <a:r>
              <a:rPr lang="en-GB" i="1" dirty="0">
                <a:solidFill>
                  <a:schemeClr val="accent5">
                    <a:lumMod val="75000"/>
                  </a:schemeClr>
                </a:solidFill>
              </a:rPr>
              <a:t> ne </a:t>
            </a:r>
            <a:r>
              <a:rPr lang="en-GB" i="1" dirty="0" err="1">
                <a:solidFill>
                  <a:schemeClr val="accent5">
                    <a:lumMod val="75000"/>
                  </a:schemeClr>
                </a:solidFill>
              </a:rPr>
              <a:t>vystavlyat</a:t>
            </a:r>
            <a:r>
              <a:rPr lang="en-GB" i="1" dirty="0">
                <a:solidFill>
                  <a:schemeClr val="accent5">
                    <a:lumMod val="75000"/>
                  </a:schemeClr>
                </a:solidFill>
              </a:rPr>
              <a:t>', </a:t>
            </a:r>
            <a:r>
              <a:rPr lang="en-GB" i="1" dirty="0" err="1">
                <a:solidFill>
                  <a:schemeClr val="accent5">
                    <a:lumMod val="75000"/>
                  </a:schemeClr>
                </a:solidFill>
              </a:rPr>
              <a:t>potomu</a:t>
            </a:r>
            <a:r>
              <a:rPr lang="en-GB" i="1" dirty="0">
                <a:solidFill>
                  <a:schemeClr val="accent5">
                    <a:lumMod val="75000"/>
                  </a:schemeClr>
                </a:solidFill>
              </a:rPr>
              <a:t> </a:t>
            </a:r>
            <a:r>
              <a:rPr lang="en-GB" i="1" dirty="0" err="1">
                <a:solidFill>
                  <a:schemeClr val="accent5">
                    <a:lumMod val="75000"/>
                  </a:schemeClr>
                </a:solidFill>
              </a:rPr>
              <a:t>chto</a:t>
            </a:r>
            <a:r>
              <a:rPr lang="en-GB" i="1" dirty="0">
                <a:solidFill>
                  <a:schemeClr val="accent5">
                    <a:lumMod val="75000"/>
                  </a:schemeClr>
                </a:solidFill>
              </a:rPr>
              <a:t> </a:t>
            </a:r>
            <a:r>
              <a:rPr lang="en-GB" i="1" dirty="0" err="1">
                <a:solidFill>
                  <a:srgbClr val="FF0000"/>
                </a:solidFill>
              </a:rPr>
              <a:t>polyubomu</a:t>
            </a:r>
            <a:r>
              <a:rPr lang="en-GB" i="1" dirty="0">
                <a:solidFill>
                  <a:schemeClr val="accent5">
                    <a:lumMod val="75000"/>
                  </a:schemeClr>
                </a:solidFill>
              </a:rPr>
              <a:t> ne </a:t>
            </a:r>
            <a:r>
              <a:rPr lang="en-GB" i="1" dirty="0" err="1">
                <a:solidFill>
                  <a:schemeClr val="accent5">
                    <a:lumMod val="75000"/>
                  </a:schemeClr>
                </a:solidFill>
              </a:rPr>
              <a:t>pob'yet</a:t>
            </a:r>
            <a:endParaRPr lang="en-GB" i="1" dirty="0">
              <a:solidFill>
                <a:schemeClr val="accent5">
                  <a:lumMod val="75000"/>
                </a:schemeClr>
              </a:solidFill>
            </a:endParaRPr>
          </a:p>
          <a:p>
            <a:pPr marL="0" indent="0">
              <a:buNone/>
            </a:pPr>
            <a:r>
              <a:rPr lang="en-US" sz="1800" dirty="0">
                <a:latin typeface="Palatino Linotype" panose="02040502050505030304" pitchFamily="18" charset="0"/>
              </a:rPr>
              <a:t>	‘I also decided to create something new. Nothing good and original came to my mind, except for this, I decided not to even exhibit at the competition, because </a:t>
            </a:r>
            <a:r>
              <a:rPr lang="en-US" sz="1800" b="1" dirty="0">
                <a:latin typeface="Palatino Linotype" panose="02040502050505030304" pitchFamily="18" charset="0"/>
              </a:rPr>
              <a:t>anyway</a:t>
            </a:r>
            <a:r>
              <a:rPr lang="en-US" sz="1800" dirty="0">
                <a:latin typeface="Palatino Linotype" panose="02040502050505030304" pitchFamily="18" charset="0"/>
              </a:rPr>
              <a:t> nothing will win.</a:t>
            </a:r>
          </a:p>
          <a:p>
            <a:pPr algn="just"/>
            <a:endParaRPr lang="en-GB" sz="2400" dirty="0">
              <a:latin typeface="Palatino Linotype" panose="02040502050505030304" charset="0"/>
              <a:cs typeface="Palatino Linotype" panose="02040502050505030304" charset="0"/>
            </a:endParaRPr>
          </a:p>
          <a:p>
            <a:pPr algn="just"/>
            <a:endParaRPr lang="ro-RO" altLang="nl-NL" sz="2400" dirty="0">
              <a:latin typeface="Palatino Linotype" panose="02040502050505030304" charset="0"/>
              <a:cs typeface="Palatino Linotype" panose="02040502050505030304" charset="0"/>
            </a:endParaRPr>
          </a:p>
          <a:p>
            <a:endParaRPr lang="en-GB" dirty="0"/>
          </a:p>
        </p:txBody>
      </p:sp>
    </p:spTree>
    <p:extLst>
      <p:ext uri="{BB962C8B-B14F-4D97-AF65-F5344CB8AC3E}">
        <p14:creationId xmlns:p14="http://schemas.microsoft.com/office/powerpoint/2010/main" val="3188376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92479" y="134112"/>
            <a:ext cx="10643617" cy="731520"/>
          </a:xfrm>
        </p:spPr>
        <p:txBody>
          <a:bodyPr>
            <a:normAutofit/>
          </a:bodyPr>
          <a:lstStyle/>
          <a:p>
            <a:pPr algn="r"/>
            <a:r>
              <a:rPr lang="en-GB" sz="4000" dirty="0"/>
              <a:t> </a:t>
            </a:r>
            <a:r>
              <a:rPr lang="en-GB" sz="4000" dirty="0" err="1"/>
              <a:t>DAta</a:t>
            </a:r>
            <a:endParaRPr lang="en-GB" sz="4000" dirty="0"/>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902208" y="865632"/>
            <a:ext cx="10387584" cy="5541264"/>
          </a:xfrm>
        </p:spPr>
        <p:txBody>
          <a:bodyPr>
            <a:normAutofit/>
          </a:bodyPr>
          <a:lstStyle/>
          <a:p>
            <a:pPr>
              <a:buFont typeface="Wingdings" pitchFamily="2" charset="2"/>
              <a:buChar char="v"/>
            </a:pPr>
            <a:r>
              <a:rPr lang="ro-RO" sz="2400" b="1" dirty="0">
                <a:solidFill>
                  <a:srgbClr val="0070C0"/>
                </a:solidFill>
                <a:latin typeface="Palatino Linotype" panose="02040502050505030304" pitchFamily="18" charset="0"/>
              </a:rPr>
              <a:t> Epistemic </a:t>
            </a:r>
            <a:r>
              <a:rPr lang="en-US" sz="2400" dirty="0">
                <a:solidFill>
                  <a:srgbClr val="0070C0"/>
                </a:solidFill>
                <a:latin typeface="Palatino Linotype" panose="02040502050505030304" pitchFamily="18" charset="0"/>
              </a:rPr>
              <a:t>[no doubt]</a:t>
            </a:r>
          </a:p>
          <a:p>
            <a:endParaRPr lang="en-US" sz="2400" dirty="0">
              <a:latin typeface="Palatino Linotype" panose="02040502050505030304" pitchFamily="18" charset="0"/>
            </a:endParaRPr>
          </a:p>
          <a:p>
            <a:pPr marL="0" indent="0">
              <a:buNone/>
            </a:pPr>
            <a:r>
              <a:rPr lang="en-US" sz="2400" dirty="0">
                <a:latin typeface="Palatino Linotype" panose="02040502050505030304" pitchFamily="18" charset="0"/>
              </a:rPr>
              <a:t>(8) 	</a:t>
            </a:r>
            <a:r>
              <a:rPr lang="en-US" sz="2400" i="1" dirty="0">
                <a:latin typeface="Palatino Linotype" panose="02040502050505030304" pitchFamily="18" charset="0"/>
              </a:rPr>
              <a:t>A: Cum </a:t>
            </a:r>
            <a:r>
              <a:rPr lang="en-US" sz="2400" i="1" dirty="0" err="1">
                <a:latin typeface="Palatino Linotype" panose="02040502050505030304" pitchFamily="18" charset="0"/>
              </a:rPr>
              <a:t>crezi</a:t>
            </a:r>
            <a:r>
              <a:rPr lang="en-US" sz="2400" i="1" dirty="0">
                <a:latin typeface="Palatino Linotype" panose="02040502050505030304" pitchFamily="18" charset="0"/>
              </a:rPr>
              <a:t>, </a:t>
            </a:r>
            <a:r>
              <a:rPr lang="ro-RO" sz="2400" i="1" dirty="0">
                <a:latin typeface="Palatino Linotype" panose="02040502050505030304" pitchFamily="18" charset="0"/>
              </a:rPr>
              <a:t>acordarea cetățeniei române moldovenilor va contribui la unirea Moldovei cu România?</a:t>
            </a:r>
            <a:endParaRPr lang="en-US" sz="2400" i="1" dirty="0">
              <a:latin typeface="Palatino Linotype" panose="02040502050505030304" pitchFamily="18" charset="0"/>
            </a:endParaRPr>
          </a:p>
          <a:p>
            <a:pPr marL="0" indent="0">
              <a:buNone/>
            </a:pPr>
            <a:r>
              <a:rPr lang="en-US" sz="2400" i="1" dirty="0">
                <a:latin typeface="Palatino Linotype" panose="02040502050505030304" pitchFamily="18" charset="0"/>
              </a:rPr>
              <a:t>	B: </a:t>
            </a:r>
            <a:r>
              <a:rPr lang="en-US" sz="2400" b="1" i="1" dirty="0" err="1">
                <a:solidFill>
                  <a:srgbClr val="FF0000"/>
                </a:solidFill>
                <a:latin typeface="Palatino Linotype" panose="02040502050505030304" pitchFamily="18" charset="0"/>
              </a:rPr>
              <a:t>Polyubomu</a:t>
            </a:r>
            <a:r>
              <a:rPr lang="en-US" sz="2400" i="1" dirty="0">
                <a:latin typeface="Palatino Linotype" panose="02040502050505030304" pitchFamily="18" charset="0"/>
              </a:rPr>
              <a:t> f</a:t>
            </a:r>
            <a:r>
              <a:rPr lang="ro-RO" sz="2400" i="1" dirty="0" err="1">
                <a:latin typeface="Palatino Linotype" panose="02040502050505030304" pitchFamily="18" charset="0"/>
              </a:rPr>
              <a:t>ără</a:t>
            </a:r>
            <a:r>
              <a:rPr lang="en-US" sz="2400" i="1" dirty="0">
                <a:latin typeface="Palatino Linotype" panose="02040502050505030304" pitchFamily="18" charset="0"/>
              </a:rPr>
              <a:t> referendum n-o s</a:t>
            </a:r>
            <a:r>
              <a:rPr lang="ro-RO" sz="2400" i="1" dirty="0">
                <a:latin typeface="Palatino Linotype" panose="02040502050505030304" pitchFamily="18" charset="0"/>
              </a:rPr>
              <a:t>ă</a:t>
            </a:r>
            <a:r>
              <a:rPr lang="en-US" sz="2400" i="1" dirty="0">
                <a:latin typeface="Palatino Linotype" panose="02040502050505030304" pitchFamily="18" charset="0"/>
              </a:rPr>
              <a:t> fac</a:t>
            </a:r>
            <a:r>
              <a:rPr lang="ro-RO" sz="2400" i="1" dirty="0">
                <a:latin typeface="Palatino Linotype" panose="02040502050505030304" pitchFamily="18" charset="0"/>
              </a:rPr>
              <a:t>ă</a:t>
            </a:r>
            <a:r>
              <a:rPr lang="en-US" sz="2400" i="1" dirty="0">
                <a:latin typeface="Palatino Linotype" panose="02040502050505030304" pitchFamily="18" charset="0"/>
              </a:rPr>
              <a:t> </a:t>
            </a:r>
            <a:r>
              <a:rPr lang="en-US" sz="2400" i="1" dirty="0" err="1">
                <a:latin typeface="Palatino Linotype" panose="02040502050505030304" pitchFamily="18" charset="0"/>
              </a:rPr>
              <a:t>nimika</a:t>
            </a:r>
            <a:r>
              <a:rPr lang="en-US" sz="2400" i="1" dirty="0">
                <a:latin typeface="Palatino Linotype" panose="02040502050505030304" pitchFamily="18" charset="0"/>
              </a:rPr>
              <a:t>.</a:t>
            </a:r>
            <a:r>
              <a:rPr lang="en-US" sz="2400" dirty="0">
                <a:latin typeface="Palatino Linotype" panose="02040502050505030304" pitchFamily="18" charset="0"/>
              </a:rPr>
              <a:t> </a:t>
            </a:r>
          </a:p>
          <a:p>
            <a:pPr marL="0" indent="0">
              <a:buNone/>
            </a:pPr>
            <a:r>
              <a:rPr lang="en-US" sz="2400" dirty="0">
                <a:latin typeface="Palatino Linotype" panose="02040502050505030304" pitchFamily="18" charset="0"/>
              </a:rPr>
              <a:t>	</a:t>
            </a:r>
            <a:r>
              <a:rPr lang="en-US" sz="2000" dirty="0">
                <a:latin typeface="Palatino Linotype" panose="02040502050505030304" pitchFamily="18" charset="0"/>
              </a:rPr>
              <a:t>“A: How do you think</a:t>
            </a:r>
            <a:r>
              <a:rPr lang="ro-RO" sz="2000" dirty="0">
                <a:latin typeface="Palatino Linotype" panose="02040502050505030304" pitchFamily="18" charset="0"/>
              </a:rPr>
              <a:t>,</a:t>
            </a:r>
            <a:r>
              <a:rPr lang="en-US" sz="2000" dirty="0">
                <a:latin typeface="Palatino Linotype" panose="02040502050505030304" pitchFamily="18" charset="0"/>
              </a:rPr>
              <a:t> giving Romanian citizenship to Moldavians will lead to unification of Moldova and Romania?</a:t>
            </a:r>
          </a:p>
          <a:p>
            <a:pPr marL="0" indent="0">
              <a:buNone/>
            </a:pPr>
            <a:r>
              <a:rPr lang="en-US" sz="2000" dirty="0">
                <a:latin typeface="Palatino Linotype" panose="02040502050505030304" pitchFamily="18" charset="0"/>
              </a:rPr>
              <a:t>	B: Without referendum, nothing will happen, </a:t>
            </a:r>
            <a:r>
              <a:rPr lang="en-US" sz="2000" b="1" dirty="0">
                <a:latin typeface="Palatino Linotype" panose="02040502050505030304" pitchFamily="18" charset="0"/>
              </a:rPr>
              <a:t>anyway</a:t>
            </a:r>
            <a:r>
              <a:rPr lang="en-US" sz="2000" dirty="0">
                <a:latin typeface="Palatino Linotype" panose="02040502050505030304" pitchFamily="18" charset="0"/>
              </a:rPr>
              <a:t>.”</a:t>
            </a:r>
          </a:p>
          <a:p>
            <a:pPr marL="0" indent="0">
              <a:buNone/>
            </a:pPr>
            <a:r>
              <a:rPr lang="en-GB" sz="2400" dirty="0">
                <a:latin typeface="Palatino Linotype" panose="02040502050505030304" pitchFamily="18" charset="0"/>
                <a:cs typeface="Palatino Linotype" panose="02040502050505030304" charset="0"/>
              </a:rPr>
              <a:t>(9)	</a:t>
            </a:r>
            <a:r>
              <a:rPr lang="en-US" sz="2400" i="1" dirty="0" err="1">
                <a:solidFill>
                  <a:schemeClr val="accent5">
                    <a:lumMod val="75000"/>
                  </a:schemeClr>
                </a:solidFill>
                <a:latin typeface="Palatino Linotype" panose="02040502050505030304" pitchFamily="18" charset="0"/>
              </a:rPr>
              <a:t>Rossiyu</a:t>
            </a:r>
            <a:r>
              <a:rPr lang="en-US" sz="2400" i="1" dirty="0">
                <a:solidFill>
                  <a:schemeClr val="accent5">
                    <a:lumMod val="75000"/>
                  </a:schemeClr>
                </a:solidFill>
                <a:latin typeface="Palatino Linotype" panose="02040502050505030304" pitchFamily="18" charset="0"/>
              </a:rPr>
              <a:t> </a:t>
            </a:r>
            <a:r>
              <a:rPr lang="en-US" sz="2400" b="1" i="1" dirty="0">
                <a:solidFill>
                  <a:srgbClr val="FF0000"/>
                </a:solidFill>
                <a:latin typeface="Palatino Linotype" panose="02040502050505030304" pitchFamily="18" charset="0"/>
              </a:rPr>
              <a:t>po </a:t>
            </a:r>
            <a:r>
              <a:rPr lang="en-US" sz="2400" b="1" i="1" dirty="0" err="1">
                <a:solidFill>
                  <a:srgbClr val="FF0000"/>
                </a:solidFill>
                <a:latin typeface="Palatino Linotype" panose="02040502050505030304" pitchFamily="18" charset="0"/>
              </a:rPr>
              <a:t>lyubomu</a:t>
            </a:r>
            <a:r>
              <a:rPr lang="en-US" sz="2400" b="1" i="1" dirty="0">
                <a:solidFill>
                  <a:srgbClr val="FF0000"/>
                </a:solidFill>
                <a:latin typeface="Palatino Linotype" panose="02040502050505030304" pitchFamily="18" charset="0"/>
              </a:rPr>
              <a:t> </a:t>
            </a:r>
            <a:r>
              <a:rPr lang="en-US" sz="2400" i="1" dirty="0">
                <a:solidFill>
                  <a:schemeClr val="accent5">
                    <a:lumMod val="75000"/>
                  </a:schemeClr>
                </a:solidFill>
                <a:latin typeface="Palatino Linotype" panose="02040502050505030304" pitchFamily="18" charset="0"/>
              </a:rPr>
              <a:t>ne Vostok. </a:t>
            </a:r>
            <a:r>
              <a:rPr lang="en-US" sz="2400" i="1" dirty="0" err="1">
                <a:solidFill>
                  <a:schemeClr val="accent5">
                    <a:lumMod val="75000"/>
                  </a:schemeClr>
                </a:solidFill>
                <a:latin typeface="Palatino Linotype" panose="02040502050505030304" pitchFamily="18" charset="0"/>
              </a:rPr>
              <a:t>Potomu</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chto</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elementarno</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zapadnaya</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kul'tura</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ona</a:t>
            </a:r>
            <a:r>
              <a:rPr lang="en-US" sz="2400" i="1" dirty="0">
                <a:solidFill>
                  <a:schemeClr val="accent5">
                    <a:lumMod val="75000"/>
                  </a:schemeClr>
                </a:solidFill>
                <a:latin typeface="Palatino Linotype" panose="02040502050505030304" pitchFamily="18" charset="0"/>
              </a:rPr>
              <a:t> v </a:t>
            </a:r>
            <a:r>
              <a:rPr lang="en-US" sz="2400" i="1" dirty="0" err="1">
                <a:solidFill>
                  <a:schemeClr val="accent5">
                    <a:lumMod val="75000"/>
                  </a:schemeClr>
                </a:solidFill>
                <a:latin typeface="Palatino Linotype" panose="02040502050505030304" pitchFamily="18" charset="0"/>
              </a:rPr>
              <a:t>Rossii</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davnym-davno</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i</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polnost'yu</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i</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ni</a:t>
            </a:r>
            <a:r>
              <a:rPr lang="en-US" sz="2400" i="1" dirty="0">
                <a:solidFill>
                  <a:schemeClr val="accent5">
                    <a:lumMod val="75000"/>
                  </a:schemeClr>
                </a:solidFill>
                <a:latin typeface="Palatino Linotype" panose="02040502050505030304" pitchFamily="18" charset="0"/>
              </a:rPr>
              <a:t> v </a:t>
            </a:r>
            <a:r>
              <a:rPr lang="en-US" sz="2400" i="1" dirty="0" err="1">
                <a:solidFill>
                  <a:schemeClr val="accent5">
                    <a:lumMod val="75000"/>
                  </a:schemeClr>
                </a:solidFill>
                <a:latin typeface="Palatino Linotype" panose="02040502050505030304" pitchFamily="18" charset="0"/>
              </a:rPr>
              <a:t>koyem</a:t>
            </a:r>
            <a:r>
              <a:rPr lang="en-US" sz="2400" i="1" dirty="0">
                <a:solidFill>
                  <a:schemeClr val="accent5">
                    <a:lumMod val="75000"/>
                  </a:schemeClr>
                </a:solidFill>
                <a:latin typeface="Palatino Linotype" panose="02040502050505030304" pitchFamily="18" charset="0"/>
              </a:rPr>
              <a:t> </a:t>
            </a:r>
            <a:r>
              <a:rPr lang="en-US" sz="2400" i="1" dirty="0" err="1">
                <a:solidFill>
                  <a:schemeClr val="accent5">
                    <a:lumMod val="75000"/>
                  </a:schemeClr>
                </a:solidFill>
                <a:latin typeface="Palatino Linotype" panose="02040502050505030304" pitchFamily="18" charset="0"/>
              </a:rPr>
              <a:t>sluchaye</a:t>
            </a:r>
            <a:r>
              <a:rPr lang="en-US" sz="2400" i="1" dirty="0">
                <a:solidFill>
                  <a:schemeClr val="accent5">
                    <a:lumMod val="75000"/>
                  </a:schemeClr>
                </a:solidFill>
                <a:latin typeface="Palatino Linotype" panose="02040502050505030304" pitchFamily="18" charset="0"/>
              </a:rPr>
              <a:t> ne </a:t>
            </a:r>
            <a:r>
              <a:rPr lang="en-US" sz="2400" i="1" dirty="0" err="1">
                <a:solidFill>
                  <a:schemeClr val="accent5">
                    <a:lumMod val="75000"/>
                  </a:schemeClr>
                </a:solidFill>
                <a:latin typeface="Palatino Linotype" panose="02040502050505030304" pitchFamily="18" charset="0"/>
              </a:rPr>
              <a:t>Indiya</a:t>
            </a:r>
            <a:r>
              <a:rPr lang="en-US" sz="2400" i="1" dirty="0">
                <a:solidFill>
                  <a:schemeClr val="accent5">
                    <a:lumMod val="75000"/>
                  </a:schemeClr>
                </a:solidFill>
                <a:latin typeface="Palatino Linotype" panose="02040502050505030304" pitchFamily="18" charset="0"/>
              </a:rPr>
              <a:t> tam ne Pakistan, ne Vostok, ne </a:t>
            </a:r>
            <a:r>
              <a:rPr lang="en-US" sz="2400" i="1" dirty="0" err="1">
                <a:solidFill>
                  <a:schemeClr val="accent5">
                    <a:lumMod val="75000"/>
                  </a:schemeClr>
                </a:solidFill>
                <a:latin typeface="Palatino Linotype" panose="02040502050505030304" pitchFamily="18" charset="0"/>
              </a:rPr>
              <a:t>musul'manstvo</a:t>
            </a:r>
            <a:r>
              <a:rPr lang="en-US" sz="2400" i="1" dirty="0">
                <a:solidFill>
                  <a:schemeClr val="accent5">
                    <a:lumMod val="75000"/>
                  </a:schemeClr>
                </a:solidFill>
                <a:latin typeface="Palatino Linotype" panose="02040502050505030304" pitchFamily="18" charset="0"/>
              </a:rPr>
              <a:t>.</a:t>
            </a:r>
            <a:endParaRPr lang="en-US" sz="2400" dirty="0">
              <a:solidFill>
                <a:schemeClr val="accent5">
                  <a:lumMod val="75000"/>
                </a:schemeClr>
              </a:solidFill>
              <a:latin typeface="Palatino Linotype" panose="02040502050505030304" pitchFamily="18" charset="0"/>
            </a:endParaRPr>
          </a:p>
          <a:p>
            <a:pPr marL="0" indent="0">
              <a:buNone/>
            </a:pPr>
            <a:r>
              <a:rPr lang="en-US" sz="2000" dirty="0">
                <a:latin typeface="Palatino Linotype" panose="02040502050505030304" pitchFamily="18" charset="0"/>
              </a:rPr>
              <a:t>	“Russia is not East, </a:t>
            </a:r>
            <a:r>
              <a:rPr lang="en-US" sz="2000" b="1" dirty="0">
                <a:latin typeface="Palatino Linotype" panose="02040502050505030304" pitchFamily="18" charset="0"/>
              </a:rPr>
              <a:t>anyway</a:t>
            </a:r>
            <a:r>
              <a:rPr lang="en-US" sz="2000" dirty="0">
                <a:latin typeface="Palatino Linotype" panose="02040502050505030304" pitchFamily="18" charset="0"/>
              </a:rPr>
              <a:t>. Because the basic western culture has been in Russia for long time ago and by no mean there is no India, no Pakistan, no East, no Islam”</a:t>
            </a:r>
            <a:endParaRPr lang="fr-FR" sz="2000" dirty="0">
              <a:latin typeface="Palatino Linotype" panose="02040502050505030304" pitchFamily="18" charset="0"/>
            </a:endParaRPr>
          </a:p>
          <a:p>
            <a:pPr algn="just"/>
            <a:endParaRPr lang="en-GB" sz="2400" dirty="0">
              <a:latin typeface="Palatino Linotype" panose="02040502050505030304" charset="0"/>
              <a:cs typeface="Palatino Linotype" panose="02040502050505030304" charset="0"/>
            </a:endParaRPr>
          </a:p>
          <a:p>
            <a:pPr algn="just"/>
            <a:endParaRPr lang="ro-RO" altLang="nl-NL" sz="2400" dirty="0">
              <a:latin typeface="Palatino Linotype" panose="02040502050505030304" charset="0"/>
              <a:cs typeface="Palatino Linotype" panose="02040502050505030304" charset="0"/>
            </a:endParaRPr>
          </a:p>
          <a:p>
            <a:endParaRPr lang="en-GB" dirty="0"/>
          </a:p>
        </p:txBody>
      </p:sp>
    </p:spTree>
    <p:extLst>
      <p:ext uri="{BB962C8B-B14F-4D97-AF65-F5344CB8AC3E}">
        <p14:creationId xmlns:p14="http://schemas.microsoft.com/office/powerpoint/2010/main" val="1749614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92479" y="134112"/>
            <a:ext cx="10643617" cy="731520"/>
          </a:xfrm>
        </p:spPr>
        <p:txBody>
          <a:bodyPr>
            <a:normAutofit/>
          </a:bodyPr>
          <a:lstStyle/>
          <a:p>
            <a:pPr algn="r"/>
            <a:r>
              <a:rPr lang="en-GB" sz="4000" dirty="0" err="1"/>
              <a:t>DAta</a:t>
            </a:r>
            <a:endParaRPr lang="en-GB" sz="4000" dirty="0"/>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902208" y="865632"/>
            <a:ext cx="10387584" cy="5541264"/>
          </a:xfrm>
        </p:spPr>
        <p:txBody>
          <a:bodyPr>
            <a:normAutofit/>
          </a:bodyPr>
          <a:lstStyle/>
          <a:p>
            <a:pPr>
              <a:buFont typeface="Wingdings" pitchFamily="2" charset="2"/>
              <a:buChar char="v"/>
            </a:pPr>
            <a:r>
              <a:rPr lang="en-US" sz="2400" b="1" dirty="0">
                <a:solidFill>
                  <a:srgbClr val="0070C0"/>
                </a:solidFill>
                <a:latin typeface="Palatino Linotype" panose="02040502050505030304" pitchFamily="18" charset="0"/>
              </a:rPr>
              <a:t> Resultative</a:t>
            </a:r>
            <a:r>
              <a:rPr lang="en-US" sz="2400" dirty="0">
                <a:solidFill>
                  <a:srgbClr val="0070C0"/>
                </a:solidFill>
                <a:latin typeface="Palatino Linotype" panose="02040502050505030304" pitchFamily="18" charset="0"/>
              </a:rPr>
              <a:t> [in consequence]</a:t>
            </a:r>
          </a:p>
          <a:p>
            <a:endParaRPr lang="en-US" sz="2000" dirty="0">
              <a:solidFill>
                <a:srgbClr val="FF0000"/>
              </a:solidFill>
              <a:latin typeface="Palatino Linotype" panose="02040502050505030304" pitchFamily="18" charset="0"/>
            </a:endParaRPr>
          </a:p>
          <a:p>
            <a:pPr marL="0" indent="0">
              <a:buNone/>
            </a:pPr>
            <a:r>
              <a:rPr lang="en-US" sz="2000" dirty="0">
                <a:latin typeface="Palatino Linotype" panose="02040502050505030304" pitchFamily="18" charset="0"/>
              </a:rPr>
              <a:t>(10)	</a:t>
            </a:r>
            <a:r>
              <a:rPr lang="en-US" sz="2000" i="1" dirty="0">
                <a:latin typeface="Palatino Linotype" panose="02040502050505030304" pitchFamily="18" charset="0"/>
              </a:rPr>
              <a:t>Da </a:t>
            </a:r>
            <a:r>
              <a:rPr lang="en-US" sz="2000" i="1" dirty="0" err="1">
                <a:latin typeface="Palatino Linotype" panose="02040502050505030304" pitchFamily="18" charset="0"/>
              </a:rPr>
              <a:t>ciuvak</a:t>
            </a:r>
            <a:r>
              <a:rPr lang="en-US" sz="2000" i="1" dirty="0">
                <a:latin typeface="Palatino Linotype" panose="02040502050505030304" pitchFamily="18" charset="0"/>
              </a:rPr>
              <a:t>, da’ </a:t>
            </a:r>
            <a:r>
              <a:rPr lang="en-US" sz="2000" i="1" dirty="0" err="1">
                <a:latin typeface="Palatino Linotype" panose="02040502050505030304" pitchFamily="18" charset="0"/>
              </a:rPr>
              <a:t>poate</a:t>
            </a:r>
            <a:r>
              <a:rPr lang="en-US" sz="2000" i="1" dirty="0">
                <a:latin typeface="Palatino Linotype" panose="02040502050505030304" pitchFamily="18" charset="0"/>
              </a:rPr>
              <a:t> </a:t>
            </a:r>
            <a:r>
              <a:rPr lang="en-US" sz="2000" i="1" dirty="0" err="1">
                <a:latin typeface="Palatino Linotype" panose="02040502050505030304" pitchFamily="18" charset="0"/>
              </a:rPr>
              <a:t>să-ţi</a:t>
            </a:r>
            <a:r>
              <a:rPr lang="en-US" sz="2000" i="1" dirty="0">
                <a:latin typeface="Palatino Linotype" panose="02040502050505030304" pitchFamily="18" charset="0"/>
              </a:rPr>
              <a:t> </a:t>
            </a:r>
            <a:r>
              <a:rPr lang="en-US" sz="2000" i="1" dirty="0" err="1">
                <a:latin typeface="Palatino Linotype" panose="02040502050505030304" pitchFamily="18" charset="0"/>
              </a:rPr>
              <a:t>evalueze</a:t>
            </a:r>
            <a:r>
              <a:rPr lang="en-US" sz="2000" i="1" dirty="0">
                <a:latin typeface="Palatino Linotype" panose="02040502050505030304" pitchFamily="18" charset="0"/>
              </a:rPr>
              <a:t> normal </a:t>
            </a:r>
            <a:r>
              <a:rPr lang="en-US" sz="2000" i="1" dirty="0" err="1">
                <a:latin typeface="Palatino Linotype" panose="02040502050505030304" pitchFamily="18" charset="0"/>
              </a:rPr>
              <a:t>că</a:t>
            </a:r>
            <a:r>
              <a:rPr lang="en-US" sz="2000" i="1" dirty="0">
                <a:latin typeface="Palatino Linotype" panose="02040502050505030304" pitchFamily="18" charset="0"/>
              </a:rPr>
              <a:t> e la </a:t>
            </a:r>
            <a:r>
              <a:rPr lang="en-US" sz="2000" i="1" dirty="0" err="1">
                <a:latin typeface="Palatino Linotype" panose="02040502050505030304" pitchFamily="18" charset="0"/>
              </a:rPr>
              <a:t>stradă</a:t>
            </a:r>
            <a:r>
              <a:rPr lang="en-US" sz="2000" i="1" dirty="0">
                <a:latin typeface="Palatino Linotype" panose="02040502050505030304" pitchFamily="18" charset="0"/>
              </a:rPr>
              <a:t> </a:t>
            </a:r>
            <a:r>
              <a:rPr lang="en-US" sz="2000" i="1" dirty="0" err="1">
                <a:latin typeface="Palatino Linotype" panose="02040502050505030304" pitchFamily="18" charset="0"/>
              </a:rPr>
              <a:t>principală</a:t>
            </a:r>
            <a:r>
              <a:rPr lang="en-US" sz="2000" i="1" dirty="0">
                <a:latin typeface="Palatino Linotype" panose="02040502050505030304" pitchFamily="18" charset="0"/>
              </a:rPr>
              <a:t> [...] </a:t>
            </a:r>
            <a:r>
              <a:rPr lang="en-US" sz="2000" i="1" dirty="0" err="1">
                <a:latin typeface="Palatino Linotype" panose="02040502050505030304" pitchFamily="18" charset="0"/>
              </a:rPr>
              <a:t>Îţi</a:t>
            </a:r>
            <a:r>
              <a:rPr lang="en-US" sz="2000" i="1" dirty="0">
                <a:latin typeface="Palatino Linotype" panose="02040502050505030304" pitchFamily="18" charset="0"/>
              </a:rPr>
              <a:t> </a:t>
            </a:r>
            <a:r>
              <a:rPr lang="en-US" sz="2000" i="1" dirty="0" err="1">
                <a:latin typeface="Palatino Linotype" panose="02040502050505030304" pitchFamily="18" charset="0"/>
              </a:rPr>
              <a:t>dai</a:t>
            </a:r>
            <a:r>
              <a:rPr lang="en-US" sz="2000" i="1" dirty="0">
                <a:latin typeface="Palatino Linotype" panose="02040502050505030304" pitchFamily="18" charset="0"/>
              </a:rPr>
              <a:t> </a:t>
            </a:r>
            <a:r>
              <a:rPr lang="en-US" sz="2000" i="1" dirty="0" err="1">
                <a:latin typeface="Palatino Linotype" panose="02040502050505030304" pitchFamily="18" charset="0"/>
              </a:rPr>
              <a:t>sama</a:t>
            </a:r>
            <a:r>
              <a:rPr lang="en-US" sz="2000" i="1" dirty="0">
                <a:latin typeface="Palatino Linotype" panose="02040502050505030304" pitchFamily="18" charset="0"/>
              </a:rPr>
              <a:t> # casa </a:t>
            </a:r>
            <a:r>
              <a:rPr lang="en-US" sz="2000" i="1" dirty="0" err="1">
                <a:latin typeface="Palatino Linotype" panose="02040502050505030304" pitchFamily="18" charset="0"/>
              </a:rPr>
              <a:t>asta</a:t>
            </a:r>
            <a:r>
              <a:rPr lang="en-US" sz="2000" i="1" dirty="0">
                <a:latin typeface="Palatino Linotype" panose="02040502050505030304" pitchFamily="18" charset="0"/>
              </a:rPr>
              <a:t> </a:t>
            </a:r>
            <a:r>
              <a:rPr lang="en-US" sz="2000" i="1" dirty="0" err="1">
                <a:latin typeface="Palatino Linotype" panose="02040502050505030304" pitchFamily="18" charset="0"/>
              </a:rPr>
              <a:t>tăt</a:t>
            </a:r>
            <a:r>
              <a:rPr lang="en-US" sz="2000" i="1" dirty="0">
                <a:latin typeface="Palatino Linotype" panose="02040502050505030304" pitchFamily="18" charset="0"/>
              </a:rPr>
              <a:t> </a:t>
            </a:r>
            <a:r>
              <a:rPr lang="en-US" sz="2000" i="1" dirty="0" err="1">
                <a:latin typeface="Palatino Linotype" panose="02040502050505030304" pitchFamily="18" charset="0"/>
              </a:rPr>
              <a:t>timpu</a:t>
            </a:r>
            <a:r>
              <a:rPr lang="en-US" sz="2000" i="1" dirty="0">
                <a:latin typeface="Palatino Linotype" panose="02040502050505030304" pitchFamily="18" charset="0"/>
              </a:rPr>
              <a:t> o </a:t>
            </a:r>
            <a:r>
              <a:rPr lang="en-US" sz="2000" i="1" dirty="0" err="1">
                <a:latin typeface="Palatino Linotype" panose="02040502050505030304" pitchFamily="18" charset="0"/>
              </a:rPr>
              <a:t>să</a:t>
            </a:r>
            <a:r>
              <a:rPr lang="en-US" sz="2000" i="1" dirty="0">
                <a:latin typeface="Palatino Linotype" panose="02040502050505030304" pitchFamily="18" charset="0"/>
              </a:rPr>
              <a:t> </a:t>
            </a:r>
            <a:r>
              <a:rPr lang="en-US" sz="2000" i="1" dirty="0" err="1">
                <a:latin typeface="Palatino Linotype" panose="02040502050505030304" pitchFamily="18" charset="0"/>
              </a:rPr>
              <a:t>şie</a:t>
            </a:r>
            <a:r>
              <a:rPr lang="en-US" sz="2000" i="1" dirty="0">
                <a:latin typeface="Palatino Linotype" panose="02040502050505030304" pitchFamily="18" charset="0"/>
              </a:rPr>
              <a:t>. </a:t>
            </a:r>
            <a:r>
              <a:rPr lang="en-US" sz="2000" b="1" dirty="0" err="1">
                <a:latin typeface="Palatino Linotype" panose="02040502050505030304" pitchFamily="18" charset="0"/>
              </a:rPr>
              <a:t>Adică</a:t>
            </a:r>
            <a:r>
              <a:rPr lang="en-US" sz="2000" b="1" i="1" dirty="0">
                <a:latin typeface="Palatino Linotype" panose="02040502050505030304" pitchFamily="18" charset="0"/>
              </a:rPr>
              <a:t> # </a:t>
            </a:r>
            <a:r>
              <a:rPr lang="en-US" sz="2000" b="1" i="1" dirty="0" err="1">
                <a:latin typeface="Palatino Linotype" panose="02040502050505030304" pitchFamily="18" charset="0"/>
              </a:rPr>
              <a:t>oricum</a:t>
            </a:r>
            <a:r>
              <a:rPr lang="en-US" sz="2000" b="1" i="1" dirty="0">
                <a:latin typeface="Palatino Linotype" panose="02040502050505030304" pitchFamily="18" charset="0"/>
              </a:rPr>
              <a:t>, </a:t>
            </a:r>
            <a:r>
              <a:rPr lang="en-US" sz="2000" i="1" dirty="0" err="1">
                <a:latin typeface="Palatino Linotype" panose="02040502050505030304" pitchFamily="18" charset="0"/>
              </a:rPr>
              <a:t>casă</a:t>
            </a:r>
            <a:r>
              <a:rPr lang="en-US" sz="2000" i="1" dirty="0">
                <a:latin typeface="Palatino Linotype" panose="02040502050505030304" pitchFamily="18" charset="0"/>
              </a:rPr>
              <a:t> la </a:t>
            </a:r>
            <a:r>
              <a:rPr lang="en-US" sz="2000" i="1" dirty="0" err="1">
                <a:latin typeface="Palatino Linotype" panose="02040502050505030304" pitchFamily="18" charset="0"/>
              </a:rPr>
              <a:t>stradă</a:t>
            </a:r>
            <a:r>
              <a:rPr lang="en-US" sz="2000" i="1" dirty="0">
                <a:latin typeface="Palatino Linotype" panose="02040502050505030304" pitchFamily="18" charset="0"/>
              </a:rPr>
              <a:t>, </a:t>
            </a:r>
            <a:r>
              <a:rPr lang="en-US" sz="2000" i="1" dirty="0" err="1">
                <a:latin typeface="Palatino Linotype" panose="02040502050505030304" pitchFamily="18" charset="0"/>
              </a:rPr>
              <a:t>mai</a:t>
            </a:r>
            <a:r>
              <a:rPr lang="en-US" sz="2000" i="1" dirty="0">
                <a:latin typeface="Palatino Linotype" panose="02040502050505030304" pitchFamily="18" charset="0"/>
              </a:rPr>
              <a:t> ales la </a:t>
            </a:r>
            <a:r>
              <a:rPr lang="en-US" sz="2000" i="1" dirty="0" err="1">
                <a:latin typeface="Palatino Linotype" panose="02040502050505030304" pitchFamily="18" charset="0"/>
              </a:rPr>
              <a:t>stradă</a:t>
            </a:r>
            <a:r>
              <a:rPr lang="en-US" sz="2000" i="1" dirty="0">
                <a:latin typeface="Palatino Linotype" panose="02040502050505030304" pitchFamily="18" charset="0"/>
              </a:rPr>
              <a:t> </a:t>
            </a:r>
            <a:r>
              <a:rPr lang="en-US" sz="2000" i="1" dirty="0" err="1">
                <a:latin typeface="Palatino Linotype" panose="02040502050505030304" pitchFamily="18" charset="0"/>
              </a:rPr>
              <a:t>principală</a:t>
            </a:r>
            <a:r>
              <a:rPr lang="en-US" sz="2000" i="1" dirty="0">
                <a:latin typeface="Palatino Linotype" panose="02040502050505030304" pitchFamily="18" charset="0"/>
              </a:rPr>
              <a:t> # </a:t>
            </a:r>
            <a:r>
              <a:rPr lang="en-US" sz="2000" b="1" i="1" dirty="0" err="1">
                <a:solidFill>
                  <a:srgbClr val="FF0000"/>
                </a:solidFill>
                <a:latin typeface="Palatino Linotype" panose="02040502050505030304" pitchFamily="18" charset="0"/>
              </a:rPr>
              <a:t>poliubomu</a:t>
            </a:r>
            <a:r>
              <a:rPr lang="en-US" sz="2000" i="1" dirty="0">
                <a:latin typeface="Palatino Linotype" panose="02040502050505030304" pitchFamily="18" charset="0"/>
              </a:rPr>
              <a:t> </a:t>
            </a:r>
            <a:r>
              <a:rPr lang="en-US" sz="2000" i="1" dirty="0" err="1">
                <a:latin typeface="Palatino Linotype" panose="02040502050505030304" pitchFamily="18" charset="0"/>
              </a:rPr>
              <a:t>tre</a:t>
            </a:r>
            <a:r>
              <a:rPr lang="en-US" sz="2000" i="1" dirty="0">
                <a:latin typeface="Palatino Linotype" panose="02040502050505030304" pitchFamily="18" charset="0"/>
              </a:rPr>
              <a:t> </a:t>
            </a:r>
            <a:r>
              <a:rPr lang="en-US" sz="2000" i="1" dirty="0" err="1">
                <a:latin typeface="Palatino Linotype" panose="02040502050505030304" pitchFamily="18" charset="0"/>
              </a:rPr>
              <a:t>să</a:t>
            </a:r>
            <a:r>
              <a:rPr lang="en-US" sz="2000" i="1" dirty="0">
                <a:latin typeface="Palatino Linotype" panose="02040502050505030304" pitchFamily="18" charset="0"/>
              </a:rPr>
              <a:t> </a:t>
            </a:r>
            <a:r>
              <a:rPr lang="en-US" sz="2000" i="1" dirty="0" err="1">
                <a:latin typeface="Palatino Linotype" panose="02040502050505030304" pitchFamily="18" charset="0"/>
              </a:rPr>
              <a:t>șie</a:t>
            </a:r>
            <a:r>
              <a:rPr lang="en-US" sz="2000" i="1" dirty="0">
                <a:latin typeface="Palatino Linotype" panose="02040502050505030304" pitchFamily="18" charset="0"/>
              </a:rPr>
              <a:t> normal[...] </a:t>
            </a:r>
            <a:r>
              <a:rPr lang="en-US" sz="2000" i="1" dirty="0" err="1">
                <a:latin typeface="Palatino Linotype" panose="02040502050505030304" pitchFamily="18" charset="0"/>
              </a:rPr>
              <a:t>ei</a:t>
            </a:r>
            <a:r>
              <a:rPr lang="en-US" sz="2000" i="1" dirty="0">
                <a:latin typeface="Palatino Linotype" panose="02040502050505030304" pitchFamily="18" charset="0"/>
              </a:rPr>
              <a:t> </a:t>
            </a:r>
            <a:r>
              <a:rPr lang="en-US" sz="2000" b="1" i="1" dirty="0" err="1">
                <a:solidFill>
                  <a:srgbClr val="FF0000"/>
                </a:solidFill>
                <a:latin typeface="Palatino Linotype" panose="02040502050505030304" pitchFamily="18" charset="0"/>
              </a:rPr>
              <a:t>poliubomu</a:t>
            </a:r>
            <a:r>
              <a:rPr lang="en-US" sz="2000" i="1" dirty="0">
                <a:latin typeface="Palatino Linotype" panose="02040502050505030304" pitchFamily="18" charset="0"/>
              </a:rPr>
              <a:t> </a:t>
            </a:r>
            <a:r>
              <a:rPr lang="en-US" sz="2000" i="1" dirty="0" err="1">
                <a:latin typeface="Palatino Linotype" panose="02040502050505030304" pitchFamily="18" charset="0"/>
              </a:rPr>
              <a:t>îs</a:t>
            </a:r>
            <a:r>
              <a:rPr lang="en-US" sz="2000" i="1" dirty="0">
                <a:latin typeface="Palatino Linotype" panose="02040502050505030304" pitchFamily="18" charset="0"/>
              </a:rPr>
              <a:t> </a:t>
            </a:r>
            <a:r>
              <a:rPr lang="en-US" sz="2000" i="1" dirty="0" err="1">
                <a:latin typeface="Palatino Linotype" panose="02040502050505030304" pitchFamily="18" charset="0"/>
              </a:rPr>
              <a:t>cointeresaţi</a:t>
            </a:r>
            <a:r>
              <a:rPr lang="en-US" sz="2000" i="1" dirty="0">
                <a:latin typeface="Palatino Linotype" panose="02040502050505030304" pitchFamily="18" charset="0"/>
              </a:rPr>
              <a:t> </a:t>
            </a:r>
            <a:r>
              <a:rPr lang="en-US" sz="2000" i="1" dirty="0" err="1">
                <a:latin typeface="Palatino Linotype" panose="02040502050505030304" pitchFamily="18" charset="0"/>
              </a:rPr>
              <a:t>cât</a:t>
            </a:r>
            <a:r>
              <a:rPr lang="en-US" sz="2000" i="1" dirty="0">
                <a:latin typeface="Palatino Linotype" panose="02040502050505030304" pitchFamily="18" charset="0"/>
              </a:rPr>
              <a:t> </a:t>
            </a:r>
            <a:r>
              <a:rPr lang="en-US" sz="2000" i="1" dirty="0" err="1">
                <a:latin typeface="Palatino Linotype" panose="02040502050505030304" pitchFamily="18" charset="0"/>
              </a:rPr>
              <a:t>mai</a:t>
            </a:r>
            <a:r>
              <a:rPr lang="en-US" sz="2000" i="1" dirty="0">
                <a:latin typeface="Palatino Linotype" panose="02040502050505030304" pitchFamily="18" charset="0"/>
              </a:rPr>
              <a:t> </a:t>
            </a:r>
            <a:r>
              <a:rPr lang="en-US" sz="2000" i="1" dirty="0" err="1">
                <a:latin typeface="Palatino Linotype" panose="02040502050505030304" pitchFamily="18" charset="0"/>
              </a:rPr>
              <a:t>multă</a:t>
            </a:r>
            <a:r>
              <a:rPr lang="en-US" sz="2000" i="1" dirty="0">
                <a:latin typeface="Palatino Linotype" panose="02040502050505030304" pitchFamily="18" charset="0"/>
              </a:rPr>
              <a:t> </a:t>
            </a:r>
            <a:r>
              <a:rPr lang="en-US" sz="2000" i="1" dirty="0" err="1">
                <a:latin typeface="Palatino Linotype" panose="02040502050505030304" pitchFamily="18" charset="0"/>
              </a:rPr>
              <a:t>capustă</a:t>
            </a:r>
            <a:r>
              <a:rPr lang="en-US" sz="2000" i="1" dirty="0">
                <a:latin typeface="Palatino Linotype" panose="02040502050505030304" pitchFamily="18" charset="0"/>
              </a:rPr>
              <a:t> </a:t>
            </a:r>
            <a:r>
              <a:rPr lang="en-US" sz="2000" i="1" dirty="0" err="1">
                <a:latin typeface="Palatino Linotype" panose="02040502050505030304" pitchFamily="18" charset="0"/>
              </a:rPr>
              <a:t>să-ţi</a:t>
            </a:r>
            <a:r>
              <a:rPr lang="en-US" sz="2000" i="1" dirty="0">
                <a:latin typeface="Palatino Linotype" panose="02040502050505030304" pitchFamily="18" charset="0"/>
              </a:rPr>
              <a:t> </a:t>
            </a:r>
            <a:r>
              <a:rPr lang="en-US" sz="2000" i="1" dirty="0" err="1">
                <a:latin typeface="Palatino Linotype" panose="02040502050505030304" pitchFamily="18" charset="0"/>
              </a:rPr>
              <a:t>dea</a:t>
            </a:r>
            <a:r>
              <a:rPr lang="en-US" sz="2000" i="1" dirty="0">
                <a:latin typeface="Palatino Linotype" panose="02040502050505030304" pitchFamily="18" charset="0"/>
              </a:rPr>
              <a:t> </a:t>
            </a:r>
            <a:r>
              <a:rPr lang="en-US" sz="2000" i="1" dirty="0" err="1">
                <a:latin typeface="Palatino Linotype" panose="02040502050505030304" pitchFamily="18" charset="0"/>
              </a:rPr>
              <a:t>că</a:t>
            </a:r>
            <a:r>
              <a:rPr lang="en-US" sz="2000" i="1" dirty="0">
                <a:latin typeface="Palatino Linotype" panose="02040502050505030304" pitchFamily="18" charset="0"/>
              </a:rPr>
              <a:t> la </a:t>
            </a:r>
            <a:r>
              <a:rPr lang="en-US" sz="2000" i="1" dirty="0" err="1">
                <a:latin typeface="Palatino Linotype" panose="02040502050505030304" pitchFamily="18" charset="0"/>
              </a:rPr>
              <a:t>dânşii</a:t>
            </a:r>
            <a:r>
              <a:rPr lang="en-US" sz="2000" i="1" dirty="0">
                <a:latin typeface="Palatino Linotype" panose="02040502050505030304" pitchFamily="18" charset="0"/>
              </a:rPr>
              <a:t> </a:t>
            </a:r>
            <a:r>
              <a:rPr lang="en-US" sz="2000" i="1" dirty="0" err="1">
                <a:latin typeface="Palatino Linotype" panose="02040502050505030304" pitchFamily="18" charset="0"/>
              </a:rPr>
              <a:t>procentu</a:t>
            </a:r>
            <a:r>
              <a:rPr lang="en-US" sz="2000" i="1" dirty="0">
                <a:latin typeface="Palatino Linotype" panose="02040502050505030304" pitchFamily="18" charset="0"/>
              </a:rPr>
              <a:t> </a:t>
            </a:r>
            <a:r>
              <a:rPr lang="en-US" sz="2000" i="1" dirty="0" err="1">
                <a:latin typeface="Palatino Linotype" panose="02040502050505030304" pitchFamily="18" charset="0"/>
              </a:rPr>
              <a:t>îi</a:t>
            </a:r>
            <a:r>
              <a:rPr lang="en-US" sz="2000" i="1" dirty="0">
                <a:latin typeface="Palatino Linotype" panose="02040502050505030304" pitchFamily="18" charset="0"/>
              </a:rPr>
              <a:t> </a:t>
            </a:r>
            <a:r>
              <a:rPr lang="en-US" sz="2000" i="1" dirty="0" err="1">
                <a:latin typeface="Palatino Linotype" panose="02040502050505030304" pitchFamily="18" charset="0"/>
              </a:rPr>
              <a:t>mai</a:t>
            </a:r>
            <a:r>
              <a:rPr lang="en-US" sz="2000" i="1" dirty="0">
                <a:latin typeface="Palatino Linotype" panose="02040502050505030304" pitchFamily="18" charset="0"/>
              </a:rPr>
              <a:t> mare</a:t>
            </a:r>
            <a:r>
              <a:rPr lang="en-US" sz="2000" dirty="0">
                <a:latin typeface="Palatino Linotype" panose="02040502050505030304" pitchFamily="18" charset="0"/>
              </a:rPr>
              <a:t>.</a:t>
            </a:r>
          </a:p>
          <a:p>
            <a:pPr marL="0" indent="0">
              <a:buNone/>
            </a:pPr>
            <a:r>
              <a:rPr lang="en-US" sz="2000" dirty="0">
                <a:latin typeface="Palatino Linotype" panose="02040502050505030304" pitchFamily="18" charset="0"/>
              </a:rPr>
              <a:t>	</a:t>
            </a:r>
            <a:r>
              <a:rPr lang="en-US" sz="1800" dirty="0"/>
              <a:t> ‘</a:t>
            </a:r>
            <a:r>
              <a:rPr lang="en-US" sz="1800" dirty="0">
                <a:latin typeface="Palatino Linotype" panose="02040502050505030304" pitchFamily="18" charset="0"/>
              </a:rPr>
              <a:t>Well, man, yes, but he can also estimate a good price because it is located on a main street</a:t>
            </a:r>
            <a:r>
              <a:rPr lang="ro-RO" sz="1800" dirty="0">
                <a:latin typeface="Palatino Linotype" panose="02040502050505030304" pitchFamily="18" charset="0"/>
              </a:rPr>
              <a:t> [...]</a:t>
            </a:r>
            <a:r>
              <a:rPr lang="en-US" sz="1800" dirty="0">
                <a:latin typeface="Palatino Linotype" panose="02040502050505030304" pitchFamily="18" charset="0"/>
              </a:rPr>
              <a:t>. Do you understand that this house will always be there. I mean, it is a house on a main street, </a:t>
            </a:r>
            <a:r>
              <a:rPr lang="en-US" sz="1800" b="1" dirty="0">
                <a:latin typeface="Palatino Linotype" panose="02040502050505030304" pitchFamily="18" charset="0"/>
              </a:rPr>
              <a:t>anyway</a:t>
            </a:r>
            <a:r>
              <a:rPr lang="en-US" sz="1800" dirty="0">
                <a:latin typeface="Palatino Linotype" panose="02040502050505030304" pitchFamily="18" charset="0"/>
              </a:rPr>
              <a:t>. It has to be ok, </a:t>
            </a:r>
            <a:r>
              <a:rPr lang="en-US" sz="1800" b="1" dirty="0">
                <a:latin typeface="Palatino Linotype" panose="02040502050505030304" pitchFamily="18" charset="0"/>
              </a:rPr>
              <a:t>anyway</a:t>
            </a:r>
            <a:r>
              <a:rPr lang="en-US" sz="1800" dirty="0">
                <a:latin typeface="Palatino Linotype" panose="02040502050505030304" pitchFamily="18" charset="0"/>
              </a:rPr>
              <a:t>[...]. They are interested to give you money as more as possible because of the commission, </a:t>
            </a:r>
            <a:r>
              <a:rPr lang="en-US" sz="1800" b="1" dirty="0">
                <a:latin typeface="Palatino Linotype" panose="02040502050505030304" pitchFamily="18" charset="0"/>
              </a:rPr>
              <a:t>anyway</a:t>
            </a:r>
            <a:r>
              <a:rPr lang="en-US" sz="1800" dirty="0">
                <a:latin typeface="Palatino Linotype" panose="02040502050505030304" pitchFamily="18" charset="0"/>
              </a:rPr>
              <a:t>.’</a:t>
            </a:r>
          </a:p>
          <a:p>
            <a:pPr marL="0" indent="0">
              <a:buNone/>
            </a:pPr>
            <a:endParaRPr lang="en-US" sz="2000" dirty="0">
              <a:latin typeface="Palatino Linotype" panose="02040502050505030304" pitchFamily="18" charset="0"/>
            </a:endParaRPr>
          </a:p>
          <a:p>
            <a:pPr marL="0" indent="0">
              <a:buNone/>
            </a:pPr>
            <a:r>
              <a:rPr lang="en-US" sz="2000" dirty="0">
                <a:latin typeface="Palatino Linotype" panose="02040502050505030304" pitchFamily="18" charset="0"/>
              </a:rPr>
              <a:t>(11)	</a:t>
            </a:r>
            <a:r>
              <a:rPr lang="en-US" sz="2000" i="1" u="sng" dirty="0">
                <a:solidFill>
                  <a:schemeClr val="accent5">
                    <a:lumMod val="75000"/>
                  </a:schemeClr>
                </a:solidFill>
                <a:latin typeface="Palatino Linotype" panose="02040502050505030304" pitchFamily="18" charset="0"/>
              </a:rPr>
              <a:t>Vo </a:t>
            </a:r>
            <a:r>
              <a:rPr lang="en-US" sz="2000" i="1" u="sng" dirty="0" err="1">
                <a:solidFill>
                  <a:schemeClr val="accent5">
                    <a:lumMod val="75000"/>
                  </a:schemeClr>
                </a:solidFill>
                <a:latin typeface="Palatino Linotype" panose="02040502050505030304" pitchFamily="18" charset="0"/>
              </a:rPr>
              <a:t>vsyakom</a:t>
            </a:r>
            <a:r>
              <a:rPr lang="en-US" sz="2000" i="1" u="sng" dirty="0">
                <a:solidFill>
                  <a:schemeClr val="accent5">
                    <a:lumMod val="75000"/>
                  </a:schemeClr>
                </a:solidFill>
                <a:latin typeface="Palatino Linotype" panose="02040502050505030304" pitchFamily="18" charset="0"/>
              </a:rPr>
              <a:t> </a:t>
            </a:r>
            <a:r>
              <a:rPr lang="en-US" sz="2000" i="1" u="sng" dirty="0" err="1">
                <a:solidFill>
                  <a:schemeClr val="accent5">
                    <a:lumMod val="75000"/>
                  </a:schemeClr>
                </a:solidFill>
                <a:latin typeface="Palatino Linotype" panose="02040502050505030304" pitchFamily="18" charset="0"/>
              </a:rPr>
              <a:t>sluchaye</a:t>
            </a:r>
            <a:r>
              <a:rPr lang="en-US" sz="2000" i="1" dirty="0">
                <a:solidFill>
                  <a:schemeClr val="accent5">
                    <a:lumMod val="75000"/>
                  </a:schemeClr>
                </a:solidFill>
                <a:latin typeface="Palatino Linotype" panose="02040502050505030304" pitchFamily="18" charset="0"/>
              </a:rPr>
              <a:t>, u </a:t>
            </a:r>
            <a:r>
              <a:rPr lang="en-US" sz="2000" i="1" dirty="0" err="1">
                <a:solidFill>
                  <a:schemeClr val="accent5">
                    <a:lumMod val="75000"/>
                  </a:schemeClr>
                </a:solidFill>
                <a:latin typeface="Palatino Linotype" panose="02040502050505030304" pitchFamily="18" charset="0"/>
              </a:rPr>
              <a:t>nas</a:t>
            </a:r>
            <a:r>
              <a:rPr lang="en-US" sz="2000" i="1" dirty="0">
                <a:solidFill>
                  <a:schemeClr val="accent5">
                    <a:lumMod val="75000"/>
                  </a:schemeClr>
                </a:solidFill>
                <a:latin typeface="Palatino Linotype" panose="02040502050505030304" pitchFamily="18" charset="0"/>
              </a:rPr>
              <a:t> </a:t>
            </a:r>
            <a:r>
              <a:rPr lang="en-US" sz="2000" i="1" dirty="0" err="1">
                <a:solidFill>
                  <a:schemeClr val="accent5">
                    <a:lumMod val="75000"/>
                  </a:schemeClr>
                </a:solidFill>
                <a:latin typeface="Palatino Linotype" panose="02040502050505030304" pitchFamily="18" charset="0"/>
              </a:rPr>
              <a:t>prezidentskikh</a:t>
            </a:r>
            <a:r>
              <a:rPr lang="en-US" sz="2000" i="1" dirty="0">
                <a:solidFill>
                  <a:schemeClr val="accent5">
                    <a:lumMod val="75000"/>
                  </a:schemeClr>
                </a:solidFill>
                <a:latin typeface="Palatino Linotype" panose="02040502050505030304" pitchFamily="18" charset="0"/>
              </a:rPr>
              <a:t> </a:t>
            </a:r>
            <a:r>
              <a:rPr lang="en-US" sz="2000" i="1" dirty="0" err="1">
                <a:solidFill>
                  <a:schemeClr val="accent5">
                    <a:lumMod val="75000"/>
                  </a:schemeClr>
                </a:solidFill>
                <a:latin typeface="Palatino Linotype" panose="02040502050505030304" pitchFamily="18" charset="0"/>
              </a:rPr>
              <a:t>sroka</a:t>
            </a:r>
            <a:r>
              <a:rPr lang="en-US" sz="2000" i="1" dirty="0">
                <a:solidFill>
                  <a:schemeClr val="accent5">
                    <a:lumMod val="75000"/>
                  </a:schemeClr>
                </a:solidFill>
                <a:latin typeface="Palatino Linotype" panose="02040502050505030304" pitchFamily="18" charset="0"/>
              </a:rPr>
              <a:t> </a:t>
            </a:r>
            <a:r>
              <a:rPr lang="en-US" sz="2000" i="1" dirty="0" err="1">
                <a:solidFill>
                  <a:schemeClr val="accent5">
                    <a:lumMod val="75000"/>
                  </a:schemeClr>
                </a:solidFill>
                <a:latin typeface="Palatino Linotype" panose="02040502050505030304" pitchFamily="18" charset="0"/>
              </a:rPr>
              <a:t>dva</a:t>
            </a:r>
            <a:r>
              <a:rPr lang="en-US" sz="2000" i="1" dirty="0">
                <a:solidFill>
                  <a:schemeClr val="accent5">
                    <a:lumMod val="75000"/>
                  </a:schemeClr>
                </a:solidFill>
                <a:latin typeface="Palatino Linotype" panose="02040502050505030304" pitchFamily="18" charset="0"/>
              </a:rPr>
              <a:t>, </a:t>
            </a:r>
            <a:r>
              <a:rPr lang="en-US" sz="2000" i="1" u="sng" dirty="0">
                <a:solidFill>
                  <a:schemeClr val="accent5">
                    <a:lumMod val="75000"/>
                  </a:schemeClr>
                </a:solidFill>
                <a:latin typeface="Palatino Linotype" panose="02040502050505030304" pitchFamily="18" charset="0"/>
              </a:rPr>
              <a:t>to yest' </a:t>
            </a:r>
            <a:r>
              <a:rPr lang="en-US" sz="2000" b="1" i="1" dirty="0">
                <a:solidFill>
                  <a:srgbClr val="FF0000"/>
                </a:solidFill>
                <a:latin typeface="Palatino Linotype" panose="02040502050505030304" pitchFamily="18" charset="0"/>
              </a:rPr>
              <a:t>po </a:t>
            </a:r>
            <a:r>
              <a:rPr lang="en-US" sz="2000" b="1" i="1" dirty="0" err="1">
                <a:solidFill>
                  <a:srgbClr val="FF0000"/>
                </a:solidFill>
                <a:latin typeface="Palatino Linotype" panose="02040502050505030304" pitchFamily="18" charset="0"/>
              </a:rPr>
              <a:t>lyubomu</a:t>
            </a:r>
            <a:r>
              <a:rPr lang="en-US" sz="2000" b="1" i="1" dirty="0">
                <a:solidFill>
                  <a:srgbClr val="FF0000"/>
                </a:solidFill>
                <a:latin typeface="Palatino Linotype" panose="02040502050505030304" pitchFamily="18" charset="0"/>
              </a:rPr>
              <a:t> </a:t>
            </a:r>
            <a:r>
              <a:rPr lang="en-US" sz="2000" i="1" dirty="0" err="1">
                <a:solidFill>
                  <a:schemeClr val="accent5">
                    <a:lumMod val="75000"/>
                  </a:schemeClr>
                </a:solidFill>
                <a:latin typeface="Palatino Linotype" panose="02040502050505030304" pitchFamily="18" charset="0"/>
              </a:rPr>
              <a:t>kogo</a:t>
            </a:r>
            <a:r>
              <a:rPr lang="en-US" sz="2000" i="1" dirty="0">
                <a:solidFill>
                  <a:schemeClr val="accent5">
                    <a:lumMod val="75000"/>
                  </a:schemeClr>
                </a:solidFill>
                <a:latin typeface="Palatino Linotype" panose="02040502050505030304" pitchFamily="18" charset="0"/>
              </a:rPr>
              <a:t>-to </a:t>
            </a:r>
            <a:r>
              <a:rPr lang="en-US" sz="2000" i="1" dirty="0" err="1">
                <a:solidFill>
                  <a:schemeClr val="accent5">
                    <a:lumMod val="75000"/>
                  </a:schemeClr>
                </a:solidFill>
                <a:latin typeface="Palatino Linotype" panose="02040502050505030304" pitchFamily="18" charset="0"/>
              </a:rPr>
              <a:t>drugogo</a:t>
            </a:r>
            <a:r>
              <a:rPr lang="en-US" sz="2000" i="1" dirty="0">
                <a:solidFill>
                  <a:schemeClr val="accent5">
                    <a:lumMod val="75000"/>
                  </a:schemeClr>
                </a:solidFill>
                <a:latin typeface="Palatino Linotype" panose="02040502050505030304" pitchFamily="18" charset="0"/>
              </a:rPr>
              <a:t> </a:t>
            </a:r>
            <a:r>
              <a:rPr lang="en-US" sz="2000" i="1" dirty="0" err="1">
                <a:solidFill>
                  <a:schemeClr val="accent5">
                    <a:lumMod val="75000"/>
                  </a:schemeClr>
                </a:solidFill>
                <a:latin typeface="Palatino Linotype" panose="02040502050505030304" pitchFamily="18" charset="0"/>
              </a:rPr>
              <a:t>pridotsya</a:t>
            </a:r>
            <a:r>
              <a:rPr lang="en-US" sz="2000" i="1" dirty="0">
                <a:solidFill>
                  <a:schemeClr val="accent5">
                    <a:lumMod val="75000"/>
                  </a:schemeClr>
                </a:solidFill>
                <a:latin typeface="Palatino Linotype" panose="02040502050505030304" pitchFamily="18" charset="0"/>
              </a:rPr>
              <a:t> </a:t>
            </a:r>
            <a:r>
              <a:rPr lang="en-US" sz="2000" i="1" dirty="0" err="1">
                <a:solidFill>
                  <a:schemeClr val="accent5">
                    <a:lumMod val="75000"/>
                  </a:schemeClr>
                </a:solidFill>
                <a:latin typeface="Palatino Linotype" panose="02040502050505030304" pitchFamily="18" charset="0"/>
              </a:rPr>
              <a:t>vybirat</a:t>
            </a:r>
            <a:r>
              <a:rPr lang="en-US" sz="2000" i="1" dirty="0">
                <a:solidFill>
                  <a:schemeClr val="accent5">
                    <a:lumMod val="75000"/>
                  </a:schemeClr>
                </a:solidFill>
                <a:latin typeface="Palatino Linotype" panose="02040502050505030304" pitchFamily="18" charset="0"/>
              </a:rPr>
              <a:t>.</a:t>
            </a:r>
            <a:endParaRPr lang="en-US" sz="2000" b="1" i="1" dirty="0">
              <a:solidFill>
                <a:schemeClr val="accent5">
                  <a:lumMod val="75000"/>
                </a:schemeClr>
              </a:solidFill>
              <a:latin typeface="Palatino Linotype" panose="02040502050505030304" pitchFamily="18" charset="0"/>
            </a:endParaRPr>
          </a:p>
          <a:p>
            <a:pPr marL="0" indent="0">
              <a:buNone/>
            </a:pPr>
            <a:r>
              <a:rPr lang="en-US" sz="2000" dirty="0">
                <a:latin typeface="Palatino Linotype" panose="02040502050505030304" pitchFamily="18" charset="0"/>
              </a:rPr>
              <a:t>	</a:t>
            </a:r>
            <a:r>
              <a:rPr lang="en-US" sz="1800" dirty="0">
                <a:latin typeface="Palatino Linotype" panose="02040502050505030304" pitchFamily="18" charset="0"/>
              </a:rPr>
              <a:t>“</a:t>
            </a:r>
            <a:r>
              <a:rPr lang="en-US" sz="1800" u="sng" dirty="0">
                <a:latin typeface="Palatino Linotype" panose="02040502050505030304" pitchFamily="18" charset="0"/>
              </a:rPr>
              <a:t>Anyway</a:t>
            </a:r>
            <a:r>
              <a:rPr lang="en-US" sz="1800" dirty="0">
                <a:latin typeface="Palatino Linotype" panose="02040502050505030304" pitchFamily="18" charset="0"/>
              </a:rPr>
              <a:t>,  we have two presidential terms. </a:t>
            </a:r>
            <a:r>
              <a:rPr lang="en-US" sz="1800" u="sng" dirty="0">
                <a:latin typeface="Palatino Linotype" panose="02040502050505030304" pitchFamily="18" charset="0"/>
              </a:rPr>
              <a:t>I mean </a:t>
            </a:r>
            <a:r>
              <a:rPr lang="en-US" sz="1800" dirty="0">
                <a:latin typeface="Palatino Linotype" panose="02040502050505030304" pitchFamily="18" charset="0"/>
              </a:rPr>
              <a:t>we have to elect someone else, </a:t>
            </a:r>
            <a:r>
              <a:rPr lang="en-US" sz="1800" b="1" dirty="0">
                <a:latin typeface="Palatino Linotype" panose="02040502050505030304" pitchFamily="18" charset="0"/>
              </a:rPr>
              <a:t>anyway</a:t>
            </a:r>
            <a:r>
              <a:rPr lang="en-US" sz="1800" dirty="0">
                <a:latin typeface="Palatino Linotype" panose="02040502050505030304" pitchFamily="18" charset="0"/>
              </a:rPr>
              <a:t>.”</a:t>
            </a:r>
          </a:p>
          <a:p>
            <a:pPr marL="0" indent="0">
              <a:buNone/>
            </a:pPr>
            <a:endParaRPr lang="en-US" sz="2400" dirty="0">
              <a:latin typeface="Palatino Linotype" panose="02040502050505030304" pitchFamily="18" charset="0"/>
            </a:endParaRPr>
          </a:p>
          <a:p>
            <a:pPr algn="just"/>
            <a:endParaRPr lang="en-GB" sz="2400" dirty="0">
              <a:latin typeface="Palatino Linotype" panose="02040502050505030304" charset="0"/>
              <a:cs typeface="Palatino Linotype" panose="02040502050505030304" charset="0"/>
            </a:endParaRPr>
          </a:p>
          <a:p>
            <a:pPr algn="just"/>
            <a:endParaRPr lang="ro-RO" altLang="nl-NL" sz="2400" dirty="0">
              <a:latin typeface="Palatino Linotype" panose="02040502050505030304" charset="0"/>
              <a:cs typeface="Palatino Linotype" panose="02040502050505030304" charset="0"/>
            </a:endParaRPr>
          </a:p>
          <a:p>
            <a:endParaRPr lang="en-GB" dirty="0"/>
          </a:p>
        </p:txBody>
      </p:sp>
    </p:spTree>
    <p:extLst>
      <p:ext uri="{BB962C8B-B14F-4D97-AF65-F5344CB8AC3E}">
        <p14:creationId xmlns:p14="http://schemas.microsoft.com/office/powerpoint/2010/main" val="2644772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92479" y="451104"/>
            <a:ext cx="9951719" cy="1011936"/>
          </a:xfrm>
        </p:spPr>
        <p:txBody>
          <a:bodyPr>
            <a:normAutofit/>
          </a:bodyPr>
          <a:lstStyle/>
          <a:p>
            <a:pPr algn="r"/>
            <a:r>
              <a:rPr lang="en-GB" sz="4000" dirty="0" err="1"/>
              <a:t>DAta</a:t>
            </a:r>
            <a:endParaRPr lang="en-GB" sz="4000" dirty="0"/>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792480" y="1123406"/>
            <a:ext cx="11399520" cy="5185954"/>
          </a:xfrm>
        </p:spPr>
        <p:txBody>
          <a:bodyPr>
            <a:normAutofit fontScale="70000" lnSpcReduction="20000"/>
          </a:bodyPr>
          <a:lstStyle/>
          <a:p>
            <a:pPr>
              <a:buClr>
                <a:srgbClr val="00B0F0"/>
              </a:buClr>
            </a:pPr>
            <a:r>
              <a:rPr lang="en-GB" sz="2800" b="1" dirty="0">
                <a:solidFill>
                  <a:srgbClr val="0070C0"/>
                </a:solidFill>
                <a:latin typeface="Libre Baskerville" panose="02000000000000000000" pitchFamily="2" charset="0"/>
              </a:rPr>
              <a:t>LOAN TRANSALTIONS / LINGUISTIC CALQUES </a:t>
            </a:r>
          </a:p>
          <a:p>
            <a:pPr>
              <a:buClr>
                <a:srgbClr val="00B0F0"/>
              </a:buClr>
            </a:pPr>
            <a:endParaRPr lang="en-GB" sz="2800" b="1" dirty="0">
              <a:solidFill>
                <a:srgbClr val="0070C0"/>
              </a:solidFill>
              <a:latin typeface="Libre Baskerville" panose="02000000000000000000" pitchFamily="2" charset="0"/>
            </a:endParaRPr>
          </a:p>
          <a:p>
            <a:pPr>
              <a:buClr>
                <a:srgbClr val="00B0F0"/>
              </a:buClr>
            </a:pPr>
            <a:r>
              <a:rPr lang="en-GB" sz="2800" i="1" dirty="0" err="1">
                <a:solidFill>
                  <a:srgbClr val="FF0000"/>
                </a:solidFill>
                <a:latin typeface="Libre Baskerville" panose="02000000000000000000" pitchFamily="2" charset="0"/>
              </a:rPr>
              <a:t>până</a:t>
            </a:r>
            <a:r>
              <a:rPr lang="en-GB" sz="2800" i="1" dirty="0">
                <a:solidFill>
                  <a:srgbClr val="FF0000"/>
                </a:solidFill>
                <a:latin typeface="Libre Baskerville" panose="02000000000000000000" pitchFamily="2" charset="0"/>
              </a:rPr>
              <a:t> </a:t>
            </a:r>
            <a:r>
              <a:rPr lang="en-GB" sz="2800" i="1" dirty="0" err="1">
                <a:solidFill>
                  <a:srgbClr val="FF0000"/>
                </a:solidFill>
                <a:latin typeface="Libre Baskerville" panose="02000000000000000000" pitchFamily="2" charset="0"/>
              </a:rPr>
              <a:t>când</a:t>
            </a:r>
            <a:r>
              <a:rPr lang="en-GB" sz="2800" i="1" dirty="0">
                <a:solidFill>
                  <a:srgbClr val="FF0000"/>
                </a:solidFill>
                <a:latin typeface="Libre Baskerville" panose="02000000000000000000" pitchFamily="2" charset="0"/>
              </a:rPr>
              <a:t>, </a:t>
            </a:r>
            <a:r>
              <a:rPr lang="en-GB" sz="2800" i="1" dirty="0" err="1">
                <a:solidFill>
                  <a:srgbClr val="FF0000"/>
                </a:solidFill>
                <a:latin typeface="Libre Baskerville" panose="02000000000000000000" pitchFamily="2" charset="0"/>
              </a:rPr>
              <a:t>până</a:t>
            </a:r>
            <a:r>
              <a:rPr lang="en-GB" sz="2800" i="1" dirty="0">
                <a:solidFill>
                  <a:srgbClr val="FF0000"/>
                </a:solidFill>
                <a:latin typeface="Libre Baskerville" panose="02000000000000000000" pitchFamily="2" charset="0"/>
              </a:rPr>
              <a:t> </a:t>
            </a:r>
            <a:r>
              <a:rPr lang="en-GB" sz="2800" i="1" dirty="0" err="1">
                <a:solidFill>
                  <a:srgbClr val="FF0000"/>
                </a:solidFill>
                <a:latin typeface="Libre Baskerville" panose="02000000000000000000" pitchFamily="2" charset="0"/>
              </a:rPr>
              <a:t>ce</a:t>
            </a:r>
            <a:r>
              <a:rPr lang="en-GB" sz="2800" i="1" dirty="0">
                <a:solidFill>
                  <a:srgbClr val="FF0000"/>
                </a:solidFill>
                <a:latin typeface="Libre Baskerville" panose="02000000000000000000" pitchFamily="2" charset="0"/>
              </a:rPr>
              <a:t> </a:t>
            </a:r>
            <a:r>
              <a:rPr lang="en-GB" sz="2600" dirty="0">
                <a:latin typeface="Palatino" pitchFamily="2" charset="77"/>
                <a:ea typeface="Palatino" pitchFamily="2" charset="77"/>
              </a:rPr>
              <a:t>– calque after Ru. conj./adv. </a:t>
            </a:r>
            <a:r>
              <a:rPr lang="az-Cyrl-AZ" sz="2600" dirty="0">
                <a:latin typeface="Palatino" pitchFamily="2" charset="77"/>
                <a:ea typeface="Palatino" pitchFamily="2" charset="77"/>
              </a:rPr>
              <a:t>пока</a:t>
            </a:r>
            <a:r>
              <a:rPr lang="ro-RO" sz="2600" dirty="0">
                <a:latin typeface="Palatino" pitchFamily="2" charset="77"/>
                <a:ea typeface="Palatino" pitchFamily="2" charset="77"/>
              </a:rPr>
              <a:t> (</a:t>
            </a:r>
            <a:r>
              <a:rPr lang="az-Cyrl-AZ" sz="2600" dirty="0">
                <a:latin typeface="Palatino" pitchFamily="2" charset="77"/>
                <a:ea typeface="Palatino" pitchFamily="2" charset="77"/>
              </a:rPr>
              <a:t>что</a:t>
            </a:r>
            <a:r>
              <a:rPr lang="ro-RO" sz="2600" dirty="0">
                <a:latin typeface="Palatino" pitchFamily="2" charset="77"/>
                <a:ea typeface="Palatino" pitchFamily="2" charset="77"/>
              </a:rPr>
              <a:t>) [</a:t>
            </a:r>
            <a:r>
              <a:rPr lang="ro-RO" sz="2600" dirty="0" err="1">
                <a:latin typeface="Palatino" pitchFamily="2" charset="77"/>
                <a:ea typeface="Palatino" pitchFamily="2" charset="77"/>
              </a:rPr>
              <a:t>poka</a:t>
            </a:r>
            <a:r>
              <a:rPr lang="ro-RO" sz="2600" dirty="0">
                <a:latin typeface="Palatino" pitchFamily="2" charset="77"/>
                <a:ea typeface="Palatino" pitchFamily="2" charset="77"/>
              </a:rPr>
              <a:t> (</a:t>
            </a:r>
            <a:r>
              <a:rPr lang="ro-RO" sz="2600" dirty="0" err="1">
                <a:latin typeface="Palatino" pitchFamily="2" charset="77"/>
                <a:ea typeface="Palatino" pitchFamily="2" charset="77"/>
              </a:rPr>
              <a:t>što</a:t>
            </a:r>
            <a:r>
              <a:rPr lang="ro-RO" sz="2600" dirty="0">
                <a:latin typeface="Palatino" pitchFamily="2" charset="77"/>
                <a:ea typeface="Palatino" pitchFamily="2" charset="77"/>
              </a:rPr>
              <a:t>)]  </a:t>
            </a:r>
            <a:r>
              <a:rPr lang="en-GB" sz="2600" dirty="0">
                <a:latin typeface="Palatino Linotype" panose="02040502050505030304" pitchFamily="18" charset="0"/>
              </a:rPr>
              <a:t>(Engl. ‘for now’)</a:t>
            </a:r>
            <a:endParaRPr lang="ro-RO" sz="2600" dirty="0">
              <a:latin typeface="Palatino" pitchFamily="2" charset="77"/>
              <a:ea typeface="Palatino" pitchFamily="2" charset="77"/>
            </a:endParaRPr>
          </a:p>
          <a:p>
            <a:pPr>
              <a:buClr>
                <a:srgbClr val="00B0F0"/>
              </a:buClr>
            </a:pPr>
            <a:endParaRPr lang="ro-RO" sz="1400" dirty="0">
              <a:latin typeface="Libre Baskerville" panose="02000000000000000000" pitchFamily="2" charset="0"/>
            </a:endParaRPr>
          </a:p>
          <a:p>
            <a:pPr>
              <a:buClr>
                <a:srgbClr val="00B0F0"/>
              </a:buClr>
            </a:pPr>
            <a:r>
              <a:rPr lang="ro-RO" sz="2400" dirty="0">
                <a:latin typeface="Libre Baskerville" panose="02000000000000000000" pitchFamily="2" charset="0"/>
                <a:cs typeface="Times New Roman" panose="02020603050405020304" pitchFamily="18" charset="0"/>
              </a:rPr>
              <a:t>(12) Te deranjează muzica? </a:t>
            </a:r>
            <a:r>
              <a:rPr lang="ro-RO" sz="2400" b="1" i="1" dirty="0">
                <a:latin typeface="Libre Baskerville" panose="02000000000000000000" pitchFamily="2" charset="0"/>
                <a:cs typeface="Times New Roman" panose="02020603050405020304" pitchFamily="18" charset="0"/>
              </a:rPr>
              <a:t>Până când</a:t>
            </a:r>
            <a:r>
              <a:rPr lang="ro-RO" sz="2400" dirty="0">
                <a:latin typeface="Libre Baskerville" panose="02000000000000000000" pitchFamily="2" charset="0"/>
                <a:cs typeface="Times New Roman" panose="02020603050405020304" pitchFamily="18" charset="0"/>
              </a:rPr>
              <a:t>, nu.</a:t>
            </a:r>
          </a:p>
          <a:p>
            <a:pPr>
              <a:buClr>
                <a:srgbClr val="00B0F0"/>
              </a:buClr>
            </a:pPr>
            <a:r>
              <a:rPr lang="ro-RO" sz="2400" dirty="0">
                <a:latin typeface="Libre Baskerville" panose="02000000000000000000" pitchFamily="2" charset="0"/>
                <a:cs typeface="Times New Roman" panose="02020603050405020304" pitchFamily="18" charset="0"/>
              </a:rPr>
              <a:t>‘</a:t>
            </a:r>
            <a:r>
              <a:rPr lang="ro-RO" sz="2400" dirty="0" err="1">
                <a:latin typeface="Libre Baskerville" panose="02000000000000000000" pitchFamily="2" charset="0"/>
                <a:cs typeface="Times New Roman" panose="02020603050405020304" pitchFamily="18" charset="0"/>
              </a:rPr>
              <a:t>Does</a:t>
            </a:r>
            <a:r>
              <a:rPr lang="ro-RO" sz="2400" dirty="0">
                <a:latin typeface="Libre Baskerville" panose="02000000000000000000" pitchFamily="2" charset="0"/>
                <a:cs typeface="Times New Roman" panose="02020603050405020304" pitchFamily="18" charset="0"/>
              </a:rPr>
              <a:t> </a:t>
            </a:r>
            <a:r>
              <a:rPr lang="ro-RO" sz="2400" dirty="0" err="1">
                <a:latin typeface="Libre Baskerville" panose="02000000000000000000" pitchFamily="2" charset="0"/>
                <a:cs typeface="Times New Roman" panose="02020603050405020304" pitchFamily="18" charset="0"/>
              </a:rPr>
              <a:t>the</a:t>
            </a:r>
            <a:r>
              <a:rPr lang="ro-RO" sz="2400" dirty="0">
                <a:latin typeface="Libre Baskerville" panose="02000000000000000000" pitchFamily="2" charset="0"/>
                <a:cs typeface="Times New Roman" panose="02020603050405020304" pitchFamily="18" charset="0"/>
              </a:rPr>
              <a:t> </a:t>
            </a:r>
            <a:r>
              <a:rPr lang="ro-RO" sz="2400" dirty="0" err="1">
                <a:latin typeface="Libre Baskerville" panose="02000000000000000000" pitchFamily="2" charset="0"/>
                <a:cs typeface="Times New Roman" panose="02020603050405020304" pitchFamily="18" charset="0"/>
              </a:rPr>
              <a:t>music</a:t>
            </a:r>
            <a:r>
              <a:rPr lang="ro-RO" sz="2400" dirty="0">
                <a:latin typeface="Libre Baskerville" panose="02000000000000000000" pitchFamily="2" charset="0"/>
                <a:cs typeface="Times New Roman" panose="02020603050405020304" pitchFamily="18" charset="0"/>
              </a:rPr>
              <a:t> </a:t>
            </a:r>
            <a:r>
              <a:rPr lang="ro-RO" sz="2400" dirty="0" err="1">
                <a:latin typeface="Libre Baskerville" panose="02000000000000000000" pitchFamily="2" charset="0"/>
                <a:cs typeface="Times New Roman" panose="02020603050405020304" pitchFamily="18" charset="0"/>
              </a:rPr>
              <a:t>bother</a:t>
            </a:r>
            <a:r>
              <a:rPr lang="ro-RO" sz="2400" dirty="0">
                <a:latin typeface="Libre Baskerville" panose="02000000000000000000" pitchFamily="2" charset="0"/>
                <a:cs typeface="Times New Roman" panose="02020603050405020304" pitchFamily="18" charset="0"/>
              </a:rPr>
              <a:t> </a:t>
            </a:r>
            <a:r>
              <a:rPr lang="ro-RO" sz="2400" dirty="0" err="1">
                <a:latin typeface="Libre Baskerville" panose="02000000000000000000" pitchFamily="2" charset="0"/>
                <a:cs typeface="Times New Roman" panose="02020603050405020304" pitchFamily="18" charset="0"/>
              </a:rPr>
              <a:t>you</a:t>
            </a:r>
            <a:r>
              <a:rPr lang="ro-RO" sz="2400" dirty="0">
                <a:latin typeface="Libre Baskerville" panose="02000000000000000000" pitchFamily="2" charset="0"/>
                <a:cs typeface="Times New Roman" panose="02020603050405020304" pitchFamily="18" charset="0"/>
              </a:rPr>
              <a:t>? </a:t>
            </a:r>
            <a:r>
              <a:rPr lang="ro-RO" sz="2400" dirty="0" err="1">
                <a:latin typeface="Libre Baskerville" panose="02000000000000000000" pitchFamily="2" charset="0"/>
                <a:cs typeface="Times New Roman" panose="02020603050405020304" pitchFamily="18" charset="0"/>
              </a:rPr>
              <a:t>Not</a:t>
            </a:r>
            <a:r>
              <a:rPr lang="ro-RO" sz="2400" dirty="0">
                <a:latin typeface="Libre Baskerville" panose="02000000000000000000" pitchFamily="2" charset="0"/>
                <a:cs typeface="Times New Roman" panose="02020603050405020304" pitchFamily="18" charset="0"/>
              </a:rPr>
              <a:t> </a:t>
            </a:r>
            <a:r>
              <a:rPr lang="ro-RO" sz="2400" b="1" dirty="0">
                <a:latin typeface="Libre Baskerville" panose="02000000000000000000" pitchFamily="2" charset="0"/>
                <a:cs typeface="Times New Roman" panose="02020603050405020304" pitchFamily="18" charset="0"/>
              </a:rPr>
              <a:t>for </a:t>
            </a:r>
            <a:r>
              <a:rPr lang="ro-RO" sz="2400" b="1" dirty="0" err="1">
                <a:latin typeface="Libre Baskerville" panose="02000000000000000000" pitchFamily="2" charset="0"/>
                <a:cs typeface="Times New Roman" panose="02020603050405020304" pitchFamily="18" charset="0"/>
              </a:rPr>
              <a:t>now</a:t>
            </a:r>
            <a:r>
              <a:rPr lang="ro-RO" sz="2400" dirty="0">
                <a:latin typeface="Libre Baskerville" panose="02000000000000000000" pitchFamily="2" charset="0"/>
                <a:cs typeface="Times New Roman" panose="02020603050405020304" pitchFamily="18" charset="0"/>
              </a:rPr>
              <a:t>’</a:t>
            </a:r>
          </a:p>
          <a:p>
            <a:pPr>
              <a:buClr>
                <a:srgbClr val="00B0F0"/>
              </a:buClr>
            </a:pPr>
            <a:endParaRPr lang="ro-RO" sz="2000" dirty="0">
              <a:latin typeface="Libre Baskerville" panose="02000000000000000000" pitchFamily="2" charset="0"/>
              <a:cs typeface="Times New Roman" panose="02020603050405020304" pitchFamily="18" charset="0"/>
            </a:endParaRPr>
          </a:p>
          <a:p>
            <a:pPr>
              <a:buClr>
                <a:srgbClr val="00B0F0"/>
              </a:buClr>
            </a:pPr>
            <a:r>
              <a:rPr lang="ro-RO" sz="2400" dirty="0">
                <a:latin typeface="Libre Baskerville" panose="02000000000000000000" pitchFamily="2" charset="0"/>
                <a:cs typeface="Times New Roman" panose="02020603050405020304" pitchFamily="18" charset="0"/>
              </a:rPr>
              <a:t>(13) </a:t>
            </a:r>
            <a:r>
              <a:rPr lang="ro-RO" sz="2400" dirty="0" err="1">
                <a:latin typeface="Libre Baskerville" panose="02000000000000000000" pitchFamily="2" charset="0"/>
                <a:cs typeface="Times New Roman" panose="02020603050405020304" pitchFamily="18" charset="0"/>
              </a:rPr>
              <a:t>Biosept</a:t>
            </a:r>
            <a:r>
              <a:rPr lang="ro-RO" sz="2400" dirty="0">
                <a:latin typeface="Libre Baskerville" panose="02000000000000000000" pitchFamily="2" charset="0"/>
                <a:cs typeface="Times New Roman" panose="02020603050405020304" pitchFamily="18" charset="0"/>
              </a:rPr>
              <a:t> cumpără </a:t>
            </a:r>
            <a:r>
              <a:rPr lang="ro-RO" sz="2400" b="1" i="1" dirty="0">
                <a:latin typeface="Libre Baskerville" panose="02000000000000000000" pitchFamily="2" charset="0"/>
                <a:cs typeface="Times New Roman" panose="02020603050405020304" pitchFamily="18" charset="0"/>
              </a:rPr>
              <a:t>până ce </a:t>
            </a:r>
            <a:r>
              <a:rPr lang="ro-RO" sz="2400" dirty="0">
                <a:latin typeface="Libre Baskerville" panose="02000000000000000000" pitchFamily="2" charset="0"/>
                <a:cs typeface="Times New Roman" panose="02020603050405020304" pitchFamily="18" charset="0"/>
              </a:rPr>
              <a:t>5 cutii.</a:t>
            </a:r>
          </a:p>
          <a:p>
            <a:pPr>
              <a:buClr>
                <a:srgbClr val="00B0F0"/>
              </a:buClr>
            </a:pPr>
            <a:r>
              <a:rPr lang="en-GB" sz="2400" dirty="0">
                <a:latin typeface="Libre Baskerville" panose="02000000000000000000" pitchFamily="2" charset="0"/>
                <a:cs typeface="Times New Roman" panose="02020603050405020304" pitchFamily="18" charset="0"/>
              </a:rPr>
              <a:t>‘</a:t>
            </a:r>
            <a:r>
              <a:rPr lang="en-GB" sz="2400" b="1" dirty="0">
                <a:latin typeface="Libre Baskerville" panose="02000000000000000000" pitchFamily="2" charset="0"/>
                <a:cs typeface="Times New Roman" panose="02020603050405020304" pitchFamily="18" charset="0"/>
              </a:rPr>
              <a:t>For now</a:t>
            </a:r>
            <a:r>
              <a:rPr lang="en-GB" sz="2400" dirty="0">
                <a:latin typeface="Libre Baskerville" panose="02000000000000000000" pitchFamily="2" charset="0"/>
                <a:cs typeface="Times New Roman" panose="02020603050405020304" pitchFamily="18" charset="0"/>
              </a:rPr>
              <a:t>, by 5 </a:t>
            </a:r>
            <a:r>
              <a:rPr lang="en-GB" sz="2400" dirty="0" err="1">
                <a:latin typeface="Libre Baskerville" panose="02000000000000000000" pitchFamily="2" charset="0"/>
                <a:cs typeface="Times New Roman" panose="02020603050405020304" pitchFamily="18" charset="0"/>
              </a:rPr>
              <a:t>packeges</a:t>
            </a:r>
            <a:r>
              <a:rPr lang="en-GB" sz="2400" dirty="0">
                <a:latin typeface="Libre Baskerville" panose="02000000000000000000" pitchFamily="2" charset="0"/>
                <a:cs typeface="Times New Roman" panose="02020603050405020304" pitchFamily="18" charset="0"/>
              </a:rPr>
              <a:t> of </a:t>
            </a:r>
            <a:r>
              <a:rPr lang="en-GB" sz="2400" dirty="0" err="1">
                <a:latin typeface="Libre Baskerville" panose="02000000000000000000" pitchFamily="2" charset="0"/>
                <a:cs typeface="Times New Roman" panose="02020603050405020304" pitchFamily="18" charset="0"/>
              </a:rPr>
              <a:t>biosept</a:t>
            </a:r>
            <a:r>
              <a:rPr lang="en-GB" sz="2400" dirty="0">
                <a:latin typeface="Libre Baskerville" panose="02000000000000000000" pitchFamily="2" charset="0"/>
                <a:cs typeface="Times New Roman" panose="02020603050405020304" pitchFamily="18" charset="0"/>
              </a:rPr>
              <a:t>’</a:t>
            </a:r>
          </a:p>
          <a:p>
            <a:pPr>
              <a:buClr>
                <a:srgbClr val="00B0F0"/>
              </a:buClr>
            </a:pPr>
            <a:endParaRPr lang="ro-RO" sz="1600" dirty="0">
              <a:latin typeface="Libre Baskerville" panose="02000000000000000000" pitchFamily="2" charset="0"/>
            </a:endParaRPr>
          </a:p>
          <a:p>
            <a:pPr>
              <a:buClr>
                <a:srgbClr val="00B0F0"/>
              </a:buClr>
            </a:pPr>
            <a:r>
              <a:rPr lang="en-GB" sz="2800" i="1" dirty="0" err="1">
                <a:solidFill>
                  <a:srgbClr val="FF0000"/>
                </a:solidFill>
                <a:latin typeface="Libre Baskerville" panose="02000000000000000000" pitchFamily="2" charset="0"/>
              </a:rPr>
              <a:t>dacă</a:t>
            </a:r>
            <a:r>
              <a:rPr lang="en-GB" sz="2800" i="1" dirty="0">
                <a:solidFill>
                  <a:srgbClr val="FF0000"/>
                </a:solidFill>
                <a:latin typeface="Libre Baskerville" panose="02000000000000000000" pitchFamily="2" charset="0"/>
              </a:rPr>
              <a:t> </a:t>
            </a:r>
            <a:r>
              <a:rPr lang="en-GB" sz="2800" i="1" dirty="0" err="1">
                <a:solidFill>
                  <a:srgbClr val="FF0000"/>
                </a:solidFill>
                <a:latin typeface="Libre Baskerville" panose="02000000000000000000" pitchFamily="2" charset="0"/>
              </a:rPr>
              <a:t>ceva</a:t>
            </a:r>
            <a:r>
              <a:rPr lang="en-GB" sz="2800" i="1" dirty="0">
                <a:solidFill>
                  <a:srgbClr val="FF0000"/>
                </a:solidFill>
                <a:latin typeface="Libre Baskerville" panose="02000000000000000000" pitchFamily="2" charset="0"/>
              </a:rPr>
              <a:t> </a:t>
            </a:r>
            <a:r>
              <a:rPr lang="en-GB" sz="2600" dirty="0">
                <a:latin typeface="Palatino Linotype" panose="02040502050505030304" pitchFamily="18" charset="0"/>
              </a:rPr>
              <a:t>– </a:t>
            </a:r>
            <a:r>
              <a:rPr lang="en-GB" sz="2600" dirty="0">
                <a:latin typeface="Palatino" pitchFamily="2" charset="77"/>
                <a:ea typeface="Palatino" pitchFamily="2" charset="77"/>
              </a:rPr>
              <a:t>calque after Ru. </a:t>
            </a:r>
            <a:r>
              <a:rPr lang="az-Cyrl-AZ" sz="2600" i="1" dirty="0">
                <a:latin typeface="Palatino Linotype" panose="02040502050505030304" pitchFamily="18" charset="0"/>
              </a:rPr>
              <a:t>если что [</a:t>
            </a:r>
            <a:r>
              <a:rPr lang="en-GB" sz="2600" i="1" dirty="0" err="1">
                <a:latin typeface="Palatino Linotype" panose="02040502050505030304" pitchFamily="18" charset="0"/>
              </a:rPr>
              <a:t>ésli</a:t>
            </a:r>
            <a:r>
              <a:rPr lang="en-GB" sz="2600" i="1" dirty="0">
                <a:latin typeface="Palatino Linotype" panose="02040502050505030304" pitchFamily="18" charset="0"/>
              </a:rPr>
              <a:t> </a:t>
            </a:r>
            <a:r>
              <a:rPr lang="en-GB" sz="2600" i="1" dirty="0" err="1">
                <a:latin typeface="Palatino Linotype" panose="02040502050505030304" pitchFamily="18" charset="0"/>
              </a:rPr>
              <a:t>što</a:t>
            </a:r>
            <a:r>
              <a:rPr lang="en-GB" sz="2600" i="1" dirty="0">
                <a:latin typeface="Palatino Linotype" panose="02040502050505030304" pitchFamily="18" charset="0"/>
              </a:rPr>
              <a:t>]  </a:t>
            </a:r>
            <a:r>
              <a:rPr lang="en-GB" sz="2600" dirty="0">
                <a:latin typeface="Libre Baskerville" panose="02000000000000000000" pitchFamily="2" charset="0"/>
              </a:rPr>
              <a:t>(Engl. ‘if anything happen’, ‘if needed’)</a:t>
            </a:r>
          </a:p>
          <a:p>
            <a:pPr marL="19440">
              <a:lnSpc>
                <a:spcPct val="170000"/>
              </a:lnSpc>
              <a:spcBef>
                <a:spcPts val="600"/>
              </a:spcBef>
              <a:spcAft>
                <a:spcPts val="0"/>
              </a:spcAft>
            </a:pPr>
            <a:r>
              <a:rPr lang="en-GB" sz="2400" dirty="0">
                <a:latin typeface="Libre Baskerville" panose="02000000000000000000" pitchFamily="2" charset="0"/>
                <a:cs typeface="Times New Roman" panose="02020603050405020304" pitchFamily="18" charset="0"/>
              </a:rPr>
              <a:t>(14) Se </a:t>
            </a:r>
            <a:r>
              <a:rPr lang="en-GB" sz="2400" dirty="0" err="1">
                <a:latin typeface="Libre Baskerville" panose="02000000000000000000" pitchFamily="2" charset="0"/>
                <a:cs typeface="Times New Roman" panose="02020603050405020304" pitchFamily="18" charset="0"/>
              </a:rPr>
              <a:t>poate</a:t>
            </a:r>
            <a:r>
              <a:rPr lang="en-GB" sz="2400" dirty="0">
                <a:latin typeface="Libre Baskerville" panose="02000000000000000000" pitchFamily="2" charset="0"/>
                <a:cs typeface="Times New Roman" panose="02020603050405020304" pitchFamily="18" charset="0"/>
              </a:rPr>
              <a:t> de </a:t>
            </a:r>
            <a:r>
              <a:rPr lang="en-GB" sz="2400" dirty="0" err="1">
                <a:latin typeface="Libre Baskerville" panose="02000000000000000000" pitchFamily="2" charset="0"/>
                <a:cs typeface="Times New Roman" panose="02020603050405020304" pitchFamily="18" charset="0"/>
              </a:rPr>
              <a:t>cumpărat</a:t>
            </a:r>
            <a:r>
              <a:rPr lang="en-GB" sz="2400" dirty="0">
                <a:latin typeface="Libre Baskerville" panose="02000000000000000000" pitchFamily="2" charset="0"/>
                <a:cs typeface="Times New Roman" panose="02020603050405020304" pitchFamily="18" charset="0"/>
              </a:rPr>
              <a:t>. V cred </a:t>
            </a:r>
            <a:r>
              <a:rPr lang="en-GB" sz="2400" dirty="0" err="1">
                <a:latin typeface="Libre Baskerville" panose="02000000000000000000" pitchFamily="2" charset="0"/>
                <a:cs typeface="Times New Roman" panose="02020603050405020304" pitchFamily="18" charset="0"/>
              </a:rPr>
              <a:t>că</a:t>
            </a:r>
            <a:r>
              <a:rPr lang="en-GB" sz="2400" dirty="0">
                <a:latin typeface="Libre Baskerville" panose="02000000000000000000" pitchFamily="2" charset="0"/>
                <a:cs typeface="Times New Roman" panose="02020603050405020304" pitchFamily="18" charset="0"/>
              </a:rPr>
              <a:t> o </a:t>
            </a:r>
            <a:r>
              <a:rPr lang="en-GB" sz="2400" dirty="0" err="1">
                <a:latin typeface="Libre Baskerville" panose="02000000000000000000" pitchFamily="2" charset="0"/>
                <a:cs typeface="Times New Roman" panose="02020603050405020304" pitchFamily="18" charset="0"/>
              </a:rPr>
              <a:t>să</a:t>
            </a:r>
            <a:r>
              <a:rPr lang="en-GB" sz="2400" dirty="0">
                <a:latin typeface="Libre Baskerville" panose="02000000000000000000" pitchFamily="2" charset="0"/>
                <a:cs typeface="Times New Roman" panose="02020603050405020304" pitchFamily="18" charset="0"/>
              </a:rPr>
              <a:t> </a:t>
            </a:r>
            <a:r>
              <a:rPr lang="en-GB" sz="2400" dirty="0" err="1">
                <a:latin typeface="Libre Baskerville" panose="02000000000000000000" pitchFamily="2" charset="0"/>
                <a:cs typeface="Times New Roman" panose="02020603050405020304" pitchFamily="18" charset="0"/>
              </a:rPr>
              <a:t>vină</a:t>
            </a:r>
            <a:r>
              <a:rPr lang="en-GB" sz="2400" dirty="0">
                <a:latin typeface="Libre Baskerville" panose="02000000000000000000" pitchFamily="2" charset="0"/>
                <a:cs typeface="Times New Roman" panose="02020603050405020304" pitchFamily="18" charset="0"/>
              </a:rPr>
              <a:t> </a:t>
            </a:r>
            <a:r>
              <a:rPr lang="en-GB" sz="2400" dirty="0" err="1">
                <a:latin typeface="Libre Baskerville" panose="02000000000000000000" pitchFamily="2" charset="0"/>
                <a:cs typeface="Times New Roman" panose="02020603050405020304" pitchFamily="18" charset="0"/>
              </a:rPr>
              <a:t>peste</a:t>
            </a:r>
            <a:r>
              <a:rPr lang="en-GB" sz="2400" dirty="0">
                <a:latin typeface="Libre Baskerville" panose="02000000000000000000" pitchFamily="2" charset="0"/>
                <a:cs typeface="Times New Roman" panose="02020603050405020304" pitchFamily="18" charset="0"/>
              </a:rPr>
              <a:t> </a:t>
            </a:r>
            <a:r>
              <a:rPr lang="en-GB" sz="2400" dirty="0" err="1">
                <a:latin typeface="Libre Baskerville" panose="02000000000000000000" pitchFamily="2" charset="0"/>
                <a:cs typeface="Times New Roman" panose="02020603050405020304" pitchFamily="18" charset="0"/>
              </a:rPr>
              <a:t>vreo</a:t>
            </a:r>
            <a:r>
              <a:rPr lang="en-GB" sz="2400" dirty="0">
                <a:latin typeface="Libre Baskerville" panose="02000000000000000000" pitchFamily="2" charset="0"/>
                <a:cs typeface="Times New Roman" panose="02020603050405020304" pitchFamily="18" charset="0"/>
              </a:rPr>
              <a:t> 2 </a:t>
            </a:r>
            <a:r>
              <a:rPr lang="en-GB" sz="2400" dirty="0" err="1">
                <a:latin typeface="Libre Baskerville" panose="02000000000000000000" pitchFamily="2" charset="0"/>
                <a:cs typeface="Times New Roman" panose="02020603050405020304" pitchFamily="18" charset="0"/>
              </a:rPr>
              <a:t>săptămâni</a:t>
            </a:r>
            <a:r>
              <a:rPr lang="en-GB" sz="2400" dirty="0">
                <a:latin typeface="Libre Baskerville" panose="02000000000000000000" pitchFamily="2" charset="0"/>
                <a:cs typeface="Times New Roman" panose="02020603050405020304" pitchFamily="18" charset="0"/>
              </a:rPr>
              <a:t> </a:t>
            </a:r>
            <a:r>
              <a:rPr lang="en-GB" sz="2400" dirty="0" err="1">
                <a:latin typeface="Libre Baskerville" panose="02000000000000000000" pitchFamily="2" charset="0"/>
                <a:cs typeface="Times New Roman" panose="02020603050405020304" pitchFamily="18" charset="0"/>
              </a:rPr>
              <a:t>acasă</a:t>
            </a:r>
            <a:r>
              <a:rPr lang="en-GB" sz="2400" dirty="0">
                <a:latin typeface="Libre Baskerville" panose="02000000000000000000" pitchFamily="2" charset="0"/>
                <a:cs typeface="Times New Roman" panose="02020603050405020304" pitchFamily="18" charset="0"/>
              </a:rPr>
              <a:t>. </a:t>
            </a:r>
            <a:r>
              <a:rPr lang="en-GB" sz="2400" b="1" i="1" dirty="0">
                <a:latin typeface="Libre Baskerville" panose="02000000000000000000" pitchFamily="2" charset="0"/>
                <a:cs typeface="Times New Roman" panose="02020603050405020304" pitchFamily="18" charset="0"/>
              </a:rPr>
              <a:t>Daca </a:t>
            </a:r>
            <a:r>
              <a:rPr lang="en-GB" sz="2400" b="1" i="1" dirty="0" err="1">
                <a:latin typeface="Libre Baskerville" panose="02000000000000000000" pitchFamily="2" charset="0"/>
                <a:cs typeface="Times New Roman" panose="02020603050405020304" pitchFamily="18" charset="0"/>
              </a:rPr>
              <a:t>ceva</a:t>
            </a:r>
            <a:r>
              <a:rPr lang="en-GB" sz="2400" b="1" i="1" dirty="0">
                <a:latin typeface="Libre Baskerville" panose="02000000000000000000" pitchFamily="2" charset="0"/>
                <a:cs typeface="Times New Roman" panose="02020603050405020304" pitchFamily="18" charset="0"/>
              </a:rPr>
              <a:t> </a:t>
            </a:r>
            <a:r>
              <a:rPr lang="en-GB" sz="2400" dirty="0" err="1">
                <a:latin typeface="Libre Baskerville" panose="02000000000000000000" pitchFamily="2" charset="0"/>
                <a:cs typeface="Times New Roman" panose="02020603050405020304" pitchFamily="18" charset="0"/>
              </a:rPr>
              <a:t>îi</a:t>
            </a:r>
            <a:r>
              <a:rPr lang="en-GB" sz="2400" dirty="0">
                <a:latin typeface="Libre Baskerville" panose="02000000000000000000" pitchFamily="2" charset="0"/>
                <a:cs typeface="Times New Roman" panose="02020603050405020304" pitchFamily="18" charset="0"/>
              </a:rPr>
              <a:t> </a:t>
            </a:r>
            <a:r>
              <a:rPr lang="en-GB" sz="2400" dirty="0" err="1">
                <a:latin typeface="Libre Baskerville" panose="02000000000000000000" pitchFamily="2" charset="0"/>
                <a:cs typeface="Times New Roman" panose="02020603050405020304" pitchFamily="18" charset="0"/>
              </a:rPr>
              <a:t>dau</a:t>
            </a:r>
            <a:r>
              <a:rPr lang="en-GB" sz="2400" dirty="0">
                <a:latin typeface="Libre Baskerville" panose="02000000000000000000" pitchFamily="2" charset="0"/>
                <a:cs typeface="Times New Roman" panose="02020603050405020304" pitchFamily="18" charset="0"/>
              </a:rPr>
              <a:t> </a:t>
            </a:r>
            <a:r>
              <a:rPr lang="en-GB" sz="2400" dirty="0" err="1">
                <a:latin typeface="Libre Baskerville" panose="02000000000000000000" pitchFamily="2" charset="0"/>
                <a:cs typeface="Times New Roman" panose="02020603050405020304" pitchFamily="18" charset="0"/>
              </a:rPr>
              <a:t>ei</a:t>
            </a:r>
            <a:r>
              <a:rPr lang="en-GB" sz="2400" dirty="0">
                <a:latin typeface="Libre Baskerville" panose="02000000000000000000" pitchFamily="2" charset="0"/>
                <a:cs typeface="Times New Roman" panose="02020603050405020304" pitchFamily="18" charset="0"/>
              </a:rPr>
              <a:t> </a:t>
            </a:r>
            <a:r>
              <a:rPr lang="en-GB" sz="2400" dirty="0" err="1">
                <a:latin typeface="Libre Baskerville" panose="02000000000000000000" pitchFamily="2" charset="0"/>
                <a:cs typeface="Times New Roman" panose="02020603050405020304" pitchFamily="18" charset="0"/>
              </a:rPr>
              <a:t>să-ți</a:t>
            </a:r>
            <a:r>
              <a:rPr lang="en-GB" sz="2400" dirty="0">
                <a:latin typeface="Libre Baskerville" panose="02000000000000000000" pitchFamily="2" charset="0"/>
                <a:cs typeface="Times New Roman" panose="02020603050405020304" pitchFamily="18" charset="0"/>
              </a:rPr>
              <a:t> </a:t>
            </a:r>
            <a:r>
              <a:rPr lang="en-GB" sz="2400" dirty="0" err="1">
                <a:latin typeface="Libre Baskerville" panose="02000000000000000000" pitchFamily="2" charset="0"/>
                <a:cs typeface="Times New Roman" panose="02020603050405020304" pitchFamily="18" charset="0"/>
              </a:rPr>
              <a:t>aducă</a:t>
            </a:r>
            <a:r>
              <a:rPr lang="en-GB" sz="2400" dirty="0">
                <a:latin typeface="Libre Baskerville" panose="02000000000000000000" pitchFamily="2" charset="0"/>
                <a:cs typeface="Times New Roman" panose="02020603050405020304" pitchFamily="18" charset="0"/>
              </a:rPr>
              <a:t>. </a:t>
            </a:r>
          </a:p>
          <a:p>
            <a:pPr marL="19440">
              <a:lnSpc>
                <a:spcPct val="170000"/>
              </a:lnSpc>
              <a:spcBef>
                <a:spcPts val="600"/>
              </a:spcBef>
              <a:spcAft>
                <a:spcPts val="0"/>
              </a:spcAft>
            </a:pPr>
            <a:r>
              <a:rPr lang="en-GB" sz="2400" dirty="0">
                <a:latin typeface="Libre Baskerville" panose="02000000000000000000" pitchFamily="2" charset="0"/>
                <a:cs typeface="Times New Roman" panose="02020603050405020304" pitchFamily="18" charset="0"/>
              </a:rPr>
              <a:t>‘I can buy it. I think V will come home after 2 weeks. </a:t>
            </a:r>
            <a:r>
              <a:rPr lang="en-GB" sz="2400" b="1" dirty="0">
                <a:latin typeface="Libre Baskerville" panose="02000000000000000000" pitchFamily="2" charset="0"/>
                <a:cs typeface="Times New Roman" panose="02020603050405020304" pitchFamily="18" charset="0"/>
              </a:rPr>
              <a:t>If needed </a:t>
            </a:r>
            <a:r>
              <a:rPr lang="en-GB" sz="2400" dirty="0">
                <a:latin typeface="Libre Baskerville" panose="02000000000000000000" pitchFamily="2" charset="0"/>
                <a:cs typeface="Times New Roman" panose="02020603050405020304" pitchFamily="18" charset="0"/>
              </a:rPr>
              <a:t>I will give it to her to bring it to you’</a:t>
            </a:r>
          </a:p>
          <a:p>
            <a:pPr marL="0" indent="0" algn="just">
              <a:buNone/>
            </a:pPr>
            <a:endParaRPr lang="en-GB" sz="2400" dirty="0">
              <a:latin typeface="Palatino Linotype" panose="02040502050505030304" charset="0"/>
              <a:cs typeface="Palatino Linotype" panose="02040502050505030304" charset="0"/>
            </a:endParaRPr>
          </a:p>
          <a:p>
            <a:pPr marL="1236663" indent="-342900">
              <a:buFontTx/>
              <a:buChar char="-"/>
            </a:pPr>
            <a:endParaRPr lang="en-GB" sz="2400" dirty="0">
              <a:latin typeface="Palatino Linotype" panose="02040502050505030304" charset="0"/>
              <a:cs typeface="Palatino Linotype" panose="02040502050505030304" charset="0"/>
            </a:endParaRPr>
          </a:p>
          <a:p>
            <a:pPr algn="just"/>
            <a:endParaRPr lang="ro-RO" altLang="nl-NL" sz="2400" dirty="0">
              <a:latin typeface="Palatino Linotype" panose="02040502050505030304" charset="0"/>
              <a:cs typeface="Palatino Linotype" panose="02040502050505030304" charset="0"/>
            </a:endParaRPr>
          </a:p>
          <a:p>
            <a:endParaRPr lang="en-GB" dirty="0"/>
          </a:p>
        </p:txBody>
      </p:sp>
    </p:spTree>
    <p:extLst>
      <p:ext uri="{BB962C8B-B14F-4D97-AF65-F5344CB8AC3E}">
        <p14:creationId xmlns:p14="http://schemas.microsoft.com/office/powerpoint/2010/main" val="2220618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4EE3-886E-6E42-BC8F-BFC42E4DC35E}"/>
              </a:ext>
            </a:extLst>
          </p:cNvPr>
          <p:cNvSpPr>
            <a:spLocks noGrp="1"/>
          </p:cNvSpPr>
          <p:nvPr>
            <p:ph type="title"/>
          </p:nvPr>
        </p:nvSpPr>
        <p:spPr>
          <a:xfrm>
            <a:off x="861489" y="107893"/>
            <a:ext cx="10264208" cy="1034663"/>
          </a:xfrm>
        </p:spPr>
        <p:txBody>
          <a:bodyPr>
            <a:normAutofit/>
          </a:bodyPr>
          <a:lstStyle/>
          <a:p>
            <a:pPr algn="r"/>
            <a:r>
              <a:rPr lang="ro-RO" sz="4400" dirty="0"/>
              <a:t>Data </a:t>
            </a:r>
          </a:p>
        </p:txBody>
      </p:sp>
      <p:sp>
        <p:nvSpPr>
          <p:cNvPr id="3" name="Content Placeholder 2">
            <a:extLst>
              <a:ext uri="{FF2B5EF4-FFF2-40B4-BE49-F238E27FC236}">
                <a16:creationId xmlns:a16="http://schemas.microsoft.com/office/drawing/2014/main" id="{96A645AC-E16D-7140-AEC7-4AA3B569AEC2}"/>
              </a:ext>
            </a:extLst>
          </p:cNvPr>
          <p:cNvSpPr>
            <a:spLocks noGrp="1"/>
          </p:cNvSpPr>
          <p:nvPr>
            <p:ph idx="1"/>
          </p:nvPr>
        </p:nvSpPr>
        <p:spPr>
          <a:xfrm>
            <a:off x="806721" y="5185953"/>
            <a:ext cx="9960431" cy="1544115"/>
          </a:xfrm>
        </p:spPr>
        <p:txBody>
          <a:bodyPr>
            <a:normAutofit/>
          </a:bodyPr>
          <a:lstStyle/>
          <a:p>
            <a:endParaRPr lang="ro-RO" sz="2400" b="1" dirty="0"/>
          </a:p>
          <a:p>
            <a:r>
              <a:rPr lang="en-GB" sz="1800" dirty="0">
                <a:latin typeface="Libre Baskerville" panose="02000000000000000000" pitchFamily="2" charset="0"/>
              </a:rPr>
              <a:t>‘What are the values of my </a:t>
            </a:r>
            <a:r>
              <a:rPr lang="en-GB" sz="1800" dirty="0" err="1">
                <a:latin typeface="Libre Baskerville" panose="02000000000000000000" pitchFamily="2" charset="0"/>
              </a:rPr>
              <a:t>oponent</a:t>
            </a:r>
            <a:r>
              <a:rPr lang="en-GB" sz="1800" dirty="0">
                <a:latin typeface="Libre Baskerville" panose="02000000000000000000" pitchFamily="2" charset="0"/>
              </a:rPr>
              <a:t>? Zero values. Except words. How it is possible to speak about values when she never had a family and nothing else, when she attended the </a:t>
            </a:r>
            <a:r>
              <a:rPr lang="en-GB" sz="1800" dirty="0" err="1">
                <a:latin typeface="Libre Baskerville" panose="02000000000000000000" pitchFamily="2" charset="0"/>
              </a:rPr>
              <a:t>marchings</a:t>
            </a:r>
            <a:r>
              <a:rPr lang="en-GB" sz="1800" dirty="0">
                <a:latin typeface="Libre Baskerville" panose="02000000000000000000" pitchFamily="2" charset="0"/>
              </a:rPr>
              <a:t> in </a:t>
            </a:r>
            <a:r>
              <a:rPr lang="en-GB" sz="1800" dirty="0" err="1">
                <a:latin typeface="Libre Baskerville" panose="02000000000000000000" pitchFamily="2" charset="0"/>
              </a:rPr>
              <a:t>Chișinău</a:t>
            </a:r>
            <a:r>
              <a:rPr lang="en-GB" sz="1800" dirty="0">
                <a:latin typeface="Libre Baskerville" panose="02000000000000000000" pitchFamily="2" charset="0"/>
              </a:rPr>
              <a:t>, when she is detesting our history’</a:t>
            </a:r>
          </a:p>
          <a:p>
            <a:endParaRPr lang="en-GB" sz="1800" dirty="0">
              <a:latin typeface="Libre Baskerville" panose="02000000000000000000" pitchFamily="2" charset="0"/>
            </a:endParaRPr>
          </a:p>
          <a:p>
            <a:endParaRPr lang="en-GB" sz="2400" dirty="0"/>
          </a:p>
          <a:p>
            <a:endParaRPr lang="ro-RO" sz="2400" dirty="0"/>
          </a:p>
          <a:p>
            <a:pPr marL="0" indent="0">
              <a:buNone/>
            </a:pPr>
            <a:endParaRPr lang="ro-RO" sz="2400" dirty="0"/>
          </a:p>
          <a:p>
            <a:endParaRPr lang="ro-RO" sz="2400" dirty="0"/>
          </a:p>
          <a:p>
            <a:endParaRPr lang="ro-RO" dirty="0"/>
          </a:p>
          <a:p>
            <a:endParaRPr lang="ro-RO" dirty="0"/>
          </a:p>
          <a:p>
            <a:endParaRPr lang="ro-RO" dirty="0"/>
          </a:p>
        </p:txBody>
      </p:sp>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pic>
        <p:nvPicPr>
          <p:cNvPr id="8" name="Picture 7" descr="Graphical user interface, text&#10;&#10;Description automatically generated">
            <a:extLst>
              <a:ext uri="{FF2B5EF4-FFF2-40B4-BE49-F238E27FC236}">
                <a16:creationId xmlns:a16="http://schemas.microsoft.com/office/drawing/2014/main" id="{43F32F5F-D65F-1745-801F-42794205A832}"/>
              </a:ext>
            </a:extLst>
          </p:cNvPr>
          <p:cNvPicPr>
            <a:picLocks noChangeAspect="1"/>
          </p:cNvPicPr>
          <p:nvPr/>
        </p:nvPicPr>
        <p:blipFill>
          <a:blip r:embed="rId2"/>
          <a:stretch>
            <a:fillRect/>
          </a:stretch>
        </p:blipFill>
        <p:spPr>
          <a:xfrm>
            <a:off x="861489" y="3383598"/>
            <a:ext cx="9794742" cy="1969816"/>
          </a:xfrm>
          <a:prstGeom prst="rect">
            <a:avLst/>
          </a:prstGeom>
        </p:spPr>
      </p:pic>
      <p:sp>
        <p:nvSpPr>
          <p:cNvPr id="9" name="Rectangle 8">
            <a:extLst>
              <a:ext uri="{FF2B5EF4-FFF2-40B4-BE49-F238E27FC236}">
                <a16:creationId xmlns:a16="http://schemas.microsoft.com/office/drawing/2014/main" id="{6E443252-13AC-1B42-A0F1-FAFBA2CDF200}"/>
              </a:ext>
            </a:extLst>
          </p:cNvPr>
          <p:cNvSpPr/>
          <p:nvPr/>
        </p:nvSpPr>
        <p:spPr>
          <a:xfrm>
            <a:off x="97711" y="3474402"/>
            <a:ext cx="588623" cy="369332"/>
          </a:xfrm>
          <a:prstGeom prst="rect">
            <a:avLst/>
          </a:prstGeom>
        </p:spPr>
        <p:txBody>
          <a:bodyPr wrap="none">
            <a:spAutoFit/>
          </a:bodyPr>
          <a:lstStyle/>
          <a:p>
            <a:pPr>
              <a:buClr>
                <a:srgbClr val="00B0F0"/>
              </a:buClr>
            </a:pPr>
            <a:r>
              <a:rPr lang="en-GB" dirty="0">
                <a:latin typeface="Libre Baskerville" panose="02000000000000000000" pitchFamily="2" charset="0"/>
              </a:rPr>
              <a:t>(15)</a:t>
            </a:r>
          </a:p>
        </p:txBody>
      </p:sp>
      <p:sp>
        <p:nvSpPr>
          <p:cNvPr id="4" name="Rectangle 3">
            <a:extLst>
              <a:ext uri="{FF2B5EF4-FFF2-40B4-BE49-F238E27FC236}">
                <a16:creationId xmlns:a16="http://schemas.microsoft.com/office/drawing/2014/main" id="{EC625246-DD91-7F79-3113-ED1D3664D579}"/>
              </a:ext>
            </a:extLst>
          </p:cNvPr>
          <p:cNvSpPr/>
          <p:nvPr/>
        </p:nvSpPr>
        <p:spPr>
          <a:xfrm>
            <a:off x="861489" y="1008532"/>
            <a:ext cx="10264208" cy="2800767"/>
          </a:xfrm>
          <a:prstGeom prst="rect">
            <a:avLst/>
          </a:prstGeom>
        </p:spPr>
        <p:txBody>
          <a:bodyPr wrap="square">
            <a:spAutoFit/>
          </a:bodyPr>
          <a:lstStyle/>
          <a:p>
            <a:pPr>
              <a:buClr>
                <a:srgbClr val="00B0F0"/>
              </a:buClr>
            </a:pPr>
            <a:endParaRPr lang="en-GB" sz="2400" dirty="0">
              <a:latin typeface="Libre Baskerville" panose="02000000000000000000" pitchFamily="2" charset="0"/>
            </a:endParaRPr>
          </a:p>
          <a:p>
            <a:pPr>
              <a:buClr>
                <a:srgbClr val="00B0F0"/>
              </a:buClr>
            </a:pPr>
            <a:r>
              <a:rPr lang="en-GB" sz="2400" i="1" dirty="0">
                <a:solidFill>
                  <a:srgbClr val="FF0000"/>
                </a:solidFill>
                <a:latin typeface="Libre Baskerville" panose="02000000000000000000" pitchFamily="2" charset="0"/>
              </a:rPr>
              <a:t>nu cum </a:t>
            </a:r>
            <a:r>
              <a:rPr lang="en-GB" sz="2400" dirty="0">
                <a:latin typeface="Libre Baskerville" panose="02000000000000000000" pitchFamily="2" charset="0"/>
              </a:rPr>
              <a:t>– </a:t>
            </a:r>
            <a:r>
              <a:rPr lang="en-GB" sz="2400" dirty="0">
                <a:latin typeface="Palatino" pitchFamily="2" charset="77"/>
                <a:ea typeface="Palatino" pitchFamily="2" charset="77"/>
              </a:rPr>
              <a:t>calque after Ru. </a:t>
            </a:r>
            <a:r>
              <a:rPr lang="az-Cyrl-AZ" sz="2400" i="1" dirty="0"/>
              <a:t>ну как </a:t>
            </a:r>
            <a:r>
              <a:rPr lang="ro-RO" sz="2400" i="1" dirty="0"/>
              <a:t>[</a:t>
            </a:r>
            <a:r>
              <a:rPr lang="en-GB" sz="2400" i="1" dirty="0">
                <a:latin typeface="Libre Baskerville" panose="02000000000000000000" pitchFamily="2" charset="0"/>
              </a:rPr>
              <a:t>nu </a:t>
            </a:r>
            <a:r>
              <a:rPr lang="en-GB" sz="2400" i="1" dirty="0" err="1">
                <a:latin typeface="Libre Baskerville" panose="02000000000000000000" pitchFamily="2" charset="0"/>
              </a:rPr>
              <a:t>kak</a:t>
            </a:r>
            <a:r>
              <a:rPr lang="en-GB" sz="2000" i="1" dirty="0">
                <a:latin typeface="Libre Baskerville" panose="02000000000000000000" pitchFamily="2" charset="0"/>
              </a:rPr>
              <a:t>]</a:t>
            </a:r>
            <a:r>
              <a:rPr lang="en-GB" sz="2400" dirty="0">
                <a:latin typeface="Libre Baskerville" panose="02000000000000000000" pitchFamily="2" charset="0"/>
              </a:rPr>
              <a:t> </a:t>
            </a:r>
            <a:r>
              <a:rPr lang="en-GB" sz="2000" dirty="0">
                <a:latin typeface="Libre Baskerville" panose="02000000000000000000" pitchFamily="2" charset="0"/>
              </a:rPr>
              <a:t>(one element is kept as in source language)</a:t>
            </a:r>
            <a:endParaRPr lang="en-GB" sz="2000" i="1" dirty="0">
              <a:latin typeface="Libre Baskerville" panose="02000000000000000000" pitchFamily="2" charset="0"/>
            </a:endParaRPr>
          </a:p>
          <a:p>
            <a:pPr marL="342900" indent="-342900">
              <a:buClr>
                <a:srgbClr val="00B0F0"/>
              </a:buClr>
              <a:buFont typeface="Arial" panose="020B0604020202020204" pitchFamily="34" charset="0"/>
              <a:buChar char="•"/>
            </a:pPr>
            <a:r>
              <a:rPr lang="en-GB" sz="2000" dirty="0">
                <a:latin typeface="Libre Baskerville" panose="02000000000000000000" pitchFamily="2" charset="0"/>
              </a:rPr>
              <a:t>It marks interrogative sentences meaning „how are things going?”</a:t>
            </a:r>
          </a:p>
          <a:p>
            <a:pPr marL="342900" indent="-342900">
              <a:buClr>
                <a:srgbClr val="00B0F0"/>
              </a:buClr>
              <a:buFont typeface="Arial" panose="020B0604020202020204" pitchFamily="34" charset="0"/>
              <a:buChar char="•"/>
            </a:pPr>
            <a:r>
              <a:rPr lang="en-GB" sz="2000" dirty="0">
                <a:latin typeface="Libre Baskerville" panose="02000000000000000000" pitchFamily="2" charset="0"/>
              </a:rPr>
              <a:t>It may mark an answer „how it can be!?”</a:t>
            </a:r>
          </a:p>
          <a:p>
            <a:pPr marL="342900" indent="-342900">
              <a:buClr>
                <a:srgbClr val="00B0F0"/>
              </a:buClr>
              <a:buFont typeface="Arial" panose="020B0604020202020204" pitchFamily="34" charset="0"/>
              <a:buChar char="•"/>
            </a:pPr>
            <a:r>
              <a:rPr lang="en-GB" sz="2000" dirty="0">
                <a:latin typeface="Libre Baskerville" panose="02000000000000000000" pitchFamily="2" charset="0"/>
              </a:rPr>
              <a:t>It marks indignation, frustration „how is that possible?!”</a:t>
            </a:r>
          </a:p>
          <a:p>
            <a:pPr>
              <a:buClr>
                <a:srgbClr val="00B0F0"/>
              </a:buClr>
            </a:pPr>
            <a:endParaRPr lang="en-GB" sz="2400" dirty="0"/>
          </a:p>
          <a:p>
            <a:pPr>
              <a:buClr>
                <a:srgbClr val="00B0F0"/>
              </a:buClr>
            </a:pPr>
            <a:endParaRPr lang="en-GB" sz="2400" dirty="0"/>
          </a:p>
        </p:txBody>
      </p:sp>
    </p:spTree>
    <p:extLst>
      <p:ext uri="{BB962C8B-B14F-4D97-AF65-F5344CB8AC3E}">
        <p14:creationId xmlns:p14="http://schemas.microsoft.com/office/powerpoint/2010/main" val="2393691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4EE3-886E-6E42-BC8F-BFC42E4DC35E}"/>
              </a:ext>
            </a:extLst>
          </p:cNvPr>
          <p:cNvSpPr>
            <a:spLocks noGrp="1"/>
          </p:cNvSpPr>
          <p:nvPr>
            <p:ph type="title"/>
          </p:nvPr>
        </p:nvSpPr>
        <p:spPr>
          <a:xfrm>
            <a:off x="903950" y="450670"/>
            <a:ext cx="9720072" cy="890649"/>
          </a:xfrm>
        </p:spPr>
        <p:txBody>
          <a:bodyPr>
            <a:normAutofit/>
          </a:bodyPr>
          <a:lstStyle/>
          <a:p>
            <a:pPr algn="r"/>
            <a:r>
              <a:rPr lang="ro-RO" sz="4000" dirty="0"/>
              <a:t>data</a:t>
            </a:r>
          </a:p>
        </p:txBody>
      </p:sp>
      <p:sp>
        <p:nvSpPr>
          <p:cNvPr id="3" name="Content Placeholder 2">
            <a:extLst>
              <a:ext uri="{FF2B5EF4-FFF2-40B4-BE49-F238E27FC236}">
                <a16:creationId xmlns:a16="http://schemas.microsoft.com/office/drawing/2014/main" id="{96A645AC-E16D-7140-AEC7-4AA3B569AEC2}"/>
              </a:ext>
            </a:extLst>
          </p:cNvPr>
          <p:cNvSpPr>
            <a:spLocks noGrp="1"/>
          </p:cNvSpPr>
          <p:nvPr>
            <p:ph idx="1"/>
          </p:nvPr>
        </p:nvSpPr>
        <p:spPr>
          <a:xfrm>
            <a:off x="783771" y="1923803"/>
            <a:ext cx="9960431" cy="3847605"/>
          </a:xfrm>
        </p:spPr>
        <p:txBody>
          <a:bodyPr>
            <a:normAutofit/>
          </a:bodyPr>
          <a:lstStyle/>
          <a:p>
            <a:endParaRPr lang="ro-RO" sz="2400" b="1" dirty="0"/>
          </a:p>
          <a:p>
            <a:endParaRPr lang="ro-RO" sz="2400" dirty="0"/>
          </a:p>
          <a:p>
            <a:endParaRPr lang="ro-RO" sz="2400" dirty="0"/>
          </a:p>
          <a:p>
            <a:endParaRPr lang="ro-RO" sz="2400" dirty="0"/>
          </a:p>
          <a:p>
            <a:endParaRPr lang="ro-RO" sz="2400" dirty="0"/>
          </a:p>
          <a:p>
            <a:pPr marL="0" indent="0">
              <a:buNone/>
            </a:pPr>
            <a:endParaRPr lang="ro-RO" sz="2400" dirty="0"/>
          </a:p>
          <a:p>
            <a:endParaRPr lang="ro-RO" sz="2400" dirty="0"/>
          </a:p>
          <a:p>
            <a:endParaRPr lang="ro-RO" dirty="0"/>
          </a:p>
          <a:p>
            <a:endParaRPr lang="ro-RO" dirty="0"/>
          </a:p>
          <a:p>
            <a:endParaRPr lang="ro-RO" dirty="0"/>
          </a:p>
        </p:txBody>
      </p:sp>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sp>
        <p:nvSpPr>
          <p:cNvPr id="7" name="Rectangle 6">
            <a:extLst>
              <a:ext uri="{FF2B5EF4-FFF2-40B4-BE49-F238E27FC236}">
                <a16:creationId xmlns:a16="http://schemas.microsoft.com/office/drawing/2014/main" id="{72B00CE2-8C1B-3747-AA95-87ECE6FFA802}"/>
              </a:ext>
            </a:extLst>
          </p:cNvPr>
          <p:cNvSpPr/>
          <p:nvPr/>
        </p:nvSpPr>
        <p:spPr>
          <a:xfrm>
            <a:off x="783772" y="627017"/>
            <a:ext cx="10972800" cy="5855449"/>
          </a:xfrm>
          <a:prstGeom prst="rect">
            <a:avLst/>
          </a:prstGeom>
        </p:spPr>
        <p:txBody>
          <a:bodyPr wrap="square">
            <a:spAutoFit/>
          </a:bodyPr>
          <a:lstStyle/>
          <a:p>
            <a:pPr>
              <a:buClr>
                <a:srgbClr val="00B0F0"/>
              </a:buClr>
            </a:pPr>
            <a:r>
              <a:rPr lang="en-GB" sz="2400" b="1" dirty="0">
                <a:solidFill>
                  <a:srgbClr val="0070C0"/>
                </a:solidFill>
                <a:latin typeface="Palatino Linotype" panose="02040502050505030304" pitchFamily="18" charset="0"/>
                <a:ea typeface="Palatino" pitchFamily="2" charset="77"/>
              </a:rPr>
              <a:t>“Local” DMs</a:t>
            </a:r>
          </a:p>
          <a:p>
            <a:pPr>
              <a:spcBef>
                <a:spcPts val="600"/>
              </a:spcBef>
              <a:buClr>
                <a:srgbClr val="00B0F0"/>
              </a:buClr>
            </a:pPr>
            <a:endParaRPr lang="ro-RO" sz="2000" b="1" dirty="0">
              <a:latin typeface="Palatino Linotype" panose="02040502050505030304" pitchFamily="18" charset="0"/>
            </a:endParaRPr>
          </a:p>
          <a:p>
            <a:pPr>
              <a:spcBef>
                <a:spcPts val="600"/>
              </a:spcBef>
              <a:buClr>
                <a:srgbClr val="00B0F0"/>
              </a:buClr>
            </a:pPr>
            <a:r>
              <a:rPr lang="ro-RO" sz="2000" b="1" i="1" dirty="0">
                <a:solidFill>
                  <a:srgbClr val="00B0F0"/>
                </a:solidFill>
                <a:latin typeface="Palatino Linotype" panose="02040502050505030304" pitchFamily="18" charset="0"/>
              </a:rPr>
              <a:t>ÎNDEOBȘTE</a:t>
            </a:r>
            <a:r>
              <a:rPr lang="ro-RO" sz="2000" b="1" i="1" dirty="0">
                <a:latin typeface="Palatino Linotype" panose="02040502050505030304" pitchFamily="18" charset="0"/>
              </a:rPr>
              <a:t> </a:t>
            </a:r>
          </a:p>
          <a:p>
            <a:pPr marL="342900" indent="-342900">
              <a:spcBef>
                <a:spcPts val="600"/>
              </a:spcBef>
              <a:buClr>
                <a:srgbClr val="00B0F0"/>
              </a:buClr>
              <a:buFont typeface="Arial" panose="020B0604020202020204" pitchFamily="34" charset="0"/>
              <a:buChar char="•"/>
            </a:pPr>
            <a:r>
              <a:rPr lang="en-GB" sz="2000" dirty="0">
                <a:latin typeface="Palatino Linotype" panose="02040502050505030304" pitchFamily="18" charset="0"/>
              </a:rPr>
              <a:t>Engl. „</a:t>
            </a:r>
            <a:r>
              <a:rPr lang="ro-RO" sz="2000" b="1" dirty="0" err="1">
                <a:latin typeface="Palatino Linotype" panose="02040502050505030304" pitchFamily="18" charset="0"/>
              </a:rPr>
              <a:t>generally</a:t>
            </a:r>
            <a:r>
              <a:rPr lang="ro-RO" sz="2000" b="1" dirty="0">
                <a:latin typeface="Palatino Linotype" panose="02040502050505030304" pitchFamily="18" charset="0"/>
              </a:rPr>
              <a:t> </a:t>
            </a:r>
            <a:r>
              <a:rPr lang="ro-RO" sz="2000" b="1" dirty="0" err="1">
                <a:latin typeface="Palatino Linotype" panose="02040502050505030304" pitchFamily="18" charset="0"/>
              </a:rPr>
              <a:t>speaking</a:t>
            </a:r>
            <a:r>
              <a:rPr lang="en-GB" sz="2000" dirty="0">
                <a:latin typeface="Palatino Linotype" panose="02040502050505030304" pitchFamily="18" charset="0"/>
              </a:rPr>
              <a:t>”</a:t>
            </a:r>
          </a:p>
          <a:p>
            <a:pPr>
              <a:spcBef>
                <a:spcPts val="600"/>
              </a:spcBef>
              <a:buClr>
                <a:srgbClr val="00B0F0"/>
              </a:buClr>
            </a:pPr>
            <a:r>
              <a:rPr lang="en-GB" sz="2000" dirty="0">
                <a:latin typeface="Palatino Linotype" panose="02040502050505030304" pitchFamily="18" charset="0"/>
                <a:cs typeface="Times New Roman" panose="02020603050405020304" pitchFamily="18" charset="0"/>
              </a:rPr>
              <a:t>(16) </a:t>
            </a:r>
            <a:r>
              <a:rPr lang="en-GB" sz="2000" dirty="0" err="1">
                <a:latin typeface="Palatino Linotype" panose="02040502050505030304" pitchFamily="18" charset="0"/>
                <a:cs typeface="Times New Roman" panose="02020603050405020304" pitchFamily="18" charset="0"/>
              </a:rPr>
              <a:t>Automobilu</a:t>
            </a:r>
            <a:r>
              <a:rPr lang="en-GB" sz="2000" dirty="0">
                <a:latin typeface="Palatino Linotype" panose="02040502050505030304" pitchFamily="18" charset="0"/>
                <a:cs typeface="Times New Roman" panose="02020603050405020304" pitchFamily="18" charset="0"/>
              </a:rPr>
              <a:t> se </a:t>
            </a:r>
            <a:r>
              <a:rPr lang="en-GB" sz="2000" dirty="0" err="1">
                <a:latin typeface="Palatino Linotype" panose="02040502050505030304" pitchFamily="18" charset="0"/>
                <a:cs typeface="Times New Roman" panose="02020603050405020304" pitchFamily="18" charset="0"/>
              </a:rPr>
              <a:t>află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în</a:t>
            </a:r>
            <a:r>
              <a:rPr lang="en-GB" sz="2000" dirty="0">
                <a:latin typeface="Palatino Linotype" panose="02040502050505030304" pitchFamily="18" charset="0"/>
                <a:cs typeface="Times New Roman" panose="02020603050405020304" pitchFamily="18" charset="0"/>
              </a:rPr>
              <a:t> stare </a:t>
            </a:r>
            <a:r>
              <a:rPr lang="en-GB" sz="2000" dirty="0" err="1">
                <a:latin typeface="Palatino Linotype" panose="02040502050505030304" pitchFamily="18" charset="0"/>
                <a:cs typeface="Times New Roman" panose="02020603050405020304" pitchFamily="18" charset="0"/>
              </a:rPr>
              <a:t>bună</a:t>
            </a:r>
            <a:r>
              <a:rPr lang="en-GB" sz="2000" dirty="0">
                <a:latin typeface="Palatino Linotype" panose="02040502050505030304" pitchFamily="18" charset="0"/>
                <a:cs typeface="Times New Roman" panose="02020603050405020304" pitchFamily="18" charset="0"/>
              </a:rPr>
              <a:t>... A </a:t>
            </a:r>
            <a:r>
              <a:rPr lang="en-GB" sz="2000" dirty="0" err="1">
                <a:latin typeface="Palatino Linotype" panose="02040502050505030304" pitchFamily="18" charset="0"/>
                <a:cs typeface="Times New Roman" panose="02020603050405020304" pitchFamily="18" charset="0"/>
              </a:rPr>
              <a:t>fost</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adus</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în</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februarie</a:t>
            </a:r>
            <a:r>
              <a:rPr lang="en-GB" sz="2000" dirty="0">
                <a:latin typeface="Palatino Linotype" panose="02040502050505030304" pitchFamily="18" charset="0"/>
                <a:cs typeface="Times New Roman" panose="02020603050405020304" pitchFamily="18" charset="0"/>
              </a:rPr>
              <a:t> 2018... Este al meu personal... </a:t>
            </a:r>
            <a:r>
              <a:rPr lang="en-GB" sz="2000" dirty="0" err="1">
                <a:latin typeface="Palatino Linotype" panose="02040502050505030304" pitchFamily="18" charset="0"/>
                <a:cs typeface="Times New Roman" panose="02020603050405020304" pitchFamily="18" charset="0"/>
              </a:rPr>
              <a:t>Îl</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vind</a:t>
            </a:r>
            <a:r>
              <a:rPr lang="en-GB" sz="2000" dirty="0">
                <a:latin typeface="Palatino Linotype" panose="02040502050505030304" pitchFamily="18" charset="0"/>
                <a:cs typeface="Times New Roman" panose="02020603050405020304" pitchFamily="18" charset="0"/>
              </a:rPr>
              <a:t> ca am </a:t>
            </a:r>
            <a:r>
              <a:rPr lang="en-GB" sz="2000" dirty="0" err="1">
                <a:latin typeface="Palatino Linotype" panose="02040502050505030304" pitchFamily="18" charset="0"/>
                <a:cs typeface="Times New Roman" panose="02020603050405020304" pitchFamily="18" charset="0"/>
              </a:rPr>
              <a:t>nevoie</a:t>
            </a:r>
            <a:r>
              <a:rPr lang="en-GB" sz="2000" dirty="0">
                <a:latin typeface="Palatino Linotype" panose="02040502050505030304" pitchFamily="18" charset="0"/>
                <a:cs typeface="Times New Roman" panose="02020603050405020304" pitchFamily="18" charset="0"/>
              </a:rPr>
              <a:t> de </a:t>
            </a:r>
            <a:r>
              <a:rPr lang="en-GB" sz="2000" dirty="0" err="1">
                <a:latin typeface="Palatino Linotype" panose="02040502050505030304" pitchFamily="18" charset="0"/>
                <a:cs typeface="Times New Roman" panose="02020603050405020304" pitchFamily="18" charset="0"/>
              </a:rPr>
              <a:t>bani</a:t>
            </a:r>
            <a:r>
              <a:rPr lang="en-GB" sz="2000" dirty="0">
                <a:latin typeface="Palatino Linotype" panose="02040502050505030304" pitchFamily="18" charset="0"/>
                <a:cs typeface="Times New Roman" panose="02020603050405020304" pitchFamily="18" charset="0"/>
              </a:rPr>
              <a:t>. NU SCHIMB!!! Este </a:t>
            </a:r>
            <a:r>
              <a:rPr lang="en-GB" sz="2000" dirty="0" err="1">
                <a:latin typeface="Palatino Linotype" panose="02040502050505030304" pitchFamily="18" charset="0"/>
                <a:cs typeface="Times New Roman" panose="02020603050405020304" pitchFamily="18" charset="0"/>
              </a:rPr>
              <a:t>foarte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econom</a:t>
            </a:r>
            <a:r>
              <a:rPr lang="en-GB" sz="2000" dirty="0">
                <a:latin typeface="Palatino Linotype" panose="02040502050505030304" pitchFamily="18" charset="0"/>
                <a:cs typeface="Times New Roman" panose="02020603050405020304" pitchFamily="18" charset="0"/>
              </a:rPr>
              <a:t>... </a:t>
            </a:r>
            <a:r>
              <a:rPr lang="en-GB" sz="2000" b="1" i="1" dirty="0" err="1">
                <a:latin typeface="Palatino Linotype" panose="02040502050505030304" pitchFamily="18" charset="0"/>
                <a:cs typeface="Times New Roman" panose="02020603050405020304" pitchFamily="18" charset="0"/>
              </a:rPr>
              <a:t>Îndeobște</a:t>
            </a:r>
            <a:r>
              <a:rPr lang="en-GB" sz="2000" dirty="0">
                <a:latin typeface="Palatino Linotype" panose="02040502050505030304" pitchFamily="18" charset="0"/>
                <a:cs typeface="Times New Roman" panose="02020603050405020304" pitchFamily="18" charset="0"/>
              </a:rPr>
              <a:t> una din </a:t>
            </a:r>
            <a:r>
              <a:rPr lang="en-GB" sz="2000" dirty="0" err="1">
                <a:latin typeface="Palatino Linotype" panose="02040502050505030304" pitchFamily="18" charset="0"/>
                <a:cs typeface="Times New Roman" panose="02020603050405020304" pitchFamily="18" charset="0"/>
              </a:rPr>
              <a:t>cele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mai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bune</a:t>
            </a:r>
            <a:r>
              <a:rPr lang="en-GB" sz="2000" dirty="0">
                <a:latin typeface="Palatino Linotype" panose="02040502050505030304" pitchFamily="18" charset="0"/>
                <a:cs typeface="Times New Roman" panose="02020603050405020304" pitchFamily="18" charset="0"/>
              </a:rPr>
              <a:t> automobile la </a:t>
            </a:r>
            <a:r>
              <a:rPr lang="en-GB" sz="2000" dirty="0" err="1">
                <a:latin typeface="Palatino Linotype" panose="02040502050505030304" pitchFamily="18" charset="0"/>
                <a:cs typeface="Times New Roman" panose="02020603050405020304" pitchFamily="18" charset="0"/>
              </a:rPr>
              <a:t>asa</a:t>
            </a:r>
            <a:r>
              <a:rPr lang="en-GB" sz="2000" dirty="0">
                <a:latin typeface="Palatino Linotype" panose="02040502050505030304" pitchFamily="18" charset="0"/>
                <a:cs typeface="Times New Roman" panose="02020603050405020304" pitchFamily="18" charset="0"/>
              </a:rPr>
              <a:t> pret...</a:t>
            </a:r>
          </a:p>
          <a:p>
            <a:pPr>
              <a:spcBef>
                <a:spcPts val="600"/>
              </a:spcBef>
              <a:buClr>
                <a:srgbClr val="00B0F0"/>
              </a:buClr>
            </a:pPr>
            <a:r>
              <a:rPr lang="en-GB" sz="2000" dirty="0">
                <a:latin typeface="Palatino Linotype" panose="02040502050505030304" pitchFamily="18" charset="0"/>
                <a:cs typeface="Times New Roman" panose="02020603050405020304" pitchFamily="18" charset="0"/>
              </a:rPr>
              <a:t>‘The car is in good condition. It was brought in February 2018. It is my personal car. I am selling it because I need money. No exchange! It is very economical. </a:t>
            </a:r>
            <a:r>
              <a:rPr lang="en-GB" sz="2000" b="1" dirty="0">
                <a:latin typeface="Palatino Linotype" panose="02040502050505030304" pitchFamily="18" charset="0"/>
                <a:cs typeface="Times New Roman" panose="02020603050405020304" pitchFamily="18" charset="0"/>
              </a:rPr>
              <a:t>Generally speaking </a:t>
            </a:r>
            <a:r>
              <a:rPr lang="en-GB" sz="2000" dirty="0">
                <a:latin typeface="Palatino Linotype" panose="02040502050505030304" pitchFamily="18" charset="0"/>
                <a:cs typeface="Times New Roman" panose="02020603050405020304" pitchFamily="18" charset="0"/>
              </a:rPr>
              <a:t>it is one of the best cars at this price.’</a:t>
            </a:r>
          </a:p>
          <a:p>
            <a:pPr>
              <a:spcBef>
                <a:spcPts val="600"/>
              </a:spcBef>
              <a:buClr>
                <a:srgbClr val="00B0F0"/>
              </a:buClr>
            </a:pPr>
            <a:endParaRPr lang="en-GB" sz="2000" dirty="0">
              <a:latin typeface="Palatino Linotype" panose="02040502050505030304" pitchFamily="18" charset="0"/>
              <a:cs typeface="Times New Roman" panose="02020603050405020304" pitchFamily="18" charset="0"/>
            </a:endParaRPr>
          </a:p>
          <a:p>
            <a:pPr>
              <a:spcBef>
                <a:spcPts val="600"/>
              </a:spcBef>
              <a:buClr>
                <a:srgbClr val="00B0F0"/>
              </a:buClr>
            </a:pPr>
            <a:r>
              <a:rPr lang="en-GB" sz="2000" dirty="0">
                <a:latin typeface="Palatino Linotype" panose="02040502050505030304" pitchFamily="18" charset="0"/>
                <a:cs typeface="Times New Roman" panose="02020603050405020304" pitchFamily="18" charset="0"/>
              </a:rPr>
              <a:t>(17) </a:t>
            </a:r>
            <a:r>
              <a:rPr lang="en-GB" sz="2000" b="1" i="1" dirty="0" err="1">
                <a:latin typeface="Palatino Linotype" panose="02040502050505030304" pitchFamily="18" charset="0"/>
                <a:cs typeface="Times New Roman" panose="02020603050405020304" pitchFamily="18" charset="0"/>
              </a:rPr>
              <a:t>Îndeobște</a:t>
            </a:r>
            <a:r>
              <a:rPr lang="en-GB" sz="2000" dirty="0">
                <a:latin typeface="Palatino Linotype" panose="02040502050505030304" pitchFamily="18" charset="0"/>
                <a:cs typeface="Times New Roman" panose="02020603050405020304" pitchFamily="18" charset="0"/>
              </a:rPr>
              <a:t>, I feel happy. </a:t>
            </a:r>
            <a:r>
              <a:rPr lang="en-GB" sz="2000" dirty="0" err="1">
                <a:latin typeface="Palatino Linotype" panose="02040502050505030304" pitchFamily="18" charset="0"/>
                <a:cs typeface="Times New Roman" panose="02020603050405020304" pitchFamily="18" charset="0"/>
              </a:rPr>
              <a:t>Chiar</a:t>
            </a:r>
            <a:r>
              <a:rPr lang="en-GB" sz="2000" dirty="0">
                <a:latin typeface="Palatino Linotype" panose="02040502050505030304" pitchFamily="18" charset="0"/>
                <a:cs typeface="Times New Roman" panose="02020603050405020304" pitchFamily="18" charset="0"/>
              </a:rPr>
              <a:t> sunt </a:t>
            </a:r>
            <a:r>
              <a:rPr lang="en-GB" sz="2000" dirty="0" err="1">
                <a:latin typeface="Palatino Linotype" panose="02040502050505030304" pitchFamily="18" charset="0"/>
                <a:cs typeface="Times New Roman" panose="02020603050405020304" pitchFamily="18" charset="0"/>
              </a:rPr>
              <a:t>și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momente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cînd</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te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simți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fericit</a:t>
            </a:r>
            <a:r>
              <a:rPr lang="en-GB" sz="2000" dirty="0">
                <a:latin typeface="Palatino Linotype" panose="02040502050505030304" pitchFamily="18" charset="0"/>
                <a:cs typeface="Times New Roman" panose="02020603050405020304" pitchFamily="18" charset="0"/>
              </a:rPr>
              <a:t>/</a:t>
            </a:r>
            <a:r>
              <a:rPr lang="en-GB" sz="2000" dirty="0" err="1">
                <a:latin typeface="Palatino Linotype" panose="02040502050505030304" pitchFamily="18" charset="0"/>
                <a:cs typeface="Times New Roman" panose="02020603050405020304" pitchFamily="18" charset="0"/>
              </a:rPr>
              <a:t>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și</a:t>
            </a:r>
            <a:r>
              <a:rPr lang="en-GB" sz="2000" dirty="0">
                <a:latin typeface="Palatino Linotype" panose="02040502050505030304" pitchFamily="18" charset="0"/>
                <a:cs typeface="Times New Roman" panose="02020603050405020304" pitchFamily="18" charset="0"/>
              </a:rPr>
              <a:t> nu </a:t>
            </a:r>
            <a:r>
              <a:rPr lang="en-GB" sz="2000" dirty="0" err="1">
                <a:latin typeface="Palatino Linotype" panose="02040502050505030304" pitchFamily="18" charset="0"/>
                <a:cs typeface="Times New Roman" panose="02020603050405020304" pitchFamily="18" charset="0"/>
              </a:rPr>
              <a:t>știi</a:t>
            </a:r>
            <a:r>
              <a:rPr lang="en-GB" sz="2000" dirty="0">
                <a:latin typeface="Palatino Linotype" panose="02040502050505030304" pitchFamily="18" charset="0"/>
                <a:cs typeface="Times New Roman" panose="02020603050405020304" pitchFamily="18" charset="0"/>
              </a:rPr>
              <a:t> de </a:t>
            </a:r>
            <a:r>
              <a:rPr lang="en-GB" sz="2000" dirty="0" err="1">
                <a:latin typeface="Palatino Linotype" panose="02040502050505030304" pitchFamily="18" charset="0"/>
                <a:cs typeface="Times New Roman" panose="02020603050405020304" pitchFamily="18" charset="0"/>
              </a:rPr>
              <a:t>ce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Surprinzător</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dar</a:t>
            </a:r>
            <a:r>
              <a:rPr lang="en-GB" sz="2000" dirty="0">
                <a:latin typeface="Palatino Linotype" panose="02040502050505030304" pitchFamily="18" charset="0"/>
                <a:cs typeface="Times New Roman" panose="02020603050405020304" pitchFamily="18" charset="0"/>
              </a:rPr>
              <a:t> sunt.</a:t>
            </a:r>
          </a:p>
          <a:p>
            <a:pPr>
              <a:spcBef>
                <a:spcPts val="600"/>
              </a:spcBef>
              <a:buClr>
                <a:srgbClr val="00B0F0"/>
              </a:buClr>
            </a:pPr>
            <a:r>
              <a:rPr lang="en-GB" sz="2000" dirty="0">
                <a:latin typeface="Palatino Linotype" panose="02040502050505030304" pitchFamily="18" charset="0"/>
                <a:cs typeface="Times New Roman" panose="02020603050405020304" pitchFamily="18" charset="0"/>
              </a:rPr>
              <a:t>‘</a:t>
            </a:r>
            <a:r>
              <a:rPr lang="en-GB" sz="2000" b="1" dirty="0">
                <a:latin typeface="Palatino Linotype" panose="02040502050505030304" pitchFamily="18" charset="0"/>
                <a:cs typeface="Times New Roman" panose="02020603050405020304" pitchFamily="18" charset="0"/>
              </a:rPr>
              <a:t>Generally speaking</a:t>
            </a:r>
            <a:r>
              <a:rPr lang="en-GB" sz="2000" dirty="0">
                <a:latin typeface="Palatino Linotype" panose="02040502050505030304" pitchFamily="18" charset="0"/>
                <a:cs typeface="Times New Roman" panose="02020603050405020304" pitchFamily="18" charset="0"/>
              </a:rPr>
              <a:t>, I feel happy. There really are moments when you feel happy and you don't know why?! Surprisingly, they are.’</a:t>
            </a:r>
          </a:p>
          <a:p>
            <a:pPr>
              <a:buClr>
                <a:srgbClr val="00B0F0"/>
              </a:buClr>
            </a:pPr>
            <a:endParaRPr lang="en-GB" sz="2000" dirty="0">
              <a:latin typeface="Times New Roman" panose="02020603050405020304" pitchFamily="18" charset="0"/>
              <a:cs typeface="Times New Roman" panose="02020603050405020304" pitchFamily="18" charset="0"/>
            </a:endParaRPr>
          </a:p>
          <a:p>
            <a:pPr>
              <a:buClr>
                <a:srgbClr val="00B0F0"/>
              </a:buClr>
            </a:pPr>
            <a:endParaRPr lang="en-GB" sz="10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5996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4EE3-886E-6E42-BC8F-BFC42E4DC35E}"/>
              </a:ext>
            </a:extLst>
          </p:cNvPr>
          <p:cNvSpPr>
            <a:spLocks noGrp="1"/>
          </p:cNvSpPr>
          <p:nvPr>
            <p:ph type="title"/>
          </p:nvPr>
        </p:nvSpPr>
        <p:spPr>
          <a:xfrm>
            <a:off x="903950" y="450670"/>
            <a:ext cx="9720072" cy="890649"/>
          </a:xfrm>
        </p:spPr>
        <p:txBody>
          <a:bodyPr>
            <a:normAutofit/>
          </a:bodyPr>
          <a:lstStyle/>
          <a:p>
            <a:pPr algn="r"/>
            <a:r>
              <a:rPr lang="ro-RO" sz="4000" dirty="0"/>
              <a:t>data</a:t>
            </a:r>
          </a:p>
        </p:txBody>
      </p:sp>
      <p:sp>
        <p:nvSpPr>
          <p:cNvPr id="3" name="Content Placeholder 2">
            <a:extLst>
              <a:ext uri="{FF2B5EF4-FFF2-40B4-BE49-F238E27FC236}">
                <a16:creationId xmlns:a16="http://schemas.microsoft.com/office/drawing/2014/main" id="{96A645AC-E16D-7140-AEC7-4AA3B569AEC2}"/>
              </a:ext>
            </a:extLst>
          </p:cNvPr>
          <p:cNvSpPr>
            <a:spLocks noGrp="1"/>
          </p:cNvSpPr>
          <p:nvPr>
            <p:ph idx="1"/>
          </p:nvPr>
        </p:nvSpPr>
        <p:spPr>
          <a:xfrm>
            <a:off x="783771" y="1923803"/>
            <a:ext cx="9960431" cy="3847605"/>
          </a:xfrm>
        </p:spPr>
        <p:txBody>
          <a:bodyPr>
            <a:normAutofit/>
          </a:bodyPr>
          <a:lstStyle/>
          <a:p>
            <a:endParaRPr lang="ro-RO" sz="2400" b="1" dirty="0"/>
          </a:p>
          <a:p>
            <a:endParaRPr lang="ro-RO" sz="2400" dirty="0"/>
          </a:p>
          <a:p>
            <a:endParaRPr lang="ro-RO" sz="2400" dirty="0"/>
          </a:p>
          <a:p>
            <a:endParaRPr lang="ro-RO" sz="2400" dirty="0"/>
          </a:p>
          <a:p>
            <a:endParaRPr lang="ro-RO" sz="2400" dirty="0"/>
          </a:p>
          <a:p>
            <a:pPr marL="0" indent="0">
              <a:buNone/>
            </a:pPr>
            <a:endParaRPr lang="ro-RO" sz="2400" dirty="0"/>
          </a:p>
          <a:p>
            <a:endParaRPr lang="ro-RO" sz="2400" dirty="0"/>
          </a:p>
          <a:p>
            <a:endParaRPr lang="ro-RO" dirty="0"/>
          </a:p>
          <a:p>
            <a:endParaRPr lang="ro-RO" dirty="0"/>
          </a:p>
          <a:p>
            <a:endParaRPr lang="ro-RO" dirty="0"/>
          </a:p>
        </p:txBody>
      </p:sp>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sp>
        <p:nvSpPr>
          <p:cNvPr id="7" name="Rectangle 6">
            <a:extLst>
              <a:ext uri="{FF2B5EF4-FFF2-40B4-BE49-F238E27FC236}">
                <a16:creationId xmlns:a16="http://schemas.microsoft.com/office/drawing/2014/main" id="{72B00CE2-8C1B-3747-AA95-87ECE6FFA802}"/>
              </a:ext>
            </a:extLst>
          </p:cNvPr>
          <p:cNvSpPr/>
          <p:nvPr/>
        </p:nvSpPr>
        <p:spPr>
          <a:xfrm>
            <a:off x="796833" y="640178"/>
            <a:ext cx="10972800" cy="6217087"/>
          </a:xfrm>
          <a:prstGeom prst="rect">
            <a:avLst/>
          </a:prstGeom>
        </p:spPr>
        <p:txBody>
          <a:bodyPr wrap="square">
            <a:spAutoFit/>
          </a:bodyPr>
          <a:lstStyle/>
          <a:p>
            <a:pPr>
              <a:buClr>
                <a:srgbClr val="00B0F0"/>
              </a:buClr>
            </a:pPr>
            <a:r>
              <a:rPr lang="ro-RO" sz="2000" b="1" i="1" dirty="0">
                <a:solidFill>
                  <a:srgbClr val="00B0F0"/>
                </a:solidFill>
                <a:latin typeface="Palatino Linotype" panose="02040502050505030304" pitchFamily="18" charset="0"/>
              </a:rPr>
              <a:t>ÎNDEOBȘTE </a:t>
            </a:r>
            <a:r>
              <a:rPr lang="ro-RO" sz="2000" b="1" i="1" dirty="0">
                <a:solidFill>
                  <a:srgbClr val="0070C0"/>
                </a:solidFill>
                <a:latin typeface="Palatino Linotype" panose="02040502050505030304" pitchFamily="18" charset="0"/>
              </a:rPr>
              <a:t>– </a:t>
            </a:r>
            <a:r>
              <a:rPr lang="en-GB" sz="2000" b="1" i="1" dirty="0">
                <a:solidFill>
                  <a:srgbClr val="0070C0"/>
                </a:solidFill>
                <a:latin typeface="Palatino Linotype" panose="02040502050505030304" pitchFamily="18" charset="0"/>
              </a:rPr>
              <a:t>reinforcement marker</a:t>
            </a:r>
          </a:p>
          <a:p>
            <a:pPr>
              <a:buClr>
                <a:srgbClr val="00B0F0"/>
              </a:buClr>
            </a:pPr>
            <a:endParaRPr lang="en-GB" sz="2000" dirty="0">
              <a:latin typeface="Palatino Linotype" panose="02040502050505030304" pitchFamily="18" charset="0"/>
              <a:cs typeface="Times New Roman" panose="02020603050405020304" pitchFamily="18" charset="0"/>
            </a:endParaRPr>
          </a:p>
          <a:p>
            <a:pPr marL="342900" indent="-342900">
              <a:buClr>
                <a:srgbClr val="00B0F0"/>
              </a:buClr>
              <a:buFont typeface="Arial" panose="020B0604020202020204" pitchFamily="34" charset="0"/>
              <a:buChar char="•"/>
            </a:pPr>
            <a:r>
              <a:rPr lang="en-GB" sz="2000" dirty="0">
                <a:latin typeface="Palatino Linotype" panose="02040502050505030304" pitchFamily="18" charset="0"/>
              </a:rPr>
              <a:t>Engl. </a:t>
            </a:r>
            <a:r>
              <a:rPr lang="en-GB" sz="2000" b="1" dirty="0">
                <a:latin typeface="Palatino Linotype" panose="02040502050505030304" pitchFamily="18" charset="0"/>
              </a:rPr>
              <a:t>„especially”</a:t>
            </a:r>
            <a:endParaRPr lang="en-GB" sz="2000" b="1" dirty="0">
              <a:latin typeface="Palatino Linotype" panose="02040502050505030304" pitchFamily="18" charset="0"/>
              <a:cs typeface="Times New Roman" panose="02020603050405020304" pitchFamily="18" charset="0"/>
            </a:endParaRPr>
          </a:p>
          <a:p>
            <a:pPr>
              <a:buClr>
                <a:srgbClr val="00B0F0"/>
              </a:buClr>
            </a:pPr>
            <a:r>
              <a:rPr lang="en-GB" sz="2000" dirty="0">
                <a:latin typeface="Palatino Linotype" panose="02040502050505030304" pitchFamily="18" charset="0"/>
                <a:cs typeface="Times New Roman" panose="02020603050405020304" pitchFamily="18" charset="0"/>
              </a:rPr>
              <a:t>(18) </a:t>
            </a:r>
            <a:r>
              <a:rPr lang="en-GB" sz="2000" dirty="0" err="1">
                <a:latin typeface="Palatino Linotype" panose="02040502050505030304" pitchFamily="18" charset="0"/>
                <a:cs typeface="Times New Roman" panose="02020603050405020304" pitchFamily="18" charset="0"/>
              </a:rPr>
              <a:t>Situația</a:t>
            </a:r>
            <a:r>
              <a:rPr lang="en-GB" sz="2000" dirty="0">
                <a:latin typeface="Palatino Linotype" panose="02040502050505030304" pitchFamily="18" charset="0"/>
                <a:cs typeface="Times New Roman" panose="02020603050405020304" pitchFamily="18" charset="0"/>
              </a:rPr>
              <a:t> e </a:t>
            </a:r>
            <a:r>
              <a:rPr lang="en-GB" sz="2000" dirty="0" err="1">
                <a:latin typeface="Palatino Linotype" panose="02040502050505030304" pitchFamily="18" charset="0"/>
                <a:cs typeface="Times New Roman" panose="02020603050405020304" pitchFamily="18" charset="0"/>
              </a:rPr>
              <a:t>foarte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proastă</a:t>
            </a:r>
            <a:r>
              <a:rPr lang="en-GB" sz="2000" dirty="0">
                <a:latin typeface="Palatino Linotype" panose="02040502050505030304" pitchFamily="18" charset="0"/>
                <a:cs typeface="Times New Roman" panose="02020603050405020304" pitchFamily="18" charset="0"/>
              </a:rPr>
              <a:t> la </a:t>
            </a:r>
            <a:r>
              <a:rPr lang="en-GB" sz="2000" dirty="0" err="1">
                <a:latin typeface="Palatino Linotype" panose="02040502050505030304" pitchFamily="18" charset="0"/>
                <a:cs typeface="Times New Roman" panose="02020603050405020304" pitchFamily="18" charset="0"/>
              </a:rPr>
              <a:t>noi</a:t>
            </a:r>
            <a:r>
              <a:rPr lang="en-GB" sz="2000" dirty="0">
                <a:latin typeface="Palatino Linotype" panose="02040502050505030304" pitchFamily="18" charset="0"/>
                <a:cs typeface="Times New Roman" panose="02020603050405020304" pitchFamily="18" charset="0"/>
              </a:rPr>
              <a:t>, </a:t>
            </a:r>
            <a:r>
              <a:rPr lang="en-GB" sz="2000" b="1" i="1" dirty="0" err="1">
                <a:latin typeface="Palatino Linotype" panose="02040502050505030304" pitchFamily="18" charset="0"/>
                <a:cs typeface="Times New Roman" panose="02020603050405020304" pitchFamily="18" charset="0"/>
              </a:rPr>
              <a:t>îndeobște</a:t>
            </a:r>
            <a:r>
              <a:rPr lang="en-GB" sz="2000" dirty="0">
                <a:latin typeface="Palatino Linotype" panose="02040502050505030304" pitchFamily="18" charset="0"/>
                <a:cs typeface="Times New Roman" panose="02020603050405020304" pitchFamily="18" charset="0"/>
              </a:rPr>
              <a:t> la </a:t>
            </a:r>
            <a:r>
              <a:rPr lang="en-GB" sz="2000" dirty="0" err="1">
                <a:latin typeface="Palatino Linotype" panose="02040502050505030304" pitchFamily="18" charset="0"/>
                <a:cs typeface="Times New Roman" panose="02020603050405020304" pitchFamily="18" charset="0"/>
              </a:rPr>
              <a:t>Bariera</a:t>
            </a:r>
            <a:r>
              <a:rPr lang="en-GB" sz="2000" dirty="0">
                <a:latin typeface="Palatino Linotype" panose="02040502050505030304" pitchFamily="18" charset="0"/>
                <a:cs typeface="Times New Roman" panose="02020603050405020304" pitchFamily="18" charset="0"/>
              </a:rPr>
              <a:t> Orhei, </a:t>
            </a:r>
            <a:r>
              <a:rPr lang="en-GB" sz="2000" dirty="0" err="1">
                <a:latin typeface="Palatino Linotype" panose="02040502050505030304" pitchFamily="18" charset="0"/>
                <a:cs typeface="Times New Roman" panose="02020603050405020304" pitchFamily="18" charset="0"/>
              </a:rPr>
              <a:t>drumul</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ăsta</a:t>
            </a:r>
            <a:r>
              <a:rPr lang="en-GB" sz="2000" dirty="0">
                <a:latin typeface="Palatino Linotype" panose="02040502050505030304" pitchFamily="18" charset="0"/>
                <a:cs typeface="Times New Roman" panose="02020603050405020304" pitchFamily="18" charset="0"/>
              </a:rPr>
              <a:t> nu se face </a:t>
            </a:r>
            <a:r>
              <a:rPr lang="en-GB" sz="2000" dirty="0" err="1">
                <a:latin typeface="Palatino Linotype" panose="02040502050505030304" pitchFamily="18" charset="0"/>
                <a:cs typeface="Times New Roman" panose="02020603050405020304" pitchFamily="18" charset="0"/>
              </a:rPr>
              <a:t>curățenie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niciodată</a:t>
            </a:r>
            <a:r>
              <a:rPr lang="en-GB" sz="2000" dirty="0">
                <a:latin typeface="Palatino Linotype" panose="02040502050505030304" pitchFamily="18" charset="0"/>
                <a:cs typeface="Times New Roman" panose="02020603050405020304" pitchFamily="18" charset="0"/>
              </a:rPr>
              <a:t>.</a:t>
            </a:r>
          </a:p>
          <a:p>
            <a:pPr>
              <a:buClr>
                <a:srgbClr val="00B0F0"/>
              </a:buClr>
            </a:pPr>
            <a:r>
              <a:rPr lang="en-GB" sz="2000" dirty="0">
                <a:latin typeface="Palatino Linotype" panose="02040502050505030304" pitchFamily="18" charset="0"/>
                <a:cs typeface="Times New Roman" panose="02020603050405020304" pitchFamily="18" charset="0"/>
              </a:rPr>
              <a:t>‘The situation is very bad here, especially at </a:t>
            </a:r>
            <a:r>
              <a:rPr lang="en-GB" sz="2000" dirty="0" err="1">
                <a:latin typeface="Palatino Linotype" panose="02040502050505030304" pitchFamily="18" charset="0"/>
                <a:cs typeface="Times New Roman" panose="02020603050405020304" pitchFamily="18" charset="0"/>
              </a:rPr>
              <a:t>Bariera</a:t>
            </a:r>
            <a:r>
              <a:rPr lang="en-GB" sz="2000" dirty="0">
                <a:latin typeface="Palatino Linotype" panose="02040502050505030304" pitchFamily="18" charset="0"/>
                <a:cs typeface="Times New Roman" panose="02020603050405020304" pitchFamily="18" charset="0"/>
              </a:rPr>
              <a:t> Orhei, this road is never cleaned.’</a:t>
            </a:r>
          </a:p>
          <a:p>
            <a:pPr>
              <a:buClr>
                <a:srgbClr val="00B0F0"/>
              </a:buClr>
            </a:pPr>
            <a:endParaRPr lang="en-GB" sz="2000" dirty="0">
              <a:latin typeface="Palatino Linotype" panose="02040502050505030304" pitchFamily="18" charset="0"/>
              <a:cs typeface="Times New Roman" panose="02020603050405020304" pitchFamily="18" charset="0"/>
            </a:endParaRPr>
          </a:p>
          <a:p>
            <a:pPr>
              <a:buClr>
                <a:srgbClr val="00B0F0"/>
              </a:buClr>
            </a:pPr>
            <a:r>
              <a:rPr lang="en-GB" sz="2000" dirty="0">
                <a:latin typeface="Palatino Linotype" panose="02040502050505030304" pitchFamily="18" charset="0"/>
                <a:cs typeface="Times New Roman" panose="02020603050405020304" pitchFamily="18" charset="0"/>
              </a:rPr>
              <a:t>(19) El </a:t>
            </a:r>
            <a:r>
              <a:rPr lang="en-GB" sz="2000" dirty="0" err="1">
                <a:latin typeface="Palatino Linotype" panose="02040502050505030304" pitchFamily="18" charset="0"/>
                <a:cs typeface="Times New Roman" panose="02020603050405020304" pitchFamily="18" charset="0"/>
              </a:rPr>
              <a:t>dacă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îl</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trevojești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olecuțică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și</a:t>
            </a:r>
            <a:r>
              <a:rPr lang="en-GB" sz="2000" dirty="0">
                <a:latin typeface="Palatino Linotype" panose="02040502050505030304" pitchFamily="18" charset="0"/>
                <a:cs typeface="Times New Roman" panose="02020603050405020304" pitchFamily="18" charset="0"/>
              </a:rPr>
              <a:t> la </a:t>
            </a:r>
            <a:r>
              <a:rPr lang="en-GB" sz="2000" dirty="0" err="1">
                <a:latin typeface="Palatino Linotype" panose="02040502050505030304" pitchFamily="18" charset="0"/>
                <a:cs typeface="Times New Roman" panose="02020603050405020304" pitchFamily="18" charset="0"/>
              </a:rPr>
              <a:t>trezie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sare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dar</a:t>
            </a:r>
            <a:r>
              <a:rPr lang="en-GB" sz="2000" dirty="0">
                <a:latin typeface="Palatino Linotype" panose="02040502050505030304" pitchFamily="18" charset="0"/>
                <a:cs typeface="Times New Roman" panose="02020603050405020304" pitchFamily="18" charset="0"/>
              </a:rPr>
              <a:t> la </a:t>
            </a:r>
            <a:r>
              <a:rPr lang="en-GB" sz="2000" dirty="0" err="1">
                <a:latin typeface="Palatino Linotype" panose="02040502050505030304" pitchFamily="18" charset="0"/>
                <a:cs typeface="Times New Roman" panose="02020603050405020304" pitchFamily="18" charset="0"/>
              </a:rPr>
              <a:t>beție</a:t>
            </a:r>
            <a:r>
              <a:rPr lang="en-GB" sz="2000" dirty="0">
                <a:latin typeface="Palatino Linotype" panose="02040502050505030304" pitchFamily="18" charset="0"/>
                <a:cs typeface="Times New Roman" panose="02020603050405020304" pitchFamily="18" charset="0"/>
              </a:rPr>
              <a:t> </a:t>
            </a:r>
            <a:r>
              <a:rPr lang="en-GB" sz="2000" b="1" i="1" dirty="0" err="1">
                <a:latin typeface="Palatino Linotype" panose="02040502050505030304" pitchFamily="18" charset="0"/>
                <a:cs typeface="Times New Roman" panose="02020603050405020304" pitchFamily="18" charset="0"/>
              </a:rPr>
              <a:t>îndeobște</a:t>
            </a:r>
            <a:r>
              <a:rPr lang="en-GB" sz="2000" dirty="0">
                <a:latin typeface="Palatino Linotype" panose="02040502050505030304" pitchFamily="18" charset="0"/>
                <a:cs typeface="Times New Roman" panose="02020603050405020304" pitchFamily="18" charset="0"/>
              </a:rPr>
              <a:t>.</a:t>
            </a:r>
          </a:p>
          <a:p>
            <a:pPr>
              <a:buClr>
                <a:srgbClr val="00B0F0"/>
              </a:buClr>
            </a:pPr>
            <a:r>
              <a:rPr lang="en-GB" sz="2000" dirty="0">
                <a:latin typeface="Palatino Linotype" panose="02040502050505030304" pitchFamily="18" charset="0"/>
                <a:cs typeface="Times New Roman" panose="02020603050405020304" pitchFamily="18" charset="0"/>
              </a:rPr>
              <a:t>‘If you "trouble" him a </a:t>
            </a:r>
            <a:r>
              <a:rPr lang="en-GB" sz="2000" dirty="0" err="1">
                <a:latin typeface="Palatino Linotype" panose="02040502050505030304" pitchFamily="18" charset="0"/>
                <a:cs typeface="Times New Roman" panose="02020603050405020304" pitchFamily="18" charset="0"/>
              </a:rPr>
              <a:t>litle</a:t>
            </a:r>
            <a:r>
              <a:rPr lang="en-GB" sz="2000" dirty="0">
                <a:latin typeface="Palatino Linotype" panose="02040502050505030304" pitchFamily="18" charset="0"/>
                <a:cs typeface="Times New Roman" panose="02020603050405020304" pitchFamily="18" charset="0"/>
              </a:rPr>
              <a:t>, he gets angry when he is not drunk, but especially [he gets very angry] when he is drunk.</a:t>
            </a:r>
          </a:p>
          <a:p>
            <a:pPr>
              <a:buClr>
                <a:srgbClr val="00B0F0"/>
              </a:buClr>
            </a:pPr>
            <a:endParaRPr lang="en-GB" sz="2000" dirty="0">
              <a:latin typeface="Palatino Linotype" panose="02040502050505030304" pitchFamily="18" charset="0"/>
              <a:cs typeface="Times New Roman" panose="02020603050405020304" pitchFamily="18" charset="0"/>
            </a:endParaRPr>
          </a:p>
          <a:p>
            <a:pPr marL="342900" indent="-342900">
              <a:buClr>
                <a:srgbClr val="00B0F0"/>
              </a:buClr>
              <a:buFont typeface="Arial" panose="020B0604020202020204" pitchFamily="34" charset="0"/>
              <a:buChar char="•"/>
            </a:pPr>
            <a:r>
              <a:rPr lang="ro-RO" sz="2000" dirty="0">
                <a:latin typeface="Palatino Linotype" panose="02040502050505030304" pitchFamily="18" charset="0"/>
                <a:cs typeface="Times New Roman" panose="02020603050405020304" pitchFamily="18" charset="0"/>
              </a:rPr>
              <a:t>Engl</a:t>
            </a:r>
            <a:r>
              <a:rPr lang="ro-RO" sz="2000" b="1" dirty="0">
                <a:latin typeface="Palatino Linotype" panose="02040502050505030304" pitchFamily="18" charset="0"/>
                <a:cs typeface="Times New Roman" panose="02020603050405020304" pitchFamily="18" charset="0"/>
              </a:rPr>
              <a:t>. „at </a:t>
            </a:r>
            <a:r>
              <a:rPr lang="ro-RO" sz="2000" b="1" dirty="0" err="1">
                <a:latin typeface="Palatino Linotype" panose="02040502050505030304" pitchFamily="18" charset="0"/>
                <a:cs typeface="Times New Roman" panose="02020603050405020304" pitchFamily="18" charset="0"/>
              </a:rPr>
              <a:t>all</a:t>
            </a:r>
            <a:r>
              <a:rPr lang="ro-RO" sz="2000" b="1" dirty="0">
                <a:latin typeface="Palatino Linotype" panose="02040502050505030304" pitchFamily="18" charset="0"/>
                <a:cs typeface="Times New Roman" panose="02020603050405020304" pitchFamily="18" charset="0"/>
              </a:rPr>
              <a:t>”</a:t>
            </a:r>
          </a:p>
          <a:p>
            <a:pPr>
              <a:buClr>
                <a:srgbClr val="00B0F0"/>
              </a:buClr>
            </a:pPr>
            <a:r>
              <a:rPr lang="ro-RO" sz="2000" dirty="0">
                <a:latin typeface="Palatino Linotype" panose="02040502050505030304" pitchFamily="18" charset="0"/>
                <a:cs typeface="Times New Roman" panose="02020603050405020304" pitchFamily="18" charset="0"/>
              </a:rPr>
              <a:t>(20) La mine toți preoții din raion au slujit afară sau </a:t>
            </a:r>
            <a:r>
              <a:rPr lang="ro-RO" sz="2000" b="1" i="1" dirty="0">
                <a:latin typeface="Palatino Linotype" panose="02040502050505030304" pitchFamily="18" charset="0"/>
                <a:cs typeface="Times New Roman" panose="02020603050405020304" pitchFamily="18" charset="0"/>
              </a:rPr>
              <a:t>îndeobște</a:t>
            </a:r>
            <a:r>
              <a:rPr lang="ro-RO" sz="2000" dirty="0">
                <a:latin typeface="Palatino Linotype" panose="02040502050505030304" pitchFamily="18" charset="0"/>
                <a:cs typeface="Times New Roman" panose="02020603050405020304" pitchFamily="18" charset="0"/>
              </a:rPr>
              <a:t> n-au slujit cât a fost starea de urgență.</a:t>
            </a:r>
          </a:p>
          <a:p>
            <a:pPr>
              <a:buClr>
                <a:srgbClr val="00B0F0"/>
              </a:buClr>
            </a:pPr>
            <a:r>
              <a:rPr lang="ro-RO" sz="2000" dirty="0">
                <a:latin typeface="Palatino Linotype" panose="02040502050505030304" pitchFamily="18" charset="0"/>
                <a:cs typeface="Times New Roman" panose="02020603050405020304" pitchFamily="18" charset="0"/>
              </a:rPr>
              <a:t>‘</a:t>
            </a:r>
            <a:r>
              <a:rPr lang="ro-RO" sz="2000" dirty="0" err="1">
                <a:latin typeface="Palatino Linotype" panose="02040502050505030304" pitchFamily="18" charset="0"/>
                <a:cs typeface="Times New Roman" panose="02020603050405020304" pitchFamily="18" charset="0"/>
              </a:rPr>
              <a:t>All</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the</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priests</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from</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my</a:t>
            </a:r>
            <a:r>
              <a:rPr lang="ro-RO" sz="2000" dirty="0">
                <a:latin typeface="Palatino Linotype" panose="02040502050505030304" pitchFamily="18" charset="0"/>
                <a:cs typeface="Times New Roman" panose="02020603050405020304" pitchFamily="18" charset="0"/>
              </a:rPr>
              <a:t> district </a:t>
            </a:r>
            <a:r>
              <a:rPr lang="ro-RO" sz="2000" dirty="0" err="1">
                <a:latin typeface="Palatino Linotype" panose="02040502050505030304" pitchFamily="18" charset="0"/>
                <a:cs typeface="Times New Roman" panose="02020603050405020304" pitchFamily="18" charset="0"/>
              </a:rPr>
              <a:t>did</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the</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ceremony</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outdoors</a:t>
            </a:r>
            <a:r>
              <a:rPr lang="ro-RO" sz="2000" dirty="0">
                <a:latin typeface="Palatino Linotype" panose="02040502050505030304" pitchFamily="18" charset="0"/>
                <a:cs typeface="Times New Roman" panose="02020603050405020304" pitchFamily="18" charset="0"/>
              </a:rPr>
              <a:t> or, </a:t>
            </a:r>
            <a:r>
              <a:rPr lang="ro-RO" sz="2000" dirty="0" err="1">
                <a:latin typeface="Palatino Linotype" panose="02040502050505030304" pitchFamily="18" charset="0"/>
                <a:cs typeface="Times New Roman" panose="02020603050405020304" pitchFamily="18" charset="0"/>
              </a:rPr>
              <a:t>did</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not</a:t>
            </a:r>
            <a:r>
              <a:rPr lang="ro-RO" sz="2000" dirty="0">
                <a:latin typeface="Palatino Linotype" panose="02040502050505030304" pitchFamily="18" charset="0"/>
                <a:cs typeface="Times New Roman" panose="02020603050405020304" pitchFamily="18" charset="0"/>
              </a:rPr>
              <a:t> serve </a:t>
            </a:r>
            <a:r>
              <a:rPr lang="ro-RO" sz="2000" b="1" dirty="0">
                <a:latin typeface="Palatino Linotype" panose="02040502050505030304" pitchFamily="18" charset="0"/>
                <a:cs typeface="Times New Roman" panose="02020603050405020304" pitchFamily="18" charset="0"/>
              </a:rPr>
              <a:t>at </a:t>
            </a:r>
            <a:r>
              <a:rPr lang="ro-RO" sz="2000" b="1" dirty="0" err="1">
                <a:latin typeface="Palatino Linotype" panose="02040502050505030304" pitchFamily="18" charset="0"/>
                <a:cs typeface="Times New Roman" panose="02020603050405020304" pitchFamily="18" charset="0"/>
              </a:rPr>
              <a:t>all</a:t>
            </a:r>
            <a:r>
              <a:rPr lang="ro-RO" sz="2000" b="1"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during</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the</a:t>
            </a:r>
            <a:r>
              <a:rPr lang="ro-RO" sz="2000" dirty="0">
                <a:latin typeface="Palatino Linotype" panose="02040502050505030304" pitchFamily="18" charset="0"/>
                <a:cs typeface="Times New Roman" panose="02020603050405020304" pitchFamily="18" charset="0"/>
              </a:rPr>
              <a:t> state of </a:t>
            </a:r>
            <a:r>
              <a:rPr lang="ro-RO" sz="2000" dirty="0" err="1">
                <a:latin typeface="Palatino Linotype" panose="02040502050505030304" pitchFamily="18" charset="0"/>
                <a:cs typeface="Times New Roman" panose="02020603050405020304" pitchFamily="18" charset="0"/>
              </a:rPr>
              <a:t>emergency</a:t>
            </a:r>
            <a:r>
              <a:rPr lang="ro-RO" sz="2000" dirty="0">
                <a:latin typeface="Palatino Linotype" panose="02040502050505030304" pitchFamily="18" charset="0"/>
                <a:cs typeface="Times New Roman" panose="02020603050405020304" pitchFamily="18" charset="0"/>
              </a:rPr>
              <a:t>.’</a:t>
            </a:r>
          </a:p>
          <a:p>
            <a:pPr>
              <a:buClr>
                <a:srgbClr val="00B0F0"/>
              </a:buClr>
            </a:pPr>
            <a:endParaRPr lang="ro-RO" sz="2000" dirty="0">
              <a:latin typeface="Palatino Linotype" panose="02040502050505030304" pitchFamily="18" charset="0"/>
              <a:cs typeface="Times New Roman" panose="02020603050405020304" pitchFamily="18" charset="0"/>
            </a:endParaRPr>
          </a:p>
          <a:p>
            <a:pPr>
              <a:buClr>
                <a:srgbClr val="00B0F0"/>
              </a:buClr>
            </a:pPr>
            <a:r>
              <a:rPr lang="ro-RO" sz="2000" dirty="0">
                <a:latin typeface="Palatino Linotype" panose="02040502050505030304" pitchFamily="18" charset="0"/>
                <a:cs typeface="Times New Roman" panose="02020603050405020304" pitchFamily="18" charset="0"/>
              </a:rPr>
              <a:t>(21) Nu există sănătate pe lume </a:t>
            </a:r>
            <a:r>
              <a:rPr lang="ro-RO" sz="2000" b="1" i="1" dirty="0" err="1">
                <a:latin typeface="Palatino Linotype" panose="02040502050505030304" pitchFamily="18" charset="0"/>
                <a:cs typeface="Times New Roman" panose="02020603050405020304" pitchFamily="18" charset="0"/>
              </a:rPr>
              <a:t>îndeobşte</a:t>
            </a:r>
            <a:r>
              <a:rPr lang="ro-RO" sz="2000" b="1" i="1" dirty="0">
                <a:latin typeface="Palatino Linotype" panose="02040502050505030304" pitchFamily="18" charset="0"/>
                <a:cs typeface="Times New Roman" panose="02020603050405020304" pitchFamily="18" charset="0"/>
              </a:rPr>
              <a:t>.</a:t>
            </a:r>
          </a:p>
          <a:p>
            <a:pPr>
              <a:buClr>
                <a:srgbClr val="00B0F0"/>
              </a:buClr>
            </a:pPr>
            <a:r>
              <a:rPr lang="ro-RO" sz="2000" dirty="0">
                <a:latin typeface="Palatino Linotype" panose="02040502050505030304" pitchFamily="18" charset="0"/>
                <a:cs typeface="Times New Roman" panose="02020603050405020304" pitchFamily="18" charset="0"/>
              </a:rPr>
              <a:t>‘</a:t>
            </a:r>
            <a:r>
              <a:rPr lang="ro-RO" sz="2000" dirty="0" err="1">
                <a:latin typeface="Palatino Linotype" panose="02040502050505030304" pitchFamily="18" charset="0"/>
                <a:cs typeface="Times New Roman" panose="02020603050405020304" pitchFamily="18" charset="0"/>
              </a:rPr>
              <a:t>There</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is</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no</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health</a:t>
            </a:r>
            <a:r>
              <a:rPr lang="ro-RO" sz="2000" dirty="0">
                <a:latin typeface="Palatino Linotype" panose="02040502050505030304" pitchFamily="18" charset="0"/>
                <a:cs typeface="Times New Roman" panose="02020603050405020304" pitchFamily="18" charset="0"/>
              </a:rPr>
              <a:t> in </a:t>
            </a:r>
            <a:r>
              <a:rPr lang="ro-RO" sz="2000" dirty="0" err="1">
                <a:latin typeface="Palatino Linotype" panose="02040502050505030304" pitchFamily="18" charset="0"/>
                <a:cs typeface="Times New Roman" panose="02020603050405020304" pitchFamily="18" charset="0"/>
              </a:rPr>
              <a:t>the</a:t>
            </a:r>
            <a:r>
              <a:rPr lang="ro-RO" sz="2000" dirty="0">
                <a:latin typeface="Palatino Linotype" panose="02040502050505030304" pitchFamily="18" charset="0"/>
                <a:cs typeface="Times New Roman" panose="02020603050405020304" pitchFamily="18" charset="0"/>
              </a:rPr>
              <a:t> </a:t>
            </a:r>
            <a:r>
              <a:rPr lang="ro-RO" sz="2000" dirty="0" err="1">
                <a:latin typeface="Palatino Linotype" panose="02040502050505030304" pitchFamily="18" charset="0"/>
                <a:cs typeface="Times New Roman" panose="02020603050405020304" pitchFamily="18" charset="0"/>
              </a:rPr>
              <a:t>world</a:t>
            </a:r>
            <a:r>
              <a:rPr lang="ro-RO" sz="2000" dirty="0">
                <a:latin typeface="Palatino Linotype" panose="02040502050505030304" pitchFamily="18" charset="0"/>
                <a:cs typeface="Times New Roman" panose="02020603050405020304" pitchFamily="18" charset="0"/>
              </a:rPr>
              <a:t> </a:t>
            </a:r>
            <a:r>
              <a:rPr lang="ro-RO" sz="2000" b="1" dirty="0">
                <a:latin typeface="Palatino Linotype" panose="02040502050505030304" pitchFamily="18" charset="0"/>
                <a:cs typeface="Times New Roman" panose="02020603050405020304" pitchFamily="18" charset="0"/>
              </a:rPr>
              <a:t>at </a:t>
            </a:r>
            <a:r>
              <a:rPr lang="ro-RO" sz="2000" b="1" dirty="0" err="1">
                <a:latin typeface="Palatino Linotype" panose="02040502050505030304" pitchFamily="18" charset="0"/>
                <a:cs typeface="Times New Roman" panose="02020603050405020304" pitchFamily="18" charset="0"/>
              </a:rPr>
              <a:t>all</a:t>
            </a:r>
            <a:r>
              <a:rPr lang="ro-RO" sz="2000" dirty="0">
                <a:latin typeface="Palatino Linotype" panose="02040502050505030304" pitchFamily="18" charset="0"/>
                <a:cs typeface="Times New Roman" panose="02020603050405020304" pitchFamily="18" charset="0"/>
              </a:rPr>
              <a:t>’</a:t>
            </a:r>
          </a:p>
          <a:p>
            <a:pPr>
              <a:buClr>
                <a:srgbClr val="00B0F0"/>
              </a:buClr>
            </a:pPr>
            <a:endParaRPr lang="en-GB" dirty="0">
              <a:latin typeface="Palatino Linotype" panose="02040502050505030304" pitchFamily="18" charset="0"/>
            </a:endParaRPr>
          </a:p>
        </p:txBody>
      </p:sp>
    </p:spTree>
    <p:extLst>
      <p:ext uri="{BB962C8B-B14F-4D97-AF65-F5344CB8AC3E}">
        <p14:creationId xmlns:p14="http://schemas.microsoft.com/office/powerpoint/2010/main" val="830192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sp>
        <p:nvSpPr>
          <p:cNvPr id="7" name="Rectangle 6">
            <a:extLst>
              <a:ext uri="{FF2B5EF4-FFF2-40B4-BE49-F238E27FC236}">
                <a16:creationId xmlns:a16="http://schemas.microsoft.com/office/drawing/2014/main" id="{72B00CE2-8C1B-3747-AA95-87ECE6FFA802}"/>
              </a:ext>
            </a:extLst>
          </p:cNvPr>
          <p:cNvSpPr/>
          <p:nvPr/>
        </p:nvSpPr>
        <p:spPr>
          <a:xfrm>
            <a:off x="770709" y="585216"/>
            <a:ext cx="11312434" cy="5570756"/>
          </a:xfrm>
          <a:prstGeom prst="rect">
            <a:avLst/>
          </a:prstGeom>
        </p:spPr>
        <p:txBody>
          <a:bodyPr wrap="square">
            <a:spAutoFit/>
          </a:bodyPr>
          <a:lstStyle/>
          <a:p>
            <a:pPr>
              <a:buClr>
                <a:srgbClr val="00B0F0"/>
              </a:buClr>
            </a:pPr>
            <a:endParaRPr lang="ro-RO" b="1" dirty="0"/>
          </a:p>
          <a:p>
            <a:pPr>
              <a:buClr>
                <a:srgbClr val="00B0F0"/>
              </a:buClr>
            </a:pPr>
            <a:r>
              <a:rPr lang="ro-RO" sz="2000" b="1" i="1" dirty="0">
                <a:solidFill>
                  <a:srgbClr val="00B0F0"/>
                </a:solidFill>
                <a:latin typeface="Palatino Linotype" panose="02040502050505030304" pitchFamily="18" charset="0"/>
              </a:rPr>
              <a:t>PSINICĂ </a:t>
            </a:r>
            <a:r>
              <a:rPr lang="ro-RO" sz="2000" b="1" i="1" dirty="0">
                <a:solidFill>
                  <a:srgbClr val="0070C0"/>
                </a:solidFill>
                <a:latin typeface="Palatino Linotype" panose="02040502050505030304" pitchFamily="18" charset="0"/>
              </a:rPr>
              <a:t>- </a:t>
            </a:r>
            <a:r>
              <a:rPr lang="en-GB" sz="2000" b="1" dirty="0">
                <a:solidFill>
                  <a:srgbClr val="0070C0"/>
                </a:solidFill>
                <a:latin typeface="Palatino Linotype" panose="02040502050505030304" pitchFamily="18" charset="0"/>
                <a:cs typeface="Times New Roman" panose="02020603050405020304" pitchFamily="18" charset="0"/>
              </a:rPr>
              <a:t>evidential marker ‘it seems that’</a:t>
            </a:r>
            <a:r>
              <a:rPr lang="ro-RO" sz="2000" b="1" i="1" dirty="0">
                <a:solidFill>
                  <a:srgbClr val="0070C0"/>
                </a:solidFill>
                <a:latin typeface="Palatino Linotype" panose="02040502050505030304" pitchFamily="18" charset="0"/>
              </a:rPr>
              <a:t> </a:t>
            </a:r>
          </a:p>
          <a:p>
            <a:pPr>
              <a:buClr>
                <a:srgbClr val="00B0F0"/>
              </a:buClr>
            </a:pPr>
            <a:r>
              <a:rPr lang="ro-RO" sz="2000" b="1" i="1" dirty="0">
                <a:latin typeface="Palatino Linotype" panose="02040502050505030304" pitchFamily="18" charset="0"/>
              </a:rPr>
              <a:t>(&lt; pe 	+ semne + că, </a:t>
            </a:r>
            <a:r>
              <a:rPr lang="en-GB" sz="2000" b="1" i="1" dirty="0">
                <a:latin typeface="Palatino Linotype" panose="02040502050505030304" pitchFamily="18" charset="0"/>
              </a:rPr>
              <a:t>trough reduction) </a:t>
            </a:r>
          </a:p>
          <a:p>
            <a:pPr>
              <a:buClr>
                <a:srgbClr val="00B0F0"/>
              </a:buClr>
            </a:pPr>
            <a:r>
              <a:rPr lang="en-GB" sz="2000" b="1" i="1" dirty="0">
                <a:latin typeface="Palatino Linotype" panose="02040502050505030304" pitchFamily="18" charset="0"/>
              </a:rPr>
              <a:t>    on  	   signs	   that</a:t>
            </a:r>
          </a:p>
          <a:p>
            <a:pPr>
              <a:buClr>
                <a:srgbClr val="00B0F0"/>
              </a:buClr>
            </a:pPr>
            <a:endParaRPr lang="ro-RO" sz="2000" b="1" dirty="0">
              <a:latin typeface="Palatino Linotype" panose="02040502050505030304" pitchFamily="18" charset="0"/>
            </a:endParaRPr>
          </a:p>
          <a:p>
            <a:pPr>
              <a:buClr>
                <a:srgbClr val="00B0F0"/>
              </a:buClr>
            </a:pPr>
            <a:r>
              <a:rPr lang="en-GB" sz="2000" dirty="0">
                <a:latin typeface="Palatino Linotype" panose="02040502050505030304" pitchFamily="18" charset="0"/>
                <a:cs typeface="Times New Roman" panose="02020603050405020304" pitchFamily="18" charset="0"/>
              </a:rPr>
              <a:t>(22) El a </a:t>
            </a:r>
            <a:r>
              <a:rPr lang="en-GB" sz="2000" dirty="0" err="1">
                <a:latin typeface="Palatino Linotype" panose="02040502050505030304" pitchFamily="18" charset="0"/>
                <a:cs typeface="Times New Roman" panose="02020603050405020304" pitchFamily="18" charset="0"/>
              </a:rPr>
              <a:t>pălit</a:t>
            </a:r>
            <a:r>
              <a:rPr lang="en-GB" sz="2000" dirty="0">
                <a:latin typeface="Palatino Linotype" panose="02040502050505030304" pitchFamily="18" charset="0"/>
                <a:cs typeface="Times New Roman" panose="02020603050405020304" pitchFamily="18" charset="0"/>
              </a:rPr>
              <a:t>-o </a:t>
            </a:r>
            <a:r>
              <a:rPr lang="en-GB" sz="2000" b="1" i="1" dirty="0" err="1">
                <a:latin typeface="Palatino Linotype" panose="02040502050505030304" pitchFamily="18" charset="0"/>
                <a:cs typeface="Times New Roman" panose="02020603050405020304" pitchFamily="18" charset="0"/>
              </a:rPr>
              <a:t>psinică</a:t>
            </a:r>
            <a:r>
              <a:rPr lang="en-GB" sz="2000" dirty="0">
                <a:latin typeface="Palatino Linotype" panose="02040502050505030304" pitchFamily="18" charset="0"/>
                <a:cs typeface="Times New Roman" panose="02020603050405020304" pitchFamily="18" charset="0"/>
              </a:rPr>
              <a:t> cu capul de </a:t>
            </a:r>
            <a:r>
              <a:rPr lang="en-GB" sz="2000" dirty="0" err="1">
                <a:latin typeface="Palatino Linotype" panose="02040502050505030304" pitchFamily="18" charset="0"/>
                <a:cs typeface="Times New Roman" panose="02020603050405020304" pitchFamily="18" charset="0"/>
              </a:rPr>
              <a:t>perete</a:t>
            </a:r>
            <a:r>
              <a:rPr lang="en-GB" sz="2000" dirty="0">
                <a:latin typeface="Palatino Linotype" panose="02040502050505030304" pitchFamily="18" charset="0"/>
                <a:cs typeface="Times New Roman" panose="02020603050405020304" pitchFamily="18" charset="0"/>
              </a:rPr>
              <a:t>. Era de </a:t>
            </a:r>
            <a:r>
              <a:rPr lang="en-GB" sz="2000" dirty="0" err="1">
                <a:latin typeface="Palatino Linotype" panose="02040502050505030304" pitchFamily="18" charset="0"/>
                <a:cs typeface="Times New Roman" panose="02020603050405020304" pitchFamily="18" charset="0"/>
              </a:rPr>
              <a:t>sânge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peretele</a:t>
            </a:r>
            <a:r>
              <a:rPr lang="en-GB" sz="2000" dirty="0">
                <a:latin typeface="Palatino Linotype" panose="02040502050505030304" pitchFamily="18" charset="0"/>
                <a:cs typeface="Times New Roman" panose="02020603050405020304" pitchFamily="18" charset="0"/>
              </a:rPr>
              <a:t>, a </a:t>
            </a:r>
            <a:r>
              <a:rPr lang="en-GB" sz="2000" dirty="0" err="1">
                <a:latin typeface="Palatino Linotype" panose="02040502050505030304" pitchFamily="18" charset="0"/>
                <a:cs typeface="Times New Roman" panose="02020603050405020304" pitchFamily="18" charset="0"/>
              </a:rPr>
              <a:t>spus</a:t>
            </a:r>
            <a:r>
              <a:rPr lang="en-GB" sz="2000" dirty="0">
                <a:latin typeface="Palatino Linotype" panose="02040502050505030304" pitchFamily="18" charset="0"/>
                <a:cs typeface="Times New Roman" panose="02020603050405020304" pitchFamily="18" charset="0"/>
              </a:rPr>
              <a:t> mama </a:t>
            </a:r>
            <a:r>
              <a:rPr lang="en-GB" sz="2000" dirty="0" err="1">
                <a:latin typeface="Palatino Linotype" panose="02040502050505030304" pitchFamily="18" charset="0"/>
                <a:cs typeface="Times New Roman" panose="02020603050405020304" pitchFamily="18" charset="0"/>
              </a:rPr>
              <a:t>victimei</a:t>
            </a:r>
            <a:r>
              <a:rPr lang="en-GB" sz="2000" dirty="0">
                <a:latin typeface="Palatino Linotype" panose="02040502050505030304" pitchFamily="18" charset="0"/>
                <a:cs typeface="Times New Roman" panose="02020603050405020304" pitchFamily="18" charset="0"/>
              </a:rPr>
              <a:t>.</a:t>
            </a:r>
          </a:p>
          <a:p>
            <a:pPr>
              <a:buClr>
                <a:srgbClr val="00B0F0"/>
              </a:buClr>
            </a:pPr>
            <a:r>
              <a:rPr lang="en-GB" sz="2000" dirty="0">
                <a:latin typeface="Palatino Linotype" panose="02040502050505030304" pitchFamily="18" charset="0"/>
                <a:cs typeface="Times New Roman" panose="02020603050405020304" pitchFamily="18" charset="0"/>
              </a:rPr>
              <a:t>‘</a:t>
            </a:r>
            <a:r>
              <a:rPr lang="en-GB" sz="2000" b="1" dirty="0">
                <a:latin typeface="Palatino Linotype" panose="02040502050505030304" pitchFamily="18" charset="0"/>
                <a:cs typeface="Times New Roman" panose="02020603050405020304" pitchFamily="18" charset="0"/>
              </a:rPr>
              <a:t>It seems that</a:t>
            </a:r>
            <a:r>
              <a:rPr lang="en-GB" sz="2000" dirty="0">
                <a:latin typeface="Palatino Linotype" panose="02040502050505030304" pitchFamily="18" charset="0"/>
                <a:cs typeface="Times New Roman" panose="02020603050405020304" pitchFamily="18" charset="0"/>
              </a:rPr>
              <a:t> he slammed her head against the wall. There was blood on the wall, said the victim's mother’</a:t>
            </a:r>
          </a:p>
          <a:p>
            <a:pPr>
              <a:buClr>
                <a:srgbClr val="00B0F0"/>
              </a:buClr>
            </a:pPr>
            <a:endParaRPr lang="en-GB" sz="2000" dirty="0">
              <a:latin typeface="Palatino Linotype" panose="02040502050505030304" pitchFamily="18" charset="0"/>
              <a:cs typeface="Times New Roman" panose="02020603050405020304" pitchFamily="18" charset="0"/>
            </a:endParaRPr>
          </a:p>
          <a:p>
            <a:pPr>
              <a:buClr>
                <a:srgbClr val="00B0F0"/>
              </a:buClr>
            </a:pPr>
            <a:r>
              <a:rPr lang="en-GB" sz="2000" dirty="0">
                <a:latin typeface="Palatino Linotype" panose="02040502050505030304" pitchFamily="18" charset="0"/>
                <a:cs typeface="Times New Roman" panose="02020603050405020304" pitchFamily="18" charset="0"/>
              </a:rPr>
              <a:t>(23) </a:t>
            </a:r>
            <a:r>
              <a:rPr lang="en-GB" sz="2000" dirty="0" err="1">
                <a:latin typeface="Palatino Linotype" panose="02040502050505030304" pitchFamily="18" charset="0"/>
                <a:cs typeface="Times New Roman" panose="02020603050405020304" pitchFamily="18" charset="0"/>
              </a:rPr>
              <a:t>Toți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doreau</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să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trăiască</a:t>
            </a:r>
            <a:r>
              <a:rPr lang="en-GB" sz="2000" dirty="0">
                <a:latin typeface="Palatino Linotype" panose="02040502050505030304" pitchFamily="18" charset="0"/>
                <a:cs typeface="Times New Roman" panose="02020603050405020304" pitchFamily="18" charset="0"/>
              </a:rPr>
              <a:t>-n </a:t>
            </a:r>
            <a:r>
              <a:rPr lang="en-GB" sz="2000" dirty="0" err="1">
                <a:latin typeface="Palatino Linotype" panose="02040502050505030304" pitchFamily="18" charset="0"/>
                <a:cs typeface="Times New Roman" panose="02020603050405020304" pitchFamily="18" charset="0"/>
              </a:rPr>
              <a:t>Chișinău</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și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să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vadă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Moskowa</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și</a:t>
            </a:r>
            <a:r>
              <a:rPr lang="en-GB" sz="2000" dirty="0">
                <a:latin typeface="Palatino Linotype" panose="02040502050505030304" pitchFamily="18" charset="0"/>
                <a:cs typeface="Times New Roman" panose="02020603050405020304" pitchFamily="18" charset="0"/>
              </a:rPr>
              <a:t> Italia (</a:t>
            </a:r>
            <a:r>
              <a:rPr lang="en-GB" sz="2000" b="1" i="1" dirty="0" err="1">
                <a:latin typeface="Palatino Linotype" panose="02040502050505030304" pitchFamily="18" charset="0"/>
                <a:cs typeface="Times New Roman" panose="02020603050405020304" pitchFamily="18" charset="0"/>
              </a:rPr>
              <a:t>psinică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visele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devin</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realitate</a:t>
            </a:r>
            <a:r>
              <a:rPr lang="en-GB" sz="2000" dirty="0">
                <a:latin typeface="Palatino Linotype" panose="02040502050505030304" pitchFamily="18" charset="0"/>
                <a:cs typeface="Times New Roman" panose="02020603050405020304" pitchFamily="18" charset="0"/>
              </a:rPr>
              <a:t>)</a:t>
            </a:r>
          </a:p>
          <a:p>
            <a:pPr>
              <a:buClr>
                <a:srgbClr val="00B0F0"/>
              </a:buClr>
            </a:pPr>
            <a:r>
              <a:rPr lang="en-GB" sz="2000" dirty="0">
                <a:latin typeface="Palatino Linotype" panose="02040502050505030304" pitchFamily="18" charset="0"/>
                <a:cs typeface="Times New Roman" panose="02020603050405020304" pitchFamily="18" charset="0"/>
              </a:rPr>
              <a:t>‘They all wanted to live in Chisinau and see </a:t>
            </a:r>
            <a:r>
              <a:rPr lang="en-GB" sz="2000" dirty="0" err="1">
                <a:latin typeface="Palatino Linotype" panose="02040502050505030304" pitchFamily="18" charset="0"/>
                <a:cs typeface="Times New Roman" panose="02020603050405020304" pitchFamily="18" charset="0"/>
              </a:rPr>
              <a:t>Moskow</a:t>
            </a:r>
            <a:r>
              <a:rPr lang="en-GB" sz="2000" dirty="0">
                <a:latin typeface="Palatino Linotype" panose="02040502050505030304" pitchFamily="18" charset="0"/>
                <a:cs typeface="Times New Roman" panose="02020603050405020304" pitchFamily="18" charset="0"/>
              </a:rPr>
              <a:t> and Italy (</a:t>
            </a:r>
            <a:r>
              <a:rPr lang="en-GB" sz="2000" b="1" dirty="0">
                <a:latin typeface="Palatino Linotype" panose="02040502050505030304" pitchFamily="18" charset="0"/>
                <a:cs typeface="Times New Roman" panose="02020603050405020304" pitchFamily="18" charset="0"/>
              </a:rPr>
              <a:t>it seems that </a:t>
            </a:r>
            <a:r>
              <a:rPr lang="en-GB" sz="2000" dirty="0">
                <a:latin typeface="Palatino Linotype" panose="02040502050505030304" pitchFamily="18" charset="0"/>
                <a:cs typeface="Times New Roman" panose="02020603050405020304" pitchFamily="18" charset="0"/>
              </a:rPr>
              <a:t>dreams come true)’</a:t>
            </a:r>
          </a:p>
          <a:p>
            <a:pPr>
              <a:buClr>
                <a:srgbClr val="00B0F0"/>
              </a:buClr>
            </a:pPr>
            <a:endParaRPr lang="en-GB" sz="2000" dirty="0">
              <a:latin typeface="Palatino Linotype" panose="02040502050505030304" pitchFamily="18" charset="0"/>
              <a:cs typeface="Times New Roman" panose="02020603050405020304" pitchFamily="18" charset="0"/>
            </a:endParaRPr>
          </a:p>
          <a:p>
            <a:pPr>
              <a:buClr>
                <a:srgbClr val="00B0F0"/>
              </a:buClr>
            </a:pPr>
            <a:r>
              <a:rPr lang="en-GB" sz="2000" dirty="0">
                <a:latin typeface="Palatino Linotype" panose="02040502050505030304" pitchFamily="18" charset="0"/>
                <a:cs typeface="Times New Roman" panose="02020603050405020304" pitchFamily="18" charset="0"/>
              </a:rPr>
              <a:t>(24) </a:t>
            </a:r>
            <a:r>
              <a:rPr lang="en-GB" sz="2000" b="1" i="1" dirty="0" err="1">
                <a:latin typeface="Palatino Linotype" panose="02040502050505030304" pitchFamily="18" charset="0"/>
                <a:cs typeface="Times New Roman" panose="02020603050405020304" pitchFamily="18" charset="0"/>
              </a:rPr>
              <a:t>Psinică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numai</a:t>
            </a:r>
            <a:r>
              <a:rPr lang="en-GB" sz="2000" dirty="0">
                <a:latin typeface="Palatino Linotype" panose="02040502050505030304" pitchFamily="18" charset="0"/>
                <a:cs typeface="Times New Roman" panose="02020603050405020304" pitchFamily="18" charset="0"/>
              </a:rPr>
              <a:t> Daria </a:t>
            </a:r>
            <a:r>
              <a:rPr lang="en-GB" sz="2000" dirty="0" err="1">
                <a:latin typeface="Palatino Linotype" panose="02040502050505030304" pitchFamily="18" charset="0"/>
                <a:cs typeface="Times New Roman" panose="02020603050405020304" pitchFamily="18" charset="0"/>
              </a:rPr>
              <a:t>știe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să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iasă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frumos</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în</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poze</a:t>
            </a:r>
            <a:r>
              <a:rPr lang="en-GB" sz="2000" dirty="0">
                <a:latin typeface="Palatino Linotype" panose="02040502050505030304" pitchFamily="18" charset="0"/>
                <a:cs typeface="Times New Roman" panose="02020603050405020304" pitchFamily="18" charset="0"/>
              </a:rPr>
              <a:t>.</a:t>
            </a:r>
          </a:p>
          <a:p>
            <a:pPr>
              <a:buClr>
                <a:srgbClr val="00B0F0"/>
              </a:buClr>
            </a:pPr>
            <a:r>
              <a:rPr lang="en-GB" sz="2000" dirty="0">
                <a:latin typeface="Palatino Linotype" panose="02040502050505030304" pitchFamily="18" charset="0"/>
                <a:cs typeface="Times New Roman" panose="02020603050405020304" pitchFamily="18" charset="0"/>
              </a:rPr>
              <a:t>‘</a:t>
            </a:r>
            <a:r>
              <a:rPr lang="en-GB" sz="2000" b="1" dirty="0">
                <a:latin typeface="Palatino Linotype" panose="02040502050505030304" pitchFamily="18" charset="0"/>
                <a:cs typeface="Times New Roman" panose="02020603050405020304" pitchFamily="18" charset="0"/>
              </a:rPr>
              <a:t>It seems that</a:t>
            </a:r>
            <a:r>
              <a:rPr lang="en-GB" sz="2000" dirty="0">
                <a:latin typeface="Palatino Linotype" panose="02040502050505030304" pitchFamily="18" charset="0"/>
                <a:cs typeface="Times New Roman" panose="02020603050405020304" pitchFamily="18" charset="0"/>
              </a:rPr>
              <a:t> only Daria knows how to beautifully pose’</a:t>
            </a:r>
          </a:p>
          <a:p>
            <a:pPr>
              <a:buClr>
                <a:srgbClr val="00B0F0"/>
              </a:buClr>
            </a:pPr>
            <a:endParaRPr lang="en-GB" sz="2000" dirty="0">
              <a:latin typeface="Palatino Linotype" panose="02040502050505030304" pitchFamily="18" charset="0"/>
              <a:cs typeface="Times New Roman" panose="02020603050405020304" pitchFamily="18" charset="0"/>
            </a:endParaRPr>
          </a:p>
          <a:p>
            <a:pPr>
              <a:buClr>
                <a:srgbClr val="00B0F0"/>
              </a:buClr>
            </a:pPr>
            <a:r>
              <a:rPr lang="en-GB" sz="2000" dirty="0">
                <a:latin typeface="Palatino Linotype" panose="02040502050505030304" pitchFamily="18" charset="0"/>
                <a:cs typeface="Times New Roman" panose="02020603050405020304" pitchFamily="18" charset="0"/>
              </a:rPr>
              <a:t>(25) </a:t>
            </a:r>
            <a:r>
              <a:rPr lang="en-GB" sz="2000" b="1" i="1" dirty="0" err="1">
                <a:latin typeface="Palatino Linotype" panose="02040502050505030304" pitchFamily="18" charset="0"/>
                <a:cs typeface="Times New Roman" panose="02020603050405020304" pitchFamily="18" charset="0"/>
              </a:rPr>
              <a:t>Psinica</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tinara</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astai</a:t>
            </a:r>
            <a:r>
              <a:rPr lang="en-GB" sz="2000" dirty="0">
                <a:latin typeface="Palatino Linotype" panose="02040502050505030304" pitchFamily="18" charset="0"/>
                <a:cs typeface="Times New Roman" panose="02020603050405020304" pitchFamily="18" charset="0"/>
              </a:rPr>
              <a:t> e </a:t>
            </a:r>
            <a:r>
              <a:rPr lang="en-GB" sz="2000" dirty="0" err="1">
                <a:latin typeface="Palatino Linotype" panose="02040502050505030304" pitchFamily="18" charset="0"/>
                <a:cs typeface="Times New Roman" panose="02020603050405020304" pitchFamily="18" charset="0"/>
              </a:rPr>
              <a:t>nepoata</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lui</a:t>
            </a:r>
            <a:r>
              <a:rPr lang="en-GB" sz="2000" dirty="0">
                <a:latin typeface="Palatino Linotype" panose="02040502050505030304" pitchFamily="18" charset="0"/>
                <a:cs typeface="Times New Roman" panose="02020603050405020304" pitchFamily="18" charset="0"/>
              </a:rPr>
              <a:t> Putin ca </a:t>
            </a:r>
            <a:r>
              <a:rPr lang="en-GB" sz="2000" dirty="0" err="1">
                <a:latin typeface="Palatino Linotype" panose="02040502050505030304" pitchFamily="18" charset="0"/>
                <a:cs typeface="Times New Roman" panose="02020603050405020304" pitchFamily="18" charset="0"/>
              </a:rPr>
              <a:t>alta</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explicatie</a:t>
            </a:r>
            <a:r>
              <a:rPr lang="en-GB" sz="2000" dirty="0">
                <a:latin typeface="Palatino Linotype" panose="02040502050505030304" pitchFamily="18" charset="0"/>
                <a:cs typeface="Times New Roman" panose="02020603050405020304" pitchFamily="18" charset="0"/>
              </a:rPr>
              <a:t> nu am.</a:t>
            </a:r>
          </a:p>
          <a:p>
            <a:pPr>
              <a:buClr>
                <a:srgbClr val="00B0F0"/>
              </a:buClr>
            </a:pPr>
            <a:r>
              <a:rPr lang="en-GB" sz="2000" dirty="0">
                <a:latin typeface="Palatino Linotype" panose="02040502050505030304" pitchFamily="18" charset="0"/>
                <a:cs typeface="Times New Roman" panose="02020603050405020304" pitchFamily="18" charset="0"/>
              </a:rPr>
              <a:t>‘</a:t>
            </a:r>
            <a:r>
              <a:rPr lang="en-GB" sz="2000" b="1" dirty="0">
                <a:latin typeface="Palatino Linotype" panose="02040502050505030304" pitchFamily="18" charset="0"/>
                <a:cs typeface="Times New Roman" panose="02020603050405020304" pitchFamily="18" charset="0"/>
              </a:rPr>
              <a:t>It seems that</a:t>
            </a:r>
            <a:r>
              <a:rPr lang="en-GB" sz="2000" dirty="0">
                <a:latin typeface="Palatino Linotype" panose="02040502050505030304" pitchFamily="18" charset="0"/>
                <a:cs typeface="Times New Roman" panose="02020603050405020304" pitchFamily="18" charset="0"/>
              </a:rPr>
              <a:t>, this young woman is Putin's niece, I have no other explanation’</a:t>
            </a:r>
          </a:p>
          <a:p>
            <a:pPr>
              <a:buClr>
                <a:srgbClr val="00B0F0"/>
              </a:buClr>
            </a:pPr>
            <a:endParaRPr lang="en-GB" dirty="0">
              <a:latin typeface="Times New Roman" panose="02020603050405020304" pitchFamily="18" charset="0"/>
              <a:cs typeface="Times New Roman" panose="02020603050405020304" pitchFamily="18" charset="0"/>
            </a:endParaRPr>
          </a:p>
        </p:txBody>
      </p:sp>
      <p:sp>
        <p:nvSpPr>
          <p:cNvPr id="8" name="Title 7">
            <a:extLst>
              <a:ext uri="{FF2B5EF4-FFF2-40B4-BE49-F238E27FC236}">
                <a16:creationId xmlns:a16="http://schemas.microsoft.com/office/drawing/2014/main" id="{1E3FD6AD-D121-50BB-AB8B-27C50008C5A2}"/>
              </a:ext>
            </a:extLst>
          </p:cNvPr>
          <p:cNvSpPr>
            <a:spLocks noGrp="1"/>
          </p:cNvSpPr>
          <p:nvPr>
            <p:ph type="title"/>
          </p:nvPr>
        </p:nvSpPr>
        <p:spPr>
          <a:xfrm>
            <a:off x="1024128" y="585216"/>
            <a:ext cx="10614878" cy="747195"/>
          </a:xfrm>
        </p:spPr>
        <p:txBody>
          <a:bodyPr/>
          <a:lstStyle/>
          <a:p>
            <a:pPr algn="r"/>
            <a:r>
              <a:rPr lang="en-GB" dirty="0"/>
              <a:t>data</a:t>
            </a:r>
          </a:p>
        </p:txBody>
      </p:sp>
    </p:spTree>
    <p:extLst>
      <p:ext uri="{BB962C8B-B14F-4D97-AF65-F5344CB8AC3E}">
        <p14:creationId xmlns:p14="http://schemas.microsoft.com/office/powerpoint/2010/main" val="1531904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4EE3-886E-6E42-BC8F-BFC42E4DC35E}"/>
              </a:ext>
            </a:extLst>
          </p:cNvPr>
          <p:cNvSpPr>
            <a:spLocks noGrp="1"/>
          </p:cNvSpPr>
          <p:nvPr>
            <p:ph type="title"/>
          </p:nvPr>
        </p:nvSpPr>
        <p:spPr>
          <a:xfrm>
            <a:off x="903853" y="245227"/>
            <a:ext cx="10891906" cy="890649"/>
          </a:xfrm>
        </p:spPr>
        <p:txBody>
          <a:bodyPr>
            <a:normAutofit/>
          </a:bodyPr>
          <a:lstStyle/>
          <a:p>
            <a:pPr algn="r"/>
            <a:r>
              <a:rPr lang="ro-RO" sz="4400" dirty="0"/>
              <a:t>data</a:t>
            </a:r>
          </a:p>
        </p:txBody>
      </p:sp>
      <p:sp>
        <p:nvSpPr>
          <p:cNvPr id="3" name="Content Placeholder 2">
            <a:extLst>
              <a:ext uri="{FF2B5EF4-FFF2-40B4-BE49-F238E27FC236}">
                <a16:creationId xmlns:a16="http://schemas.microsoft.com/office/drawing/2014/main" id="{96A645AC-E16D-7140-AEC7-4AA3B569AEC2}"/>
              </a:ext>
            </a:extLst>
          </p:cNvPr>
          <p:cNvSpPr>
            <a:spLocks noGrp="1"/>
          </p:cNvSpPr>
          <p:nvPr>
            <p:ph idx="1"/>
          </p:nvPr>
        </p:nvSpPr>
        <p:spPr>
          <a:xfrm>
            <a:off x="783771" y="1923803"/>
            <a:ext cx="9960431" cy="3847605"/>
          </a:xfrm>
        </p:spPr>
        <p:txBody>
          <a:bodyPr>
            <a:normAutofit/>
          </a:bodyPr>
          <a:lstStyle/>
          <a:p>
            <a:endParaRPr lang="ro-RO" sz="2400" b="1" dirty="0"/>
          </a:p>
          <a:p>
            <a:endParaRPr lang="ro-RO" sz="2400" dirty="0"/>
          </a:p>
          <a:p>
            <a:endParaRPr lang="ro-RO" sz="2400" dirty="0"/>
          </a:p>
          <a:p>
            <a:endParaRPr lang="ro-RO" sz="2400" dirty="0"/>
          </a:p>
          <a:p>
            <a:pPr marL="0" indent="0">
              <a:buNone/>
            </a:pPr>
            <a:endParaRPr lang="ro-RO" sz="2400" dirty="0"/>
          </a:p>
          <a:p>
            <a:endParaRPr lang="ro-RO" sz="2400" dirty="0"/>
          </a:p>
          <a:p>
            <a:endParaRPr lang="ro-RO" sz="2400" dirty="0"/>
          </a:p>
          <a:p>
            <a:endParaRPr lang="ro-RO" dirty="0"/>
          </a:p>
          <a:p>
            <a:endParaRPr lang="ro-RO" dirty="0"/>
          </a:p>
          <a:p>
            <a:endParaRPr lang="ro-RO" dirty="0"/>
          </a:p>
        </p:txBody>
      </p:sp>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sp>
        <p:nvSpPr>
          <p:cNvPr id="7" name="Rectangle 6">
            <a:extLst>
              <a:ext uri="{FF2B5EF4-FFF2-40B4-BE49-F238E27FC236}">
                <a16:creationId xmlns:a16="http://schemas.microsoft.com/office/drawing/2014/main" id="{72B00CE2-8C1B-3747-AA95-87ECE6FFA802}"/>
              </a:ext>
            </a:extLst>
          </p:cNvPr>
          <p:cNvSpPr/>
          <p:nvPr/>
        </p:nvSpPr>
        <p:spPr>
          <a:xfrm>
            <a:off x="770708" y="483327"/>
            <a:ext cx="11194869" cy="5871778"/>
          </a:xfrm>
          <a:prstGeom prst="rect">
            <a:avLst/>
          </a:prstGeom>
        </p:spPr>
        <p:txBody>
          <a:bodyPr wrap="square">
            <a:spAutoFit/>
          </a:bodyPr>
          <a:lstStyle/>
          <a:p>
            <a:pPr>
              <a:buClr>
                <a:srgbClr val="00B0F0"/>
              </a:buClr>
            </a:pPr>
            <a:r>
              <a:rPr lang="ro-RO" sz="2000" b="1" i="1" dirty="0">
                <a:solidFill>
                  <a:srgbClr val="00B0F0"/>
                </a:solidFill>
                <a:latin typeface="Palatino Linotype" panose="02040502050505030304" pitchFamily="18" charset="0"/>
              </a:rPr>
              <a:t>MĂTINCĂ  </a:t>
            </a:r>
            <a:r>
              <a:rPr lang="ro-RO" sz="2000" b="1" dirty="0">
                <a:latin typeface="Palatino Linotype" panose="02040502050505030304" pitchFamily="18" charset="0"/>
              </a:rPr>
              <a:t>- </a:t>
            </a:r>
            <a:r>
              <a:rPr lang="ro-RO" sz="2000" b="1" dirty="0">
                <a:solidFill>
                  <a:srgbClr val="0070C0"/>
                </a:solidFill>
                <a:latin typeface="Palatino Linotype" panose="02040502050505030304" pitchFamily="18" charset="0"/>
              </a:rPr>
              <a:t>e</a:t>
            </a:r>
            <a:r>
              <a:rPr lang="en-GB" sz="2000" b="1" dirty="0" err="1">
                <a:solidFill>
                  <a:srgbClr val="0070C0"/>
                </a:solidFill>
                <a:latin typeface="Palatino Linotype" panose="02040502050505030304" pitchFamily="18" charset="0"/>
              </a:rPr>
              <a:t>pistemic</a:t>
            </a:r>
            <a:r>
              <a:rPr lang="en-GB" sz="2000" b="1" dirty="0">
                <a:solidFill>
                  <a:srgbClr val="0070C0"/>
                </a:solidFill>
                <a:latin typeface="Palatino Linotype" panose="02040502050505030304" pitchFamily="18" charset="0"/>
              </a:rPr>
              <a:t> marker of opinion ‘I think’ </a:t>
            </a:r>
            <a:endParaRPr lang="ro-RO" sz="2000" b="1" i="1" dirty="0">
              <a:solidFill>
                <a:srgbClr val="0070C0"/>
              </a:solidFill>
              <a:latin typeface="Palatino Linotype" panose="02040502050505030304" pitchFamily="18" charset="0"/>
            </a:endParaRPr>
          </a:p>
          <a:p>
            <a:pPr>
              <a:buClr>
                <a:srgbClr val="00B0F0"/>
              </a:buClr>
            </a:pPr>
            <a:r>
              <a:rPr lang="ro-RO" sz="2000" b="1" i="1" dirty="0">
                <a:latin typeface="Palatino Linotype" panose="02040502050505030304" pitchFamily="18" charset="0"/>
              </a:rPr>
              <a:t>(&lt; mă + tem + că) </a:t>
            </a:r>
          </a:p>
          <a:p>
            <a:pPr>
              <a:buClr>
                <a:srgbClr val="00B0F0"/>
              </a:buClr>
            </a:pPr>
            <a:r>
              <a:rPr lang="en-GB" sz="2000" b="1" i="1" dirty="0">
                <a:latin typeface="Palatino Linotype" panose="02040502050505030304" pitchFamily="18" charset="0"/>
              </a:rPr>
              <a:t>I am afraid that</a:t>
            </a:r>
          </a:p>
          <a:p>
            <a:pPr>
              <a:buClr>
                <a:srgbClr val="00B0F0"/>
              </a:buClr>
            </a:pPr>
            <a:endParaRPr lang="ro-RO" sz="2000" dirty="0">
              <a:latin typeface="Palatino Linotype" panose="02040502050505030304" pitchFamily="18" charset="0"/>
            </a:endParaRPr>
          </a:p>
          <a:p>
            <a:r>
              <a:rPr lang="en-GB" sz="2000" dirty="0">
                <a:latin typeface="Palatino Linotype" panose="02040502050505030304" pitchFamily="18" charset="0"/>
                <a:cs typeface="Times New Roman" panose="02020603050405020304" pitchFamily="18" charset="0"/>
              </a:rPr>
              <a:t>(26) </a:t>
            </a:r>
            <a:r>
              <a:rPr lang="en-GB" sz="2000" dirty="0">
                <a:latin typeface="Palatino Linotype" panose="02040502050505030304" pitchFamily="18" charset="0"/>
              </a:rPr>
              <a:t>A: </a:t>
            </a:r>
            <a:r>
              <a:rPr lang="en-GB" sz="2000" dirty="0" err="1">
                <a:latin typeface="Palatino Linotype" panose="02040502050505030304" pitchFamily="18" charset="0"/>
              </a:rPr>
              <a:t>noroc</a:t>
            </a:r>
            <a:r>
              <a:rPr lang="en-GB" sz="2000" dirty="0">
                <a:latin typeface="Palatino Linotype" panose="02040502050505030304" pitchFamily="18" charset="0"/>
              </a:rPr>
              <a:t>. </a:t>
            </a:r>
            <a:r>
              <a:rPr lang="en-GB" sz="2000" dirty="0" err="1">
                <a:latin typeface="Palatino Linotype" panose="02040502050505030304" pitchFamily="18" charset="0"/>
              </a:rPr>
              <a:t>tu</a:t>
            </a:r>
            <a:r>
              <a:rPr lang="en-GB" sz="2000" dirty="0">
                <a:latin typeface="Palatino Linotype" panose="02040502050505030304" pitchFamily="18" charset="0"/>
              </a:rPr>
              <a:t> </a:t>
            </a:r>
            <a:r>
              <a:rPr lang="en-GB" sz="2000" dirty="0" err="1">
                <a:latin typeface="Palatino Linotype" panose="02040502050505030304" pitchFamily="18" charset="0"/>
              </a:rPr>
              <a:t>când</a:t>
            </a:r>
            <a:r>
              <a:rPr lang="en-GB" sz="2000" dirty="0">
                <a:latin typeface="Palatino Linotype" panose="02040502050505030304" pitchFamily="18" charset="0"/>
              </a:rPr>
              <a:t> </a:t>
            </a:r>
            <a:r>
              <a:rPr lang="en-GB" sz="2000" dirty="0" err="1">
                <a:latin typeface="Palatino Linotype" panose="02040502050505030304" pitchFamily="18" charset="0"/>
              </a:rPr>
              <a:t>te</a:t>
            </a:r>
            <a:r>
              <a:rPr lang="en-GB" sz="2000" dirty="0">
                <a:latin typeface="Palatino Linotype" panose="02040502050505030304" pitchFamily="18" charset="0"/>
              </a:rPr>
              <a:t> </a:t>
            </a:r>
            <a:r>
              <a:rPr lang="en-GB" sz="2000" dirty="0" err="1">
                <a:latin typeface="Palatino Linotype" panose="02040502050505030304" pitchFamily="18" charset="0"/>
              </a:rPr>
              <a:t>pornești</a:t>
            </a:r>
            <a:r>
              <a:rPr lang="en-GB" sz="2000" dirty="0">
                <a:latin typeface="Palatino Linotype" panose="02040502050505030304" pitchFamily="18" charset="0"/>
              </a:rPr>
              <a:t> </a:t>
            </a:r>
            <a:r>
              <a:rPr lang="en-GB" sz="2000" dirty="0" err="1">
                <a:latin typeface="Palatino Linotype" panose="02040502050505030304" pitchFamily="18" charset="0"/>
              </a:rPr>
              <a:t>înapoi</a:t>
            </a:r>
            <a:r>
              <a:rPr lang="en-GB" sz="2000" dirty="0">
                <a:latin typeface="Palatino Linotype" panose="02040502050505030304" pitchFamily="18" charset="0"/>
              </a:rPr>
              <a:t> </a:t>
            </a:r>
            <a:r>
              <a:rPr lang="en-GB" sz="2000" dirty="0" err="1">
                <a:latin typeface="Palatino Linotype" panose="02040502050505030304" pitchFamily="18" charset="0"/>
              </a:rPr>
              <a:t>spre</a:t>
            </a:r>
            <a:r>
              <a:rPr lang="en-GB" sz="2000" dirty="0">
                <a:latin typeface="Palatino Linotype" panose="02040502050505030304" pitchFamily="18" charset="0"/>
              </a:rPr>
              <a:t> </a:t>
            </a:r>
            <a:r>
              <a:rPr lang="en-GB" sz="2000" dirty="0" err="1">
                <a:latin typeface="Palatino Linotype" panose="02040502050505030304" pitchFamily="18" charset="0"/>
              </a:rPr>
              <a:t>București</a:t>
            </a:r>
            <a:r>
              <a:rPr lang="en-GB" sz="2000" dirty="0">
                <a:latin typeface="Palatino Linotype" panose="02040502050505030304" pitchFamily="18" charset="0"/>
              </a:rPr>
              <a:t> </a:t>
            </a:r>
          </a:p>
          <a:p>
            <a:r>
              <a:rPr lang="en-GB" sz="2000" dirty="0">
                <a:latin typeface="Palatino Linotype" panose="02040502050505030304" pitchFamily="18" charset="0"/>
              </a:rPr>
              <a:t>	B: </a:t>
            </a:r>
            <a:r>
              <a:rPr lang="en-GB" sz="2000" dirty="0" err="1">
                <a:latin typeface="Palatino Linotype" panose="02040502050505030304" pitchFamily="18" charset="0"/>
              </a:rPr>
              <a:t>Saliut</a:t>
            </a:r>
            <a:r>
              <a:rPr lang="en-GB" sz="2000" dirty="0">
                <a:latin typeface="Palatino Linotype" panose="02040502050505030304" pitchFamily="18" charset="0"/>
              </a:rPr>
              <a:t>, cred </a:t>
            </a:r>
            <a:r>
              <a:rPr lang="en-GB" sz="2000" dirty="0" err="1">
                <a:latin typeface="Palatino Linotype" panose="02040502050505030304" pitchFamily="18" charset="0"/>
              </a:rPr>
              <a:t>că</a:t>
            </a:r>
            <a:r>
              <a:rPr lang="en-GB" sz="2000" dirty="0">
                <a:latin typeface="Palatino Linotype" panose="02040502050505030304" pitchFamily="18" charset="0"/>
              </a:rPr>
              <a:t> </a:t>
            </a:r>
            <a:r>
              <a:rPr lang="en-GB" sz="2000" dirty="0" err="1">
                <a:latin typeface="Palatino Linotype" panose="02040502050505030304" pitchFamily="18" charset="0"/>
              </a:rPr>
              <a:t>Marți</a:t>
            </a:r>
            <a:r>
              <a:rPr lang="en-GB" sz="2000" dirty="0">
                <a:latin typeface="Palatino Linotype" panose="02040502050505030304" pitchFamily="18" charset="0"/>
              </a:rPr>
              <a:t> </a:t>
            </a:r>
            <a:r>
              <a:rPr lang="en-GB" sz="2000" dirty="0" err="1">
                <a:latin typeface="Palatino Linotype" panose="02040502050505030304" pitchFamily="18" charset="0"/>
              </a:rPr>
              <a:t>seara</a:t>
            </a:r>
            <a:r>
              <a:rPr lang="en-GB" sz="2000" dirty="0">
                <a:latin typeface="Palatino Linotype" panose="02040502050505030304" pitchFamily="18" charset="0"/>
              </a:rPr>
              <a:t> </a:t>
            </a:r>
            <a:r>
              <a:rPr lang="en-GB" sz="2000" dirty="0" err="1">
                <a:latin typeface="Palatino Linotype" panose="02040502050505030304" pitchFamily="18" charset="0"/>
              </a:rPr>
              <a:t>sau</a:t>
            </a:r>
            <a:r>
              <a:rPr lang="en-GB" sz="2000" dirty="0">
                <a:latin typeface="Palatino Linotype" panose="02040502050505030304" pitchFamily="18" charset="0"/>
              </a:rPr>
              <a:t> </a:t>
            </a:r>
            <a:r>
              <a:rPr lang="en-GB" sz="2000" dirty="0" err="1">
                <a:latin typeface="Palatino Linotype" panose="02040502050505030304" pitchFamily="18" charset="0"/>
              </a:rPr>
              <a:t>miercuri</a:t>
            </a:r>
            <a:r>
              <a:rPr lang="en-GB" sz="2000" dirty="0">
                <a:latin typeface="Palatino Linotype" panose="02040502050505030304" pitchFamily="18" charset="0"/>
              </a:rPr>
              <a:t> pe la </a:t>
            </a:r>
            <a:r>
              <a:rPr lang="en-GB" sz="2000" dirty="0" err="1">
                <a:latin typeface="Palatino Linotype" panose="02040502050505030304" pitchFamily="18" charset="0"/>
              </a:rPr>
              <a:t>amiază</a:t>
            </a:r>
            <a:r>
              <a:rPr lang="en-GB" sz="2000" dirty="0">
                <a:latin typeface="Palatino Linotype" panose="02040502050505030304" pitchFamily="18" charset="0"/>
              </a:rPr>
              <a:t> </a:t>
            </a:r>
          </a:p>
          <a:p>
            <a:r>
              <a:rPr lang="en-GB" sz="2000" dirty="0">
                <a:latin typeface="Palatino Linotype" panose="02040502050505030304" pitchFamily="18" charset="0"/>
              </a:rPr>
              <a:t>	A: mmm </a:t>
            </a:r>
            <a:r>
              <a:rPr lang="en-GB" sz="2000" dirty="0" err="1">
                <a:latin typeface="Palatino Linotype" panose="02040502050505030304" pitchFamily="18" charset="0"/>
              </a:rPr>
              <a:t>clar</a:t>
            </a:r>
            <a:r>
              <a:rPr lang="en-GB" sz="2000" dirty="0">
                <a:latin typeface="Palatino Linotype" panose="02040502050505030304" pitchFamily="18" charset="0"/>
              </a:rPr>
              <a:t>. </a:t>
            </a:r>
            <a:r>
              <a:rPr lang="en-GB" sz="2000" b="1" i="1" dirty="0" err="1">
                <a:latin typeface="Palatino Linotype" panose="02040502050505030304" pitchFamily="18" charset="0"/>
              </a:rPr>
              <a:t>Mătincă</a:t>
            </a:r>
            <a:r>
              <a:rPr lang="en-GB" sz="2000" b="1" dirty="0">
                <a:latin typeface="Palatino Linotype" panose="02040502050505030304" pitchFamily="18" charset="0"/>
              </a:rPr>
              <a:t> </a:t>
            </a:r>
            <a:r>
              <a:rPr lang="en-GB" sz="2000" dirty="0">
                <a:latin typeface="Palatino Linotype" panose="02040502050505030304" pitchFamily="18" charset="0"/>
              </a:rPr>
              <a:t>o </a:t>
            </a:r>
            <a:r>
              <a:rPr lang="en-GB" sz="2000" dirty="0" err="1">
                <a:latin typeface="Palatino Linotype" panose="02040502050505030304" pitchFamily="18" charset="0"/>
              </a:rPr>
              <a:t>să</a:t>
            </a:r>
            <a:r>
              <a:rPr lang="en-GB" sz="2000" dirty="0">
                <a:latin typeface="Palatino Linotype" panose="02040502050505030304" pitchFamily="18" charset="0"/>
              </a:rPr>
              <a:t> </a:t>
            </a:r>
            <a:r>
              <a:rPr lang="en-GB" sz="2000" dirty="0" err="1">
                <a:latin typeface="Palatino Linotype" panose="02040502050505030304" pitchFamily="18" charset="0"/>
              </a:rPr>
              <a:t>meargă</a:t>
            </a:r>
            <a:r>
              <a:rPr lang="en-GB" sz="2000" dirty="0">
                <a:latin typeface="Palatino Linotype" panose="02040502050505030304" pitchFamily="18" charset="0"/>
              </a:rPr>
              <a:t> cu tine sora </a:t>
            </a:r>
            <a:r>
              <a:rPr lang="en-GB" sz="2000" dirty="0" err="1">
                <a:latin typeface="Palatino Linotype" panose="02040502050505030304" pitchFamily="18" charset="0"/>
              </a:rPr>
              <a:t>lu</a:t>
            </a:r>
            <a:r>
              <a:rPr lang="en-GB" sz="2000" dirty="0">
                <a:latin typeface="Palatino Linotype" panose="02040502050505030304" pitchFamily="18" charset="0"/>
              </a:rPr>
              <a:t>’ S. </a:t>
            </a:r>
          </a:p>
          <a:p>
            <a:endParaRPr lang="en-GB" sz="2000" dirty="0">
              <a:latin typeface="Palatino Linotype" panose="02040502050505030304" pitchFamily="18" charset="0"/>
            </a:endParaRPr>
          </a:p>
          <a:p>
            <a:r>
              <a:rPr lang="en-GB" dirty="0">
                <a:latin typeface="Palatino Linotype" panose="02040502050505030304" pitchFamily="18" charset="0"/>
              </a:rPr>
              <a:t>‘A: hi! When do you return to </a:t>
            </a:r>
            <a:r>
              <a:rPr lang="en-GB" dirty="0" err="1">
                <a:latin typeface="Palatino Linotype" panose="02040502050505030304" pitchFamily="18" charset="0"/>
              </a:rPr>
              <a:t>București</a:t>
            </a:r>
            <a:r>
              <a:rPr lang="en-GB" dirty="0">
                <a:latin typeface="Palatino Linotype" panose="02040502050505030304" pitchFamily="18" charset="0"/>
              </a:rPr>
              <a:t>? B: Hi. I think Tuesday or Wednesday evening A: mmm, I see. </a:t>
            </a:r>
            <a:r>
              <a:rPr lang="en-GB" b="1" dirty="0">
                <a:latin typeface="Palatino Linotype" panose="02040502050505030304" pitchFamily="18" charset="0"/>
              </a:rPr>
              <a:t>I think </a:t>
            </a:r>
            <a:r>
              <a:rPr lang="en-GB" dirty="0">
                <a:latin typeface="Palatino Linotype" panose="02040502050505030304" pitchFamily="18" charset="0"/>
              </a:rPr>
              <a:t>the S’ sister will go with you’</a:t>
            </a:r>
          </a:p>
          <a:p>
            <a:pPr>
              <a:buClr>
                <a:srgbClr val="00B0F0"/>
              </a:buClr>
            </a:pPr>
            <a:endParaRPr lang="en-GB" sz="2000" dirty="0">
              <a:latin typeface="Palatino Linotype" panose="02040502050505030304" pitchFamily="18" charset="0"/>
              <a:cs typeface="Times New Roman" panose="02020603050405020304" pitchFamily="18" charset="0"/>
            </a:endParaRPr>
          </a:p>
          <a:p>
            <a:r>
              <a:rPr lang="en-GB" sz="2000" dirty="0">
                <a:latin typeface="Palatino Linotype" panose="02040502050505030304" pitchFamily="18" charset="0"/>
                <a:cs typeface="Times New Roman" panose="02020603050405020304" pitchFamily="18" charset="0"/>
              </a:rPr>
              <a:t>(27) </a:t>
            </a:r>
            <a:r>
              <a:rPr lang="en-GB" sz="2000" dirty="0">
                <a:latin typeface="Palatino Linotype" panose="02040502050505030304" pitchFamily="18" charset="0"/>
              </a:rPr>
              <a:t>A: </a:t>
            </a:r>
            <a:r>
              <a:rPr lang="en-GB" sz="2000" dirty="0" err="1">
                <a:latin typeface="Palatino Linotype" panose="02040502050505030304" pitchFamily="18" charset="0"/>
              </a:rPr>
              <a:t>filme</a:t>
            </a:r>
            <a:r>
              <a:rPr lang="en-GB" sz="2000" dirty="0">
                <a:latin typeface="Palatino Linotype" panose="02040502050505030304" pitchFamily="18" charset="0"/>
              </a:rPr>
              <a:t> </a:t>
            </a:r>
            <a:r>
              <a:rPr lang="en-GB" sz="2000" dirty="0" err="1">
                <a:latin typeface="Palatino Linotype" panose="02040502050505030304" pitchFamily="18" charset="0"/>
              </a:rPr>
              <a:t>chinezăști</a:t>
            </a:r>
            <a:r>
              <a:rPr lang="en-GB" sz="2000" dirty="0">
                <a:latin typeface="Palatino Linotype" panose="02040502050505030304" pitchFamily="18" charset="0"/>
              </a:rPr>
              <a:t> </a:t>
            </a:r>
            <a:r>
              <a:rPr lang="en-GB" sz="2000" dirty="0" err="1">
                <a:latin typeface="Palatino Linotype" panose="02040502050505030304" pitchFamily="18" charset="0"/>
              </a:rPr>
              <a:t>îți</a:t>
            </a:r>
            <a:r>
              <a:rPr lang="en-GB" sz="2000" dirty="0">
                <a:latin typeface="Palatino Linotype" panose="02040502050505030304" pitchFamily="18" charset="0"/>
              </a:rPr>
              <a:t> </a:t>
            </a:r>
            <a:r>
              <a:rPr lang="en-GB" sz="2000" dirty="0" err="1">
                <a:latin typeface="Palatino Linotype" panose="02040502050505030304" pitchFamily="18" charset="0"/>
              </a:rPr>
              <a:t>plac</a:t>
            </a:r>
            <a:r>
              <a:rPr lang="en-GB" sz="2000" dirty="0">
                <a:latin typeface="Palatino Linotype" panose="02040502050505030304" pitchFamily="18" charset="0"/>
              </a:rPr>
              <a:t> ?:D </a:t>
            </a:r>
          </a:p>
          <a:p>
            <a:r>
              <a:rPr lang="en-GB" sz="2000" dirty="0">
                <a:latin typeface="Palatino Linotype" panose="02040502050505030304" pitchFamily="18" charset="0"/>
              </a:rPr>
              <a:t>	B: </a:t>
            </a:r>
            <a:r>
              <a:rPr lang="en-GB" sz="2000" dirty="0" err="1">
                <a:latin typeface="Palatino Linotype" panose="02040502050505030304" pitchFamily="18" charset="0"/>
              </a:rPr>
              <a:t>ia</a:t>
            </a:r>
            <a:r>
              <a:rPr lang="en-GB" sz="2000" dirty="0">
                <a:latin typeface="Palatino Linotype" panose="02040502050505030304" pitchFamily="18" charset="0"/>
              </a:rPr>
              <a:t> </a:t>
            </a:r>
            <a:r>
              <a:rPr lang="en-GB" sz="2000" dirty="0" err="1">
                <a:latin typeface="Palatino Linotype" panose="02040502050505030304" pitchFamily="18" charset="0"/>
              </a:rPr>
              <a:t>dă</a:t>
            </a:r>
            <a:r>
              <a:rPr lang="en-GB" sz="2000" dirty="0">
                <a:latin typeface="Palatino Linotype" panose="02040502050505030304" pitchFamily="18" charset="0"/>
              </a:rPr>
              <a:t> </a:t>
            </a:r>
            <a:r>
              <a:rPr lang="en-GB" sz="2000" dirty="0" err="1">
                <a:latin typeface="Palatino Linotype" panose="02040502050505030304" pitchFamily="18" charset="0"/>
              </a:rPr>
              <a:t>să</a:t>
            </a:r>
            <a:r>
              <a:rPr lang="en-GB" sz="2000" dirty="0">
                <a:latin typeface="Palatino Linotype" panose="02040502050505030304" pitchFamily="18" charset="0"/>
              </a:rPr>
              <a:t> </a:t>
            </a:r>
            <a:r>
              <a:rPr lang="en-GB" sz="2000" dirty="0" err="1">
                <a:latin typeface="Palatino Linotype" panose="02040502050505030304" pitchFamily="18" charset="0"/>
              </a:rPr>
              <a:t>văd</a:t>
            </a:r>
            <a:r>
              <a:rPr lang="en-GB" sz="2000" dirty="0">
                <a:latin typeface="Palatino Linotype" panose="02040502050505030304" pitchFamily="18" charset="0"/>
              </a:rPr>
              <a:t> , </a:t>
            </a:r>
            <a:r>
              <a:rPr lang="en-GB" sz="2000" dirty="0" err="1">
                <a:latin typeface="Palatino Linotype" panose="02040502050505030304" pitchFamily="18" charset="0"/>
              </a:rPr>
              <a:t>și-ți</a:t>
            </a:r>
            <a:r>
              <a:rPr lang="en-GB" sz="2000" dirty="0">
                <a:latin typeface="Palatino Linotype" panose="02040502050505030304" pitchFamily="18" charset="0"/>
              </a:rPr>
              <a:t> spun ... :D </a:t>
            </a:r>
            <a:r>
              <a:rPr lang="en-GB" sz="2000" dirty="0" err="1">
                <a:latin typeface="Palatino Linotype" panose="02040502050505030304" pitchFamily="18" charset="0"/>
              </a:rPr>
              <a:t>dacă</a:t>
            </a:r>
            <a:r>
              <a:rPr lang="en-GB" sz="2000" dirty="0">
                <a:latin typeface="Palatino Linotype" panose="02040502050505030304" pitchFamily="18" charset="0"/>
              </a:rPr>
              <a:t> mi-</a:t>
            </a:r>
            <a:r>
              <a:rPr lang="en-GB" sz="2000" dirty="0" err="1">
                <a:latin typeface="Palatino Linotype" panose="02040502050505030304" pitchFamily="18" charset="0"/>
              </a:rPr>
              <a:t>ar</a:t>
            </a:r>
            <a:r>
              <a:rPr lang="en-GB" sz="2000" dirty="0">
                <a:latin typeface="Palatino Linotype" panose="02040502050505030304" pitchFamily="18" charset="0"/>
              </a:rPr>
              <a:t> </a:t>
            </a:r>
            <a:r>
              <a:rPr lang="en-GB" sz="2000" dirty="0" err="1">
                <a:latin typeface="Palatino Linotype" panose="02040502050505030304" pitchFamily="18" charset="0"/>
              </a:rPr>
              <a:t>plăcea</a:t>
            </a:r>
            <a:r>
              <a:rPr lang="en-GB" sz="2000" dirty="0">
                <a:latin typeface="Palatino Linotype" panose="02040502050505030304" pitchFamily="18" charset="0"/>
              </a:rPr>
              <a:t> </a:t>
            </a:r>
            <a:r>
              <a:rPr lang="en-GB" sz="2000" dirty="0" err="1">
                <a:latin typeface="Palatino Linotype" panose="02040502050505030304" pitchFamily="18" charset="0"/>
              </a:rPr>
              <a:t>ți</a:t>
            </a:r>
            <a:r>
              <a:rPr lang="en-GB" sz="2000" dirty="0">
                <a:latin typeface="Palatino Linotype" panose="02040502050505030304" pitchFamily="18" charset="0"/>
              </a:rPr>
              <a:t>-oi </a:t>
            </a:r>
            <a:r>
              <a:rPr lang="en-GB" sz="2000" dirty="0" err="1">
                <a:latin typeface="Palatino Linotype" panose="02040502050505030304" pitchFamily="18" charset="0"/>
              </a:rPr>
              <a:t>mulțumi</a:t>
            </a:r>
            <a:r>
              <a:rPr lang="en-GB" sz="2000" dirty="0">
                <a:latin typeface="Palatino Linotype" panose="02040502050505030304" pitchFamily="18" charset="0"/>
              </a:rPr>
              <a:t>, </a:t>
            </a:r>
            <a:r>
              <a:rPr lang="en-GB" sz="2000" dirty="0" err="1">
                <a:latin typeface="Palatino Linotype" panose="02040502050505030304" pitchFamily="18" charset="0"/>
              </a:rPr>
              <a:t>dacă</a:t>
            </a:r>
            <a:r>
              <a:rPr lang="en-GB" sz="2000" dirty="0">
                <a:latin typeface="Palatino Linotype" panose="02040502050505030304" pitchFamily="18" charset="0"/>
              </a:rPr>
              <a:t> nu ... tot :P </a:t>
            </a:r>
          </a:p>
          <a:p>
            <a:r>
              <a:rPr lang="en-GB" sz="2000" dirty="0">
                <a:latin typeface="Palatino Linotype" panose="02040502050505030304" pitchFamily="18" charset="0"/>
              </a:rPr>
              <a:t>	A: da nu </a:t>
            </a:r>
            <a:r>
              <a:rPr lang="en-GB" sz="2000" dirty="0" err="1">
                <a:latin typeface="Palatino Linotype" panose="02040502050505030304" pitchFamily="18" charset="0"/>
              </a:rPr>
              <a:t>mai</a:t>
            </a:r>
            <a:r>
              <a:rPr lang="en-GB" sz="2000" dirty="0">
                <a:latin typeface="Palatino Linotype" panose="02040502050505030304" pitchFamily="18" charset="0"/>
              </a:rPr>
              <a:t> </a:t>
            </a:r>
            <a:r>
              <a:rPr lang="en-GB" sz="2000" dirty="0" err="1">
                <a:latin typeface="Palatino Linotype" panose="02040502050505030304" pitchFamily="18" charset="0"/>
              </a:rPr>
              <a:t>țin</a:t>
            </a:r>
            <a:r>
              <a:rPr lang="en-GB" sz="2000" dirty="0">
                <a:latin typeface="Palatino Linotype" panose="02040502050505030304" pitchFamily="18" charset="0"/>
              </a:rPr>
              <a:t> </a:t>
            </a:r>
            <a:r>
              <a:rPr lang="en-GB" sz="2000" dirty="0" err="1">
                <a:latin typeface="Palatino Linotype" panose="02040502050505030304" pitchFamily="18" charset="0"/>
              </a:rPr>
              <a:t>minte</a:t>
            </a:r>
            <a:r>
              <a:rPr lang="en-GB" sz="2000" dirty="0">
                <a:latin typeface="Palatino Linotype" panose="02040502050505030304" pitchFamily="18" charset="0"/>
              </a:rPr>
              <a:t> cum se </a:t>
            </a:r>
            <a:r>
              <a:rPr lang="en-GB" sz="2000" dirty="0" err="1">
                <a:latin typeface="Palatino Linotype" panose="02040502050505030304" pitchFamily="18" charset="0"/>
              </a:rPr>
              <a:t>numeau</a:t>
            </a:r>
            <a:r>
              <a:rPr lang="en-GB" sz="2000" dirty="0">
                <a:latin typeface="Palatino Linotype" panose="02040502050505030304" pitchFamily="18" charset="0"/>
              </a:rPr>
              <a:t>, am </a:t>
            </a:r>
            <a:r>
              <a:rPr lang="en-GB" sz="2000" dirty="0" err="1">
                <a:latin typeface="Palatino Linotype" panose="02040502050505030304" pitchFamily="18" charset="0"/>
              </a:rPr>
              <a:t>văzut</a:t>
            </a:r>
            <a:r>
              <a:rPr lang="en-GB" sz="2000" dirty="0">
                <a:latin typeface="Palatino Linotype" panose="02040502050505030304" pitchFamily="18" charset="0"/>
              </a:rPr>
              <a:t> </a:t>
            </a:r>
            <a:r>
              <a:rPr lang="en-GB" sz="2000" dirty="0" err="1">
                <a:latin typeface="Palatino Linotype" panose="02040502050505030304" pitchFamily="18" charset="0"/>
              </a:rPr>
              <a:t>vreo</a:t>
            </a:r>
            <a:r>
              <a:rPr lang="en-GB" sz="2000" dirty="0">
                <a:latin typeface="Palatino Linotype" panose="02040502050505030304" pitchFamily="18" charset="0"/>
              </a:rPr>
              <a:t> 3 </a:t>
            </a:r>
          </a:p>
          <a:p>
            <a:r>
              <a:rPr lang="en-GB" sz="2000" dirty="0">
                <a:latin typeface="Palatino Linotype" panose="02040502050505030304" pitchFamily="18" charset="0"/>
              </a:rPr>
              <a:t>	B: </a:t>
            </a:r>
            <a:r>
              <a:rPr lang="en-GB" sz="2000" dirty="0" err="1">
                <a:latin typeface="Palatino Linotype" panose="02040502050505030304" pitchFamily="18" charset="0"/>
              </a:rPr>
              <a:t>eee</a:t>
            </a:r>
            <a:r>
              <a:rPr lang="en-GB" sz="2000" dirty="0">
                <a:latin typeface="Palatino Linotype" panose="02040502050505030304" pitchFamily="18" charset="0"/>
              </a:rPr>
              <a:t> </a:t>
            </a:r>
            <a:r>
              <a:rPr lang="en-GB" sz="2000" dirty="0" err="1">
                <a:latin typeface="Palatino Linotype" panose="02040502050505030304" pitchFamily="18" charset="0"/>
              </a:rPr>
              <a:t>iaca</a:t>
            </a:r>
            <a:r>
              <a:rPr lang="en-GB" sz="2000" dirty="0">
                <a:latin typeface="Palatino Linotype" panose="02040502050505030304" pitchFamily="18" charset="0"/>
              </a:rPr>
              <a:t> </a:t>
            </a:r>
            <a:r>
              <a:rPr lang="en-GB" sz="2000" dirty="0" err="1">
                <a:latin typeface="Palatino Linotype" panose="02040502050505030304" pitchFamily="18" charset="0"/>
              </a:rPr>
              <a:t>na</a:t>
            </a:r>
            <a:r>
              <a:rPr lang="en-GB" sz="2000" dirty="0">
                <a:latin typeface="Palatino Linotype" panose="02040502050505030304" pitchFamily="18" charset="0"/>
              </a:rPr>
              <a:t> </a:t>
            </a:r>
          </a:p>
          <a:p>
            <a:r>
              <a:rPr lang="en-GB" sz="2000" dirty="0">
                <a:latin typeface="Palatino Linotype" panose="02040502050505030304" pitchFamily="18" charset="0"/>
              </a:rPr>
              <a:t>	A: da </a:t>
            </a:r>
            <a:r>
              <a:rPr lang="en-GB" sz="2000" b="1" i="1" dirty="0" err="1">
                <a:latin typeface="Palatino Linotype" panose="02040502050505030304" pitchFamily="18" charset="0"/>
              </a:rPr>
              <a:t>mătincă</a:t>
            </a:r>
            <a:r>
              <a:rPr lang="en-GB" sz="2000" dirty="0">
                <a:latin typeface="Palatino Linotype" panose="02040502050505030304" pitchFamily="18" charset="0"/>
              </a:rPr>
              <a:t> le-ai </a:t>
            </a:r>
            <a:r>
              <a:rPr lang="en-GB" sz="2000" dirty="0" err="1">
                <a:latin typeface="Palatino Linotype" panose="02040502050505030304" pitchFamily="18" charset="0"/>
              </a:rPr>
              <a:t>vazut</a:t>
            </a:r>
            <a:r>
              <a:rPr lang="en-GB" sz="2000" dirty="0">
                <a:latin typeface="Palatino Linotype" panose="02040502050505030304" pitchFamily="18" charset="0"/>
              </a:rPr>
              <a:t> </a:t>
            </a:r>
          </a:p>
          <a:p>
            <a:endParaRPr lang="en-GB" sz="2000" dirty="0">
              <a:latin typeface="Palatino Linotype" panose="02040502050505030304" pitchFamily="18" charset="0"/>
            </a:endParaRPr>
          </a:p>
          <a:p>
            <a:pPr>
              <a:buClr>
                <a:srgbClr val="00B0F0"/>
              </a:buClr>
            </a:pPr>
            <a:r>
              <a:rPr lang="en-GB" sz="2000" dirty="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Do you like Chinese movies? Let me see and I’ll let you know. If I like them, I would thank you, if not, as well. A: But I don’t remember their titles, I have seen around 3. B: no! A: yeah. But I think you have seen them already.</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653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4EE3-886E-6E42-BC8F-BFC42E4DC35E}"/>
              </a:ext>
            </a:extLst>
          </p:cNvPr>
          <p:cNvSpPr>
            <a:spLocks noGrp="1"/>
          </p:cNvSpPr>
          <p:nvPr>
            <p:ph type="title"/>
          </p:nvPr>
        </p:nvSpPr>
        <p:spPr>
          <a:xfrm>
            <a:off x="903853" y="758834"/>
            <a:ext cx="10878843" cy="748145"/>
          </a:xfrm>
        </p:spPr>
        <p:txBody>
          <a:bodyPr>
            <a:normAutofit/>
          </a:bodyPr>
          <a:lstStyle/>
          <a:p>
            <a:pPr algn="r"/>
            <a:r>
              <a:rPr lang="ro-RO" sz="4400" dirty="0"/>
              <a:t>data</a:t>
            </a:r>
          </a:p>
        </p:txBody>
      </p:sp>
      <p:sp>
        <p:nvSpPr>
          <p:cNvPr id="3" name="Content Placeholder 2">
            <a:extLst>
              <a:ext uri="{FF2B5EF4-FFF2-40B4-BE49-F238E27FC236}">
                <a16:creationId xmlns:a16="http://schemas.microsoft.com/office/drawing/2014/main" id="{96A645AC-E16D-7140-AEC7-4AA3B569AEC2}"/>
              </a:ext>
            </a:extLst>
          </p:cNvPr>
          <p:cNvSpPr>
            <a:spLocks noGrp="1"/>
          </p:cNvSpPr>
          <p:nvPr>
            <p:ph idx="1"/>
          </p:nvPr>
        </p:nvSpPr>
        <p:spPr>
          <a:xfrm>
            <a:off x="783771" y="1923803"/>
            <a:ext cx="9960431" cy="3847605"/>
          </a:xfrm>
        </p:spPr>
        <p:txBody>
          <a:bodyPr>
            <a:normAutofit/>
          </a:bodyPr>
          <a:lstStyle/>
          <a:p>
            <a:endParaRPr lang="ro-RO" sz="2400" b="1" dirty="0"/>
          </a:p>
          <a:p>
            <a:endParaRPr lang="ro-RO" sz="2400" dirty="0"/>
          </a:p>
          <a:p>
            <a:endParaRPr lang="ro-RO" sz="2400" dirty="0"/>
          </a:p>
          <a:p>
            <a:endParaRPr lang="ro-RO" sz="2400" dirty="0"/>
          </a:p>
          <a:p>
            <a:pPr marL="0" indent="0">
              <a:buNone/>
            </a:pPr>
            <a:endParaRPr lang="ro-RO" sz="2400" dirty="0"/>
          </a:p>
          <a:p>
            <a:pPr lvl="1"/>
            <a:endParaRPr lang="ro-RO" sz="2000" dirty="0"/>
          </a:p>
          <a:p>
            <a:endParaRPr lang="ro-RO" sz="2400" dirty="0"/>
          </a:p>
          <a:p>
            <a:endParaRPr lang="ro-RO" dirty="0"/>
          </a:p>
          <a:p>
            <a:endParaRPr lang="ro-RO" dirty="0"/>
          </a:p>
          <a:p>
            <a:endParaRPr lang="ro-RO" dirty="0"/>
          </a:p>
        </p:txBody>
      </p:sp>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sp>
        <p:nvSpPr>
          <p:cNvPr id="7" name="Rectangle 6">
            <a:extLst>
              <a:ext uri="{FF2B5EF4-FFF2-40B4-BE49-F238E27FC236}">
                <a16:creationId xmlns:a16="http://schemas.microsoft.com/office/drawing/2014/main" id="{72B00CE2-8C1B-3747-AA95-87ECE6FFA802}"/>
              </a:ext>
            </a:extLst>
          </p:cNvPr>
          <p:cNvSpPr/>
          <p:nvPr/>
        </p:nvSpPr>
        <p:spPr>
          <a:xfrm>
            <a:off x="783771" y="978308"/>
            <a:ext cx="11084947" cy="5139869"/>
          </a:xfrm>
          <a:prstGeom prst="rect">
            <a:avLst/>
          </a:prstGeom>
        </p:spPr>
        <p:txBody>
          <a:bodyPr wrap="square">
            <a:spAutoFit/>
          </a:bodyPr>
          <a:lstStyle/>
          <a:p>
            <a:pPr>
              <a:buClr>
                <a:srgbClr val="00B0F0"/>
              </a:buClr>
            </a:pPr>
            <a:r>
              <a:rPr lang="ro-RO" sz="2000" b="1" i="1" dirty="0">
                <a:solidFill>
                  <a:srgbClr val="00B0F0"/>
                </a:solidFill>
                <a:latin typeface="Palatino Linotype" panose="02040502050505030304" pitchFamily="18" charset="0"/>
              </a:rPr>
              <a:t>MĂTINCĂ  </a:t>
            </a:r>
            <a:r>
              <a:rPr lang="ro-RO" sz="2000" b="1" dirty="0">
                <a:latin typeface="Palatino Linotype" panose="02040502050505030304" pitchFamily="18" charset="0"/>
              </a:rPr>
              <a:t>- </a:t>
            </a:r>
            <a:r>
              <a:rPr lang="ro-RO" sz="2000" b="1" dirty="0">
                <a:solidFill>
                  <a:srgbClr val="0070C0"/>
                </a:solidFill>
                <a:latin typeface="Palatino Linotype" panose="02040502050505030304" pitchFamily="18" charset="0"/>
              </a:rPr>
              <a:t>marker of </a:t>
            </a:r>
            <a:r>
              <a:rPr lang="en-GB" sz="2000" b="1" dirty="0">
                <a:solidFill>
                  <a:srgbClr val="0070C0"/>
                </a:solidFill>
                <a:latin typeface="Palatino Linotype" panose="02040502050505030304" pitchFamily="18" charset="0"/>
              </a:rPr>
              <a:t>intensification </a:t>
            </a:r>
            <a:r>
              <a:rPr lang="ro-RO" sz="2000" b="1" dirty="0">
                <a:solidFill>
                  <a:srgbClr val="0070C0"/>
                </a:solidFill>
                <a:latin typeface="Palatino Linotype" panose="02040502050505030304" pitchFamily="18" charset="0"/>
              </a:rPr>
              <a:t>(‘It </a:t>
            </a:r>
            <a:r>
              <a:rPr lang="ro-RO" sz="2000" b="1" dirty="0" err="1">
                <a:solidFill>
                  <a:srgbClr val="0070C0"/>
                </a:solidFill>
                <a:latin typeface="Palatino Linotype" panose="02040502050505030304" pitchFamily="18" charset="0"/>
              </a:rPr>
              <a:t>seems</a:t>
            </a:r>
            <a:r>
              <a:rPr lang="ro-RO" sz="2000" b="1" dirty="0">
                <a:solidFill>
                  <a:srgbClr val="0070C0"/>
                </a:solidFill>
                <a:latin typeface="Palatino Linotype" panose="02040502050505030304" pitchFamily="18" charset="0"/>
              </a:rPr>
              <a:t>’)</a:t>
            </a:r>
          </a:p>
          <a:p>
            <a:pPr>
              <a:buClr>
                <a:srgbClr val="00B0F0"/>
              </a:buClr>
            </a:pPr>
            <a:endParaRPr lang="ro-RO" sz="2400" b="1" dirty="0">
              <a:solidFill>
                <a:srgbClr val="0070C0"/>
              </a:solidFill>
              <a:latin typeface="Palatino Linotype" panose="02040502050505030304" pitchFamily="18" charset="0"/>
            </a:endParaRPr>
          </a:p>
          <a:p>
            <a:pPr>
              <a:buClr>
                <a:srgbClr val="00B0F0"/>
              </a:buClr>
            </a:pPr>
            <a:r>
              <a:rPr lang="ro-RO" sz="2000" dirty="0">
                <a:latin typeface="Palatino Linotype" panose="02040502050505030304" pitchFamily="18" charset="0"/>
                <a:cs typeface="Times New Roman" panose="02020603050405020304" pitchFamily="18" charset="0"/>
              </a:rPr>
              <a:t>-</a:t>
            </a:r>
            <a:r>
              <a:rPr lang="ro-RO" sz="2000" b="1" dirty="0">
                <a:latin typeface="Palatino Linotype" panose="02040502050505030304" pitchFamily="18" charset="0"/>
                <a:cs typeface="Times New Roman" panose="02020603050405020304" pitchFamily="18" charset="0"/>
              </a:rPr>
              <a:t>an </a:t>
            </a:r>
            <a:r>
              <a:rPr lang="en-GB" sz="2000" b="1" dirty="0">
                <a:latin typeface="Palatino Linotype" panose="02040502050505030304" pitchFamily="18" charset="0"/>
                <a:cs typeface="Times New Roman" panose="02020603050405020304" pitchFamily="18" charset="0"/>
              </a:rPr>
              <a:t>intention</a:t>
            </a:r>
          </a:p>
          <a:p>
            <a:r>
              <a:rPr lang="en-GB" sz="2000" dirty="0">
                <a:latin typeface="Palatino Linotype" panose="02040502050505030304" pitchFamily="18" charset="0"/>
                <a:cs typeface="Times New Roman" panose="02020603050405020304" pitchFamily="18" charset="0"/>
              </a:rPr>
              <a:t>(28) A: </a:t>
            </a:r>
            <a:r>
              <a:rPr lang="en-GB" sz="2000" i="1" dirty="0" err="1">
                <a:latin typeface="Palatino Linotype" panose="02040502050505030304" pitchFamily="18" charset="0"/>
                <a:cs typeface="Times New Roman" panose="02020603050405020304" pitchFamily="18" charset="0"/>
              </a:rPr>
              <a:t>ladna</a:t>
            </a:r>
            <a:r>
              <a:rPr lang="en-GB" sz="2000" dirty="0">
                <a:latin typeface="Palatino Linotype" panose="02040502050505030304" pitchFamily="18" charset="0"/>
                <a:cs typeface="Times New Roman" panose="02020603050405020304" pitchFamily="18" charset="0"/>
              </a:rPr>
              <a:t> [bine], fug </a:t>
            </a:r>
            <a:r>
              <a:rPr lang="en-GB" sz="2000" dirty="0" err="1">
                <a:latin typeface="Palatino Linotype" panose="02040502050505030304" pitchFamily="18" charset="0"/>
                <a:cs typeface="Times New Roman" panose="02020603050405020304" pitchFamily="18" charset="0"/>
              </a:rPr>
              <a:t>eu</a:t>
            </a:r>
            <a:r>
              <a:rPr lang="en-GB" sz="2000" dirty="0">
                <a:latin typeface="Palatino Linotype" panose="02040502050505030304" pitchFamily="18" charset="0"/>
                <a:cs typeface="Times New Roman" panose="02020603050405020304" pitchFamily="18" charset="0"/>
              </a:rPr>
              <a:t> </a:t>
            </a:r>
            <a:r>
              <a:rPr lang="en-GB" sz="2000" b="1" i="1" dirty="0" err="1">
                <a:latin typeface="Palatino Linotype" panose="02040502050505030304" pitchFamily="18" charset="0"/>
                <a:cs typeface="Times New Roman" panose="02020603050405020304" pitchFamily="18" charset="0"/>
              </a:rPr>
              <a:t>mătincă</a:t>
            </a:r>
            <a:r>
              <a:rPr lang="en-GB" sz="2000" b="1" dirty="0">
                <a:latin typeface="Palatino Linotype" panose="02040502050505030304" pitchFamily="18" charset="0"/>
                <a:cs typeface="Times New Roman" panose="02020603050405020304" pitchFamily="18" charset="0"/>
              </a:rPr>
              <a:t> </a:t>
            </a:r>
            <a:r>
              <a:rPr lang="en-GB" sz="2000" dirty="0">
                <a:latin typeface="Palatino Linotype" panose="02040502050505030304" pitchFamily="18" charset="0"/>
                <a:cs typeface="Times New Roman" panose="02020603050405020304" pitchFamily="18" charset="0"/>
              </a:rPr>
              <a:t>la </a:t>
            </a:r>
            <a:r>
              <a:rPr lang="en-GB" sz="2000" dirty="0" err="1">
                <a:latin typeface="Palatino Linotype" panose="02040502050505030304" pitchFamily="18" charset="0"/>
                <a:cs typeface="Times New Roman" panose="02020603050405020304" pitchFamily="18" charset="0"/>
              </a:rPr>
              <a:t>culcare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că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așa</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ni-i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sommmmn</a:t>
            </a:r>
            <a:r>
              <a:rPr lang="en-GB" sz="2000" dirty="0">
                <a:latin typeface="Palatino Linotype" panose="02040502050505030304" pitchFamily="18" charset="0"/>
                <a:cs typeface="Times New Roman" panose="02020603050405020304" pitchFamily="18" charset="0"/>
              </a:rPr>
              <a:t>. </a:t>
            </a:r>
          </a:p>
          <a:p>
            <a:r>
              <a:rPr lang="en-GB" sz="2000" dirty="0">
                <a:latin typeface="Palatino Linotype" panose="02040502050505030304" pitchFamily="18" charset="0"/>
                <a:cs typeface="Times New Roman" panose="02020603050405020304" pitchFamily="18" charset="0"/>
              </a:rPr>
              <a:t>‘Al right, I am running MD to bed, I am so sleepy’</a:t>
            </a:r>
          </a:p>
          <a:p>
            <a:endParaRPr lang="en-GB" sz="2000" dirty="0">
              <a:latin typeface="Palatino Linotype" panose="02040502050505030304" pitchFamily="18" charset="0"/>
              <a:cs typeface="Times New Roman" panose="02020603050405020304" pitchFamily="18" charset="0"/>
            </a:endParaRPr>
          </a:p>
          <a:p>
            <a:r>
              <a:rPr lang="en-GB" sz="2000" dirty="0">
                <a:latin typeface="Palatino Linotype" panose="02040502050505030304" pitchFamily="18" charset="0"/>
                <a:cs typeface="Times New Roman" panose="02020603050405020304" pitchFamily="18" charset="0"/>
              </a:rPr>
              <a:t>-</a:t>
            </a:r>
            <a:r>
              <a:rPr lang="en-GB" sz="2000" b="1" dirty="0">
                <a:latin typeface="Palatino Linotype" panose="02040502050505030304" pitchFamily="18" charset="0"/>
                <a:cs typeface="Times New Roman" panose="02020603050405020304" pitchFamily="18" charset="0"/>
              </a:rPr>
              <a:t>a reproach</a:t>
            </a:r>
          </a:p>
          <a:p>
            <a:r>
              <a:rPr lang="en-GB" sz="2000" dirty="0">
                <a:latin typeface="Palatino Linotype" panose="02040502050505030304" pitchFamily="18" charset="0"/>
                <a:cs typeface="Times New Roman" panose="02020603050405020304" pitchFamily="18" charset="0"/>
              </a:rPr>
              <a:t>(29) Tu </a:t>
            </a:r>
            <a:r>
              <a:rPr lang="en-GB" sz="2000" b="1" i="1" dirty="0" err="1">
                <a:latin typeface="Palatino Linotype" panose="02040502050505030304" pitchFamily="18" charset="0"/>
                <a:cs typeface="Times New Roman" panose="02020603050405020304" pitchFamily="18" charset="0"/>
              </a:rPr>
              <a:t>mătincă</a:t>
            </a:r>
            <a:r>
              <a:rPr lang="en-GB" sz="2000" b="1"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cartea</a:t>
            </a:r>
            <a:r>
              <a:rPr lang="en-GB" sz="2000" dirty="0">
                <a:latin typeface="Palatino Linotype" panose="02040502050505030304" pitchFamily="18" charset="0"/>
                <a:cs typeface="Times New Roman" panose="02020603050405020304" pitchFamily="18" charset="0"/>
              </a:rPr>
              <a:t> de </a:t>
            </a:r>
            <a:r>
              <a:rPr lang="en-GB" sz="2000" dirty="0" err="1">
                <a:latin typeface="Palatino Linotype" panose="02040502050505030304" pitchFamily="18" charset="0"/>
                <a:cs typeface="Times New Roman" panose="02020603050405020304" pitchFamily="18" charset="0"/>
              </a:rPr>
              <a:t>gramatică</a:t>
            </a:r>
            <a:r>
              <a:rPr lang="en-GB" sz="2000" dirty="0">
                <a:latin typeface="Palatino Linotype" panose="02040502050505030304" pitchFamily="18" charset="0"/>
                <a:cs typeface="Times New Roman" panose="02020603050405020304" pitchFamily="18" charset="0"/>
              </a:rPr>
              <a:t> n-ai </a:t>
            </a:r>
            <a:r>
              <a:rPr lang="en-GB" sz="2000" dirty="0" err="1">
                <a:latin typeface="Palatino Linotype" panose="02040502050505030304" pitchFamily="18" charset="0"/>
                <a:cs typeface="Times New Roman" panose="02020603050405020304" pitchFamily="18" charset="0"/>
              </a:rPr>
              <a:t>văzut</a:t>
            </a:r>
            <a:r>
              <a:rPr lang="en-GB" sz="2000" dirty="0">
                <a:latin typeface="Palatino Linotype" panose="02040502050505030304" pitchFamily="18" charset="0"/>
                <a:cs typeface="Times New Roman" panose="02020603050405020304" pitchFamily="18" charset="0"/>
              </a:rPr>
              <a:t>-o </a:t>
            </a:r>
            <a:r>
              <a:rPr lang="en-GB" sz="2000" dirty="0" err="1">
                <a:latin typeface="Palatino Linotype" panose="02040502050505030304" pitchFamily="18" charset="0"/>
                <a:cs typeface="Times New Roman" panose="02020603050405020304" pitchFamily="18" charset="0"/>
              </a:rPr>
              <a:t>niciodată</a:t>
            </a:r>
            <a:r>
              <a:rPr lang="en-GB" sz="2000" dirty="0">
                <a:latin typeface="Palatino Linotype" panose="02040502050505030304" pitchFamily="18" charset="0"/>
                <a:cs typeface="Times New Roman" panose="02020603050405020304" pitchFamily="18" charset="0"/>
              </a:rPr>
              <a:t>. </a:t>
            </a:r>
          </a:p>
          <a:p>
            <a:r>
              <a:rPr lang="en-GB" sz="2000" dirty="0">
                <a:latin typeface="Palatino Linotype" panose="02040502050505030304" pitchFamily="18" charset="0"/>
                <a:cs typeface="Times New Roman" panose="02020603050405020304" pitchFamily="18" charset="0"/>
              </a:rPr>
              <a:t>‘You MD have never seen the grammar book’</a:t>
            </a:r>
          </a:p>
          <a:p>
            <a:endParaRPr lang="en-GB" sz="2000" dirty="0">
              <a:latin typeface="Palatino Linotype" panose="02040502050505030304" pitchFamily="18" charset="0"/>
              <a:cs typeface="Times New Roman" panose="02020603050405020304" pitchFamily="18" charset="0"/>
            </a:endParaRPr>
          </a:p>
          <a:p>
            <a:r>
              <a:rPr lang="en-GB" sz="2000" dirty="0">
                <a:latin typeface="Palatino Linotype" panose="02040502050505030304" pitchFamily="18" charset="0"/>
                <a:cs typeface="Times New Roman" panose="02020603050405020304" pitchFamily="18" charset="0"/>
              </a:rPr>
              <a:t>-</a:t>
            </a:r>
            <a:r>
              <a:rPr lang="en-GB" sz="2000" b="1" dirty="0">
                <a:latin typeface="Palatino Linotype" panose="02040502050505030304" pitchFamily="18" charset="0"/>
                <a:cs typeface="Times New Roman" panose="02020603050405020304" pitchFamily="18" charset="0"/>
              </a:rPr>
              <a:t>an irony</a:t>
            </a:r>
          </a:p>
          <a:p>
            <a:r>
              <a:rPr lang="en-GB" sz="2000" dirty="0">
                <a:latin typeface="Palatino Linotype" panose="02040502050505030304" pitchFamily="18" charset="0"/>
                <a:cs typeface="Times New Roman" panose="02020603050405020304" pitchFamily="18" charset="0"/>
              </a:rPr>
              <a:t>(30) [</a:t>
            </a:r>
            <a:r>
              <a:rPr lang="en-GB" sz="2000" dirty="0" err="1">
                <a:latin typeface="Palatino Linotype" panose="02040502050505030304" pitchFamily="18" charset="0"/>
                <a:cs typeface="Times New Roman" panose="02020603050405020304" pitchFamily="18" charset="0"/>
              </a:rPr>
              <a:t>i</a:t>
            </a:r>
            <a:r>
              <a:rPr lang="en-GB" sz="2000" dirty="0">
                <a:latin typeface="Palatino Linotype" panose="02040502050505030304" pitchFamily="18" charset="0"/>
                <a:cs typeface="Times New Roman" panose="02020603050405020304" pitchFamily="18" charset="0"/>
              </a:rPr>
              <a:t>]</a:t>
            </a:r>
            <a:r>
              <a:rPr lang="en-GB" sz="2000" dirty="0" err="1">
                <a:latin typeface="Palatino Linotype" panose="02040502050505030304" pitchFamily="18" charset="0"/>
                <a:cs typeface="Times New Roman" panose="02020603050405020304" pitchFamily="18" charset="0"/>
              </a:rPr>
              <a:t>eri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aţi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spus</a:t>
            </a:r>
            <a:r>
              <a:rPr lang="en-GB" sz="2000" dirty="0">
                <a:latin typeface="Palatino Linotype" panose="02040502050505030304" pitchFamily="18" charset="0"/>
                <a:cs typeface="Times New Roman" panose="02020603050405020304" pitchFamily="18" charset="0"/>
              </a:rPr>
              <a:t> cod </a:t>
            </a:r>
            <a:r>
              <a:rPr lang="en-GB" sz="2000" dirty="0" err="1">
                <a:latin typeface="Palatino Linotype" panose="02040502050505030304" pitchFamily="18" charset="0"/>
                <a:cs typeface="Times New Roman" panose="02020603050405020304" pitchFamily="18" charset="0"/>
              </a:rPr>
              <a:t>galben</a:t>
            </a:r>
            <a:r>
              <a:rPr lang="en-GB" sz="2000" dirty="0">
                <a:latin typeface="Palatino Linotype" panose="02040502050505030304" pitchFamily="18" charset="0"/>
                <a:cs typeface="Times New Roman" panose="02020603050405020304" pitchFamily="18" charset="0"/>
              </a:rPr>
              <a:t> la </a:t>
            </a:r>
            <a:r>
              <a:rPr lang="en-GB" sz="2000" dirty="0" err="1">
                <a:latin typeface="Palatino Linotype" panose="02040502050505030304" pitchFamily="18" charset="0"/>
                <a:cs typeface="Times New Roman" panose="02020603050405020304" pitchFamily="18" charset="0"/>
              </a:rPr>
              <a:t>vânt</a:t>
            </a:r>
            <a:r>
              <a:rPr lang="en-GB" sz="2000" dirty="0">
                <a:latin typeface="Palatino Linotype" panose="02040502050505030304" pitchFamily="18" charset="0"/>
                <a:cs typeface="Times New Roman" panose="02020603050405020304" pitchFamily="18" charset="0"/>
              </a:rPr>
              <a:t>... 15-20 m/s, </a:t>
            </a:r>
            <a:r>
              <a:rPr lang="en-GB" sz="2000" dirty="0" err="1">
                <a:latin typeface="Palatino Linotype" panose="02040502050505030304" pitchFamily="18" charset="0"/>
                <a:cs typeface="Times New Roman" panose="02020603050405020304" pitchFamily="18" charset="0"/>
              </a:rPr>
              <a:t>doar</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că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erau</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vreo</a:t>
            </a:r>
            <a:r>
              <a:rPr lang="en-GB" sz="2000" dirty="0">
                <a:latin typeface="Palatino Linotype" panose="02040502050505030304" pitchFamily="18" charset="0"/>
                <a:cs typeface="Times New Roman" panose="02020603050405020304" pitchFamily="18" charset="0"/>
              </a:rPr>
              <a:t> 4, </a:t>
            </a:r>
            <a:r>
              <a:rPr lang="en-GB" sz="2000" dirty="0" err="1">
                <a:latin typeface="Palatino Linotype" panose="02040502050505030304" pitchFamily="18" charset="0"/>
                <a:cs typeface="Times New Roman" panose="02020603050405020304" pitchFamily="18" charset="0"/>
              </a:rPr>
              <a:t>iar</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azi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îmi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spuneţi</a:t>
            </a:r>
            <a:r>
              <a:rPr lang="en-GB" sz="2000" dirty="0">
                <a:latin typeface="Palatino Linotype" panose="02040502050505030304" pitchFamily="18" charset="0"/>
                <a:cs typeface="Times New Roman" panose="02020603050405020304" pitchFamily="18" charset="0"/>
              </a:rPr>
              <a:t> cod </a:t>
            </a:r>
            <a:r>
              <a:rPr lang="en-GB" sz="2000" dirty="0" err="1">
                <a:latin typeface="Palatino Linotype" panose="02040502050505030304" pitchFamily="18" charset="0"/>
                <a:cs typeface="Times New Roman" panose="02020603050405020304" pitchFamily="18" charset="0"/>
              </a:rPr>
              <a:t>galben</a:t>
            </a:r>
            <a:r>
              <a:rPr lang="en-GB" sz="2000" dirty="0">
                <a:latin typeface="Palatino Linotype" panose="02040502050505030304" pitchFamily="18" charset="0"/>
                <a:cs typeface="Times New Roman" panose="02020603050405020304" pitchFamily="18" charset="0"/>
              </a:rPr>
              <a:t> de </a:t>
            </a:r>
            <a:r>
              <a:rPr lang="en-GB" sz="2000" dirty="0" err="1">
                <a:latin typeface="Palatino Linotype" panose="02040502050505030304" pitchFamily="18" charset="0"/>
                <a:cs typeface="Times New Roman" panose="02020603050405020304" pitchFamily="18" charset="0"/>
              </a:rPr>
              <a:t>ploi</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lapoviţă</a:t>
            </a:r>
            <a:r>
              <a:rPr lang="en-GB" sz="2000" dirty="0">
                <a:latin typeface="Palatino Linotype" panose="02040502050505030304" pitchFamily="18" charset="0"/>
                <a:cs typeface="Times New Roman" panose="02020603050405020304" pitchFamily="18" charset="0"/>
              </a:rPr>
              <a:t> etc. </a:t>
            </a:r>
            <a:r>
              <a:rPr lang="en-GB" sz="2000" dirty="0" err="1">
                <a:latin typeface="Palatino Linotype" panose="02040502050505030304" pitchFamily="18" charset="0"/>
                <a:cs typeface="Times New Roman" panose="02020603050405020304" pitchFamily="18" charset="0"/>
              </a:rPr>
              <a:t>Minciuni</a:t>
            </a:r>
            <a:r>
              <a:rPr lang="en-GB" sz="2000" dirty="0">
                <a:latin typeface="Palatino Linotype" panose="02040502050505030304" pitchFamily="18" charset="0"/>
                <a:cs typeface="Times New Roman" panose="02020603050405020304" pitchFamily="18" charset="0"/>
              </a:rPr>
              <a:t>! O </a:t>
            </a:r>
            <a:r>
              <a:rPr lang="en-GB" sz="2000" dirty="0" err="1">
                <a:latin typeface="Palatino Linotype" panose="02040502050505030304" pitchFamily="18" charset="0"/>
                <a:cs typeface="Times New Roman" panose="02020603050405020304" pitchFamily="18" charset="0"/>
              </a:rPr>
              <a:t>să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vedem</a:t>
            </a:r>
            <a:r>
              <a:rPr lang="en-GB" sz="2000" dirty="0">
                <a:latin typeface="Palatino Linotype" panose="02040502050505030304" pitchFamily="18" charset="0"/>
                <a:cs typeface="Times New Roman" panose="02020603050405020304" pitchFamily="18" charset="0"/>
              </a:rPr>
              <a:t>... </a:t>
            </a:r>
            <a:r>
              <a:rPr lang="en-GB" sz="2000" b="1" i="1" dirty="0" err="1">
                <a:latin typeface="Palatino Linotype" panose="02040502050505030304" pitchFamily="18" charset="0"/>
                <a:cs typeface="Times New Roman" panose="02020603050405020304" pitchFamily="18" charset="0"/>
              </a:rPr>
              <a:t>matincă</a:t>
            </a:r>
            <a:r>
              <a:rPr lang="en-GB" sz="2000" b="1" dirty="0">
                <a:latin typeface="Palatino Linotype" panose="02040502050505030304" pitchFamily="18" charset="0"/>
                <a:cs typeface="Times New Roman" panose="02020603050405020304" pitchFamily="18" charset="0"/>
              </a:rPr>
              <a:t> </a:t>
            </a:r>
            <a:r>
              <a:rPr lang="en-GB" sz="2000" dirty="0">
                <a:latin typeface="Palatino Linotype" panose="02040502050505030304" pitchFamily="18" charset="0"/>
                <a:cs typeface="Times New Roman" panose="02020603050405020304" pitchFamily="18" charset="0"/>
              </a:rPr>
              <a:t>o </a:t>
            </a:r>
            <a:r>
              <a:rPr lang="en-GB" sz="2000" dirty="0" err="1">
                <a:latin typeface="Palatino Linotype" panose="02040502050505030304" pitchFamily="18" charset="0"/>
                <a:cs typeface="Times New Roman" panose="02020603050405020304" pitchFamily="18" charset="0"/>
              </a:rPr>
              <a:t>să</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bureze</a:t>
            </a:r>
            <a:r>
              <a:rPr lang="en-GB" sz="2000" dirty="0">
                <a:latin typeface="Palatino Linotype" panose="02040502050505030304" pitchFamily="18" charset="0"/>
                <a:cs typeface="Times New Roman" panose="02020603050405020304" pitchFamily="18" charset="0"/>
              </a:rPr>
              <a:t> </a:t>
            </a:r>
            <a:r>
              <a:rPr lang="en-GB" sz="2000" dirty="0" err="1">
                <a:latin typeface="Palatino Linotype" panose="02040502050505030304" pitchFamily="18" charset="0"/>
                <a:cs typeface="Times New Roman" panose="02020603050405020304" pitchFamily="18" charset="0"/>
              </a:rPr>
              <a:t>oleacă</a:t>
            </a:r>
            <a:r>
              <a:rPr lang="en-GB" sz="2000" dirty="0">
                <a:latin typeface="Palatino Linotype" panose="02040502050505030304" pitchFamily="18" charset="0"/>
                <a:cs typeface="Times New Roman" panose="02020603050405020304" pitchFamily="18" charset="0"/>
              </a:rPr>
              <a:t> </a:t>
            </a:r>
          </a:p>
          <a:p>
            <a:r>
              <a:rPr lang="en-GB" sz="2000" dirty="0">
                <a:latin typeface="Palatino Linotype" panose="02040502050505030304" pitchFamily="18" charset="0"/>
                <a:cs typeface="Times New Roman" panose="02020603050405020304" pitchFamily="18" charset="0"/>
              </a:rPr>
              <a:t>‘yesterday you said code yellow for wind, 15-20 m/s, only it was about 4, and today you tell me code yellow for rain, sleet, etc. Lies! We'll see. </a:t>
            </a:r>
            <a:r>
              <a:rPr lang="en-GB" sz="2000" b="1" dirty="0">
                <a:latin typeface="Palatino Linotype" panose="02040502050505030304" pitchFamily="18" charset="0"/>
                <a:cs typeface="Times New Roman" panose="02020603050405020304" pitchFamily="18" charset="0"/>
              </a:rPr>
              <a:t>I think/It seems </a:t>
            </a:r>
            <a:r>
              <a:rPr lang="en-GB" sz="2000" dirty="0">
                <a:latin typeface="Palatino Linotype" panose="02040502050505030304" pitchFamily="18" charset="0"/>
                <a:cs typeface="Times New Roman" panose="02020603050405020304" pitchFamily="18" charset="0"/>
              </a:rPr>
              <a:t>it will drizzle a little ’</a:t>
            </a:r>
            <a:endParaRPr lang="en-GB" sz="2000" dirty="0">
              <a:latin typeface="Palatino Linotype" panose="02040502050505030304" pitchFamily="18" charset="0"/>
            </a:endParaRPr>
          </a:p>
          <a:p>
            <a:pPr>
              <a:buClr>
                <a:srgbClr val="00B0F0"/>
              </a:buClr>
            </a:pPr>
            <a:endParaRPr lang="en-GB" sz="2400" dirty="0">
              <a:latin typeface="Palatino Linotype" panose="02040502050505030304" pitchFamily="18" charset="0"/>
              <a:cs typeface="Times New Roman" panose="02020603050405020304" pitchFamily="18" charset="0"/>
            </a:endParaRPr>
          </a:p>
        </p:txBody>
      </p:sp>
    </p:spTree>
    <p:extLst>
      <p:ext uri="{BB962C8B-B14F-4D97-AF65-F5344CB8AC3E}">
        <p14:creationId xmlns:p14="http://schemas.microsoft.com/office/powerpoint/2010/main" val="4164452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4EE3-886E-6E42-BC8F-BFC42E4DC35E}"/>
              </a:ext>
            </a:extLst>
          </p:cNvPr>
          <p:cNvSpPr>
            <a:spLocks noGrp="1"/>
          </p:cNvSpPr>
          <p:nvPr>
            <p:ph type="title"/>
          </p:nvPr>
        </p:nvSpPr>
        <p:spPr>
          <a:xfrm>
            <a:off x="903853" y="758834"/>
            <a:ext cx="10878843" cy="748145"/>
          </a:xfrm>
        </p:spPr>
        <p:txBody>
          <a:bodyPr>
            <a:normAutofit/>
          </a:bodyPr>
          <a:lstStyle/>
          <a:p>
            <a:pPr algn="r"/>
            <a:r>
              <a:rPr lang="ro-RO" sz="4400" dirty="0"/>
              <a:t>data</a:t>
            </a:r>
          </a:p>
        </p:txBody>
      </p:sp>
      <p:sp>
        <p:nvSpPr>
          <p:cNvPr id="3" name="Content Placeholder 2">
            <a:extLst>
              <a:ext uri="{FF2B5EF4-FFF2-40B4-BE49-F238E27FC236}">
                <a16:creationId xmlns:a16="http://schemas.microsoft.com/office/drawing/2014/main" id="{96A645AC-E16D-7140-AEC7-4AA3B569AEC2}"/>
              </a:ext>
            </a:extLst>
          </p:cNvPr>
          <p:cNvSpPr>
            <a:spLocks noGrp="1"/>
          </p:cNvSpPr>
          <p:nvPr>
            <p:ph idx="1"/>
          </p:nvPr>
        </p:nvSpPr>
        <p:spPr>
          <a:xfrm>
            <a:off x="783771" y="1923803"/>
            <a:ext cx="9960431" cy="3847605"/>
          </a:xfrm>
        </p:spPr>
        <p:txBody>
          <a:bodyPr>
            <a:normAutofit/>
          </a:bodyPr>
          <a:lstStyle/>
          <a:p>
            <a:endParaRPr lang="ro-RO" sz="2400" b="1" dirty="0"/>
          </a:p>
          <a:p>
            <a:endParaRPr lang="ro-RO" sz="2400" dirty="0"/>
          </a:p>
          <a:p>
            <a:endParaRPr lang="ro-RO" sz="2400" dirty="0"/>
          </a:p>
          <a:p>
            <a:endParaRPr lang="ro-RO" sz="2400" dirty="0"/>
          </a:p>
          <a:p>
            <a:pPr marL="0" indent="0">
              <a:buNone/>
            </a:pPr>
            <a:endParaRPr lang="ro-RO" sz="2400" dirty="0"/>
          </a:p>
          <a:p>
            <a:pPr lvl="1"/>
            <a:endParaRPr lang="ro-RO" sz="2000" dirty="0"/>
          </a:p>
          <a:p>
            <a:endParaRPr lang="ro-RO" sz="2400" dirty="0"/>
          </a:p>
          <a:p>
            <a:endParaRPr lang="ro-RO" dirty="0"/>
          </a:p>
          <a:p>
            <a:endParaRPr lang="ro-RO" dirty="0"/>
          </a:p>
          <a:p>
            <a:endParaRPr lang="ro-RO" dirty="0"/>
          </a:p>
        </p:txBody>
      </p:sp>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sp>
        <p:nvSpPr>
          <p:cNvPr id="7" name="Rectangle 6">
            <a:extLst>
              <a:ext uri="{FF2B5EF4-FFF2-40B4-BE49-F238E27FC236}">
                <a16:creationId xmlns:a16="http://schemas.microsoft.com/office/drawing/2014/main" id="{72B00CE2-8C1B-3747-AA95-87ECE6FFA802}"/>
              </a:ext>
            </a:extLst>
          </p:cNvPr>
          <p:cNvSpPr/>
          <p:nvPr/>
        </p:nvSpPr>
        <p:spPr>
          <a:xfrm>
            <a:off x="783771" y="978308"/>
            <a:ext cx="11084947" cy="5715988"/>
          </a:xfrm>
          <a:prstGeom prst="rect">
            <a:avLst/>
          </a:prstGeom>
        </p:spPr>
        <p:txBody>
          <a:bodyPr wrap="square">
            <a:spAutoFit/>
          </a:bodyPr>
          <a:lstStyle/>
          <a:p>
            <a:pPr>
              <a:buClr>
                <a:srgbClr val="00B0F0"/>
              </a:buClr>
            </a:pPr>
            <a:r>
              <a:rPr lang="ro-RO" sz="2000" b="1" i="1" dirty="0">
                <a:solidFill>
                  <a:srgbClr val="00B0F0"/>
                </a:solidFill>
                <a:latin typeface="Palatino Linotype" panose="02040502050505030304" pitchFamily="18" charset="0"/>
              </a:rPr>
              <a:t>DE-AMU  (</a:t>
            </a:r>
            <a:r>
              <a:rPr lang="ro-RO" sz="2000" b="1" dirty="0" err="1">
                <a:solidFill>
                  <a:srgbClr val="00B0F0"/>
                </a:solidFill>
                <a:latin typeface="Palatino Linotype" panose="02040502050505030304" pitchFamily="18" charset="0"/>
              </a:rPr>
              <a:t>also</a:t>
            </a:r>
            <a:r>
              <a:rPr lang="ro-RO" sz="2000" b="1" i="1" dirty="0">
                <a:solidFill>
                  <a:srgbClr val="00B0F0"/>
                </a:solidFill>
                <a:latin typeface="Palatino Linotype" panose="02040502050505030304" pitchFamily="18" charset="0"/>
              </a:rPr>
              <a:t> </a:t>
            </a:r>
            <a:r>
              <a:rPr lang="ro-RO" sz="2000" b="1" i="1" dirty="0" err="1">
                <a:solidFill>
                  <a:srgbClr val="00B0F0"/>
                </a:solidFill>
                <a:latin typeface="Palatino Linotype" panose="02040502050505030304" pitchFamily="18" charset="0"/>
              </a:rPr>
              <a:t>deamu</a:t>
            </a:r>
            <a:r>
              <a:rPr lang="ro-RO" sz="2000" b="1" i="1" dirty="0">
                <a:solidFill>
                  <a:srgbClr val="00B0F0"/>
                </a:solidFill>
                <a:latin typeface="Palatino Linotype" panose="02040502050505030304" pitchFamily="18" charset="0"/>
              </a:rPr>
              <a:t>, </a:t>
            </a:r>
            <a:r>
              <a:rPr lang="ro-RO" sz="2000" b="1" i="1" dirty="0" err="1">
                <a:solidFill>
                  <a:srgbClr val="00B0F0"/>
                </a:solidFill>
                <a:latin typeface="Palatino Linotype" panose="02040502050505030304" pitchFamily="18" charset="0"/>
              </a:rPr>
              <a:t>deam</a:t>
            </a:r>
            <a:r>
              <a:rPr lang="ro-RO" sz="2000" b="1" i="1" dirty="0">
                <a:solidFill>
                  <a:srgbClr val="00B0F0"/>
                </a:solidFill>
                <a:latin typeface="Palatino Linotype" panose="02040502050505030304" pitchFamily="18" charset="0"/>
              </a:rPr>
              <a:t>) </a:t>
            </a:r>
            <a:r>
              <a:rPr lang="ro-RO" sz="2000" b="1" dirty="0">
                <a:latin typeface="Palatino Linotype" panose="02040502050505030304" pitchFamily="18" charset="0"/>
              </a:rPr>
              <a:t>- </a:t>
            </a:r>
            <a:r>
              <a:rPr lang="en-GB" sz="2000" b="1" dirty="0">
                <a:solidFill>
                  <a:srgbClr val="0070C0"/>
                </a:solidFill>
                <a:latin typeface="Palatino Linotype" panose="02040502050505030304" pitchFamily="18" charset="0"/>
              </a:rPr>
              <a:t>mitigation maker</a:t>
            </a:r>
          </a:p>
          <a:p>
            <a:pPr>
              <a:buClr>
                <a:srgbClr val="00B0F0"/>
              </a:buClr>
            </a:pPr>
            <a:endParaRPr lang="ro-RO" sz="2400" b="1" dirty="0">
              <a:solidFill>
                <a:srgbClr val="0070C0"/>
              </a:solidFill>
              <a:latin typeface="Palatino Linotype" panose="02040502050505030304" pitchFamily="18" charset="0"/>
            </a:endParaRPr>
          </a:p>
          <a:p>
            <a:pPr>
              <a:lnSpc>
                <a:spcPct val="100000"/>
              </a:lnSpc>
            </a:pPr>
            <a:r>
              <a:rPr lang="ro-RO" altLang="en-US" sz="2000" b="1" dirty="0" err="1">
                <a:latin typeface="Palatino Linotype" panose="02040502050505030304" pitchFamily="18" charset="0"/>
                <a:sym typeface="+mn-ea"/>
              </a:rPr>
              <a:t>attenuates</a:t>
            </a:r>
            <a:r>
              <a:rPr lang="ro-RO" altLang="en-US" sz="2000" b="1" dirty="0">
                <a:latin typeface="Palatino Linotype" panose="02040502050505030304" pitchFamily="18" charset="0"/>
                <a:sym typeface="+mn-ea"/>
              </a:rPr>
              <a:t> a</a:t>
            </a:r>
            <a:r>
              <a:rPr lang="en-US" sz="2000" b="1" dirty="0">
                <a:latin typeface="Palatino Linotype" panose="02040502050505030304" pitchFamily="18" charset="0"/>
                <a:sym typeface="+mn-ea"/>
              </a:rPr>
              <a:t> regret </a:t>
            </a:r>
            <a:endParaRPr lang="en-US" sz="2000" dirty="0">
              <a:latin typeface="Palatino Linotype" panose="02040502050505030304" pitchFamily="18" charset="0"/>
            </a:endParaRPr>
          </a:p>
          <a:p>
            <a:pPr marL="0" indent="0">
              <a:buNone/>
            </a:pPr>
            <a:r>
              <a:rPr lang="en-US" sz="2000" dirty="0">
                <a:latin typeface="Palatino Linotype" panose="02040502050505030304" pitchFamily="18" charset="0"/>
                <a:sym typeface="+mn-ea"/>
              </a:rPr>
              <a:t>  </a:t>
            </a:r>
            <a:r>
              <a:rPr lang="ro-RO" altLang="en-US" sz="2000" dirty="0">
                <a:latin typeface="Palatino Linotype" panose="02040502050505030304" pitchFamily="18" charset="0"/>
                <a:sym typeface="+mn-ea"/>
              </a:rPr>
              <a:t>(31)</a:t>
            </a:r>
            <a:r>
              <a:rPr lang="en-US" altLang="en-US" sz="2000" dirty="0">
                <a:latin typeface="Palatino Linotype" panose="02040502050505030304" pitchFamily="18" charset="0"/>
                <a:sym typeface="+mn-ea"/>
              </a:rPr>
              <a:t>	</a:t>
            </a:r>
            <a:r>
              <a:rPr lang="it-IT" sz="2000" dirty="0">
                <a:latin typeface="Palatino Linotype" panose="02040502050505030304" pitchFamily="18" charset="0"/>
                <a:sym typeface="+mn-ea"/>
              </a:rPr>
              <a:t>A: I-ai </a:t>
            </a:r>
            <a:r>
              <a:rPr lang="it-IT" sz="2000" dirty="0" err="1">
                <a:latin typeface="Palatino Linotype" panose="02040502050505030304" pitchFamily="18" charset="0"/>
                <a:sym typeface="+mn-ea"/>
              </a:rPr>
              <a:t>spus</a:t>
            </a:r>
            <a:r>
              <a:rPr lang="it-IT" sz="2000" dirty="0">
                <a:latin typeface="Palatino Linotype" panose="02040502050505030304" pitchFamily="18" charset="0"/>
                <a:sym typeface="+mn-ea"/>
              </a:rPr>
              <a:t> </a:t>
            </a:r>
            <a:r>
              <a:rPr lang="it-IT" sz="2000" dirty="0" err="1">
                <a:latin typeface="Palatino Linotype" panose="02040502050505030304" pitchFamily="18" charset="0"/>
                <a:sym typeface="+mn-ea"/>
              </a:rPr>
              <a:t>că</a:t>
            </a:r>
            <a:r>
              <a:rPr lang="it-IT" sz="2000" dirty="0">
                <a:latin typeface="Palatino Linotype" panose="02040502050505030304" pitchFamily="18" charset="0"/>
                <a:sym typeface="+mn-ea"/>
              </a:rPr>
              <a:t> te </a:t>
            </a:r>
            <a:r>
              <a:rPr lang="it-IT" sz="2000" dirty="0" err="1">
                <a:latin typeface="Palatino Linotype" panose="02040502050505030304" pitchFamily="18" charset="0"/>
                <a:sym typeface="+mn-ea"/>
              </a:rPr>
              <a:t>duși</a:t>
            </a:r>
            <a:r>
              <a:rPr lang="it-IT" sz="2000" dirty="0">
                <a:latin typeface="Palatino Linotype" panose="02040502050505030304" pitchFamily="18" charset="0"/>
                <a:sym typeface="+mn-ea"/>
              </a:rPr>
              <a:t> </a:t>
            </a:r>
            <a:r>
              <a:rPr lang="it-IT" sz="2000" dirty="0" err="1">
                <a:latin typeface="Palatino Linotype" panose="02040502050505030304" pitchFamily="18" charset="0"/>
                <a:sym typeface="+mn-ea"/>
              </a:rPr>
              <a:t>și</a:t>
            </a:r>
            <a:r>
              <a:rPr lang="it-IT" sz="2000" dirty="0">
                <a:latin typeface="Palatino Linotype" panose="02040502050505030304" pitchFamily="18" charset="0"/>
                <a:sym typeface="+mn-ea"/>
              </a:rPr>
              <a:t> tu la </a:t>
            </a:r>
            <a:r>
              <a:rPr lang="it-IT" sz="2000" dirty="0" err="1">
                <a:latin typeface="Palatino Linotype" panose="02040502050505030304" pitchFamily="18" charset="0"/>
                <a:sym typeface="+mn-ea"/>
              </a:rPr>
              <a:t>Chișînău</a:t>
            </a:r>
            <a:r>
              <a:rPr lang="it-IT" sz="2000" dirty="0">
                <a:latin typeface="Palatino Linotype" panose="02040502050505030304" pitchFamily="18" charset="0"/>
                <a:sym typeface="+mn-ea"/>
              </a:rPr>
              <a:t>? </a:t>
            </a:r>
            <a:endParaRPr lang="it-IT" sz="2000" dirty="0">
              <a:latin typeface="Palatino Linotype" panose="02040502050505030304" pitchFamily="18" charset="0"/>
            </a:endParaRPr>
          </a:p>
          <a:p>
            <a:pPr marL="0" indent="0">
              <a:buNone/>
            </a:pPr>
            <a:r>
              <a:rPr lang="ro-RO" sz="2000" dirty="0">
                <a:latin typeface="Palatino Linotype" panose="02040502050505030304" pitchFamily="18" charset="0"/>
                <a:sym typeface="+mn-ea"/>
              </a:rPr>
              <a:t>		B</a:t>
            </a:r>
            <a:r>
              <a:rPr lang="en-US" sz="2000" dirty="0">
                <a:latin typeface="Palatino Linotype" panose="02040502050505030304" pitchFamily="18" charset="0"/>
                <a:sym typeface="+mn-ea"/>
              </a:rPr>
              <a:t>: N-am </a:t>
            </a:r>
            <a:r>
              <a:rPr lang="en-US" sz="2000" dirty="0" err="1">
                <a:latin typeface="Palatino Linotype" panose="02040502050505030304" pitchFamily="18" charset="0"/>
                <a:sym typeface="+mn-ea"/>
              </a:rPr>
              <a:t>apucat</a:t>
            </a:r>
            <a:r>
              <a:rPr lang="en-US" sz="2000" dirty="0">
                <a:latin typeface="Palatino Linotype" panose="02040502050505030304" pitchFamily="18" charset="0"/>
                <a:sym typeface="+mn-ea"/>
              </a:rPr>
              <a:t> </a:t>
            </a:r>
            <a:r>
              <a:rPr lang="en-US" sz="2000" dirty="0" err="1">
                <a:latin typeface="Palatino Linotype" panose="02040502050505030304" pitchFamily="18" charset="0"/>
                <a:sym typeface="+mn-ea"/>
              </a:rPr>
              <a:t>să-i</a:t>
            </a:r>
            <a:r>
              <a:rPr lang="en-US" sz="2000" dirty="0">
                <a:latin typeface="Palatino Linotype" panose="02040502050505030304" pitchFamily="18" charset="0"/>
                <a:sym typeface="+mn-ea"/>
              </a:rPr>
              <a:t> spun. </a:t>
            </a:r>
          </a:p>
          <a:p>
            <a:pPr marL="0" indent="0">
              <a:buNone/>
            </a:pPr>
            <a:r>
              <a:rPr lang="it-IT" sz="2000" dirty="0">
                <a:latin typeface="Palatino Linotype" panose="02040502050505030304" pitchFamily="18" charset="0"/>
                <a:sym typeface="+mn-ea"/>
              </a:rPr>
              <a:t>		A: </a:t>
            </a:r>
            <a:r>
              <a:rPr lang="it-IT" sz="2000" dirty="0" err="1">
                <a:latin typeface="Palatino Linotype" panose="02040502050505030304" pitchFamily="18" charset="0"/>
                <a:sym typeface="+mn-ea"/>
              </a:rPr>
              <a:t>Spune</a:t>
            </a:r>
            <a:r>
              <a:rPr lang="it-IT" sz="2000" dirty="0">
                <a:latin typeface="Palatino Linotype" panose="02040502050505030304" pitchFamily="18" charset="0"/>
                <a:sym typeface="+mn-ea"/>
              </a:rPr>
              <a:t>-i! </a:t>
            </a:r>
            <a:r>
              <a:rPr lang="it-IT" sz="2000" dirty="0" err="1">
                <a:latin typeface="Palatino Linotype" panose="02040502050505030304" pitchFamily="18" charset="0"/>
                <a:sym typeface="+mn-ea"/>
              </a:rPr>
              <a:t>Poate</a:t>
            </a:r>
            <a:r>
              <a:rPr lang="it-IT" sz="2000" dirty="0">
                <a:latin typeface="Palatino Linotype" panose="02040502050505030304" pitchFamily="18" charset="0"/>
                <a:sym typeface="+mn-ea"/>
              </a:rPr>
              <a:t> </a:t>
            </a:r>
            <a:r>
              <a:rPr lang="it-IT" sz="2000" dirty="0" err="1">
                <a:latin typeface="Palatino Linotype" panose="02040502050505030304" pitchFamily="18" charset="0"/>
                <a:sym typeface="+mn-ea"/>
              </a:rPr>
              <a:t>n</a:t>
            </a:r>
            <a:r>
              <a:rPr lang="it-IT" sz="2000" dirty="0">
                <a:latin typeface="Palatino Linotype" panose="02040502050505030304" pitchFamily="18" charset="0"/>
                <a:sym typeface="+mn-ea"/>
              </a:rPr>
              <a:t>-a </a:t>
            </a:r>
            <a:r>
              <a:rPr lang="it-IT" sz="2000" dirty="0" err="1">
                <a:latin typeface="Palatino Linotype" panose="02040502050505030304" pitchFamily="18" charset="0"/>
                <a:sym typeface="+mn-ea"/>
              </a:rPr>
              <a:t>plecat</a:t>
            </a:r>
            <a:r>
              <a:rPr lang="it-IT" sz="2000" dirty="0">
                <a:latin typeface="Palatino Linotype" panose="02040502050505030304" pitchFamily="18" charset="0"/>
                <a:sym typeface="+mn-ea"/>
              </a:rPr>
              <a:t> </a:t>
            </a:r>
            <a:r>
              <a:rPr lang="it-IT" sz="2000" dirty="0" err="1">
                <a:latin typeface="Palatino Linotype" panose="02040502050505030304" pitchFamily="18" charset="0"/>
                <a:sym typeface="+mn-ea"/>
              </a:rPr>
              <a:t>încă</a:t>
            </a:r>
            <a:r>
              <a:rPr lang="it-IT" sz="2000" dirty="0">
                <a:latin typeface="Palatino Linotype" panose="02040502050505030304" pitchFamily="18" charset="0"/>
                <a:sym typeface="+mn-ea"/>
              </a:rPr>
              <a:t>. </a:t>
            </a:r>
            <a:endParaRPr lang="en-US" sz="2000" dirty="0">
              <a:latin typeface="Palatino Linotype" panose="02040502050505030304" pitchFamily="18" charset="0"/>
            </a:endParaRPr>
          </a:p>
          <a:p>
            <a:pPr marL="0" indent="0">
              <a:buNone/>
            </a:pPr>
            <a:r>
              <a:rPr lang="en-US" sz="2000" dirty="0">
                <a:latin typeface="Palatino Linotype" panose="02040502050505030304" pitchFamily="18" charset="0"/>
                <a:sym typeface="+mn-ea"/>
              </a:rPr>
              <a:t>            	B: </a:t>
            </a:r>
            <a:r>
              <a:rPr lang="en-US" sz="2000" b="1" dirty="0" err="1">
                <a:latin typeface="Palatino Linotype" panose="02040502050505030304" pitchFamily="18" charset="0"/>
                <a:sym typeface="+mn-ea"/>
              </a:rPr>
              <a:t>Deamu</a:t>
            </a:r>
            <a:r>
              <a:rPr lang="en-US" sz="2000" dirty="0">
                <a:latin typeface="Palatino Linotype" panose="02040502050505030304" pitchFamily="18" charset="0"/>
                <a:sym typeface="+mn-ea"/>
              </a:rPr>
              <a:t>… </a:t>
            </a:r>
            <a:endParaRPr lang="en-US" sz="2000" dirty="0">
              <a:latin typeface="Palatino Linotype" panose="02040502050505030304" pitchFamily="18" charset="0"/>
            </a:endParaRPr>
          </a:p>
          <a:p>
            <a:pPr marL="0" indent="0">
              <a:buNone/>
            </a:pPr>
            <a:r>
              <a:rPr lang="en-US" sz="2000" dirty="0">
                <a:latin typeface="Palatino Linotype" panose="02040502050505030304" pitchFamily="18" charset="0"/>
                <a:sym typeface="+mn-ea"/>
              </a:rPr>
              <a:t>‘A: Have you told him that you are going to </a:t>
            </a:r>
            <a:r>
              <a:rPr lang="en-US" sz="2000" dirty="0" err="1">
                <a:latin typeface="Palatino Linotype" panose="02040502050505030304" pitchFamily="18" charset="0"/>
                <a:sym typeface="+mn-ea"/>
              </a:rPr>
              <a:t>Chișinău</a:t>
            </a:r>
            <a:r>
              <a:rPr lang="en-US" sz="2000" dirty="0">
                <a:latin typeface="Palatino Linotype" panose="02040502050505030304" pitchFamily="18" charset="0"/>
                <a:sym typeface="+mn-ea"/>
              </a:rPr>
              <a:t>?/ B: No, I had no chance to tell him/ A: Tell him! Maybe he has not left yet / B: ‘</a:t>
            </a:r>
            <a:r>
              <a:rPr lang="en-US" sz="2000" b="1" dirty="0">
                <a:latin typeface="Palatino Linotype" panose="02040502050505030304" pitchFamily="18" charset="0"/>
                <a:sym typeface="+mn-ea"/>
              </a:rPr>
              <a:t>We</a:t>
            </a:r>
            <a:r>
              <a:rPr lang="ro-RO" altLang="en-US" sz="2000" b="1" dirty="0" err="1">
                <a:latin typeface="Palatino Linotype" panose="02040502050505030304" pitchFamily="18" charset="0"/>
                <a:sym typeface="+mn-ea"/>
              </a:rPr>
              <a:t>ll</a:t>
            </a:r>
            <a:r>
              <a:rPr lang="ro-RO" altLang="en-US" sz="2000" b="1" dirty="0">
                <a:latin typeface="Palatino Linotype" panose="02040502050505030304" pitchFamily="18" charset="0"/>
                <a:sym typeface="+mn-ea"/>
              </a:rPr>
              <a:t> [it </a:t>
            </a:r>
            <a:r>
              <a:rPr lang="ro-RO" altLang="en-US" sz="2000" b="1" dirty="0" err="1">
                <a:latin typeface="Palatino Linotype" panose="02040502050505030304" pitchFamily="18" charset="0"/>
                <a:sym typeface="+mn-ea"/>
              </a:rPr>
              <a:t>is</a:t>
            </a:r>
            <a:r>
              <a:rPr lang="ro-RO" altLang="en-US" sz="2000" b="1" dirty="0">
                <a:latin typeface="Palatino Linotype" panose="02040502050505030304" pitchFamily="18" charset="0"/>
                <a:sym typeface="+mn-ea"/>
              </a:rPr>
              <a:t> </a:t>
            </a:r>
            <a:r>
              <a:rPr lang="ro-RO" altLang="en-US" sz="2000" b="1" dirty="0" err="1">
                <a:latin typeface="Palatino Linotype" panose="02040502050505030304" pitchFamily="18" charset="0"/>
                <a:sym typeface="+mn-ea"/>
              </a:rPr>
              <a:t>too</a:t>
            </a:r>
            <a:r>
              <a:rPr lang="ro-RO" altLang="en-US" sz="2000" b="1" dirty="0">
                <a:latin typeface="Palatino Linotype" panose="02040502050505030304" pitchFamily="18" charset="0"/>
                <a:sym typeface="+mn-ea"/>
              </a:rPr>
              <a:t> late]</a:t>
            </a:r>
            <a:r>
              <a:rPr lang="en-US" sz="2000" dirty="0">
                <a:latin typeface="Palatino Linotype" panose="02040502050505030304" pitchFamily="18" charset="0"/>
                <a:sym typeface="+mn-ea"/>
              </a:rPr>
              <a:t>’’ </a:t>
            </a:r>
          </a:p>
          <a:p>
            <a:pPr marL="0" indent="0">
              <a:buNone/>
            </a:pPr>
            <a:endParaRPr lang="en-US" sz="2000" dirty="0">
              <a:latin typeface="Palatino Linotype" panose="02040502050505030304" pitchFamily="18" charset="0"/>
              <a:sym typeface="+mn-ea"/>
            </a:endParaRPr>
          </a:p>
          <a:p>
            <a:pPr>
              <a:lnSpc>
                <a:spcPct val="92000"/>
              </a:lnSpc>
            </a:pPr>
            <a:r>
              <a:rPr lang="ro-RO" altLang="en-US" sz="2000" b="1" dirty="0" err="1">
                <a:latin typeface="Palatino Linotype" panose="02040502050505030304" pitchFamily="18" charset="0"/>
                <a:cs typeface="Palatino Linotype" panose="02040502050505030304" pitchFamily="18" charset="0"/>
                <a:sym typeface="+mn-ea"/>
              </a:rPr>
              <a:t>attenuates</a:t>
            </a:r>
            <a:r>
              <a:rPr lang="ro-RO" altLang="en-US" sz="2000" b="1" dirty="0">
                <a:latin typeface="Palatino Linotype" panose="02040502050505030304" pitchFamily="18" charset="0"/>
                <a:cs typeface="Palatino Linotype" panose="02040502050505030304" pitchFamily="18" charset="0"/>
                <a:sym typeface="+mn-ea"/>
              </a:rPr>
              <a:t> a </a:t>
            </a:r>
            <a:r>
              <a:rPr lang="ro-RO" altLang="en-US" sz="2000" b="1" dirty="0" err="1">
                <a:latin typeface="Palatino Linotype" panose="02040502050505030304" pitchFamily="18" charset="0"/>
                <a:cs typeface="Palatino Linotype" panose="02040502050505030304" pitchFamily="18" charset="0"/>
                <a:sym typeface="+mn-ea"/>
              </a:rPr>
              <a:t>request</a:t>
            </a:r>
            <a:r>
              <a:rPr lang="ro-RO" altLang="en-US" sz="2000" b="1" dirty="0">
                <a:latin typeface="Palatino Linotype" panose="02040502050505030304" pitchFamily="18" charset="0"/>
                <a:cs typeface="Palatino Linotype" panose="02040502050505030304" pitchFamily="18" charset="0"/>
                <a:sym typeface="+mn-ea"/>
              </a:rPr>
              <a:t>:</a:t>
            </a:r>
            <a:endParaRPr lang="ro-RO" altLang="en-US" sz="2000" dirty="0">
              <a:latin typeface="Palatino Linotype" panose="02040502050505030304" pitchFamily="18" charset="0"/>
              <a:cs typeface="Palatino Linotype" panose="02040502050505030304" pitchFamily="18" charset="0"/>
              <a:sym typeface="+mn-ea"/>
            </a:endParaRPr>
          </a:p>
          <a:p>
            <a:pPr marL="0" indent="0">
              <a:lnSpc>
                <a:spcPct val="92000"/>
              </a:lnSpc>
              <a:buNone/>
            </a:pPr>
            <a:r>
              <a:rPr lang="ro-RO" altLang="en-US" sz="2000" dirty="0">
                <a:latin typeface="Palatino Linotype" panose="02040502050505030304" pitchFamily="18" charset="0"/>
                <a:cs typeface="Palatino Linotype" panose="02040502050505030304" pitchFamily="18" charset="0"/>
                <a:sym typeface="+mn-ea"/>
              </a:rPr>
              <a:t>(32)		A: Eu ți-am făcut transfer de 400 de lei. Tare sper să fi făcut corect.</a:t>
            </a:r>
            <a:endParaRPr lang="ro-RO" altLang="en-US" sz="2000" dirty="0">
              <a:latin typeface="Palatino Linotype" panose="02040502050505030304" pitchFamily="18" charset="0"/>
              <a:cs typeface="Palatino Linotype" panose="02040502050505030304" pitchFamily="18" charset="0"/>
            </a:endParaRPr>
          </a:p>
          <a:p>
            <a:pPr marL="0" indent="0">
              <a:lnSpc>
                <a:spcPct val="92000"/>
              </a:lnSpc>
              <a:buNone/>
            </a:pPr>
            <a:r>
              <a:rPr lang="ro-RO" altLang="en-US" sz="2000" dirty="0">
                <a:latin typeface="Palatino Linotype" panose="02040502050505030304" pitchFamily="18" charset="0"/>
                <a:cs typeface="Palatino Linotype" panose="02040502050505030304" pitchFamily="18" charset="0"/>
                <a:sym typeface="+mn-ea"/>
              </a:rPr>
              <a:t>		B: Pare bine.</a:t>
            </a:r>
            <a:endParaRPr lang="ro-RO" altLang="en-US" sz="2000" dirty="0">
              <a:latin typeface="Palatino Linotype" panose="02040502050505030304" pitchFamily="18" charset="0"/>
              <a:cs typeface="Palatino Linotype" panose="02040502050505030304" pitchFamily="18" charset="0"/>
            </a:endParaRPr>
          </a:p>
          <a:p>
            <a:pPr marL="0" indent="0">
              <a:lnSpc>
                <a:spcPct val="92000"/>
              </a:lnSpc>
              <a:buNone/>
            </a:pPr>
            <a:r>
              <a:rPr lang="ro-RO" altLang="en-US" sz="2000" dirty="0">
                <a:latin typeface="Palatino Linotype" panose="02040502050505030304" pitchFamily="18" charset="0"/>
                <a:cs typeface="Palatino Linotype" panose="02040502050505030304" pitchFamily="18" charset="0"/>
                <a:sym typeface="+mn-ea"/>
              </a:rPr>
              <a:t>   	 	A. </a:t>
            </a:r>
            <a:r>
              <a:rPr lang="ro-RO" altLang="en-US" sz="2000" b="1" dirty="0" err="1">
                <a:latin typeface="Palatino Linotype" panose="02040502050505030304" pitchFamily="18" charset="0"/>
                <a:cs typeface="Palatino Linotype" panose="02040502050505030304" pitchFamily="18" charset="0"/>
                <a:sym typeface="+mn-ea"/>
              </a:rPr>
              <a:t>Deam</a:t>
            </a:r>
            <a:r>
              <a:rPr lang="ro-RO" altLang="en-US" sz="2000" b="1" dirty="0">
                <a:latin typeface="Palatino Linotype" panose="02040502050505030304" pitchFamily="18" charset="0"/>
                <a:cs typeface="Palatino Linotype" panose="02040502050505030304" pitchFamily="18" charset="0"/>
                <a:sym typeface="+mn-ea"/>
              </a:rPr>
              <a:t> </a:t>
            </a:r>
            <a:r>
              <a:rPr lang="ro-RO" altLang="en-US" sz="2000" dirty="0">
                <a:latin typeface="Palatino Linotype" panose="02040502050505030304" pitchFamily="18" charset="0"/>
                <a:cs typeface="Palatino Linotype" panose="02040502050505030304" pitchFamily="18" charset="0"/>
                <a:sym typeface="+mn-ea"/>
              </a:rPr>
              <a:t>mă anunți oricum.</a:t>
            </a:r>
            <a:endParaRPr lang="ro-RO" altLang="en-US" sz="2000" dirty="0">
              <a:latin typeface="Palatino Linotype" panose="02040502050505030304" pitchFamily="18" charset="0"/>
              <a:cs typeface="Palatino Linotype" panose="02040502050505030304" pitchFamily="18" charset="0"/>
            </a:endParaRPr>
          </a:p>
          <a:p>
            <a:pPr>
              <a:lnSpc>
                <a:spcPct val="92000"/>
              </a:lnSpc>
            </a:pPr>
            <a:r>
              <a:rPr lang="ro-RO" altLang="en-US" sz="2000" dirty="0">
                <a:latin typeface="Palatino Linotype" panose="02040502050505030304" pitchFamily="18" charset="0"/>
                <a:cs typeface="Palatino Linotype" panose="02040502050505030304" pitchFamily="18" charset="0"/>
                <a:sym typeface="+mn-ea"/>
              </a:rPr>
              <a:t>‘A: I </a:t>
            </a:r>
            <a:r>
              <a:rPr lang="ro-RO" altLang="en-US" sz="2000" dirty="0" err="1">
                <a:latin typeface="Palatino Linotype" panose="02040502050505030304" pitchFamily="18" charset="0"/>
                <a:cs typeface="Palatino Linotype" panose="02040502050505030304" pitchFamily="18" charset="0"/>
                <a:sym typeface="+mn-ea"/>
              </a:rPr>
              <a:t>have</a:t>
            </a:r>
            <a:r>
              <a:rPr lang="ro-RO" altLang="en-US" sz="2000" dirty="0">
                <a:latin typeface="Palatino Linotype" panose="02040502050505030304" pitchFamily="18" charset="0"/>
                <a:cs typeface="Palatino Linotype" panose="02040502050505030304" pitchFamily="18" charset="0"/>
                <a:sym typeface="+mn-ea"/>
              </a:rPr>
              <a:t> </a:t>
            </a:r>
            <a:r>
              <a:rPr lang="ro-RO" altLang="en-US" sz="2000" dirty="0" err="1">
                <a:latin typeface="Palatino Linotype" panose="02040502050505030304" pitchFamily="18" charset="0"/>
                <a:cs typeface="Palatino Linotype" panose="02040502050505030304" pitchFamily="18" charset="0"/>
                <a:sym typeface="+mn-ea"/>
              </a:rPr>
              <a:t>transfered</a:t>
            </a:r>
            <a:r>
              <a:rPr lang="ro-RO" altLang="en-US" sz="2000" dirty="0">
                <a:latin typeface="Palatino Linotype" panose="02040502050505030304" pitchFamily="18" charset="0"/>
                <a:cs typeface="Palatino Linotype" panose="02040502050505030304" pitchFamily="18" charset="0"/>
                <a:sym typeface="+mn-ea"/>
              </a:rPr>
              <a:t> </a:t>
            </a:r>
            <a:r>
              <a:rPr lang="ro-RO" altLang="en-US" sz="2000" dirty="0" err="1">
                <a:latin typeface="Palatino Linotype" panose="02040502050505030304" pitchFamily="18" charset="0"/>
                <a:cs typeface="Palatino Linotype" panose="02040502050505030304" pitchFamily="18" charset="0"/>
                <a:sym typeface="+mn-ea"/>
              </a:rPr>
              <a:t>you</a:t>
            </a:r>
            <a:r>
              <a:rPr lang="ro-RO" altLang="en-US" sz="2000" dirty="0">
                <a:latin typeface="Palatino Linotype" panose="02040502050505030304" pitchFamily="18" charset="0"/>
                <a:cs typeface="Palatino Linotype" panose="02040502050505030304" pitchFamily="18" charset="0"/>
                <a:sym typeface="+mn-ea"/>
              </a:rPr>
              <a:t> 400 lei. I </a:t>
            </a:r>
            <a:r>
              <a:rPr lang="ro-RO" altLang="en-US" sz="2000" dirty="0" err="1">
                <a:latin typeface="Palatino Linotype" panose="02040502050505030304" pitchFamily="18" charset="0"/>
                <a:cs typeface="Palatino Linotype" panose="02040502050505030304" pitchFamily="18" charset="0"/>
                <a:sym typeface="+mn-ea"/>
              </a:rPr>
              <a:t>really</a:t>
            </a:r>
            <a:r>
              <a:rPr lang="ro-RO" altLang="en-US" sz="2000" dirty="0">
                <a:latin typeface="Palatino Linotype" panose="02040502050505030304" pitchFamily="18" charset="0"/>
                <a:cs typeface="Palatino Linotype" panose="02040502050505030304" pitchFamily="18" charset="0"/>
                <a:sym typeface="+mn-ea"/>
              </a:rPr>
              <a:t> </a:t>
            </a:r>
            <a:r>
              <a:rPr lang="ro-RO" altLang="en-US" sz="2000" dirty="0" err="1">
                <a:latin typeface="Palatino Linotype" panose="02040502050505030304" pitchFamily="18" charset="0"/>
                <a:cs typeface="Palatino Linotype" panose="02040502050505030304" pitchFamily="18" charset="0"/>
                <a:sym typeface="+mn-ea"/>
              </a:rPr>
              <a:t>hope</a:t>
            </a:r>
            <a:r>
              <a:rPr lang="ro-RO" altLang="en-US" sz="2000" dirty="0">
                <a:latin typeface="Palatino Linotype" panose="02040502050505030304" pitchFamily="18" charset="0"/>
                <a:cs typeface="Palatino Linotype" panose="02040502050505030304" pitchFamily="18" charset="0"/>
                <a:sym typeface="+mn-ea"/>
              </a:rPr>
              <a:t> </a:t>
            </a:r>
            <a:r>
              <a:rPr lang="ro-RO" altLang="en-US" sz="2000" dirty="0" err="1">
                <a:latin typeface="Palatino Linotype" panose="02040502050505030304" pitchFamily="18" charset="0"/>
                <a:cs typeface="Palatino Linotype" panose="02040502050505030304" pitchFamily="18" charset="0"/>
                <a:sym typeface="+mn-ea"/>
              </a:rPr>
              <a:t>to</a:t>
            </a:r>
            <a:r>
              <a:rPr lang="ro-RO" altLang="en-US" sz="2000" dirty="0">
                <a:latin typeface="Palatino Linotype" panose="02040502050505030304" pitchFamily="18" charset="0"/>
                <a:cs typeface="Palatino Linotype" panose="02040502050505030304" pitchFamily="18" charset="0"/>
                <a:sym typeface="+mn-ea"/>
              </a:rPr>
              <a:t> </a:t>
            </a:r>
            <a:r>
              <a:rPr lang="ro-RO" altLang="en-US" sz="2000" dirty="0" err="1">
                <a:latin typeface="Palatino Linotype" panose="02040502050505030304" pitchFamily="18" charset="0"/>
                <a:cs typeface="Palatino Linotype" panose="02040502050505030304" pitchFamily="18" charset="0"/>
                <a:sym typeface="+mn-ea"/>
              </a:rPr>
              <a:t>have</a:t>
            </a:r>
            <a:r>
              <a:rPr lang="ro-RO" altLang="en-US" sz="2000" dirty="0">
                <a:latin typeface="Palatino Linotype" panose="02040502050505030304" pitchFamily="18" charset="0"/>
                <a:cs typeface="Palatino Linotype" panose="02040502050505030304" pitchFamily="18" charset="0"/>
                <a:sym typeface="+mn-ea"/>
              </a:rPr>
              <a:t> </a:t>
            </a:r>
            <a:r>
              <a:rPr lang="ro-RO" altLang="en-US" sz="2000" dirty="0" err="1">
                <a:latin typeface="Palatino Linotype" panose="02040502050505030304" pitchFamily="18" charset="0"/>
                <a:cs typeface="Palatino Linotype" panose="02040502050505030304" pitchFamily="18" charset="0"/>
                <a:sym typeface="+mn-ea"/>
              </a:rPr>
              <a:t>done</a:t>
            </a:r>
            <a:r>
              <a:rPr lang="ro-RO" altLang="en-US" sz="2000" dirty="0">
                <a:latin typeface="Palatino Linotype" panose="02040502050505030304" pitchFamily="18" charset="0"/>
                <a:cs typeface="Palatino Linotype" panose="02040502050505030304" pitchFamily="18" charset="0"/>
                <a:sym typeface="+mn-ea"/>
              </a:rPr>
              <a:t> it </a:t>
            </a:r>
            <a:r>
              <a:rPr lang="ro-RO" altLang="en-US" sz="2000" dirty="0" err="1">
                <a:latin typeface="Palatino Linotype" panose="02040502050505030304" pitchFamily="18" charset="0"/>
                <a:cs typeface="Palatino Linotype" panose="02040502050505030304" pitchFamily="18" charset="0"/>
                <a:sym typeface="+mn-ea"/>
              </a:rPr>
              <a:t>correctly</a:t>
            </a:r>
            <a:r>
              <a:rPr lang="ro-RO" altLang="en-US" sz="2000" dirty="0">
                <a:latin typeface="Palatino Linotype" panose="02040502050505030304" pitchFamily="18" charset="0"/>
                <a:cs typeface="Palatino Linotype" panose="02040502050505030304" pitchFamily="18" charset="0"/>
                <a:sym typeface="+mn-ea"/>
              </a:rPr>
              <a:t>’ B: It </a:t>
            </a:r>
            <a:r>
              <a:rPr lang="ro-RO" altLang="en-US" sz="2000" dirty="0" err="1">
                <a:latin typeface="Palatino Linotype" panose="02040502050505030304" pitchFamily="18" charset="0"/>
                <a:cs typeface="Palatino Linotype" panose="02040502050505030304" pitchFamily="18" charset="0"/>
                <a:sym typeface="+mn-ea"/>
              </a:rPr>
              <a:t>seems</a:t>
            </a:r>
            <a:r>
              <a:rPr lang="ro-RO" altLang="en-US" sz="2000" dirty="0">
                <a:latin typeface="Palatino Linotype" panose="02040502050505030304" pitchFamily="18" charset="0"/>
                <a:cs typeface="Palatino Linotype" panose="02040502050505030304" pitchFamily="18" charset="0"/>
                <a:sym typeface="+mn-ea"/>
              </a:rPr>
              <a:t> ok. A: </a:t>
            </a:r>
            <a:r>
              <a:rPr lang="ro-RO" altLang="en-US" sz="2000" b="1" dirty="0">
                <a:latin typeface="Palatino Linotype" panose="02040502050505030304" pitchFamily="18" charset="0"/>
                <a:cs typeface="Palatino Linotype" panose="02040502050505030304" pitchFamily="18" charset="0"/>
                <a:sym typeface="+mn-ea"/>
              </a:rPr>
              <a:t>DM </a:t>
            </a:r>
            <a:r>
              <a:rPr lang="ro-RO" altLang="en-US" sz="2000" dirty="0" err="1">
                <a:latin typeface="Palatino Linotype" panose="02040502050505030304" pitchFamily="18" charset="0"/>
                <a:cs typeface="Palatino Linotype" panose="02040502050505030304" pitchFamily="18" charset="0"/>
                <a:sym typeface="+mn-ea"/>
              </a:rPr>
              <a:t>let</a:t>
            </a:r>
            <a:r>
              <a:rPr lang="ro-RO" altLang="en-US" sz="2000" dirty="0">
                <a:latin typeface="Palatino Linotype" panose="02040502050505030304" pitchFamily="18" charset="0"/>
                <a:cs typeface="Palatino Linotype" panose="02040502050505030304" pitchFamily="18" charset="0"/>
                <a:sym typeface="+mn-ea"/>
              </a:rPr>
              <a:t> </a:t>
            </a:r>
            <a:r>
              <a:rPr lang="ro-RO" altLang="en-US" sz="2000" dirty="0" err="1">
                <a:latin typeface="Palatino Linotype" panose="02040502050505030304" pitchFamily="18" charset="0"/>
                <a:cs typeface="Palatino Linotype" panose="02040502050505030304" pitchFamily="18" charset="0"/>
                <a:sym typeface="+mn-ea"/>
              </a:rPr>
              <a:t>me</a:t>
            </a:r>
            <a:r>
              <a:rPr lang="ro-RO" altLang="en-US" sz="2000" dirty="0">
                <a:latin typeface="Palatino Linotype" panose="02040502050505030304" pitchFamily="18" charset="0"/>
                <a:cs typeface="Palatino Linotype" panose="02040502050505030304" pitchFamily="18" charset="0"/>
                <a:sym typeface="+mn-ea"/>
              </a:rPr>
              <a:t> </a:t>
            </a:r>
            <a:r>
              <a:rPr lang="ro-RO" altLang="en-US" sz="2000" dirty="0" err="1">
                <a:latin typeface="Palatino Linotype" panose="02040502050505030304" pitchFamily="18" charset="0"/>
                <a:cs typeface="Palatino Linotype" panose="02040502050505030304" pitchFamily="18" charset="0"/>
                <a:sym typeface="+mn-ea"/>
              </a:rPr>
              <a:t>know</a:t>
            </a:r>
            <a:r>
              <a:rPr lang="ro-RO" altLang="en-US" sz="2000" dirty="0">
                <a:latin typeface="Palatino Linotype" panose="02040502050505030304" pitchFamily="18" charset="0"/>
                <a:cs typeface="Palatino Linotype" panose="02040502050505030304" pitchFamily="18" charset="0"/>
                <a:sym typeface="+mn-ea"/>
              </a:rPr>
              <a:t> </a:t>
            </a:r>
            <a:r>
              <a:rPr lang="ro-RO" altLang="en-US" sz="2000" dirty="0" err="1">
                <a:latin typeface="Palatino Linotype" panose="02040502050505030304" pitchFamily="18" charset="0"/>
                <a:cs typeface="Palatino Linotype" panose="02040502050505030304" pitchFamily="18" charset="0"/>
                <a:sym typeface="+mn-ea"/>
              </a:rPr>
              <a:t>anyway</a:t>
            </a:r>
            <a:r>
              <a:rPr lang="ro-RO" altLang="en-US" sz="2000" dirty="0">
                <a:latin typeface="Palatino Linotype" panose="02040502050505030304" pitchFamily="18" charset="0"/>
                <a:cs typeface="Palatino Linotype" panose="02040502050505030304" pitchFamily="18" charset="0"/>
                <a:sym typeface="+mn-ea"/>
              </a:rPr>
              <a:t>'</a:t>
            </a:r>
          </a:p>
          <a:p>
            <a:pPr marL="0" indent="0">
              <a:buNone/>
            </a:pPr>
            <a:endParaRPr lang="en-US" sz="2000" dirty="0">
              <a:latin typeface="Palatino Linotype" panose="02040502050505030304" pitchFamily="18" charset="0"/>
              <a:sym typeface="+mn-ea"/>
            </a:endParaRPr>
          </a:p>
          <a:p>
            <a:pPr marL="0" indent="0">
              <a:buNone/>
            </a:pPr>
            <a:r>
              <a:rPr lang="ro-RO" sz="2000" dirty="0">
                <a:latin typeface="Palatino Linotype" panose="02040502050505030304" pitchFamily="18" charset="0"/>
                <a:sym typeface="+mn-ea"/>
              </a:rPr>
              <a:t>                   </a:t>
            </a:r>
            <a:endParaRPr lang="en-GB" sz="2000" dirty="0">
              <a:latin typeface="Palatino Linotype" panose="02040502050505030304" pitchFamily="18" charset="0"/>
              <a:cs typeface="Times New Roman" panose="02020603050405020304" pitchFamily="18" charset="0"/>
            </a:endParaRPr>
          </a:p>
        </p:txBody>
      </p:sp>
    </p:spTree>
    <p:extLst>
      <p:ext uri="{BB962C8B-B14F-4D97-AF65-F5344CB8AC3E}">
        <p14:creationId xmlns:p14="http://schemas.microsoft.com/office/powerpoint/2010/main" val="3777148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4EE3-886E-6E42-BC8F-BFC42E4DC35E}"/>
              </a:ext>
            </a:extLst>
          </p:cNvPr>
          <p:cNvSpPr>
            <a:spLocks noGrp="1"/>
          </p:cNvSpPr>
          <p:nvPr>
            <p:ph type="title"/>
          </p:nvPr>
        </p:nvSpPr>
        <p:spPr>
          <a:xfrm>
            <a:off x="903853" y="758834"/>
            <a:ext cx="10878843" cy="748145"/>
          </a:xfrm>
        </p:spPr>
        <p:txBody>
          <a:bodyPr>
            <a:normAutofit/>
          </a:bodyPr>
          <a:lstStyle/>
          <a:p>
            <a:pPr algn="r"/>
            <a:r>
              <a:rPr lang="ro-RO" sz="4400" dirty="0"/>
              <a:t>data</a:t>
            </a:r>
          </a:p>
        </p:txBody>
      </p:sp>
      <p:sp>
        <p:nvSpPr>
          <p:cNvPr id="3" name="Content Placeholder 2">
            <a:extLst>
              <a:ext uri="{FF2B5EF4-FFF2-40B4-BE49-F238E27FC236}">
                <a16:creationId xmlns:a16="http://schemas.microsoft.com/office/drawing/2014/main" id="{96A645AC-E16D-7140-AEC7-4AA3B569AEC2}"/>
              </a:ext>
            </a:extLst>
          </p:cNvPr>
          <p:cNvSpPr>
            <a:spLocks noGrp="1"/>
          </p:cNvSpPr>
          <p:nvPr>
            <p:ph idx="1"/>
          </p:nvPr>
        </p:nvSpPr>
        <p:spPr>
          <a:xfrm>
            <a:off x="783771" y="1923803"/>
            <a:ext cx="9960431" cy="3847605"/>
          </a:xfrm>
        </p:spPr>
        <p:txBody>
          <a:bodyPr>
            <a:normAutofit/>
          </a:bodyPr>
          <a:lstStyle/>
          <a:p>
            <a:endParaRPr lang="ro-RO" sz="2400" b="1" dirty="0"/>
          </a:p>
          <a:p>
            <a:endParaRPr lang="ro-RO" sz="2400" dirty="0"/>
          </a:p>
          <a:p>
            <a:endParaRPr lang="ro-RO" sz="2400" dirty="0"/>
          </a:p>
          <a:p>
            <a:endParaRPr lang="ro-RO" sz="2400" dirty="0"/>
          </a:p>
          <a:p>
            <a:pPr marL="0" indent="0">
              <a:buNone/>
            </a:pPr>
            <a:endParaRPr lang="ro-RO" sz="2400" dirty="0"/>
          </a:p>
          <a:p>
            <a:pPr lvl="1"/>
            <a:endParaRPr lang="ro-RO" sz="2000" dirty="0"/>
          </a:p>
          <a:p>
            <a:endParaRPr lang="ro-RO" sz="2400" dirty="0"/>
          </a:p>
          <a:p>
            <a:endParaRPr lang="ro-RO" dirty="0"/>
          </a:p>
          <a:p>
            <a:endParaRPr lang="ro-RO" dirty="0"/>
          </a:p>
          <a:p>
            <a:endParaRPr lang="ro-RO" dirty="0"/>
          </a:p>
        </p:txBody>
      </p:sp>
      <p:graphicFrame>
        <p:nvGraphicFramePr>
          <p:cNvPr id="5" name="Table 4">
            <a:extLst>
              <a:ext uri="{FF2B5EF4-FFF2-40B4-BE49-F238E27FC236}">
                <a16:creationId xmlns:a16="http://schemas.microsoft.com/office/drawing/2014/main" id="{CCFC556B-375A-4F49-88C7-0838E1AF3762}"/>
              </a:ext>
            </a:extLst>
          </p:cNvPr>
          <p:cNvGraphicFramePr>
            <a:graphicFrameLocks noGrp="1"/>
          </p:cNvGraphicFramePr>
          <p:nvPr/>
        </p:nvGraphicFramePr>
        <p:xfrm>
          <a:off x="1023938" y="3748722"/>
          <a:ext cx="9720262" cy="274320"/>
        </p:xfrm>
        <a:graphic>
          <a:graphicData uri="http://schemas.openxmlformats.org/drawingml/2006/table">
            <a:tbl>
              <a:tblPr/>
              <a:tblGrid>
                <a:gridCol w="9720262">
                  <a:extLst>
                    <a:ext uri="{9D8B030D-6E8A-4147-A177-3AD203B41FA5}">
                      <a16:colId xmlns:a16="http://schemas.microsoft.com/office/drawing/2014/main" val="916463854"/>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2312680295"/>
                  </a:ext>
                </a:extLst>
              </a:tr>
            </a:tbl>
          </a:graphicData>
        </a:graphic>
      </p:graphicFrame>
      <p:graphicFrame>
        <p:nvGraphicFramePr>
          <p:cNvPr id="6" name="Table 5">
            <a:extLst>
              <a:ext uri="{FF2B5EF4-FFF2-40B4-BE49-F238E27FC236}">
                <a16:creationId xmlns:a16="http://schemas.microsoft.com/office/drawing/2014/main" id="{23F9A309-930C-3348-AA78-9E3779855D40}"/>
              </a:ext>
            </a:extLst>
          </p:cNvPr>
          <p:cNvGraphicFramePr>
            <a:graphicFrameLocks noGrp="1"/>
          </p:cNvGraphicFramePr>
          <p:nvPr/>
        </p:nvGraphicFramePr>
        <p:xfrm>
          <a:off x="1023938" y="3474402"/>
          <a:ext cx="9720262" cy="274320"/>
        </p:xfrm>
        <a:graphic>
          <a:graphicData uri="http://schemas.openxmlformats.org/drawingml/2006/table">
            <a:tbl>
              <a:tblPr/>
              <a:tblGrid>
                <a:gridCol w="9720262">
                  <a:extLst>
                    <a:ext uri="{9D8B030D-6E8A-4147-A177-3AD203B41FA5}">
                      <a16:colId xmlns:a16="http://schemas.microsoft.com/office/drawing/2014/main" val="3095906326"/>
                    </a:ext>
                  </a:extLst>
                </a:gridCol>
              </a:tblGrid>
              <a:tr h="0">
                <a:tc>
                  <a:txBody>
                    <a:bodyPr/>
                    <a:lstStyle/>
                    <a:p>
                      <a:endParaRPr lang="en-GB" dirty="0">
                        <a:effectLst/>
                        <a:latin typeface="Times New Roman" panose="02020603050405020304" pitchFamily="18" charset="0"/>
                      </a:endParaRPr>
                    </a:p>
                  </a:txBody>
                  <a:tcPr marL="47625" marR="47625" marT="0" marB="0">
                    <a:lnL>
                      <a:noFill/>
                    </a:lnL>
                    <a:lnR>
                      <a:noFill/>
                    </a:lnR>
                    <a:lnT>
                      <a:noFill/>
                    </a:lnT>
                    <a:lnB>
                      <a:noFill/>
                    </a:lnB>
                  </a:tcPr>
                </a:tc>
                <a:extLst>
                  <a:ext uri="{0D108BD9-81ED-4DB2-BD59-A6C34878D82A}">
                    <a16:rowId xmlns:a16="http://schemas.microsoft.com/office/drawing/2014/main" val="58396015"/>
                  </a:ext>
                </a:extLst>
              </a:tr>
            </a:tbl>
          </a:graphicData>
        </a:graphic>
      </p:graphicFrame>
      <p:sp>
        <p:nvSpPr>
          <p:cNvPr id="7" name="Rectangle 6">
            <a:extLst>
              <a:ext uri="{FF2B5EF4-FFF2-40B4-BE49-F238E27FC236}">
                <a16:creationId xmlns:a16="http://schemas.microsoft.com/office/drawing/2014/main" id="{72B00CE2-8C1B-3747-AA95-87ECE6FFA802}"/>
              </a:ext>
            </a:extLst>
          </p:cNvPr>
          <p:cNvSpPr/>
          <p:nvPr/>
        </p:nvSpPr>
        <p:spPr>
          <a:xfrm>
            <a:off x="744582" y="758834"/>
            <a:ext cx="11084947" cy="5078313"/>
          </a:xfrm>
          <a:prstGeom prst="rect">
            <a:avLst/>
          </a:prstGeom>
        </p:spPr>
        <p:txBody>
          <a:bodyPr wrap="square">
            <a:spAutoFit/>
          </a:bodyPr>
          <a:lstStyle/>
          <a:p>
            <a:pPr>
              <a:buClr>
                <a:srgbClr val="00B0F0"/>
              </a:buClr>
            </a:pPr>
            <a:r>
              <a:rPr lang="ro-RO" sz="2000" b="1" i="1" dirty="0">
                <a:solidFill>
                  <a:srgbClr val="00B0F0"/>
                </a:solidFill>
                <a:latin typeface="Palatino Linotype" panose="02040502050505030304" pitchFamily="18" charset="0"/>
              </a:rPr>
              <a:t>DE-AMU  (</a:t>
            </a:r>
            <a:r>
              <a:rPr lang="ro-RO" sz="2000" b="1" dirty="0" err="1">
                <a:solidFill>
                  <a:srgbClr val="00B0F0"/>
                </a:solidFill>
                <a:latin typeface="Palatino Linotype" panose="02040502050505030304" pitchFamily="18" charset="0"/>
              </a:rPr>
              <a:t>also</a:t>
            </a:r>
            <a:r>
              <a:rPr lang="ro-RO" sz="2000" b="1" i="1" dirty="0">
                <a:solidFill>
                  <a:srgbClr val="00B0F0"/>
                </a:solidFill>
                <a:latin typeface="Palatino Linotype" panose="02040502050505030304" pitchFamily="18" charset="0"/>
              </a:rPr>
              <a:t> </a:t>
            </a:r>
            <a:r>
              <a:rPr lang="ro-RO" sz="2000" b="1" i="1" dirty="0" err="1">
                <a:solidFill>
                  <a:srgbClr val="00B0F0"/>
                </a:solidFill>
                <a:latin typeface="Palatino Linotype" panose="02040502050505030304" pitchFamily="18" charset="0"/>
              </a:rPr>
              <a:t>deamu</a:t>
            </a:r>
            <a:r>
              <a:rPr lang="ro-RO" sz="2000" b="1" i="1" dirty="0">
                <a:solidFill>
                  <a:srgbClr val="00B0F0"/>
                </a:solidFill>
                <a:latin typeface="Palatino Linotype" panose="02040502050505030304" pitchFamily="18" charset="0"/>
              </a:rPr>
              <a:t>, </a:t>
            </a:r>
            <a:r>
              <a:rPr lang="ro-RO" sz="2000" b="1" i="1" dirty="0" err="1">
                <a:solidFill>
                  <a:srgbClr val="00B0F0"/>
                </a:solidFill>
                <a:latin typeface="Palatino Linotype" panose="02040502050505030304" pitchFamily="18" charset="0"/>
              </a:rPr>
              <a:t>deam</a:t>
            </a:r>
            <a:r>
              <a:rPr lang="ro-RO" sz="2000" b="1" i="1" dirty="0">
                <a:solidFill>
                  <a:srgbClr val="00B0F0"/>
                </a:solidFill>
                <a:latin typeface="Palatino Linotype" panose="02040502050505030304" pitchFamily="18" charset="0"/>
              </a:rPr>
              <a:t>) </a:t>
            </a:r>
            <a:r>
              <a:rPr lang="ro-RO" sz="2000" b="1" dirty="0">
                <a:latin typeface="Palatino Linotype" panose="02040502050505030304" pitchFamily="18" charset="0"/>
              </a:rPr>
              <a:t>- </a:t>
            </a:r>
            <a:r>
              <a:rPr lang="en-GB" sz="2000" b="1" dirty="0">
                <a:solidFill>
                  <a:srgbClr val="0070C0"/>
                </a:solidFill>
                <a:latin typeface="Palatino Linotype" panose="02040502050505030304" pitchFamily="18" charset="0"/>
              </a:rPr>
              <a:t>mitigation maker</a:t>
            </a:r>
          </a:p>
          <a:p>
            <a:pPr>
              <a:buClr>
                <a:srgbClr val="00B0F0"/>
              </a:buClr>
            </a:pPr>
            <a:endParaRPr lang="en-GB" sz="2400" b="1" dirty="0">
              <a:solidFill>
                <a:srgbClr val="0070C0"/>
              </a:solidFill>
              <a:latin typeface="Palatino Linotype" panose="02040502050505030304" pitchFamily="18" charset="0"/>
            </a:endParaRPr>
          </a:p>
          <a:p>
            <a:pPr>
              <a:lnSpc>
                <a:spcPct val="100000"/>
              </a:lnSpc>
            </a:pPr>
            <a:r>
              <a:rPr lang="en-GB" altLang="en-US" sz="2000" b="1" dirty="0">
                <a:latin typeface="Palatino Linotype" panose="02040502050505030304" pitchFamily="18" charset="0"/>
                <a:sym typeface="+mn-ea"/>
              </a:rPr>
              <a:t>attenuates a refusal</a:t>
            </a:r>
          </a:p>
          <a:p>
            <a:pPr>
              <a:lnSpc>
                <a:spcPct val="100000"/>
              </a:lnSpc>
            </a:pPr>
            <a:r>
              <a:rPr lang="en-GB" altLang="en-US" sz="2000" dirty="0">
                <a:latin typeface="Palatino Linotype" panose="02040502050505030304" pitchFamily="18" charset="0"/>
                <a:sym typeface="+mn-ea"/>
              </a:rPr>
              <a:t>(33) 	</a:t>
            </a:r>
            <a:r>
              <a:rPr lang="en-GB" altLang="en-US" sz="2000" b="1" dirty="0" err="1">
                <a:latin typeface="Palatino Linotype" panose="02040502050505030304" pitchFamily="18" charset="0"/>
                <a:sym typeface="+mn-ea"/>
              </a:rPr>
              <a:t>Deamu</a:t>
            </a:r>
            <a:r>
              <a:rPr lang="en-GB" altLang="en-US" sz="2000" dirty="0">
                <a:latin typeface="Palatino Linotype" panose="02040502050505030304" pitchFamily="18" charset="0"/>
                <a:sym typeface="+mn-ea"/>
              </a:rPr>
              <a:t> </a:t>
            </a:r>
            <a:r>
              <a:rPr lang="en-GB" altLang="en-US" sz="2000" dirty="0" err="1">
                <a:latin typeface="Palatino Linotype" panose="02040502050505030304" pitchFamily="18" charset="0"/>
                <a:sym typeface="+mn-ea"/>
              </a:rPr>
              <a:t>mâine</a:t>
            </a:r>
            <a:r>
              <a:rPr lang="en-GB" altLang="en-US" sz="2000" dirty="0">
                <a:latin typeface="Palatino Linotype" panose="02040502050505030304" pitchFamily="18" charset="0"/>
                <a:sym typeface="+mn-ea"/>
              </a:rPr>
              <a:t> o </a:t>
            </a:r>
            <a:r>
              <a:rPr lang="en-GB" altLang="en-US" sz="2000" dirty="0" err="1">
                <a:latin typeface="Palatino Linotype" panose="02040502050505030304" pitchFamily="18" charset="0"/>
                <a:sym typeface="+mn-ea"/>
              </a:rPr>
              <a:t>să</a:t>
            </a:r>
            <a:r>
              <a:rPr lang="en-GB" altLang="en-US" sz="2000" dirty="0">
                <a:latin typeface="Palatino Linotype" panose="02040502050505030304" pitchFamily="18" charset="0"/>
                <a:sym typeface="+mn-ea"/>
              </a:rPr>
              <a:t> </a:t>
            </a:r>
            <a:r>
              <a:rPr lang="en-GB" altLang="en-US" sz="2000" dirty="0" err="1">
                <a:latin typeface="Palatino Linotype" panose="02040502050505030304" pitchFamily="18" charset="0"/>
                <a:sym typeface="+mn-ea"/>
              </a:rPr>
              <a:t>instalăm</a:t>
            </a:r>
            <a:r>
              <a:rPr lang="en-GB" altLang="en-US" sz="2000" dirty="0">
                <a:latin typeface="Palatino Linotype" panose="02040502050505030304" pitchFamily="18" charset="0"/>
                <a:sym typeface="+mn-ea"/>
              </a:rPr>
              <a:t> </a:t>
            </a:r>
            <a:r>
              <a:rPr lang="en-GB" altLang="en-US" sz="2000" dirty="0" err="1">
                <a:latin typeface="Palatino Linotype" panose="02040502050505030304" pitchFamily="18" charset="0"/>
                <a:sym typeface="+mn-ea"/>
              </a:rPr>
              <a:t>altu</a:t>
            </a:r>
            <a:r>
              <a:rPr lang="en-GB" altLang="en-US" sz="2000" dirty="0">
                <a:latin typeface="Palatino Linotype" panose="02040502050505030304" pitchFamily="18" charset="0"/>
                <a:sym typeface="+mn-ea"/>
              </a:rPr>
              <a:t>’ </a:t>
            </a:r>
            <a:r>
              <a:rPr lang="en-GB" altLang="en-US" sz="2000" dirty="0" err="1">
                <a:latin typeface="Palatino Linotype" panose="02040502050505030304" pitchFamily="18" charset="0"/>
                <a:sym typeface="+mn-ea"/>
              </a:rPr>
              <a:t>și</a:t>
            </a:r>
            <a:r>
              <a:rPr lang="en-GB" altLang="en-US" sz="2000" dirty="0">
                <a:latin typeface="Palatino Linotype" panose="02040502050505030304" pitchFamily="18" charset="0"/>
                <a:sym typeface="+mn-ea"/>
              </a:rPr>
              <a:t> o </a:t>
            </a:r>
            <a:r>
              <a:rPr lang="en-GB" altLang="en-US" sz="2000" dirty="0" err="1">
                <a:latin typeface="Palatino Linotype" panose="02040502050505030304" pitchFamily="18" charset="0"/>
                <a:sym typeface="+mn-ea"/>
              </a:rPr>
              <a:t>să</a:t>
            </a:r>
            <a:r>
              <a:rPr lang="en-GB" altLang="en-US" sz="2000" dirty="0">
                <a:latin typeface="Palatino Linotype" panose="02040502050505030304" pitchFamily="18" charset="0"/>
                <a:sym typeface="+mn-ea"/>
              </a:rPr>
              <a:t> </a:t>
            </a:r>
            <a:r>
              <a:rPr lang="en-GB" altLang="en-US" sz="2000" dirty="0" err="1">
                <a:latin typeface="Palatino Linotype" panose="02040502050505030304" pitchFamily="18" charset="0"/>
                <a:sym typeface="+mn-ea"/>
              </a:rPr>
              <a:t>încercăm</a:t>
            </a:r>
            <a:r>
              <a:rPr lang="en-GB" altLang="en-US" sz="2000" dirty="0">
                <a:latin typeface="Palatino Linotype" panose="02040502050505030304" pitchFamily="18" charset="0"/>
                <a:sym typeface="+mn-ea"/>
              </a:rPr>
              <a:t>. </a:t>
            </a:r>
          </a:p>
          <a:p>
            <a:pPr>
              <a:lnSpc>
                <a:spcPct val="100000"/>
              </a:lnSpc>
            </a:pPr>
            <a:r>
              <a:rPr lang="en-GB" altLang="en-US" sz="2000" dirty="0">
                <a:latin typeface="Palatino Linotype" panose="02040502050505030304" pitchFamily="18" charset="0"/>
                <a:sym typeface="+mn-ea"/>
              </a:rPr>
              <a:t>    		‘DM [=tonight is too late]Tomorrow we’ll install another one and we’ll try it’ </a:t>
            </a:r>
          </a:p>
          <a:p>
            <a:pPr marL="0" indent="0">
              <a:buNone/>
            </a:pPr>
            <a:endParaRPr lang="en-GB" sz="2000" dirty="0">
              <a:latin typeface="Palatino Linotype" panose="02040502050505030304" pitchFamily="18" charset="0"/>
              <a:sym typeface="+mn-ea"/>
            </a:endParaRPr>
          </a:p>
          <a:p>
            <a:pPr lvl="0"/>
            <a:r>
              <a:rPr lang="en-GB" sz="2000" b="1" dirty="0">
                <a:latin typeface="Palatino Linotype" panose="02040502050505030304" pitchFamily="18" charset="0"/>
                <a:sym typeface="+mn-ea"/>
              </a:rPr>
              <a:t>a change of topic</a:t>
            </a:r>
          </a:p>
          <a:p>
            <a:pPr lvl="0"/>
            <a:r>
              <a:rPr lang="en-GB" sz="2000" dirty="0">
                <a:latin typeface="Palatino Linotype" panose="02040502050505030304" pitchFamily="18" charset="0"/>
                <a:sym typeface="+mn-ea"/>
              </a:rPr>
              <a:t>(34) 	Aha, </a:t>
            </a:r>
            <a:r>
              <a:rPr lang="en-GB" sz="2000" b="1" dirty="0">
                <a:latin typeface="Palatino Linotype" panose="02040502050505030304" pitchFamily="18" charset="0"/>
                <a:sym typeface="+mn-ea"/>
              </a:rPr>
              <a:t>de-amu</a:t>
            </a:r>
            <a:r>
              <a:rPr lang="en-GB" sz="2000" dirty="0">
                <a:latin typeface="Palatino Linotype" panose="02040502050505030304" pitchFamily="18" charset="0"/>
                <a:sym typeface="+mn-ea"/>
              </a:rPr>
              <a:t> di-</a:t>
            </a:r>
            <a:r>
              <a:rPr lang="en-GB" sz="2000" dirty="0" err="1">
                <a:latin typeface="Palatino Linotype" panose="02040502050505030304" pitchFamily="18" charset="0"/>
                <a:sym typeface="+mn-ea"/>
              </a:rPr>
              <a:t>mult</a:t>
            </a:r>
            <a:r>
              <a:rPr lang="en-GB" sz="2000" dirty="0">
                <a:latin typeface="Palatino Linotype" panose="02040502050505030304" pitchFamily="18" charset="0"/>
                <a:sym typeface="+mn-ea"/>
              </a:rPr>
              <a:t> </a:t>
            </a:r>
            <a:r>
              <a:rPr lang="en-GB" sz="2000" dirty="0" err="1">
                <a:latin typeface="Palatino Linotype" panose="02040502050505030304" pitchFamily="18" charset="0"/>
                <a:sym typeface="+mn-ea"/>
              </a:rPr>
              <a:t>iești</a:t>
            </a:r>
            <a:r>
              <a:rPr lang="en-GB" sz="2000" dirty="0">
                <a:latin typeface="Palatino Linotype" panose="02040502050505030304" pitchFamily="18" charset="0"/>
                <a:sym typeface="+mn-ea"/>
              </a:rPr>
              <a:t> </a:t>
            </a:r>
            <a:r>
              <a:rPr lang="en-GB" sz="2000" dirty="0" err="1">
                <a:latin typeface="Palatino Linotype" panose="02040502050505030304" pitchFamily="18" charset="0"/>
                <a:sym typeface="+mn-ea"/>
              </a:rPr>
              <a:t>în</a:t>
            </a:r>
            <a:r>
              <a:rPr lang="en-GB" sz="2000" dirty="0">
                <a:latin typeface="Palatino Linotype" panose="02040502050505030304" pitchFamily="18" charset="0"/>
                <a:sym typeface="+mn-ea"/>
              </a:rPr>
              <a:t> </a:t>
            </a:r>
            <a:r>
              <a:rPr lang="en-GB" sz="2000" dirty="0" err="1">
                <a:latin typeface="Palatino Linotype" panose="02040502050505030304" pitchFamily="18" charset="0"/>
                <a:sym typeface="+mn-ea"/>
              </a:rPr>
              <a:t>Bălț</a:t>
            </a:r>
            <a:r>
              <a:rPr lang="en-GB" sz="2000" dirty="0">
                <a:latin typeface="Palatino Linotype" panose="02040502050505030304" pitchFamily="18" charset="0"/>
                <a:sym typeface="+mn-ea"/>
              </a:rPr>
              <a:t>? </a:t>
            </a:r>
          </a:p>
          <a:p>
            <a:pPr lvl="0"/>
            <a:r>
              <a:rPr lang="en-GB" sz="2000" dirty="0">
                <a:latin typeface="Palatino Linotype" panose="02040502050505030304" pitchFamily="18" charset="0"/>
                <a:sym typeface="+mn-ea"/>
              </a:rPr>
              <a:t>		‘</a:t>
            </a:r>
            <a:r>
              <a:rPr lang="en-GB" sz="2000" dirty="0" err="1">
                <a:latin typeface="Palatino Linotype" panose="02040502050505030304" pitchFamily="18" charset="0"/>
                <a:sym typeface="+mn-ea"/>
              </a:rPr>
              <a:t>mhm</a:t>
            </a:r>
            <a:r>
              <a:rPr lang="en-GB" sz="2000" dirty="0">
                <a:latin typeface="Palatino Linotype" panose="02040502050505030304" pitchFamily="18" charset="0"/>
                <a:sym typeface="+mn-ea"/>
              </a:rPr>
              <a:t>, </a:t>
            </a:r>
            <a:r>
              <a:rPr lang="en-GB" sz="2000" b="1" dirty="0">
                <a:latin typeface="Palatino Linotype" panose="02040502050505030304" pitchFamily="18" charset="0"/>
                <a:sym typeface="+mn-ea"/>
              </a:rPr>
              <a:t>so</a:t>
            </a:r>
            <a:r>
              <a:rPr lang="en-GB" sz="2000" dirty="0">
                <a:latin typeface="Palatino Linotype" panose="02040502050505030304" pitchFamily="18" charset="0"/>
                <a:sym typeface="+mn-ea"/>
              </a:rPr>
              <a:t>, you’ve been in </a:t>
            </a:r>
            <a:r>
              <a:rPr lang="en-GB" sz="2000" dirty="0" err="1">
                <a:latin typeface="Palatino Linotype" panose="02040502050505030304" pitchFamily="18" charset="0"/>
                <a:sym typeface="+mn-ea"/>
              </a:rPr>
              <a:t>Bălți</a:t>
            </a:r>
            <a:r>
              <a:rPr lang="en-GB" sz="2000" dirty="0">
                <a:latin typeface="Palatino Linotype" panose="02040502050505030304" pitchFamily="18" charset="0"/>
                <a:sym typeface="+mn-ea"/>
              </a:rPr>
              <a:t> for a long time’</a:t>
            </a:r>
          </a:p>
          <a:p>
            <a:pPr lvl="0"/>
            <a:endParaRPr lang="en-GB" sz="2000" dirty="0">
              <a:latin typeface="Palatino Linotype" panose="02040502050505030304" pitchFamily="18" charset="0"/>
              <a:sym typeface="+mn-ea"/>
            </a:endParaRPr>
          </a:p>
          <a:p>
            <a:pPr marL="0" indent="0">
              <a:buNone/>
            </a:pPr>
            <a:r>
              <a:rPr lang="en-GB" altLang="en-US" sz="2000" b="1" dirty="0">
                <a:latin typeface="Palatino Linotype" panose="02040502050505030304" pitchFamily="18" charset="0"/>
                <a:cs typeface="Palatino Linotype" panose="02040502050505030304" pitchFamily="18" charset="0"/>
              </a:rPr>
              <a:t>marker of concession</a:t>
            </a:r>
          </a:p>
          <a:p>
            <a:pPr marL="0" indent="0">
              <a:buNone/>
            </a:pPr>
            <a:r>
              <a:rPr lang="en-GB" altLang="en-US" sz="2000" dirty="0">
                <a:latin typeface="Palatino Linotype" panose="02040502050505030304" pitchFamily="18" charset="0"/>
                <a:cs typeface="Palatino Linotype" panose="02040502050505030304" pitchFamily="18" charset="0"/>
              </a:rPr>
              <a:t>(35) 	A: Ce-ai </a:t>
            </a:r>
            <a:r>
              <a:rPr lang="en-GB" altLang="en-US" sz="2000" dirty="0" err="1">
                <a:latin typeface="Palatino Linotype" panose="02040502050505030304" pitchFamily="18" charset="0"/>
                <a:cs typeface="Palatino Linotype" panose="02040502050505030304" pitchFamily="18" charset="0"/>
              </a:rPr>
              <a:t>vrea</a:t>
            </a:r>
            <a:r>
              <a:rPr lang="en-GB" altLang="en-US" sz="2000" dirty="0">
                <a:latin typeface="Palatino Linotype" panose="02040502050505030304" pitchFamily="18" charset="0"/>
                <a:cs typeface="Palatino Linotype" panose="02040502050505030304" pitchFamily="18" charset="0"/>
              </a:rPr>
              <a:t> </a:t>
            </a:r>
            <a:r>
              <a:rPr lang="en-GB" altLang="en-US" sz="2000" dirty="0" err="1">
                <a:latin typeface="Palatino Linotype" panose="02040502050505030304" pitchFamily="18" charset="0"/>
                <a:cs typeface="Palatino Linotype" panose="02040502050505030304" pitchFamily="18" charset="0"/>
              </a:rPr>
              <a:t>să</a:t>
            </a:r>
            <a:r>
              <a:rPr lang="en-GB" altLang="en-US" sz="2000" dirty="0">
                <a:latin typeface="Palatino Linotype" panose="02040502050505030304" pitchFamily="18" charset="0"/>
                <a:cs typeface="Palatino Linotype" panose="02040502050505030304" pitchFamily="18" charset="0"/>
              </a:rPr>
              <a:t> fie, </a:t>
            </a:r>
            <a:r>
              <a:rPr lang="en-GB" altLang="en-US" sz="2000" dirty="0" err="1">
                <a:latin typeface="Palatino Linotype" panose="02040502050505030304" pitchFamily="18" charset="0"/>
                <a:cs typeface="Palatino Linotype" panose="02040502050505030304" pitchFamily="18" charset="0"/>
              </a:rPr>
              <a:t>fată</a:t>
            </a:r>
            <a:r>
              <a:rPr lang="en-GB" altLang="en-US" sz="2000" dirty="0">
                <a:latin typeface="Palatino Linotype" panose="02040502050505030304" pitchFamily="18" charset="0"/>
                <a:cs typeface="Palatino Linotype" panose="02040502050505030304" pitchFamily="18" charset="0"/>
              </a:rPr>
              <a:t> </a:t>
            </a:r>
            <a:r>
              <a:rPr lang="en-GB" altLang="en-US" sz="2000" dirty="0" err="1">
                <a:latin typeface="Palatino Linotype" panose="02040502050505030304" pitchFamily="18" charset="0"/>
                <a:cs typeface="Palatino Linotype" panose="02040502050505030304" pitchFamily="18" charset="0"/>
              </a:rPr>
              <a:t>sau</a:t>
            </a:r>
            <a:r>
              <a:rPr lang="en-GB" altLang="en-US" sz="2000" dirty="0">
                <a:latin typeface="Palatino Linotype" panose="02040502050505030304" pitchFamily="18" charset="0"/>
                <a:cs typeface="Palatino Linotype" panose="02040502050505030304" pitchFamily="18" charset="0"/>
              </a:rPr>
              <a:t> </a:t>
            </a:r>
            <a:r>
              <a:rPr lang="en-GB" altLang="en-US" sz="2000" dirty="0" err="1">
                <a:latin typeface="Palatino Linotype" panose="02040502050505030304" pitchFamily="18" charset="0"/>
                <a:cs typeface="Palatino Linotype" panose="02040502050505030304" pitchFamily="18" charset="0"/>
              </a:rPr>
              <a:t>băiat</a:t>
            </a:r>
            <a:r>
              <a:rPr lang="en-GB" altLang="en-US" sz="2000" dirty="0">
                <a:latin typeface="Palatino Linotype" panose="02040502050505030304" pitchFamily="18" charset="0"/>
                <a:cs typeface="Palatino Linotype" panose="02040502050505030304" pitchFamily="18" charset="0"/>
              </a:rPr>
              <a:t>?</a:t>
            </a:r>
          </a:p>
          <a:p>
            <a:pPr marL="0" indent="0">
              <a:buNone/>
            </a:pPr>
            <a:r>
              <a:rPr lang="en-GB" altLang="en-US" sz="2000" dirty="0">
                <a:latin typeface="Palatino Linotype" panose="02040502050505030304" pitchFamily="18" charset="0"/>
                <a:cs typeface="Palatino Linotype" panose="02040502050505030304" pitchFamily="18" charset="0"/>
              </a:rPr>
              <a:t>		B: </a:t>
            </a:r>
            <a:r>
              <a:rPr lang="en-GB" altLang="en-US" sz="2000" b="1" dirty="0" err="1">
                <a:latin typeface="Palatino Linotype" panose="02040502050505030304" pitchFamily="18" charset="0"/>
                <a:cs typeface="Palatino Linotype" panose="02040502050505030304" pitchFamily="18" charset="0"/>
              </a:rPr>
              <a:t>Deam</a:t>
            </a:r>
            <a:r>
              <a:rPr lang="en-GB" altLang="en-US" sz="2000" dirty="0">
                <a:latin typeface="Palatino Linotype" panose="02040502050505030304" pitchFamily="18" charset="0"/>
                <a:cs typeface="Palatino Linotype" panose="02040502050505030304" pitchFamily="18" charset="0"/>
              </a:rPr>
              <a:t> </a:t>
            </a:r>
            <a:r>
              <a:rPr lang="en-GB" altLang="en-US" sz="2000" dirty="0" err="1">
                <a:latin typeface="Palatino Linotype" panose="02040502050505030304" pitchFamily="18" charset="0"/>
                <a:cs typeface="Palatino Linotype" panose="02040502050505030304" pitchFamily="18" charset="0"/>
              </a:rPr>
              <a:t>ce</a:t>
            </a:r>
            <a:r>
              <a:rPr lang="en-GB" altLang="en-US" sz="2000" dirty="0">
                <a:latin typeface="Palatino Linotype" panose="02040502050505030304" pitchFamily="18" charset="0"/>
                <a:cs typeface="Palatino Linotype" panose="02040502050505030304" pitchFamily="18" charset="0"/>
              </a:rPr>
              <a:t>-o fi.</a:t>
            </a:r>
          </a:p>
          <a:p>
            <a:pPr marL="0" indent="0">
              <a:buNone/>
            </a:pPr>
            <a:r>
              <a:rPr lang="en-GB" altLang="en-US" sz="2000" dirty="0">
                <a:latin typeface="Palatino Linotype" panose="02040502050505030304" pitchFamily="18" charset="0"/>
                <a:cs typeface="Palatino Linotype" panose="02040502050505030304" pitchFamily="18" charset="0"/>
              </a:rPr>
              <a:t>	 	‘A: What would you like it to be, a girl or a boy? [</a:t>
            </a:r>
            <a:r>
              <a:rPr lang="en-GB" altLang="en-US" sz="2000" b="1" dirty="0">
                <a:latin typeface="Palatino Linotype" panose="02040502050505030304" pitchFamily="18" charset="0"/>
                <a:cs typeface="Palatino Linotype" panose="02040502050505030304" pitchFamily="18" charset="0"/>
              </a:rPr>
              <a:t>DM – it doesn’t matter</a:t>
            </a:r>
            <a:r>
              <a:rPr lang="en-GB" altLang="en-US" sz="2000" dirty="0">
                <a:latin typeface="Palatino Linotype" panose="02040502050505030304" pitchFamily="18" charset="0"/>
                <a:cs typeface="Palatino Linotype" panose="02040502050505030304" pitchFamily="18" charset="0"/>
              </a:rPr>
              <a:t>]</a:t>
            </a:r>
          </a:p>
          <a:p>
            <a:pPr marL="0" indent="0">
              <a:buNone/>
            </a:pPr>
            <a:endParaRPr lang="en-US" sz="2000" dirty="0">
              <a:latin typeface="Palatino Linotype" panose="02040502050505030304" pitchFamily="18" charset="0"/>
              <a:sym typeface="+mn-ea"/>
            </a:endParaRPr>
          </a:p>
          <a:p>
            <a:pPr marL="0" indent="0">
              <a:buNone/>
            </a:pPr>
            <a:r>
              <a:rPr lang="ro-RO" sz="2000" dirty="0">
                <a:latin typeface="Palatino Linotype" panose="02040502050505030304" pitchFamily="18" charset="0"/>
                <a:sym typeface="+mn-ea"/>
              </a:rPr>
              <a:t>                   </a:t>
            </a:r>
            <a:endParaRPr lang="en-GB" sz="2000" dirty="0">
              <a:latin typeface="Palatino Linotype" panose="02040502050505030304" pitchFamily="18" charset="0"/>
              <a:cs typeface="Times New Roman" panose="02020603050405020304" pitchFamily="18" charset="0"/>
            </a:endParaRPr>
          </a:p>
        </p:txBody>
      </p:sp>
    </p:spTree>
    <p:extLst>
      <p:ext uri="{BB962C8B-B14F-4D97-AF65-F5344CB8AC3E}">
        <p14:creationId xmlns:p14="http://schemas.microsoft.com/office/powerpoint/2010/main" val="2200212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97556" y="299212"/>
            <a:ext cx="10643617" cy="731520"/>
          </a:xfrm>
        </p:spPr>
        <p:txBody>
          <a:bodyPr>
            <a:normAutofit/>
          </a:bodyPr>
          <a:lstStyle/>
          <a:p>
            <a:pPr algn="r"/>
            <a:r>
              <a:rPr lang="en-GB" sz="4000" dirty="0"/>
              <a:t>Discussion</a:t>
            </a:r>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792478" y="1993900"/>
            <a:ext cx="10519955" cy="4412996"/>
          </a:xfrm>
        </p:spPr>
        <p:txBody>
          <a:bodyPr>
            <a:normAutofit/>
          </a:bodyPr>
          <a:lstStyle/>
          <a:p>
            <a:pPr marL="321750" indent="-285750">
              <a:lnSpc>
                <a:spcPct val="120000"/>
              </a:lnSpc>
              <a:spcBef>
                <a:spcPts val="600"/>
              </a:spcBef>
              <a:spcAft>
                <a:spcPts val="600"/>
              </a:spcAft>
              <a:buFont typeface="Courier New" panose="02070309020205020404" pitchFamily="49" charset="0"/>
              <a:buChar char="o"/>
            </a:pPr>
            <a:r>
              <a:rPr lang="en-US" sz="1800" kern="0" dirty="0">
                <a:solidFill>
                  <a:srgbClr val="000000"/>
                </a:solidFill>
                <a:effectLst/>
                <a:latin typeface="Libre Baskerville" panose="02000000000000000000" pitchFamily="2" charset="0"/>
                <a:ea typeface="Times New Roman" panose="02020603050405020304" pitchFamily="18" charset="0"/>
              </a:rPr>
              <a:t>The first theoretical framework was drawn in 1987 by </a:t>
            </a:r>
            <a:r>
              <a:rPr lang="en-US" sz="1800" kern="0" dirty="0" err="1">
                <a:solidFill>
                  <a:srgbClr val="000000"/>
                </a:solidFill>
                <a:effectLst/>
                <a:latin typeface="Libre Baskerville" panose="02000000000000000000" pitchFamily="2" charset="0"/>
                <a:ea typeface="Times New Roman" panose="02020603050405020304" pitchFamily="18" charset="0"/>
              </a:rPr>
              <a:t>Verschueren</a:t>
            </a:r>
            <a:r>
              <a:rPr lang="en-US" sz="1800" kern="0" dirty="0">
                <a:solidFill>
                  <a:srgbClr val="000000"/>
                </a:solidFill>
                <a:effectLst/>
                <a:latin typeface="Libre Baskerville" panose="02000000000000000000" pitchFamily="2" charset="0"/>
                <a:ea typeface="Times New Roman" panose="02020603050405020304" pitchFamily="18" charset="0"/>
              </a:rPr>
              <a:t>, who claims that pragmatics should consider not only the use of language in micro-situations (i.e. among individuals in a society), but should also relate to the macro level of language, where interferences take place, and to the speaker’s adaptation to changes regarding the sociocultural circumstances that create a new distribution in their verbal resources (</a:t>
            </a:r>
            <a:r>
              <a:rPr lang="en-US" sz="1800" kern="0" dirty="0" err="1">
                <a:solidFill>
                  <a:srgbClr val="000000"/>
                </a:solidFill>
                <a:effectLst/>
                <a:latin typeface="Libre Baskerville" panose="02000000000000000000" pitchFamily="2" charset="0"/>
                <a:ea typeface="Times New Roman" panose="02020603050405020304" pitchFamily="18" charset="0"/>
              </a:rPr>
              <a:t>Argente</a:t>
            </a:r>
            <a:r>
              <a:rPr lang="en-US" sz="1800" kern="0" dirty="0">
                <a:solidFill>
                  <a:srgbClr val="000000"/>
                </a:solidFill>
                <a:effectLst/>
                <a:latin typeface="Libre Baskerville" panose="02000000000000000000" pitchFamily="2" charset="0"/>
                <a:ea typeface="Times New Roman" panose="02020603050405020304" pitchFamily="18" charset="0"/>
              </a:rPr>
              <a:t> &amp; </a:t>
            </a:r>
            <a:r>
              <a:rPr lang="en-US" sz="1800" kern="0" dirty="0" err="1">
                <a:solidFill>
                  <a:srgbClr val="000000"/>
                </a:solidFill>
                <a:effectLst/>
                <a:latin typeface="Libre Baskerville" panose="02000000000000000000" pitchFamily="2" charset="0"/>
                <a:ea typeface="Times New Roman" panose="02020603050405020304" pitchFamily="18" charset="0"/>
              </a:rPr>
              <a:t>Payrató</a:t>
            </a:r>
            <a:r>
              <a:rPr lang="en-US" sz="1800" kern="0" dirty="0">
                <a:solidFill>
                  <a:srgbClr val="000000"/>
                </a:solidFill>
                <a:effectLst/>
                <a:latin typeface="Libre Baskerville" panose="02000000000000000000" pitchFamily="2" charset="0"/>
                <a:ea typeface="Times New Roman" panose="02020603050405020304" pitchFamily="18" charset="0"/>
              </a:rPr>
              <a:t> 1991: 465). </a:t>
            </a:r>
          </a:p>
          <a:p>
            <a:pPr marL="321750" indent="-285750">
              <a:lnSpc>
                <a:spcPct val="120000"/>
              </a:lnSpc>
              <a:spcBef>
                <a:spcPts val="600"/>
              </a:spcBef>
              <a:spcAft>
                <a:spcPts val="600"/>
              </a:spcAft>
              <a:buFont typeface="Courier New" panose="02070309020205020404" pitchFamily="49" charset="0"/>
              <a:buChar char="o"/>
            </a:pPr>
            <a:r>
              <a:rPr lang="en-US" sz="1800" kern="0" dirty="0">
                <a:solidFill>
                  <a:srgbClr val="000000"/>
                </a:solidFill>
                <a:effectLst/>
                <a:latin typeface="Libre Baskerville" panose="02000000000000000000" pitchFamily="2" charset="0"/>
                <a:ea typeface="Times New Roman" panose="02020603050405020304" pitchFamily="18" charset="0"/>
              </a:rPr>
              <a:t>The pragmatic dimension in studies on language contact plays a significant role in understanding why certain types of changes occur. The main triggers of language change in contact situations are expressiveness, functionality, explicitness, economy of resources in the processes of language production and understanding (</a:t>
            </a:r>
            <a:r>
              <a:rPr lang="en-US" sz="1800" kern="0" dirty="0" err="1">
                <a:solidFill>
                  <a:srgbClr val="000000"/>
                </a:solidFill>
                <a:effectLst/>
                <a:latin typeface="Libre Baskerville" panose="02000000000000000000" pitchFamily="2" charset="0"/>
                <a:ea typeface="Times New Roman" panose="02020603050405020304" pitchFamily="18" charset="0"/>
              </a:rPr>
              <a:t>Argente</a:t>
            </a:r>
            <a:r>
              <a:rPr lang="en-US" sz="1800" kern="0" dirty="0">
                <a:solidFill>
                  <a:srgbClr val="000000"/>
                </a:solidFill>
                <a:effectLst/>
                <a:latin typeface="Libre Baskerville" panose="02000000000000000000" pitchFamily="2" charset="0"/>
                <a:ea typeface="Times New Roman" panose="02020603050405020304" pitchFamily="18" charset="0"/>
              </a:rPr>
              <a:t> &amp; </a:t>
            </a:r>
            <a:r>
              <a:rPr lang="en-US" sz="1800" kern="0" dirty="0" err="1">
                <a:solidFill>
                  <a:srgbClr val="000000"/>
                </a:solidFill>
                <a:effectLst/>
                <a:latin typeface="Libre Baskerville" panose="02000000000000000000" pitchFamily="2" charset="0"/>
                <a:ea typeface="Times New Roman" panose="02020603050405020304" pitchFamily="18" charset="0"/>
              </a:rPr>
              <a:t>Payrató</a:t>
            </a:r>
            <a:r>
              <a:rPr lang="en-US" sz="1800" kern="0" dirty="0">
                <a:solidFill>
                  <a:srgbClr val="000000"/>
                </a:solidFill>
                <a:effectLst/>
                <a:latin typeface="Libre Baskerville" panose="02000000000000000000" pitchFamily="2" charset="0"/>
                <a:ea typeface="Times New Roman" panose="02020603050405020304" pitchFamily="18" charset="0"/>
              </a:rPr>
              <a:t> 1991: 469).</a:t>
            </a:r>
            <a:r>
              <a:rPr lang="en-RO" sz="2000" dirty="0">
                <a:effectLst/>
                <a:latin typeface="Libre Baskerville" panose="02000000000000000000" pitchFamily="2" charset="0"/>
              </a:rPr>
              <a:t> </a:t>
            </a:r>
            <a:endParaRPr lang="en-US" sz="2400" dirty="0">
              <a:latin typeface="Libre Baskerville" panose="02000000000000000000" pitchFamily="2" charset="0"/>
            </a:endParaRPr>
          </a:p>
          <a:p>
            <a:endParaRPr lang="en-GB" dirty="0"/>
          </a:p>
        </p:txBody>
      </p:sp>
      <p:sp>
        <p:nvSpPr>
          <p:cNvPr id="7" name="TextBox 6">
            <a:extLst>
              <a:ext uri="{FF2B5EF4-FFF2-40B4-BE49-F238E27FC236}">
                <a16:creationId xmlns:a16="http://schemas.microsoft.com/office/drawing/2014/main" id="{257317F9-02C5-79DE-BE95-2AACCE7D3B0F}"/>
              </a:ext>
            </a:extLst>
          </p:cNvPr>
          <p:cNvSpPr txBox="1"/>
          <p:nvPr/>
        </p:nvSpPr>
        <p:spPr>
          <a:xfrm>
            <a:off x="992776" y="1030732"/>
            <a:ext cx="9862457" cy="436338"/>
          </a:xfrm>
          <a:prstGeom prst="rect">
            <a:avLst/>
          </a:prstGeom>
          <a:noFill/>
        </p:spPr>
        <p:txBody>
          <a:bodyPr wrap="square">
            <a:spAutoFit/>
          </a:bodyPr>
          <a:lstStyle/>
          <a:p>
            <a:pPr marL="108000" indent="0">
              <a:lnSpc>
                <a:spcPct val="120000"/>
              </a:lnSpc>
              <a:spcBef>
                <a:spcPts val="600"/>
              </a:spcBef>
              <a:spcAft>
                <a:spcPts val="600"/>
              </a:spcAft>
              <a:buNone/>
            </a:pPr>
            <a:r>
              <a:rPr lang="en-US" sz="2000" b="1" dirty="0">
                <a:latin typeface="Libre Baskerville" panose="02000000000000000000" pitchFamily="2" charset="0"/>
              </a:rPr>
              <a:t>What motivates language change?</a:t>
            </a:r>
          </a:p>
        </p:txBody>
      </p:sp>
    </p:spTree>
    <p:extLst>
      <p:ext uri="{BB962C8B-B14F-4D97-AF65-F5344CB8AC3E}">
        <p14:creationId xmlns:p14="http://schemas.microsoft.com/office/powerpoint/2010/main" val="3073330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1359258" y="130629"/>
            <a:ext cx="10643617" cy="731520"/>
          </a:xfrm>
        </p:spPr>
        <p:txBody>
          <a:bodyPr>
            <a:normAutofit/>
          </a:bodyPr>
          <a:lstStyle/>
          <a:p>
            <a:pPr algn="r"/>
            <a:r>
              <a:rPr lang="en-GB" sz="4000" dirty="0"/>
              <a:t>Discussion</a:t>
            </a:r>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740227" y="653143"/>
            <a:ext cx="11003281" cy="6074227"/>
          </a:xfrm>
        </p:spPr>
        <p:txBody>
          <a:bodyPr>
            <a:normAutofit lnSpcReduction="10000"/>
          </a:bodyPr>
          <a:lstStyle/>
          <a:p>
            <a:pPr marL="108000" lvl="1">
              <a:lnSpc>
                <a:spcPct val="120000"/>
              </a:lnSpc>
              <a:spcBef>
                <a:spcPts val="600"/>
              </a:spcBef>
              <a:spcAft>
                <a:spcPts val="600"/>
              </a:spcAft>
              <a:buFont typeface="Courier New" panose="02070309020205020404" pitchFamily="49" charset="0"/>
              <a:buChar char="o"/>
            </a:pPr>
            <a:r>
              <a:rPr lang="en-US" sz="2100" dirty="0">
                <a:latin typeface="Palatino Linotype" panose="02040502050505030304" pitchFamily="18" charset="0"/>
              </a:rPr>
              <a:t>The strategic exploitation of the contrast between two systems. </a:t>
            </a:r>
          </a:p>
          <a:p>
            <a:pPr marL="108000" lvl="1">
              <a:lnSpc>
                <a:spcPct val="120000"/>
              </a:lnSpc>
              <a:spcBef>
                <a:spcPts val="600"/>
              </a:spcBef>
              <a:spcAft>
                <a:spcPts val="600"/>
              </a:spcAft>
              <a:buFont typeface="Courier New" panose="02070309020205020404" pitchFamily="49" charset="0"/>
              <a:buChar char="o"/>
            </a:pPr>
            <a:r>
              <a:rPr lang="en-US" sz="2100" dirty="0">
                <a:latin typeface="Palatino Linotype" panose="02040502050505030304" pitchFamily="18" charset="0"/>
              </a:rPr>
              <a:t>Maschler (1994): DMs are often highlighted by a language switch: the discourse they frame takes place mostly in one language, while the framing itself takes place in another.</a:t>
            </a:r>
          </a:p>
          <a:p>
            <a:pPr marL="108000" lvl="1">
              <a:lnSpc>
                <a:spcPct val="120000"/>
              </a:lnSpc>
              <a:spcBef>
                <a:spcPts val="600"/>
              </a:spcBef>
              <a:spcAft>
                <a:spcPts val="600"/>
              </a:spcAft>
              <a:buFont typeface="Courier New" panose="02070309020205020404" pitchFamily="49" charset="0"/>
              <a:buChar char="o"/>
            </a:pPr>
            <a:r>
              <a:rPr lang="en-US" sz="2100" dirty="0">
                <a:latin typeface="Palatino Linotype" panose="02040502050505030304" pitchFamily="18" charset="0"/>
              </a:rPr>
              <a:t>De </a:t>
            </a:r>
            <a:r>
              <a:rPr lang="en-US" sz="2100" dirty="0" err="1">
                <a:latin typeface="Palatino Linotype" panose="02040502050505030304" pitchFamily="18" charset="0"/>
              </a:rPr>
              <a:t>Rooij</a:t>
            </a:r>
            <a:r>
              <a:rPr lang="en-US" sz="2100" dirty="0">
                <a:latin typeface="Palatino Linotype" panose="02040502050505030304" pitchFamily="18" charset="0"/>
              </a:rPr>
              <a:t> (2000): borrowed markers contrast with their linguistic environment and, hence, are </a:t>
            </a:r>
            <a:r>
              <a:rPr lang="fr-FR" sz="2100" dirty="0">
                <a:latin typeface="Palatino Linotype" panose="02040502050505030304" pitchFamily="18" charset="0"/>
              </a:rPr>
              <a:t>more </a:t>
            </a:r>
            <a:r>
              <a:rPr lang="en-US" sz="2100" dirty="0">
                <a:latin typeface="Palatino Linotype" panose="02040502050505030304" pitchFamily="18" charset="0"/>
              </a:rPr>
              <a:t>salient than </a:t>
            </a:r>
            <a:r>
              <a:rPr lang="fr-FR" sz="2100" dirty="0">
                <a:latin typeface="Palatino Linotype" panose="02040502050505030304" pitchFamily="18" charset="0"/>
              </a:rPr>
              <a:t>native markers.</a:t>
            </a:r>
          </a:p>
          <a:p>
            <a:pPr marL="108000" lvl="1">
              <a:lnSpc>
                <a:spcPct val="120000"/>
              </a:lnSpc>
              <a:spcBef>
                <a:spcPts val="600"/>
              </a:spcBef>
              <a:spcAft>
                <a:spcPts val="600"/>
              </a:spcAft>
              <a:buFont typeface="Courier New" panose="02070309020205020404" pitchFamily="49" charset="0"/>
              <a:buChar char="o"/>
            </a:pPr>
            <a:r>
              <a:rPr lang="en-US" sz="2100" dirty="0">
                <a:latin typeface="Palatino Linotype" panose="02040502050505030304" pitchFamily="18" charset="0"/>
              </a:rPr>
              <a:t>Matras (2000) proposes that motivation for switching at DMs is a cognitive process, rather than strategic, based on the nonseparation of the systems. </a:t>
            </a:r>
          </a:p>
          <a:p>
            <a:pPr marL="108000" lvl="1">
              <a:lnSpc>
                <a:spcPct val="120000"/>
              </a:lnSpc>
              <a:spcBef>
                <a:spcPts val="600"/>
              </a:spcBef>
              <a:spcAft>
                <a:spcPts val="600"/>
              </a:spcAft>
              <a:buFont typeface="Courier New" panose="02070309020205020404" pitchFamily="49" charset="0"/>
              <a:buChar char="o"/>
            </a:pPr>
            <a:r>
              <a:rPr lang="en-US" sz="2100" dirty="0">
                <a:latin typeface="Palatino Linotype" panose="02040502050505030304" pitchFamily="18" charset="0"/>
              </a:rPr>
              <a:t>Matras suggests the concept of a “pragmatically dominant language”—the language towards which a speaker directs maximum mental effort at a given instance of linguistic interaction.</a:t>
            </a:r>
          </a:p>
          <a:p>
            <a:pPr marL="108000" lvl="1">
              <a:lnSpc>
                <a:spcPct val="120000"/>
              </a:lnSpc>
              <a:spcBef>
                <a:spcPts val="600"/>
              </a:spcBef>
              <a:spcAft>
                <a:spcPts val="600"/>
              </a:spcAft>
              <a:buFont typeface="Courier New" panose="02070309020205020404" pitchFamily="49" charset="0"/>
              <a:buChar char="o"/>
            </a:pPr>
            <a:r>
              <a:rPr lang="en-US" sz="2100" dirty="0">
                <a:latin typeface="Palatino Linotype" panose="02040502050505030304" pitchFamily="18" charset="0"/>
              </a:rPr>
              <a:t>Pragmatic borrowings and emblematic switches are motivated in those communities where speakers identify themselves with dominant language and culture. </a:t>
            </a:r>
          </a:p>
          <a:p>
            <a:pPr marL="108000" lvl="1">
              <a:lnSpc>
                <a:spcPct val="120000"/>
              </a:lnSpc>
              <a:spcBef>
                <a:spcPts val="600"/>
              </a:spcBef>
              <a:spcAft>
                <a:spcPts val="600"/>
              </a:spcAft>
              <a:buFont typeface="Courier New" panose="02070309020205020404" pitchFamily="49" charset="0"/>
              <a:buChar char="o"/>
            </a:pPr>
            <a:r>
              <a:rPr lang="en-US" sz="2100" dirty="0">
                <a:latin typeface="Palatino Linotype" panose="02040502050505030304" pitchFamily="18" charset="0"/>
              </a:rPr>
              <a:t>Specific DMs have assumed emblematic functions as signals of group identity (see also Heine et al. 2021)</a:t>
            </a:r>
            <a:endParaRPr lang="en-US" sz="2100" dirty="0">
              <a:latin typeface="Libre Baskerville" panose="02000000000000000000" pitchFamily="2" charset="0"/>
            </a:endParaRPr>
          </a:p>
          <a:p>
            <a:pPr>
              <a:buFont typeface="Courier New" panose="02070309020205020404" pitchFamily="49" charset="0"/>
              <a:buChar char="o"/>
            </a:pPr>
            <a:endParaRPr lang="en-US" sz="2400" dirty="0">
              <a:latin typeface="Palatino Linotype" panose="02040502050505030304" pitchFamily="18" charset="0"/>
            </a:endParaRPr>
          </a:p>
          <a:p>
            <a:endParaRPr lang="en-GB" dirty="0"/>
          </a:p>
        </p:txBody>
      </p:sp>
    </p:spTree>
    <p:extLst>
      <p:ext uri="{BB962C8B-B14F-4D97-AF65-F5344CB8AC3E}">
        <p14:creationId xmlns:p14="http://schemas.microsoft.com/office/powerpoint/2010/main" val="19709663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97556" y="299212"/>
            <a:ext cx="10643617" cy="731520"/>
          </a:xfrm>
        </p:spPr>
        <p:txBody>
          <a:bodyPr>
            <a:normAutofit/>
          </a:bodyPr>
          <a:lstStyle/>
          <a:p>
            <a:r>
              <a:rPr lang="en-GB" sz="4000" dirty="0"/>
              <a:t>conclusions</a:t>
            </a:r>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792479" y="927463"/>
            <a:ext cx="10643618" cy="5479433"/>
          </a:xfrm>
        </p:spPr>
        <p:txBody>
          <a:bodyPr>
            <a:normAutofit fontScale="92500" lnSpcReduction="20000"/>
          </a:bodyPr>
          <a:lstStyle/>
          <a:p>
            <a:pPr marL="450900" indent="-342900">
              <a:lnSpc>
                <a:spcPct val="120000"/>
              </a:lnSpc>
              <a:spcBef>
                <a:spcPts val="600"/>
              </a:spcBef>
              <a:spcAft>
                <a:spcPts val="600"/>
              </a:spcAft>
              <a:buFont typeface="Wingdings" pitchFamily="2" charset="2"/>
              <a:buChar char="ü"/>
            </a:pPr>
            <a:r>
              <a:rPr lang="en-US" sz="2000" dirty="0">
                <a:latin typeface="Palatino Linotype" panose="02040502050505030304" pitchFamily="18" charset="0"/>
              </a:rPr>
              <a:t>The linguistic interferences between Russian and Romanian are also reflected at the level of discourse markers through:</a:t>
            </a:r>
          </a:p>
          <a:p>
            <a:pPr marL="953820" lvl="3" indent="-342900">
              <a:lnSpc>
                <a:spcPct val="120000"/>
              </a:lnSpc>
              <a:spcBef>
                <a:spcPts val="600"/>
              </a:spcBef>
              <a:spcAft>
                <a:spcPts val="600"/>
              </a:spcAft>
              <a:buFont typeface="Wingdings" pitchFamily="2" charset="2"/>
              <a:buChar char="ü"/>
            </a:pPr>
            <a:r>
              <a:rPr lang="en-US" sz="1900" dirty="0">
                <a:latin typeface="Palatino Linotype" panose="02040502050505030304" pitchFamily="18" charset="0"/>
              </a:rPr>
              <a:t>pragmatic loans (or pragmatic borrowings)</a:t>
            </a:r>
          </a:p>
          <a:p>
            <a:pPr marL="953820" lvl="3" indent="-342900">
              <a:lnSpc>
                <a:spcPct val="120000"/>
              </a:lnSpc>
              <a:spcBef>
                <a:spcPts val="600"/>
              </a:spcBef>
              <a:spcAft>
                <a:spcPts val="600"/>
              </a:spcAft>
              <a:buFont typeface="Wingdings" pitchFamily="2" charset="2"/>
              <a:buChar char="ü"/>
            </a:pPr>
            <a:r>
              <a:rPr lang="en-US" sz="1900" dirty="0">
                <a:latin typeface="Palatino Linotype" panose="02040502050505030304" pitchFamily="18" charset="0"/>
              </a:rPr>
              <a:t>Partial or total loan translations (linguistic calque)</a:t>
            </a:r>
          </a:p>
          <a:p>
            <a:pPr marL="953820" lvl="3" indent="-342900">
              <a:lnSpc>
                <a:spcPct val="120000"/>
              </a:lnSpc>
              <a:spcBef>
                <a:spcPts val="600"/>
              </a:spcBef>
              <a:spcAft>
                <a:spcPts val="600"/>
              </a:spcAft>
              <a:buFont typeface="Wingdings" pitchFamily="2" charset="2"/>
              <a:buChar char="ü"/>
            </a:pPr>
            <a:r>
              <a:rPr lang="en-US" sz="1900" dirty="0">
                <a:latin typeface="Palatino Linotype" panose="02040502050505030304" pitchFamily="18" charset="0"/>
              </a:rPr>
              <a:t>the preservation and spread in use of some Romanian constructions with a regional and outdated character in relation to the standard variety of the Romanian language</a:t>
            </a:r>
          </a:p>
          <a:p>
            <a:pPr marL="450900" indent="-342900">
              <a:lnSpc>
                <a:spcPct val="120000"/>
              </a:lnSpc>
              <a:spcBef>
                <a:spcPts val="600"/>
              </a:spcBef>
              <a:spcAft>
                <a:spcPts val="600"/>
              </a:spcAft>
              <a:buFont typeface="Wingdings" pitchFamily="2" charset="2"/>
              <a:buChar char="ü"/>
            </a:pPr>
            <a:r>
              <a:rPr lang="en-US" sz="2000" dirty="0">
                <a:latin typeface="Palatino Linotype" panose="02040502050505030304" pitchFamily="18" charset="0"/>
              </a:rPr>
              <a:t>DMs are susceptible to borrowing because they are peripheral, optional, multifunctional, oral etc. </a:t>
            </a:r>
          </a:p>
          <a:p>
            <a:pPr marL="450900" indent="-342900">
              <a:lnSpc>
                <a:spcPct val="120000"/>
              </a:lnSpc>
              <a:spcBef>
                <a:spcPts val="600"/>
              </a:spcBef>
              <a:spcAft>
                <a:spcPts val="600"/>
              </a:spcAft>
              <a:buFont typeface="Wingdings" pitchFamily="2" charset="2"/>
              <a:buChar char="ü"/>
            </a:pPr>
            <a:r>
              <a:rPr lang="en-US" sz="2000" dirty="0">
                <a:latin typeface="Palatino Linotype" panose="02040502050505030304" pitchFamily="18" charset="0"/>
              </a:rPr>
              <a:t>The fact that in a lot of bilingual communities code-switching at DM level and pragmatic borrowings are very common suggests that DMs are perceived as a distinct and unified category.</a:t>
            </a:r>
          </a:p>
          <a:p>
            <a:pPr marL="450900" indent="-342900">
              <a:lnSpc>
                <a:spcPct val="120000"/>
              </a:lnSpc>
              <a:spcBef>
                <a:spcPts val="600"/>
              </a:spcBef>
              <a:spcAft>
                <a:spcPts val="600"/>
              </a:spcAft>
              <a:buFont typeface="Wingdings" pitchFamily="2" charset="2"/>
              <a:buChar char="ü"/>
            </a:pPr>
            <a:r>
              <a:rPr lang="en-US" sz="2000" dirty="0">
                <a:latin typeface="Palatino Linotype" panose="02040502050505030304" pitchFamily="18" charset="0"/>
              </a:rPr>
              <a:t>Code-switching might be explained in terms of a conversational strategy that aims at highlighting the boundaries of conversational units.</a:t>
            </a:r>
          </a:p>
          <a:p>
            <a:pPr marL="450900" indent="-342900">
              <a:lnSpc>
                <a:spcPct val="120000"/>
              </a:lnSpc>
              <a:spcBef>
                <a:spcPts val="600"/>
              </a:spcBef>
              <a:spcAft>
                <a:spcPts val="600"/>
              </a:spcAft>
              <a:buFont typeface="Wingdings" pitchFamily="2" charset="2"/>
              <a:buChar char="ü"/>
            </a:pPr>
            <a:r>
              <a:rPr lang="en-US" sz="2000" dirty="0">
                <a:latin typeface="Palatino Linotype" panose="02040502050505030304" pitchFamily="18" charset="0"/>
              </a:rPr>
              <a:t>Pragmatic borrowings involve a cognitive process of nonseparation between systems. </a:t>
            </a:r>
          </a:p>
          <a:p>
            <a:pPr>
              <a:buFont typeface="Courier New" panose="02070309020205020404" pitchFamily="49" charset="0"/>
              <a:buChar char="o"/>
            </a:pPr>
            <a:endParaRPr lang="en-US" sz="2400" dirty="0">
              <a:latin typeface="Palatino Linotype" panose="02040502050505030304" pitchFamily="18" charset="0"/>
            </a:endParaRPr>
          </a:p>
          <a:p>
            <a:endParaRPr lang="en-GB" dirty="0"/>
          </a:p>
        </p:txBody>
      </p:sp>
    </p:spTree>
    <p:extLst>
      <p:ext uri="{BB962C8B-B14F-4D97-AF65-F5344CB8AC3E}">
        <p14:creationId xmlns:p14="http://schemas.microsoft.com/office/powerpoint/2010/main" val="1543256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97556" y="299212"/>
            <a:ext cx="10643617" cy="731520"/>
          </a:xfrm>
        </p:spPr>
        <p:txBody>
          <a:bodyPr>
            <a:normAutofit/>
          </a:bodyPr>
          <a:lstStyle/>
          <a:p>
            <a:r>
              <a:rPr lang="en-GB" sz="4000" dirty="0"/>
              <a:t>references</a:t>
            </a:r>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792479" y="876300"/>
            <a:ext cx="10643618" cy="5682488"/>
          </a:xfrm>
        </p:spPr>
        <p:txBody>
          <a:bodyPr>
            <a:normAutofit fontScale="47500" lnSpcReduction="20000"/>
          </a:bodyPr>
          <a:lstStyle/>
          <a:p>
            <a:pPr>
              <a:buFont typeface="Courier New" panose="02070309020205020404" pitchFamily="49" charset="0"/>
              <a:buChar char="o"/>
            </a:pPr>
            <a:endParaRPr lang="en-US" sz="2400" dirty="0">
              <a:latin typeface="Palatino Linotype" panose="02040502050505030304" pitchFamily="18" charset="0"/>
            </a:endParaRPr>
          </a:p>
          <a:p>
            <a:r>
              <a:rPr lang="en-US" sz="2900" dirty="0" err="1">
                <a:latin typeface="Palatino Linotype" panose="02040502050505030304" charset="0"/>
                <a:cs typeface="Palatino Linotype" panose="02040502050505030304" charset="0"/>
              </a:rPr>
              <a:t>Aijmer</a:t>
            </a:r>
            <a:r>
              <a:rPr lang="en-US" sz="2900" dirty="0">
                <a:latin typeface="Palatino Linotype" panose="02040502050505030304" charset="0"/>
                <a:cs typeface="Palatino Linotype" panose="02040502050505030304" charset="0"/>
              </a:rPr>
              <a:t>, Karin &amp; Anne-Marie Simon-</a:t>
            </a:r>
            <a:r>
              <a:rPr lang="en-US" sz="2900" dirty="0" err="1">
                <a:latin typeface="Palatino Linotype" panose="02040502050505030304" charset="0"/>
                <a:cs typeface="Palatino Linotype" panose="02040502050505030304" charset="0"/>
              </a:rPr>
              <a:t>Vandenbenbergen</a:t>
            </a:r>
            <a:r>
              <a:rPr lang="en-US" sz="2900" dirty="0">
                <a:latin typeface="Palatino Linotype" panose="02040502050505030304" charset="0"/>
                <a:cs typeface="Palatino Linotype" panose="02040502050505030304" charset="0"/>
              </a:rPr>
              <a:t>, 2006, </a:t>
            </a:r>
            <a:r>
              <a:rPr lang="en-US" sz="2900" i="1" dirty="0">
                <a:latin typeface="Palatino Linotype" panose="02040502050505030304" charset="0"/>
                <a:cs typeface="Palatino Linotype" panose="02040502050505030304" charset="0"/>
              </a:rPr>
              <a:t>Pragmatic Markers in Contrast</a:t>
            </a:r>
            <a:r>
              <a:rPr lang="en-US" sz="2900" dirty="0">
                <a:latin typeface="Palatino Linotype" panose="02040502050505030304" charset="0"/>
                <a:cs typeface="Palatino Linotype" panose="02040502050505030304" charset="0"/>
              </a:rPr>
              <a:t>, Amsterdam, Elsevier.</a:t>
            </a:r>
          </a:p>
          <a:p>
            <a:r>
              <a:rPr lang="en-US" sz="2900" dirty="0">
                <a:latin typeface="Palatino Linotype" panose="02040502050505030304" charset="0"/>
                <a:cs typeface="Palatino Linotype" panose="02040502050505030304" charset="0"/>
              </a:rPr>
              <a:t>Andersen, </a:t>
            </a:r>
            <a:r>
              <a:rPr lang="en-US" sz="2900" dirty="0" err="1">
                <a:latin typeface="Palatino Linotype" panose="02040502050505030304" charset="0"/>
                <a:cs typeface="Palatino Linotype" panose="02040502050505030304" charset="0"/>
              </a:rPr>
              <a:t>Gisle</a:t>
            </a:r>
            <a:r>
              <a:rPr lang="en-US" sz="2900" dirty="0">
                <a:latin typeface="Palatino Linotype" panose="02040502050505030304" charset="0"/>
                <a:cs typeface="Palatino Linotype" panose="02040502050505030304" charset="0"/>
              </a:rPr>
              <a:t>, 2014, “Pragmatic borrowing” in </a:t>
            </a:r>
            <a:r>
              <a:rPr lang="en-US" sz="2900" i="1" dirty="0">
                <a:latin typeface="Palatino Linotype" panose="02040502050505030304" charset="0"/>
                <a:cs typeface="Palatino Linotype" panose="02040502050505030304" charset="0"/>
              </a:rPr>
              <a:t>Journal of Pragmatics</a:t>
            </a:r>
            <a:r>
              <a:rPr lang="en-US" sz="2900" dirty="0">
                <a:latin typeface="Palatino Linotype" panose="02040502050505030304" charset="0"/>
                <a:cs typeface="Palatino Linotype" panose="02040502050505030304" charset="0"/>
              </a:rPr>
              <a:t>, nr. 67, p. 17-33.</a:t>
            </a:r>
          </a:p>
          <a:p>
            <a:r>
              <a:rPr lang="en-US" sz="2900" dirty="0" err="1">
                <a:latin typeface="Palatino Linotype" panose="02040502050505030304" charset="0"/>
                <a:cs typeface="Palatino Linotype" panose="02040502050505030304" charset="0"/>
              </a:rPr>
              <a:t>Bochmann</a:t>
            </a:r>
            <a:r>
              <a:rPr lang="en-US" sz="2900" dirty="0">
                <a:latin typeface="Palatino Linotype" panose="02040502050505030304" charset="0"/>
                <a:cs typeface="Palatino Linotype" panose="02040502050505030304" charset="0"/>
              </a:rPr>
              <a:t>, K., V. </a:t>
            </a:r>
            <a:r>
              <a:rPr lang="en-US" sz="2900" dirty="0" err="1">
                <a:latin typeface="Palatino Linotype" panose="02040502050505030304" charset="0"/>
                <a:cs typeface="Palatino Linotype" panose="02040502050505030304" charset="0"/>
              </a:rPr>
              <a:t>Dumbravă</a:t>
            </a:r>
            <a:r>
              <a:rPr lang="en-US" sz="2900" dirty="0">
                <a:latin typeface="Palatino Linotype" panose="02040502050505030304" charset="0"/>
                <a:cs typeface="Palatino Linotype" panose="02040502050505030304" charset="0"/>
              </a:rPr>
              <a:t> (eds) (2002</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Limba</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română</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vorbită</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în</a:t>
            </a:r>
            <a:r>
              <a:rPr lang="en-US" sz="2900" i="1" dirty="0">
                <a:latin typeface="Palatino Linotype" panose="02040502050505030304" charset="0"/>
                <a:cs typeface="Palatino Linotype" panose="02040502050505030304" charset="0"/>
              </a:rPr>
              <a:t> Moldova </a:t>
            </a:r>
            <a:r>
              <a:rPr lang="en-US" sz="2900" i="1" dirty="0" err="1">
                <a:latin typeface="Palatino Linotype" panose="02040502050505030304" charset="0"/>
                <a:cs typeface="Palatino Linotype" panose="02040502050505030304" charset="0"/>
              </a:rPr>
              <a:t>istorică</a:t>
            </a:r>
            <a:r>
              <a:rPr lang="en-US" sz="2900" dirty="0">
                <a:latin typeface="Palatino Linotype" panose="02040502050505030304" charset="0"/>
                <a:cs typeface="Palatino Linotype" panose="02040502050505030304" charset="0"/>
              </a:rPr>
              <a:t>, vol. I‒II. Leipzig: </a:t>
            </a:r>
            <a:r>
              <a:rPr lang="en-US" sz="2900" dirty="0" err="1">
                <a:latin typeface="Palatino Linotype" panose="02040502050505030304" charset="0"/>
                <a:cs typeface="Palatino Linotype" panose="02040502050505030304" charset="0"/>
              </a:rPr>
              <a:t>Leipziger</a:t>
            </a:r>
            <a:r>
              <a:rPr lang="en-US" sz="2900" dirty="0">
                <a:latin typeface="Palatino Linotype" panose="02040502050505030304" charset="0"/>
                <a:cs typeface="Palatino Linotype" panose="02040502050505030304" charset="0"/>
              </a:rPr>
              <a:t> </a:t>
            </a:r>
            <a:r>
              <a:rPr lang="en-US" sz="2900" dirty="0" err="1">
                <a:latin typeface="Palatino Linotype" panose="02040502050505030304" charset="0"/>
                <a:cs typeface="Palatino Linotype" panose="02040502050505030304" charset="0"/>
              </a:rPr>
              <a:t>Universitätsverlag</a:t>
            </a:r>
            <a:r>
              <a:rPr lang="en-US" sz="2900" dirty="0">
                <a:latin typeface="Palatino Linotype" panose="02040502050505030304" charset="0"/>
                <a:cs typeface="Palatino Linotype" panose="02040502050505030304" charset="0"/>
              </a:rPr>
              <a:t>.</a:t>
            </a:r>
          </a:p>
          <a:p>
            <a:r>
              <a:rPr lang="en-US" sz="2900" dirty="0">
                <a:latin typeface="Palatino Linotype" panose="02040502050505030304" charset="0"/>
                <a:cs typeface="Palatino Linotype" panose="02040502050505030304" charset="0"/>
              </a:rPr>
              <a:t>Brinton, Laurel, 1996, </a:t>
            </a:r>
            <a:r>
              <a:rPr lang="en-US" sz="2900" i="1" dirty="0">
                <a:latin typeface="Palatino Linotype" panose="02040502050505030304" charset="0"/>
                <a:cs typeface="Palatino Linotype" panose="02040502050505030304" charset="0"/>
              </a:rPr>
              <a:t>Pragmatic Markers in English: Grammaticalization and Discourse Functions</a:t>
            </a:r>
            <a:r>
              <a:rPr lang="en-US" sz="2900" dirty="0">
                <a:latin typeface="Palatino Linotype" panose="02040502050505030304" charset="0"/>
                <a:cs typeface="Palatino Linotype" panose="02040502050505030304" charset="0"/>
              </a:rPr>
              <a:t>, Berlin, Mouton de Gruyter.</a:t>
            </a:r>
          </a:p>
          <a:p>
            <a:r>
              <a:rPr lang="ro-RO" sz="2900" dirty="0" err="1">
                <a:latin typeface="Palatino Linotype" panose="02040502050505030304" charset="0"/>
                <a:cs typeface="Palatino Linotype" panose="02040502050505030304" charset="0"/>
              </a:rPr>
              <a:t>Bullok</a:t>
            </a:r>
            <a:r>
              <a:rPr lang="ro-RO" sz="2900" dirty="0">
                <a:latin typeface="Palatino Linotype" panose="02040502050505030304" charset="0"/>
                <a:cs typeface="Palatino Linotype" panose="02040502050505030304" charset="0"/>
              </a:rPr>
              <a:t>, Barbara E., </a:t>
            </a:r>
            <a:r>
              <a:rPr lang="ro-RO" sz="2900" dirty="0" err="1">
                <a:latin typeface="Palatino Linotype" panose="02040502050505030304" charset="0"/>
                <a:cs typeface="Palatino Linotype" panose="02040502050505030304" charset="0"/>
              </a:rPr>
              <a:t>Toribio</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Almeida</a:t>
            </a:r>
            <a:r>
              <a:rPr lang="ro-RO" sz="2900" dirty="0">
                <a:latin typeface="Palatino Linotype" panose="02040502050505030304" charset="0"/>
                <a:cs typeface="Palatino Linotype" panose="02040502050505030304" charset="0"/>
              </a:rPr>
              <a:t> J., 2009, </a:t>
            </a:r>
            <a:r>
              <a:rPr lang="ro-RO" sz="2900" i="1" dirty="0">
                <a:latin typeface="Palatino Linotype" panose="02040502050505030304" charset="0"/>
                <a:cs typeface="Palatino Linotype" panose="02040502050505030304" charset="0"/>
              </a:rPr>
              <a:t>The Cambridge </a:t>
            </a:r>
            <a:r>
              <a:rPr lang="ro-RO" sz="2900" i="1" dirty="0" err="1">
                <a:latin typeface="Palatino Linotype" panose="02040502050505030304" charset="0"/>
                <a:cs typeface="Palatino Linotype" panose="02040502050505030304" charset="0"/>
              </a:rPr>
              <a:t>Handbook</a:t>
            </a:r>
            <a:r>
              <a:rPr lang="ro-RO" sz="2900" i="1" dirty="0">
                <a:latin typeface="Palatino Linotype" panose="02040502050505030304" charset="0"/>
                <a:cs typeface="Palatino Linotype" panose="02040502050505030304" charset="0"/>
              </a:rPr>
              <a:t> of Linguistic Code-</a:t>
            </a:r>
            <a:r>
              <a:rPr lang="ro-RO" sz="2900" i="1" dirty="0" err="1">
                <a:latin typeface="Palatino Linotype" panose="02040502050505030304" charset="0"/>
                <a:cs typeface="Palatino Linotype" panose="02040502050505030304" charset="0"/>
              </a:rPr>
              <a:t>switching</a:t>
            </a:r>
            <a:r>
              <a:rPr lang="ro-RO" sz="2900" dirty="0">
                <a:latin typeface="Palatino Linotype" panose="02040502050505030304" charset="0"/>
                <a:cs typeface="Palatino Linotype" panose="02040502050505030304" charset="0"/>
              </a:rPr>
              <a:t>, Cambridge University Press.</a:t>
            </a:r>
          </a:p>
          <a:p>
            <a:r>
              <a:rPr lang="en-US" sz="2900" dirty="0" err="1">
                <a:latin typeface="Palatino Linotype" panose="02040502050505030304" charset="0"/>
                <a:cs typeface="Palatino Linotype" panose="02040502050505030304" charset="0"/>
              </a:rPr>
              <a:t>Costea</a:t>
            </a:r>
            <a:r>
              <a:rPr lang="en-US" sz="2900" dirty="0">
                <a:latin typeface="Palatino Linotype" panose="02040502050505030304" charset="0"/>
                <a:cs typeface="Palatino Linotype" panose="02040502050505030304" charset="0"/>
              </a:rPr>
              <a:t>, </a:t>
            </a:r>
            <a:r>
              <a:rPr lang="en-US" sz="2900" dirty="0" err="1">
                <a:latin typeface="Palatino Linotype" panose="02040502050505030304" charset="0"/>
                <a:cs typeface="Palatino Linotype" panose="02040502050505030304" charset="0"/>
              </a:rPr>
              <a:t>Ș</a:t>
            </a:r>
            <a:r>
              <a:rPr lang="en-US" sz="2900" dirty="0">
                <a:latin typeface="Palatino Linotype" panose="02040502050505030304" charset="0"/>
                <a:cs typeface="Palatino Linotype" panose="02040502050505030304" charset="0"/>
              </a:rPr>
              <a:t>. (2018). “Verb movement in Moldovan </a:t>
            </a:r>
            <a:r>
              <a:rPr lang="en-US" sz="2900" dirty="0" err="1">
                <a:latin typeface="Palatino Linotype" panose="02040502050505030304" charset="0"/>
                <a:cs typeface="Palatino Linotype" panose="02040502050505030304" charset="0"/>
              </a:rPr>
              <a:t>Daco</a:t>
            </a:r>
            <a:r>
              <a:rPr lang="en-US" sz="2900" dirty="0">
                <a:latin typeface="Palatino Linotype" panose="02040502050505030304" charset="0"/>
                <a:cs typeface="Palatino Linotype" panose="02040502050505030304" charset="0"/>
              </a:rPr>
              <a:t>-Romanian: Romance heritage or Russian influence?”. In V. </a:t>
            </a:r>
            <a:r>
              <a:rPr lang="en-US" sz="2900" dirty="0" err="1">
                <a:latin typeface="Palatino Linotype" panose="02040502050505030304" charset="0"/>
                <a:cs typeface="Palatino Linotype" panose="02040502050505030304" charset="0"/>
              </a:rPr>
              <a:t>Cojocaru</a:t>
            </a:r>
            <a:r>
              <a:rPr lang="en-US" sz="2900" dirty="0">
                <a:latin typeface="Palatino Linotype" panose="02040502050505030304" charset="0"/>
                <a:cs typeface="Palatino Linotype" panose="02040502050505030304" charset="0"/>
              </a:rPr>
              <a:t>, M. </a:t>
            </a:r>
            <a:r>
              <a:rPr lang="en-US" sz="2900" dirty="0" err="1">
                <a:latin typeface="Palatino Linotype" panose="02040502050505030304" charset="0"/>
                <a:cs typeface="Palatino Linotype" panose="02040502050505030304" charset="0"/>
              </a:rPr>
              <a:t>Naidinoaia-Tăbăcitu</a:t>
            </a:r>
            <a:r>
              <a:rPr lang="en-US" sz="2900" dirty="0">
                <a:latin typeface="Palatino Linotype" panose="02040502050505030304" charset="0"/>
                <a:cs typeface="Palatino Linotype" panose="02040502050505030304" charset="0"/>
              </a:rPr>
              <a:t>, A. Nicolae, R. </a:t>
            </a:r>
            <a:r>
              <a:rPr lang="en-US" sz="2900" dirty="0" err="1">
                <a:latin typeface="Palatino Linotype" panose="02040502050505030304" charset="0"/>
                <a:cs typeface="Palatino Linotype" panose="02040502050505030304" charset="0"/>
              </a:rPr>
              <a:t>Zafiu</a:t>
            </a:r>
            <a:r>
              <a:rPr lang="en-US" sz="2900" dirty="0">
                <a:latin typeface="Palatino Linotype" panose="02040502050505030304" charset="0"/>
                <a:cs typeface="Palatino Linotype" panose="02040502050505030304" charset="0"/>
              </a:rPr>
              <a:t> (eds) </a:t>
            </a:r>
            <a:r>
              <a:rPr lang="en-US" sz="2900" i="1" dirty="0" err="1">
                <a:latin typeface="Palatino Linotype" panose="02040502050505030304" charset="0"/>
                <a:cs typeface="Palatino Linotype" panose="02040502050505030304" charset="0"/>
              </a:rPr>
              <a:t>Variație</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în</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română</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și</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în</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limbile</a:t>
            </a:r>
            <a:r>
              <a:rPr lang="en-US" sz="2900" i="1" dirty="0">
                <a:latin typeface="Palatino Linotype" panose="02040502050505030304" charset="0"/>
                <a:cs typeface="Palatino Linotype" panose="02040502050505030304" charset="0"/>
              </a:rPr>
              <a:t> </a:t>
            </a:r>
            <a:r>
              <a:rPr lang="en-US" sz="2900" i="1" dirty="0" err="1">
                <a:latin typeface="Palatino Linotype" panose="02040502050505030304" charset="0"/>
                <a:cs typeface="Palatino Linotype" panose="02040502050505030304" charset="0"/>
              </a:rPr>
              <a:t>romanice</a:t>
            </a:r>
            <a:r>
              <a:rPr lang="en-US" sz="2900" dirty="0">
                <a:latin typeface="Palatino Linotype" panose="02040502050505030304" charset="0"/>
                <a:cs typeface="Palatino Linotype" panose="02040502050505030304" charset="0"/>
              </a:rPr>
              <a:t>. Bucharest: </a:t>
            </a:r>
            <a:r>
              <a:rPr lang="en-US" sz="2900" dirty="0" err="1">
                <a:latin typeface="Palatino Linotype" panose="02040502050505030304" charset="0"/>
                <a:cs typeface="Palatino Linotype" panose="02040502050505030304" charset="0"/>
              </a:rPr>
              <a:t>Editura</a:t>
            </a:r>
            <a:r>
              <a:rPr lang="en-US" sz="2900" dirty="0">
                <a:latin typeface="Palatino Linotype" panose="02040502050505030304" charset="0"/>
                <a:cs typeface="Palatino Linotype" panose="02040502050505030304" charset="0"/>
              </a:rPr>
              <a:t> </a:t>
            </a:r>
            <a:r>
              <a:rPr lang="en-US" sz="2900" dirty="0" err="1">
                <a:latin typeface="Palatino Linotype" panose="02040502050505030304" charset="0"/>
                <a:cs typeface="Palatino Linotype" panose="02040502050505030304" charset="0"/>
              </a:rPr>
              <a:t>Universității</a:t>
            </a:r>
            <a:r>
              <a:rPr lang="en-US" sz="2900" dirty="0">
                <a:latin typeface="Palatino Linotype" panose="02040502050505030304" charset="0"/>
                <a:cs typeface="Palatino Linotype" panose="02040502050505030304" charset="0"/>
              </a:rPr>
              <a:t> din </a:t>
            </a:r>
            <a:r>
              <a:rPr lang="en-US" sz="2900" dirty="0" err="1">
                <a:latin typeface="Palatino Linotype" panose="02040502050505030304" charset="0"/>
                <a:cs typeface="Palatino Linotype" panose="02040502050505030304" charset="0"/>
              </a:rPr>
              <a:t>București</a:t>
            </a:r>
            <a:r>
              <a:rPr lang="en-US" sz="2900" dirty="0">
                <a:latin typeface="Palatino Linotype" panose="02040502050505030304" charset="0"/>
                <a:cs typeface="Palatino Linotype" panose="02040502050505030304" charset="0"/>
              </a:rPr>
              <a:t>, 47‒57.</a:t>
            </a:r>
          </a:p>
          <a:p>
            <a:r>
              <a:rPr lang="ro-RO" sz="2900" dirty="0">
                <a:latin typeface="Palatino Linotype" panose="02040502050505030304" charset="0"/>
                <a:cs typeface="Palatino Linotype" panose="02040502050505030304" charset="0"/>
              </a:rPr>
              <a:t>De </a:t>
            </a:r>
            <a:r>
              <a:rPr lang="ro-RO" sz="2900" dirty="0" err="1">
                <a:latin typeface="Palatino Linotype" panose="02040502050505030304" charset="0"/>
                <a:cs typeface="Palatino Linotype" panose="02040502050505030304" charset="0"/>
              </a:rPr>
              <a:t>Rooij</a:t>
            </a:r>
            <a:r>
              <a:rPr lang="ro-RO" sz="2900" dirty="0">
                <a:latin typeface="Palatino Linotype" panose="02040502050505030304" charset="0"/>
                <a:cs typeface="Palatino Linotype" panose="02040502050505030304" charset="0"/>
              </a:rPr>
              <a:t>, Vincent A., 2000, „</a:t>
            </a:r>
            <a:r>
              <a:rPr lang="ro-RO" sz="2900" dirty="0" err="1">
                <a:latin typeface="Palatino Linotype" panose="02040502050505030304" charset="0"/>
                <a:cs typeface="Palatino Linotype" panose="02040502050505030304" charset="0"/>
              </a:rPr>
              <a:t>French</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discourse</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markers</a:t>
            </a:r>
            <a:r>
              <a:rPr lang="ro-RO" sz="2900" dirty="0">
                <a:latin typeface="Palatino Linotype" panose="02040502050505030304" charset="0"/>
                <a:cs typeface="Palatino Linotype" panose="02040502050505030304" charset="0"/>
              </a:rPr>
              <a:t> in </a:t>
            </a:r>
            <a:r>
              <a:rPr lang="ro-RO" sz="2900" dirty="0" err="1">
                <a:latin typeface="Palatino Linotype" panose="02040502050505030304" charset="0"/>
                <a:cs typeface="Palatino Linotype" panose="02040502050505030304" charset="0"/>
              </a:rPr>
              <a:t>Shaba</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Swahili</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conversations</a:t>
            </a:r>
            <a:r>
              <a:rPr lang="ro-RO" sz="2900" dirty="0">
                <a:latin typeface="Palatino Linotype" panose="02040502050505030304" charset="0"/>
                <a:cs typeface="Palatino Linotype" panose="02040502050505030304" charset="0"/>
              </a:rPr>
              <a:t>” în </a:t>
            </a:r>
            <a:r>
              <a:rPr lang="ro-RO" sz="2900" i="1" dirty="0">
                <a:latin typeface="Palatino Linotype" panose="02040502050505030304" charset="0"/>
                <a:cs typeface="Palatino Linotype" panose="02040502050505030304" charset="0"/>
              </a:rPr>
              <a:t>I</a:t>
            </a:r>
            <a:r>
              <a:rPr lang="en-US" sz="2900" i="1" dirty="0">
                <a:latin typeface="Palatino Linotype" panose="02040502050505030304" charset="0"/>
                <a:cs typeface="Palatino Linotype" panose="02040502050505030304" charset="0"/>
              </a:rPr>
              <a:t>n</a:t>
            </a:r>
            <a:r>
              <a:rPr lang="ro-RO" sz="2900" i="1" dirty="0" err="1">
                <a:latin typeface="Palatino Linotype" panose="02040502050505030304" charset="0"/>
                <a:cs typeface="Palatino Linotype" panose="02040502050505030304" charset="0"/>
              </a:rPr>
              <a:t>ternational</a:t>
            </a:r>
            <a:r>
              <a:rPr lang="ro-RO" sz="2900" i="1" dirty="0">
                <a:latin typeface="Palatino Linotype" panose="02040502050505030304" charset="0"/>
                <a:cs typeface="Palatino Linotype" panose="02040502050505030304" charset="0"/>
              </a:rPr>
              <a:t> Journal of </a:t>
            </a:r>
            <a:r>
              <a:rPr lang="ro-RO" sz="2900" i="1" dirty="0" err="1">
                <a:latin typeface="Palatino Linotype" panose="02040502050505030304" charset="0"/>
                <a:cs typeface="Palatino Linotype" panose="02040502050505030304" charset="0"/>
              </a:rPr>
              <a:t>Bilingualism</a:t>
            </a:r>
            <a:r>
              <a:rPr lang="ro-RO" sz="2900" dirty="0">
                <a:latin typeface="Palatino Linotype" panose="02040502050505030304" charset="0"/>
                <a:cs typeface="Palatino Linotype" panose="02040502050505030304" charset="0"/>
              </a:rPr>
              <a:t>, vol. 4, nr. 4, p. 447-467</a:t>
            </a:r>
            <a:r>
              <a:rPr lang="en-US" sz="2900" dirty="0">
                <a:latin typeface="Palatino Linotype" panose="02040502050505030304" charset="0"/>
                <a:cs typeface="Palatino Linotype" panose="02040502050505030304" charset="0"/>
              </a:rPr>
              <a:t>.</a:t>
            </a:r>
          </a:p>
          <a:p>
            <a:r>
              <a:rPr lang="en-US" sz="2900" dirty="0" err="1">
                <a:latin typeface="Palatino Linotype" panose="02040502050505030304" charset="0"/>
                <a:cs typeface="Palatino Linotype" panose="02040502050505030304" charset="0"/>
              </a:rPr>
              <a:t>Diewald</a:t>
            </a:r>
            <a:r>
              <a:rPr lang="en-US" sz="2900" dirty="0">
                <a:latin typeface="Palatino Linotype" panose="02040502050505030304" charset="0"/>
                <a:cs typeface="Palatino Linotype" panose="02040502050505030304" charset="0"/>
              </a:rPr>
              <a:t>, G. (2011). “</a:t>
            </a:r>
            <a:r>
              <a:rPr lang="en-US" sz="2900" dirty="0" err="1">
                <a:latin typeface="Palatino Linotype" panose="02040502050505030304" charset="0"/>
                <a:cs typeface="Palatino Linotype" panose="02040502050505030304" charset="0"/>
              </a:rPr>
              <a:t>Pragmaticalization</a:t>
            </a:r>
            <a:r>
              <a:rPr lang="en-US" sz="2900" dirty="0">
                <a:latin typeface="Palatino Linotype" panose="02040502050505030304" charset="0"/>
                <a:cs typeface="Palatino Linotype" panose="02040502050505030304" charset="0"/>
              </a:rPr>
              <a:t> (defined) as grammaticalization of discourse functions”, 49 (2): 365–390 </a:t>
            </a:r>
          </a:p>
          <a:p>
            <a:r>
              <a:rPr lang="en-US" sz="2900" dirty="0">
                <a:latin typeface="Palatino Linotype" panose="02040502050505030304" charset="0"/>
                <a:cs typeface="Palatino Linotype" panose="02040502050505030304" charset="0"/>
              </a:rPr>
              <a:t>Ferrara, Kathleen W., 1997, “Form and function of the discourse marker </a:t>
            </a:r>
            <a:r>
              <a:rPr lang="en-US" sz="2900" i="1" dirty="0">
                <a:latin typeface="Palatino Linotype" panose="02040502050505030304" charset="0"/>
                <a:cs typeface="Palatino Linotype" panose="02040502050505030304" charset="0"/>
              </a:rPr>
              <a:t>anyway</a:t>
            </a:r>
            <a:r>
              <a:rPr lang="en-US" sz="2900" dirty="0">
                <a:latin typeface="Palatino Linotype" panose="02040502050505030304" charset="0"/>
                <a:cs typeface="Palatino Linotype" panose="02040502050505030304" charset="0"/>
              </a:rPr>
              <a:t>: implications for </a:t>
            </a:r>
            <a:r>
              <a:rPr lang="en-US" sz="2900" i="1" dirty="0" err="1">
                <a:latin typeface="Palatino Linotype" panose="02040502050505030304" charset="0"/>
                <a:cs typeface="Palatino Linotype" panose="02040502050505030304" charset="0"/>
              </a:rPr>
              <a:t>Linguistics</a:t>
            </a:r>
            <a:r>
              <a:rPr lang="en-US" sz="2900" dirty="0" err="1">
                <a:latin typeface="Palatino Linotype" panose="02040502050505030304" charset="0"/>
                <a:cs typeface="Palatino Linotype" panose="02040502050505030304" charset="0"/>
              </a:rPr>
              <a:t>discourse</a:t>
            </a:r>
            <a:r>
              <a:rPr lang="en-US" sz="2900" dirty="0">
                <a:latin typeface="Palatino Linotype" panose="02040502050505030304" charset="0"/>
                <a:cs typeface="Palatino Linotype" panose="02040502050505030304" charset="0"/>
              </a:rPr>
              <a:t> analysis” in </a:t>
            </a:r>
            <a:r>
              <a:rPr lang="en-US" sz="2900" i="1" dirty="0">
                <a:latin typeface="Palatino Linotype" panose="02040502050505030304" charset="0"/>
                <a:cs typeface="Palatino Linotype" panose="02040502050505030304" charset="0"/>
              </a:rPr>
              <a:t>Linguistics</a:t>
            </a:r>
            <a:r>
              <a:rPr lang="en-US" sz="2900" dirty="0">
                <a:latin typeface="Palatino Linotype" panose="02040502050505030304" charset="0"/>
                <a:cs typeface="Palatino Linotype" panose="02040502050505030304" charset="0"/>
              </a:rPr>
              <a:t>, 35, vol. 2, pp. 343-378.</a:t>
            </a:r>
          </a:p>
          <a:p>
            <a:r>
              <a:rPr lang="ro-RO" sz="2900" dirty="0" err="1">
                <a:latin typeface="Palatino Linotype" panose="02040502050505030304" charset="0"/>
                <a:cs typeface="Palatino Linotype" panose="02040502050505030304" charset="0"/>
              </a:rPr>
              <a:t>Goss</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Emily</a:t>
            </a:r>
            <a:r>
              <a:rPr lang="ro-RO" sz="2900" dirty="0">
                <a:latin typeface="Palatino Linotype" panose="02040502050505030304" charset="0"/>
                <a:cs typeface="Palatino Linotype" panose="02040502050505030304" charset="0"/>
              </a:rPr>
              <a:t> L. &amp; </a:t>
            </a:r>
            <a:r>
              <a:rPr lang="ro-RO" sz="2900" dirty="0" err="1">
                <a:latin typeface="Palatino Linotype" panose="02040502050505030304" charset="0"/>
                <a:cs typeface="Palatino Linotype" panose="02040502050505030304" charset="0"/>
              </a:rPr>
              <a:t>Salmons</a:t>
            </a:r>
            <a:r>
              <a:rPr lang="ro-RO" sz="2900" dirty="0">
                <a:latin typeface="Palatino Linotype" panose="02040502050505030304" charset="0"/>
                <a:cs typeface="Palatino Linotype" panose="02040502050505030304" charset="0"/>
              </a:rPr>
              <a:t>, Joseph C., 2000, „The </a:t>
            </a:r>
            <a:r>
              <a:rPr lang="ro-RO" sz="2900" dirty="0" err="1">
                <a:latin typeface="Palatino Linotype" panose="02040502050505030304" charset="0"/>
                <a:cs typeface="Palatino Linotype" panose="02040502050505030304" charset="0"/>
              </a:rPr>
              <a:t>evolution</a:t>
            </a:r>
            <a:r>
              <a:rPr lang="ro-RO" sz="2900" dirty="0">
                <a:latin typeface="Palatino Linotype" panose="02040502050505030304" charset="0"/>
                <a:cs typeface="Palatino Linotype" panose="02040502050505030304" charset="0"/>
              </a:rPr>
              <a:t> of a </a:t>
            </a:r>
            <a:r>
              <a:rPr lang="ro-RO" sz="2900" dirty="0" err="1">
                <a:latin typeface="Palatino Linotype" panose="02040502050505030304" charset="0"/>
                <a:cs typeface="Palatino Linotype" panose="02040502050505030304" charset="0"/>
              </a:rPr>
              <a:t>Bilingual</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Discourse</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Marking</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System</a:t>
            </a:r>
            <a:r>
              <a:rPr lang="ro-RO" sz="2900" dirty="0">
                <a:latin typeface="Palatino Linotype" panose="02040502050505030304" charset="0"/>
                <a:cs typeface="Palatino Linotype" panose="02040502050505030304" charset="0"/>
              </a:rPr>
              <a:t>: Modal </a:t>
            </a:r>
            <a:r>
              <a:rPr lang="ro-RO" sz="2900" dirty="0" err="1">
                <a:latin typeface="Palatino Linotype" panose="02040502050505030304" charset="0"/>
                <a:cs typeface="Palatino Linotype" panose="02040502050505030304" charset="0"/>
              </a:rPr>
              <a:t>particles</a:t>
            </a:r>
            <a:r>
              <a:rPr lang="ro-RO" sz="2900" dirty="0">
                <a:latin typeface="Palatino Linotype" panose="02040502050505030304" charset="0"/>
                <a:cs typeface="Palatino Linotype" panose="02040502050505030304" charset="0"/>
              </a:rPr>
              <a:t> </a:t>
            </a:r>
            <a:r>
              <a:rPr lang="ro-RO" sz="2900" dirty="0" err="1">
                <a:latin typeface="Palatino Linotype" panose="02040502050505030304" charset="0"/>
                <a:cs typeface="Palatino Linotype" panose="02040502050505030304" charset="0"/>
              </a:rPr>
              <a:t>and</a:t>
            </a:r>
            <a:r>
              <a:rPr lang="ro-RO" sz="2900" dirty="0">
                <a:latin typeface="Palatino Linotype" panose="02040502050505030304" charset="0"/>
                <a:cs typeface="Palatino Linotype" panose="02040502050505030304" charset="0"/>
              </a:rPr>
              <a:t> English </a:t>
            </a:r>
            <a:r>
              <a:rPr lang="ro-RO" sz="2900" dirty="0" err="1">
                <a:latin typeface="Palatino Linotype" panose="02040502050505030304" charset="0"/>
                <a:cs typeface="Palatino Linotype" panose="02040502050505030304" charset="0"/>
              </a:rPr>
              <a:t>markers</a:t>
            </a:r>
            <a:r>
              <a:rPr lang="ro-RO" sz="2900" dirty="0">
                <a:latin typeface="Palatino Linotype" panose="02040502050505030304" charset="0"/>
                <a:cs typeface="Palatino Linotype" panose="02040502050505030304" charset="0"/>
              </a:rPr>
              <a:t> in German-American </a:t>
            </a:r>
            <a:r>
              <a:rPr lang="ro-RO" sz="2900" dirty="0" err="1">
                <a:latin typeface="Palatino Linotype" panose="02040502050505030304" charset="0"/>
                <a:cs typeface="Palatino Linotype" panose="02040502050505030304" charset="0"/>
              </a:rPr>
              <a:t>dialects</a:t>
            </a:r>
            <a:r>
              <a:rPr lang="ro-RO" sz="2900" dirty="0">
                <a:latin typeface="Palatino Linotype" panose="02040502050505030304" charset="0"/>
                <a:cs typeface="Palatino Linotype" panose="02040502050505030304" charset="0"/>
              </a:rPr>
              <a:t>” în </a:t>
            </a:r>
            <a:r>
              <a:rPr lang="ro-RO" sz="2900" i="1" dirty="0">
                <a:latin typeface="Palatino Linotype" panose="02040502050505030304" charset="0"/>
                <a:cs typeface="Palatino Linotype" panose="02040502050505030304" charset="0"/>
              </a:rPr>
              <a:t>I</a:t>
            </a:r>
            <a:r>
              <a:rPr lang="en-US" sz="2900" i="1" dirty="0">
                <a:latin typeface="Palatino Linotype" panose="02040502050505030304" charset="0"/>
                <a:cs typeface="Palatino Linotype" panose="02040502050505030304" charset="0"/>
              </a:rPr>
              <a:t>n</a:t>
            </a:r>
            <a:r>
              <a:rPr lang="ro-RO" sz="2900" i="1" dirty="0" err="1">
                <a:latin typeface="Palatino Linotype" panose="02040502050505030304" charset="0"/>
                <a:cs typeface="Palatino Linotype" panose="02040502050505030304" charset="0"/>
              </a:rPr>
              <a:t>ternational</a:t>
            </a:r>
            <a:r>
              <a:rPr lang="ro-RO" sz="2900" i="1" dirty="0">
                <a:latin typeface="Palatino Linotype" panose="02040502050505030304" charset="0"/>
                <a:cs typeface="Palatino Linotype" panose="02040502050505030304" charset="0"/>
              </a:rPr>
              <a:t> Journal of </a:t>
            </a:r>
            <a:r>
              <a:rPr lang="ro-RO" sz="2900" i="1" dirty="0" err="1">
                <a:latin typeface="Palatino Linotype" panose="02040502050505030304" charset="0"/>
                <a:cs typeface="Palatino Linotype" panose="02040502050505030304" charset="0"/>
              </a:rPr>
              <a:t>Bilingualism</a:t>
            </a:r>
            <a:r>
              <a:rPr lang="ro-RO" sz="2900" dirty="0">
                <a:latin typeface="Palatino Linotype" panose="02040502050505030304" charset="0"/>
                <a:cs typeface="Palatino Linotype" panose="02040502050505030304" charset="0"/>
              </a:rPr>
              <a:t>, vol. 4, nr. 4, p. 469-484</a:t>
            </a:r>
            <a:r>
              <a:rPr lang="en-US" sz="2900" dirty="0">
                <a:latin typeface="Palatino Linotype" panose="02040502050505030304" charset="0"/>
                <a:cs typeface="Palatino Linotype" panose="02040502050505030304" charset="0"/>
              </a:rPr>
              <a:t>.</a:t>
            </a:r>
          </a:p>
          <a:p>
            <a:r>
              <a:rPr lang="ro-RO" sz="2900" dirty="0" err="1">
                <a:latin typeface="Palatino Linotype" panose="02040502050505030304" charset="0"/>
                <a:cs typeface="Palatino Linotype" panose="02040502050505030304" charset="0"/>
              </a:rPr>
              <a:t>Gumperz</a:t>
            </a:r>
            <a:r>
              <a:rPr lang="ro-RO" sz="2900" dirty="0">
                <a:latin typeface="Palatino Linotype" panose="02040502050505030304" charset="0"/>
                <a:cs typeface="Palatino Linotype" panose="02040502050505030304" charset="0"/>
              </a:rPr>
              <a:t>, John, 1982, </a:t>
            </a:r>
            <a:r>
              <a:rPr lang="ro-RO" sz="2900" i="1" dirty="0" err="1">
                <a:latin typeface="Palatino Linotype" panose="02040502050505030304" charset="0"/>
                <a:cs typeface="Palatino Linotype" panose="02040502050505030304" charset="0"/>
              </a:rPr>
              <a:t>Discourse</a:t>
            </a:r>
            <a:r>
              <a:rPr lang="ro-RO" sz="2900" i="1" dirty="0">
                <a:latin typeface="Palatino Linotype" panose="02040502050505030304" charset="0"/>
                <a:cs typeface="Palatino Linotype" panose="02040502050505030304" charset="0"/>
              </a:rPr>
              <a:t> </a:t>
            </a:r>
            <a:r>
              <a:rPr lang="ro-RO" sz="2900" i="1" dirty="0" err="1">
                <a:latin typeface="Palatino Linotype" panose="02040502050505030304" charset="0"/>
                <a:cs typeface="Palatino Linotype" panose="02040502050505030304" charset="0"/>
              </a:rPr>
              <a:t>strategies</a:t>
            </a:r>
            <a:r>
              <a:rPr lang="ro-RO" sz="2900" dirty="0">
                <a:latin typeface="Palatino Linotype" panose="02040502050505030304" charset="0"/>
                <a:cs typeface="Palatino Linotype" panose="02040502050505030304" charset="0"/>
              </a:rPr>
              <a:t>, Cambridge University Press</a:t>
            </a:r>
            <a:r>
              <a:rPr lang="en-US" sz="2900" dirty="0">
                <a:latin typeface="Palatino Linotype" panose="02040502050505030304" charset="0"/>
                <a:cs typeface="Palatino Linotype" panose="02040502050505030304" charset="0"/>
              </a:rPr>
              <a:t>.</a:t>
            </a:r>
          </a:p>
          <a:p>
            <a:r>
              <a:rPr lang="en-GB" sz="2900" dirty="0">
                <a:effectLst/>
                <a:latin typeface="Palatino Linotype" panose="02040502050505030304" pitchFamily="18" charset="0"/>
              </a:rPr>
              <a:t>Heine, Bernd, Gunther </a:t>
            </a:r>
            <a:r>
              <a:rPr lang="en-GB" sz="2900" dirty="0" err="1">
                <a:effectLst/>
                <a:latin typeface="Palatino Linotype" panose="02040502050505030304" pitchFamily="18" charset="0"/>
              </a:rPr>
              <a:t>Kaltenböck</a:t>
            </a:r>
            <a:r>
              <a:rPr lang="en-GB" sz="2900" dirty="0">
                <a:effectLst/>
                <a:latin typeface="Palatino Linotype" panose="02040502050505030304" pitchFamily="18" charset="0"/>
              </a:rPr>
              <a:t>, Tania </a:t>
            </a:r>
            <a:r>
              <a:rPr lang="en-GB" sz="2900" dirty="0" err="1">
                <a:effectLst/>
                <a:latin typeface="Palatino Linotype" panose="02040502050505030304" pitchFamily="18" charset="0"/>
              </a:rPr>
              <a:t>Kuteva</a:t>
            </a:r>
            <a:r>
              <a:rPr lang="en-GB" sz="2900" dirty="0">
                <a:effectLst/>
                <a:latin typeface="Palatino Linotype" panose="02040502050505030304" pitchFamily="18" charset="0"/>
              </a:rPr>
              <a:t>, </a:t>
            </a:r>
            <a:r>
              <a:rPr lang="en-GB" sz="2900" dirty="0" err="1">
                <a:effectLst/>
                <a:latin typeface="Palatino Linotype" panose="02040502050505030304" pitchFamily="18" charset="0"/>
              </a:rPr>
              <a:t>Haiping</a:t>
            </a:r>
            <a:r>
              <a:rPr lang="en-GB" sz="2900" dirty="0">
                <a:effectLst/>
                <a:latin typeface="Palatino Linotype" panose="02040502050505030304" pitchFamily="18" charset="0"/>
              </a:rPr>
              <a:t> Long, 2021, </a:t>
            </a:r>
            <a:r>
              <a:rPr lang="en-GB" sz="2900" i="1" dirty="0">
                <a:effectLst/>
                <a:latin typeface="Palatino Linotype" panose="02040502050505030304" pitchFamily="18" charset="0"/>
              </a:rPr>
              <a:t>The Rise of Discourse Markers</a:t>
            </a:r>
            <a:r>
              <a:rPr lang="en-GB" sz="2900" dirty="0">
                <a:effectLst/>
                <a:latin typeface="Palatino Linotype" panose="02040502050505030304" pitchFamily="18" charset="0"/>
              </a:rPr>
              <a:t>, </a:t>
            </a:r>
            <a:r>
              <a:rPr lang="ro-RO" sz="2900" dirty="0">
                <a:latin typeface="Palatino Linotype" panose="02040502050505030304" charset="0"/>
                <a:cs typeface="Palatino Linotype" panose="02040502050505030304" charset="0"/>
              </a:rPr>
              <a:t>Cambridge University Press.</a:t>
            </a:r>
            <a:endParaRPr lang="en-US" sz="2900" dirty="0">
              <a:latin typeface="Palatino Linotype" panose="02040502050505030304" charset="0"/>
              <a:cs typeface="Palatino Linotype" panose="02040502050505030304" charset="0"/>
            </a:endParaRPr>
          </a:p>
          <a:p>
            <a:r>
              <a:rPr lang="en-US" sz="2900" dirty="0">
                <a:latin typeface="Palatino Linotype" panose="02040502050505030304" charset="0"/>
                <a:cs typeface="Palatino Linotype" panose="02040502050505030304" charset="0"/>
              </a:rPr>
              <a:t>Jucker,  Andreas &amp; Yael Ziv, 1998, </a:t>
            </a:r>
            <a:r>
              <a:rPr lang="en-US" sz="2900" i="1" dirty="0">
                <a:latin typeface="Palatino Linotype" panose="02040502050505030304" charset="0"/>
                <a:cs typeface="Palatino Linotype" panose="02040502050505030304" charset="0"/>
              </a:rPr>
              <a:t>Discourse Markers: Description and Theory</a:t>
            </a:r>
            <a:r>
              <a:rPr lang="en-US" sz="2900" dirty="0">
                <a:latin typeface="Palatino Linotype" panose="02040502050505030304" charset="0"/>
                <a:cs typeface="Palatino Linotype" panose="02040502050505030304" charset="0"/>
              </a:rPr>
              <a:t>, Amsterdam/Philadelphia, John Benjamins.</a:t>
            </a:r>
          </a:p>
        </p:txBody>
      </p:sp>
    </p:spTree>
    <p:extLst>
      <p:ext uri="{BB962C8B-B14F-4D97-AF65-F5344CB8AC3E}">
        <p14:creationId xmlns:p14="http://schemas.microsoft.com/office/powerpoint/2010/main" val="3641531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E9B1-0211-1943-B625-2520FB4C384B}"/>
              </a:ext>
            </a:extLst>
          </p:cNvPr>
          <p:cNvSpPr>
            <a:spLocks noGrp="1"/>
          </p:cNvSpPr>
          <p:nvPr>
            <p:ph type="title"/>
          </p:nvPr>
        </p:nvSpPr>
        <p:spPr>
          <a:xfrm>
            <a:off x="774191" y="0"/>
            <a:ext cx="10643617" cy="731520"/>
          </a:xfrm>
        </p:spPr>
        <p:txBody>
          <a:bodyPr>
            <a:normAutofit/>
          </a:bodyPr>
          <a:lstStyle/>
          <a:p>
            <a:r>
              <a:rPr lang="en-GB" sz="4000" dirty="0"/>
              <a:t>references</a:t>
            </a:r>
          </a:p>
        </p:txBody>
      </p:sp>
      <p:sp>
        <p:nvSpPr>
          <p:cNvPr id="3" name="Content Placeholder 2">
            <a:extLst>
              <a:ext uri="{FF2B5EF4-FFF2-40B4-BE49-F238E27FC236}">
                <a16:creationId xmlns:a16="http://schemas.microsoft.com/office/drawing/2014/main" id="{70E340BF-94BD-0C43-8342-4B0FD194A926}"/>
              </a:ext>
            </a:extLst>
          </p:cNvPr>
          <p:cNvSpPr>
            <a:spLocks noGrp="1"/>
          </p:cNvSpPr>
          <p:nvPr>
            <p:ph idx="1"/>
          </p:nvPr>
        </p:nvSpPr>
        <p:spPr>
          <a:xfrm>
            <a:off x="774190" y="587756"/>
            <a:ext cx="10643618" cy="5682488"/>
          </a:xfrm>
        </p:spPr>
        <p:txBody>
          <a:bodyPr>
            <a:noAutofit/>
          </a:bodyPr>
          <a:lstStyle/>
          <a:p>
            <a:r>
              <a:rPr lang="ro-RO" sz="1400" dirty="0" err="1">
                <a:latin typeface="Palatino Linotype" panose="02040502050505030304" charset="0"/>
                <a:cs typeface="Palatino Linotype" panose="02040502050505030304" charset="0"/>
              </a:rPr>
              <a:t>Maschler</a:t>
            </a:r>
            <a:r>
              <a:rPr lang="ro-RO" sz="1400" dirty="0">
                <a:latin typeface="Palatino Linotype" panose="02040502050505030304" charset="0"/>
                <a:cs typeface="Palatino Linotype" panose="02040502050505030304" charset="0"/>
              </a:rPr>
              <a:t>, Yale, 2000, „</a:t>
            </a:r>
            <a:r>
              <a:rPr lang="ro-RO" sz="1400" dirty="0" err="1">
                <a:latin typeface="Palatino Linotype" panose="02040502050505030304" charset="0"/>
                <a:cs typeface="Palatino Linotype" panose="02040502050505030304" charset="0"/>
              </a:rPr>
              <a:t>What</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can</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bilingual</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conversation</a:t>
            </a:r>
            <a:r>
              <a:rPr lang="ro-RO" sz="1400" dirty="0">
                <a:latin typeface="Palatino Linotype" panose="02040502050505030304" charset="0"/>
                <a:cs typeface="Palatino Linotype" panose="02040502050505030304" charset="0"/>
              </a:rPr>
              <a:t> tell </a:t>
            </a:r>
            <a:r>
              <a:rPr lang="ro-RO" sz="1400" dirty="0" err="1">
                <a:latin typeface="Palatino Linotype" panose="02040502050505030304" charset="0"/>
                <a:cs typeface="Palatino Linotype" panose="02040502050505030304" charset="0"/>
              </a:rPr>
              <a:t>us</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about</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discourse</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markers</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Introduction</a:t>
            </a:r>
            <a:r>
              <a:rPr lang="ro-RO" sz="1400" dirty="0">
                <a:latin typeface="Palatino Linotype" panose="02040502050505030304" charset="0"/>
                <a:cs typeface="Palatino Linotype" panose="02040502050505030304" charset="0"/>
              </a:rPr>
              <a:t>” </a:t>
            </a:r>
            <a:r>
              <a:rPr lang="en-US" sz="1400" dirty="0" err="1">
                <a:latin typeface="Palatino Linotype" panose="02040502050505030304" charset="0"/>
                <a:cs typeface="Palatino Linotype" panose="02040502050505030304" charset="0"/>
              </a:rPr>
              <a:t>i</a:t>
            </a:r>
            <a:r>
              <a:rPr lang="ro-RO" sz="1400" dirty="0">
                <a:latin typeface="Palatino Linotype" panose="02040502050505030304" charset="0"/>
                <a:cs typeface="Palatino Linotype" panose="02040502050505030304" charset="0"/>
              </a:rPr>
              <a:t>n </a:t>
            </a:r>
            <a:r>
              <a:rPr lang="ro-RO" sz="1400" i="1" dirty="0">
                <a:latin typeface="Palatino Linotype" panose="02040502050505030304" charset="0"/>
                <a:cs typeface="Palatino Linotype" panose="02040502050505030304" charset="0"/>
              </a:rPr>
              <a:t>I</a:t>
            </a:r>
            <a:r>
              <a:rPr lang="en-US" sz="1400" i="1" dirty="0">
                <a:latin typeface="Palatino Linotype" panose="02040502050505030304" charset="0"/>
                <a:cs typeface="Palatino Linotype" panose="02040502050505030304" charset="0"/>
              </a:rPr>
              <a:t>n</a:t>
            </a:r>
            <a:r>
              <a:rPr lang="ro-RO" sz="1400" i="1" dirty="0" err="1">
                <a:latin typeface="Palatino Linotype" panose="02040502050505030304" charset="0"/>
                <a:cs typeface="Palatino Linotype" panose="02040502050505030304" charset="0"/>
              </a:rPr>
              <a:t>ternational</a:t>
            </a:r>
            <a:r>
              <a:rPr lang="ro-RO" sz="1400" i="1" dirty="0">
                <a:latin typeface="Palatino Linotype" panose="02040502050505030304" charset="0"/>
                <a:cs typeface="Palatino Linotype" panose="02040502050505030304" charset="0"/>
              </a:rPr>
              <a:t> Journal of </a:t>
            </a:r>
            <a:r>
              <a:rPr lang="ro-RO" sz="1400" i="1" dirty="0" err="1">
                <a:latin typeface="Palatino Linotype" panose="02040502050505030304" charset="0"/>
                <a:cs typeface="Palatino Linotype" panose="02040502050505030304" charset="0"/>
              </a:rPr>
              <a:t>Bilingualism</a:t>
            </a:r>
            <a:r>
              <a:rPr lang="ro-RO" sz="1400" dirty="0">
                <a:latin typeface="Palatino Linotype" panose="02040502050505030304" charset="0"/>
                <a:cs typeface="Palatino Linotype" panose="02040502050505030304" charset="0"/>
              </a:rPr>
              <a:t>, vol. 4, nr. 4, p. 437-445</a:t>
            </a:r>
            <a:r>
              <a:rPr lang="en-US" sz="1400" dirty="0">
                <a:latin typeface="Palatino Linotype" panose="02040502050505030304" charset="0"/>
                <a:cs typeface="Palatino Linotype" panose="02040502050505030304" charset="0"/>
              </a:rPr>
              <a:t>.</a:t>
            </a:r>
            <a:endParaRPr lang="ro-RO" sz="1400" dirty="0">
              <a:latin typeface="Palatino Linotype" panose="02040502050505030304" charset="0"/>
              <a:cs typeface="Palatino Linotype" panose="02040502050505030304" charset="0"/>
            </a:endParaRPr>
          </a:p>
          <a:p>
            <a:r>
              <a:rPr lang="ro-RO" sz="1400" dirty="0" err="1">
                <a:latin typeface="Palatino Linotype" panose="02040502050505030304" charset="0"/>
                <a:cs typeface="Palatino Linotype" panose="02040502050505030304" charset="0"/>
              </a:rPr>
              <a:t>Maschler</a:t>
            </a:r>
            <a:r>
              <a:rPr lang="ro-RO" sz="1400" dirty="0">
                <a:latin typeface="Palatino Linotype" panose="02040502050505030304" charset="0"/>
                <a:cs typeface="Palatino Linotype" panose="02040502050505030304" charset="0"/>
              </a:rPr>
              <a:t>, Yale, 2000, „</a:t>
            </a:r>
            <a:r>
              <a:rPr lang="ro-RO" sz="1400" dirty="0" err="1">
                <a:latin typeface="Palatino Linotype" panose="02040502050505030304" charset="0"/>
                <a:cs typeface="Palatino Linotype" panose="02040502050505030304" charset="0"/>
              </a:rPr>
              <a:t>Toward</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fused</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lects</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Discourse</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markers</a:t>
            </a:r>
            <a:r>
              <a:rPr lang="ro-RO" sz="1400" dirty="0">
                <a:latin typeface="Palatino Linotype" panose="02040502050505030304" charset="0"/>
                <a:cs typeface="Palatino Linotype" panose="02040502050505030304" charset="0"/>
              </a:rPr>
              <a:t> in </a:t>
            </a:r>
            <a:r>
              <a:rPr lang="ro-RO" sz="1400" dirty="0" err="1">
                <a:latin typeface="Palatino Linotype" panose="02040502050505030304" charset="0"/>
                <a:cs typeface="Palatino Linotype" panose="02040502050505030304" charset="0"/>
              </a:rPr>
              <a:t>Hebrew</a:t>
            </a:r>
            <a:r>
              <a:rPr lang="ro-RO" sz="1400" dirty="0">
                <a:latin typeface="Palatino Linotype" panose="02040502050505030304" charset="0"/>
                <a:cs typeface="Palatino Linotype" panose="02040502050505030304" charset="0"/>
              </a:rPr>
              <a:t>-English </a:t>
            </a:r>
            <a:r>
              <a:rPr lang="ro-RO" sz="1400" dirty="0" err="1">
                <a:latin typeface="Palatino Linotype" panose="02040502050505030304" charset="0"/>
                <a:cs typeface="Palatino Linotype" panose="02040502050505030304" charset="0"/>
              </a:rPr>
              <a:t>bilingual</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conversation</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twelve</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years</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later</a:t>
            </a:r>
            <a:r>
              <a:rPr lang="ro-RO" sz="1400" dirty="0">
                <a:latin typeface="Palatino Linotype" panose="02040502050505030304" charset="0"/>
                <a:cs typeface="Palatino Linotype" panose="02040502050505030304" charset="0"/>
              </a:rPr>
              <a:t>” </a:t>
            </a:r>
            <a:r>
              <a:rPr lang="en-US" sz="1400" dirty="0" err="1">
                <a:latin typeface="Palatino Linotype" panose="02040502050505030304" charset="0"/>
                <a:cs typeface="Palatino Linotype" panose="02040502050505030304" charset="0"/>
              </a:rPr>
              <a:t>i</a:t>
            </a:r>
            <a:r>
              <a:rPr lang="ro-RO" sz="1400" dirty="0">
                <a:latin typeface="Palatino Linotype" panose="02040502050505030304" charset="0"/>
                <a:cs typeface="Palatino Linotype" panose="02040502050505030304" charset="0"/>
              </a:rPr>
              <a:t>n </a:t>
            </a:r>
            <a:r>
              <a:rPr lang="ro-RO" sz="1400" i="1" dirty="0" err="1">
                <a:latin typeface="Palatino Linotype" panose="02040502050505030304" charset="0"/>
                <a:cs typeface="Palatino Linotype" panose="02040502050505030304" charset="0"/>
              </a:rPr>
              <a:t>Iternational</a:t>
            </a:r>
            <a:r>
              <a:rPr lang="ro-RO" sz="1400" i="1" dirty="0">
                <a:latin typeface="Palatino Linotype" panose="02040502050505030304" charset="0"/>
                <a:cs typeface="Palatino Linotype" panose="02040502050505030304" charset="0"/>
              </a:rPr>
              <a:t> Journal of </a:t>
            </a:r>
            <a:r>
              <a:rPr lang="ro-RO" sz="1400" i="1" dirty="0" err="1">
                <a:latin typeface="Palatino Linotype" panose="02040502050505030304" charset="0"/>
                <a:cs typeface="Palatino Linotype" panose="02040502050505030304" charset="0"/>
              </a:rPr>
              <a:t>Bilingualism</a:t>
            </a:r>
            <a:r>
              <a:rPr lang="ro-RO" sz="1400" dirty="0">
                <a:latin typeface="Palatino Linotype" panose="02040502050505030304" charset="0"/>
                <a:cs typeface="Palatino Linotype" panose="02040502050505030304" charset="0"/>
              </a:rPr>
              <a:t>, vol. 4, nr. 4, p. 529-561</a:t>
            </a:r>
          </a:p>
          <a:p>
            <a:r>
              <a:rPr lang="ro-RO" sz="1400" dirty="0" err="1">
                <a:latin typeface="Palatino Linotype" panose="02040502050505030304" charset="0"/>
                <a:cs typeface="Palatino Linotype" panose="02040502050505030304" charset="0"/>
              </a:rPr>
              <a:t>Matras</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Yaron</a:t>
            </a:r>
            <a:r>
              <a:rPr lang="ro-RO" sz="1400" dirty="0">
                <a:latin typeface="Palatino Linotype" panose="02040502050505030304" charset="0"/>
                <a:cs typeface="Palatino Linotype" panose="02040502050505030304" charset="0"/>
              </a:rPr>
              <a:t>, 2000, „</a:t>
            </a:r>
            <a:r>
              <a:rPr lang="ro-RO" sz="1400" dirty="0" err="1">
                <a:latin typeface="Palatino Linotype" panose="02040502050505030304" charset="0"/>
                <a:cs typeface="Palatino Linotype" panose="02040502050505030304" charset="0"/>
              </a:rPr>
              <a:t>Fusion</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and</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the</a:t>
            </a:r>
            <a:r>
              <a:rPr lang="ro-RO" sz="1400" dirty="0">
                <a:latin typeface="Palatino Linotype" panose="02040502050505030304" charset="0"/>
                <a:cs typeface="Palatino Linotype" panose="02040502050505030304" charset="0"/>
              </a:rPr>
              <a:t> cognitive </a:t>
            </a:r>
            <a:r>
              <a:rPr lang="ro-RO" sz="1400" dirty="0" err="1">
                <a:latin typeface="Palatino Linotype" panose="02040502050505030304" charset="0"/>
                <a:cs typeface="Palatino Linotype" panose="02040502050505030304" charset="0"/>
              </a:rPr>
              <a:t>basis</a:t>
            </a:r>
            <a:r>
              <a:rPr lang="ro-RO" sz="1400" dirty="0">
                <a:latin typeface="Palatino Linotype" panose="02040502050505030304" charset="0"/>
                <a:cs typeface="Palatino Linotype" panose="02040502050505030304" charset="0"/>
              </a:rPr>
              <a:t> for </a:t>
            </a:r>
            <a:r>
              <a:rPr lang="ro-RO" sz="1400" dirty="0" err="1">
                <a:latin typeface="Palatino Linotype" panose="02040502050505030304" charset="0"/>
                <a:cs typeface="Palatino Linotype" panose="02040502050505030304" charset="0"/>
              </a:rPr>
              <a:t>bilingual</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discourse</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markers</a:t>
            </a:r>
            <a:r>
              <a:rPr lang="ro-RO" sz="1400" dirty="0">
                <a:latin typeface="Palatino Linotype" panose="02040502050505030304" charset="0"/>
                <a:cs typeface="Palatino Linotype" panose="02040502050505030304" charset="0"/>
              </a:rPr>
              <a:t>” în </a:t>
            </a:r>
            <a:r>
              <a:rPr lang="ro-RO" sz="1400" i="1" dirty="0">
                <a:latin typeface="Palatino Linotype" panose="02040502050505030304" charset="0"/>
                <a:cs typeface="Palatino Linotype" panose="02040502050505030304" charset="0"/>
              </a:rPr>
              <a:t>I</a:t>
            </a:r>
            <a:r>
              <a:rPr lang="en-US" sz="1400" i="1" dirty="0">
                <a:latin typeface="Palatino Linotype" panose="02040502050505030304" charset="0"/>
                <a:cs typeface="Palatino Linotype" panose="02040502050505030304" charset="0"/>
              </a:rPr>
              <a:t>n</a:t>
            </a:r>
            <a:r>
              <a:rPr lang="ro-RO" sz="1400" i="1" dirty="0" err="1">
                <a:latin typeface="Palatino Linotype" panose="02040502050505030304" charset="0"/>
                <a:cs typeface="Palatino Linotype" panose="02040502050505030304" charset="0"/>
              </a:rPr>
              <a:t>ternational</a:t>
            </a:r>
            <a:r>
              <a:rPr lang="ro-RO" sz="1400" i="1" dirty="0">
                <a:latin typeface="Palatino Linotype" panose="02040502050505030304" charset="0"/>
                <a:cs typeface="Palatino Linotype" panose="02040502050505030304" charset="0"/>
              </a:rPr>
              <a:t> Journal of </a:t>
            </a:r>
            <a:r>
              <a:rPr lang="ro-RO" sz="1400" i="1" dirty="0" err="1">
                <a:latin typeface="Palatino Linotype" panose="02040502050505030304" charset="0"/>
                <a:cs typeface="Palatino Linotype" panose="02040502050505030304" charset="0"/>
              </a:rPr>
              <a:t>Bilingualism</a:t>
            </a:r>
            <a:r>
              <a:rPr lang="ro-RO" sz="1400" dirty="0">
                <a:latin typeface="Palatino Linotype" panose="02040502050505030304" charset="0"/>
                <a:cs typeface="Palatino Linotype" panose="02040502050505030304" charset="0"/>
              </a:rPr>
              <a:t>, vol. 4, nr. 4, p. 505-528</a:t>
            </a:r>
            <a:r>
              <a:rPr lang="en-US" sz="1400" dirty="0">
                <a:latin typeface="Palatino Linotype" panose="02040502050505030304" charset="0"/>
                <a:cs typeface="Palatino Linotype" panose="02040502050505030304" charset="0"/>
              </a:rPr>
              <a:t>.</a:t>
            </a:r>
          </a:p>
          <a:p>
            <a:r>
              <a:rPr lang="ro-RO" sz="1400" dirty="0" err="1">
                <a:latin typeface="Palatino Linotype" panose="02040502050505030304" charset="0"/>
                <a:cs typeface="Palatino Linotype" panose="02040502050505030304" charset="0"/>
              </a:rPr>
              <a:t>Poplack</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Shana</a:t>
            </a:r>
            <a:r>
              <a:rPr lang="ro-RO" sz="1400" dirty="0">
                <a:latin typeface="Palatino Linotype" panose="02040502050505030304" charset="0"/>
                <a:cs typeface="Palatino Linotype" panose="02040502050505030304" charset="0"/>
              </a:rPr>
              <a:t> ,1980, „</a:t>
            </a:r>
            <a:r>
              <a:rPr lang="ro-RO" sz="1400" dirty="0" err="1">
                <a:latin typeface="Palatino Linotype" panose="02040502050505030304" charset="0"/>
                <a:cs typeface="Palatino Linotype" panose="02040502050505030304" charset="0"/>
              </a:rPr>
              <a:t>Sometimes</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I’ll</a:t>
            </a:r>
            <a:r>
              <a:rPr lang="ro-RO" sz="1400" dirty="0">
                <a:latin typeface="Palatino Linotype" panose="02040502050505030304" charset="0"/>
                <a:cs typeface="Palatino Linotype" panose="02040502050505030304" charset="0"/>
              </a:rPr>
              <a:t> start a </a:t>
            </a:r>
            <a:r>
              <a:rPr lang="ro-RO" sz="1400" dirty="0" err="1">
                <a:latin typeface="Palatino Linotype" panose="02040502050505030304" charset="0"/>
                <a:cs typeface="Palatino Linotype" panose="02040502050505030304" charset="0"/>
              </a:rPr>
              <a:t>sentence</a:t>
            </a:r>
            <a:r>
              <a:rPr lang="ro-RO" sz="1400" dirty="0">
                <a:latin typeface="Palatino Linotype" panose="02040502050505030304" charset="0"/>
                <a:cs typeface="Palatino Linotype" panose="02040502050505030304" charset="0"/>
              </a:rPr>
              <a:t> in English y </a:t>
            </a:r>
            <a:r>
              <a:rPr lang="ro-RO" sz="1400" dirty="0" err="1">
                <a:latin typeface="Palatino Linotype" panose="02040502050505030304" charset="0"/>
                <a:cs typeface="Palatino Linotype" panose="02040502050505030304" charset="0"/>
              </a:rPr>
              <a:t>terminó</a:t>
            </a:r>
            <a:r>
              <a:rPr lang="ro-RO" sz="1400" dirty="0">
                <a:latin typeface="Palatino Linotype" panose="02040502050505030304" charset="0"/>
                <a:cs typeface="Palatino Linotype" panose="02040502050505030304" charset="0"/>
              </a:rPr>
              <a:t> en </a:t>
            </a:r>
            <a:r>
              <a:rPr lang="ro-RO" sz="1400" dirty="0" err="1">
                <a:latin typeface="Palatino Linotype" panose="02040502050505030304" charset="0"/>
                <a:cs typeface="Palatino Linotype" panose="02040502050505030304" charset="0"/>
              </a:rPr>
              <a:t>español</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Toward</a:t>
            </a:r>
            <a:r>
              <a:rPr lang="ro-RO" sz="1400" dirty="0">
                <a:latin typeface="Palatino Linotype" panose="02040502050505030304" charset="0"/>
                <a:cs typeface="Palatino Linotype" panose="02040502050505030304" charset="0"/>
              </a:rPr>
              <a:t> a </a:t>
            </a:r>
            <a:r>
              <a:rPr lang="ro-RO" sz="1400" dirty="0" err="1">
                <a:latin typeface="Palatino Linotype" panose="02040502050505030304" charset="0"/>
                <a:cs typeface="Palatino Linotype" panose="02040502050505030304" charset="0"/>
              </a:rPr>
              <a:t>typology</a:t>
            </a:r>
            <a:r>
              <a:rPr lang="ro-RO" sz="1400" dirty="0">
                <a:latin typeface="Palatino Linotype" panose="02040502050505030304" charset="0"/>
                <a:cs typeface="Palatino Linotype" panose="02040502050505030304" charset="0"/>
              </a:rPr>
              <a:t> of code-</a:t>
            </a:r>
            <a:r>
              <a:rPr lang="ro-RO" sz="1400" dirty="0" err="1">
                <a:latin typeface="Palatino Linotype" panose="02040502050505030304" charset="0"/>
                <a:cs typeface="Palatino Linotype" panose="02040502050505030304" charset="0"/>
              </a:rPr>
              <a:t>switching</a:t>
            </a:r>
            <a:r>
              <a:rPr lang="ro-RO" sz="1400" dirty="0">
                <a:latin typeface="Palatino Linotype" panose="02040502050505030304" charset="0"/>
                <a:cs typeface="Palatino Linotype" panose="02040502050505030304" charset="0"/>
              </a:rPr>
              <a:t>” în  </a:t>
            </a:r>
            <a:r>
              <a:rPr lang="ro-RO" sz="1400" i="1" dirty="0" err="1">
                <a:latin typeface="Palatino Linotype" panose="02040502050505030304" charset="0"/>
                <a:cs typeface="Palatino Linotype" panose="02040502050505030304" charset="0"/>
              </a:rPr>
              <a:t>Linguistics</a:t>
            </a:r>
            <a:r>
              <a:rPr lang="ro-RO" sz="1400" i="1" dirty="0">
                <a:latin typeface="Palatino Linotype" panose="02040502050505030304" charset="0"/>
                <a:cs typeface="Palatino Linotype" panose="02040502050505030304" charset="0"/>
              </a:rPr>
              <a:t> </a:t>
            </a:r>
            <a:r>
              <a:rPr lang="ro-RO" sz="1400" dirty="0">
                <a:latin typeface="Palatino Linotype" panose="02040502050505030304" charset="0"/>
                <a:cs typeface="Palatino Linotype" panose="02040502050505030304" charset="0"/>
              </a:rPr>
              <a:t>18, p. 581–618</a:t>
            </a:r>
            <a:r>
              <a:rPr lang="en-US" sz="1400" dirty="0">
                <a:latin typeface="Palatino Linotype" panose="02040502050505030304" charset="0"/>
                <a:cs typeface="Palatino Linotype" panose="02040502050505030304" charset="0"/>
              </a:rPr>
              <a:t>.</a:t>
            </a:r>
          </a:p>
          <a:p>
            <a:r>
              <a:rPr lang="ro-RO" sz="1400" dirty="0" err="1">
                <a:latin typeface="Palatino Linotype" panose="02040502050505030304" charset="0"/>
                <a:cs typeface="Palatino Linotype" panose="02040502050505030304" charset="0"/>
              </a:rPr>
              <a:t>Romaine</a:t>
            </a:r>
            <a:r>
              <a:rPr lang="ro-RO" sz="1400" dirty="0">
                <a:latin typeface="Palatino Linotype" panose="02040502050505030304" charset="0"/>
                <a:cs typeface="Palatino Linotype" panose="02040502050505030304" charset="0"/>
              </a:rPr>
              <a:t>, Suzanne, 2004, “</a:t>
            </a:r>
            <a:r>
              <a:rPr lang="ro-RO" sz="1400" dirty="0" err="1">
                <a:latin typeface="Palatino Linotype" panose="02040502050505030304" charset="0"/>
                <a:cs typeface="Palatino Linotype" panose="02040502050505030304" charset="0"/>
              </a:rPr>
              <a:t>Language</a:t>
            </a:r>
            <a:r>
              <a:rPr lang="ro-RO" sz="1400" dirty="0">
                <a:latin typeface="Palatino Linotype" panose="02040502050505030304" charset="0"/>
                <a:cs typeface="Palatino Linotype" panose="02040502050505030304" charset="0"/>
              </a:rPr>
              <a:t>-Contact Studies” în Ulrich Ammon </a:t>
            </a:r>
            <a:r>
              <a:rPr lang="ro-RO" sz="1400" i="1" dirty="0">
                <a:latin typeface="Palatino Linotype" panose="02040502050505030304" charset="0"/>
                <a:cs typeface="Palatino Linotype" panose="02040502050505030304" charset="0"/>
              </a:rPr>
              <a:t>et al</a:t>
            </a:r>
            <a:r>
              <a:rPr lang="ro-RO" sz="1400"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Sociolinguistics</a:t>
            </a:r>
            <a:r>
              <a:rPr lang="ro-RO" sz="1400" i="1" dirty="0">
                <a:latin typeface="Palatino Linotype" panose="02040502050505030304" charset="0"/>
                <a:cs typeface="Palatino Linotype" panose="02040502050505030304" charset="0"/>
              </a:rPr>
              <a:t>: An International </a:t>
            </a:r>
            <a:r>
              <a:rPr lang="ro-RO" sz="1400" i="1" dirty="0" err="1">
                <a:latin typeface="Palatino Linotype" panose="02040502050505030304" charset="0"/>
                <a:cs typeface="Palatino Linotype" panose="02040502050505030304" charset="0"/>
              </a:rPr>
              <a:t>Handbook</a:t>
            </a:r>
            <a:r>
              <a:rPr lang="ro-RO" sz="1400" i="1" dirty="0">
                <a:latin typeface="Palatino Linotype" panose="02040502050505030304" charset="0"/>
                <a:cs typeface="Palatino Linotype" panose="02040502050505030304" charset="0"/>
              </a:rPr>
              <a:t> of </a:t>
            </a:r>
            <a:r>
              <a:rPr lang="ro-RO" sz="1400" i="1" dirty="0" err="1">
                <a:latin typeface="Palatino Linotype" panose="02040502050505030304" charset="0"/>
                <a:cs typeface="Palatino Linotype" panose="02040502050505030304" charset="0"/>
              </a:rPr>
              <a:t>the</a:t>
            </a:r>
            <a:r>
              <a:rPr lang="ro-RO" sz="1400" i="1"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Science</a:t>
            </a:r>
            <a:r>
              <a:rPr lang="ro-RO" sz="1400" i="1" dirty="0">
                <a:latin typeface="Palatino Linotype" panose="02040502050505030304" charset="0"/>
                <a:cs typeface="Palatino Linotype" panose="02040502050505030304" charset="0"/>
              </a:rPr>
              <a:t> of </a:t>
            </a:r>
            <a:r>
              <a:rPr lang="ro-RO" sz="1400" i="1" dirty="0" err="1">
                <a:latin typeface="Palatino Linotype" panose="02040502050505030304" charset="0"/>
                <a:cs typeface="Palatino Linotype" panose="02040502050505030304" charset="0"/>
              </a:rPr>
              <a:t>Language</a:t>
            </a:r>
            <a:r>
              <a:rPr lang="ro-RO" sz="1400" i="1"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and</a:t>
            </a:r>
            <a:r>
              <a:rPr lang="ro-RO" sz="1400" i="1" dirty="0">
                <a:latin typeface="Palatino Linotype" panose="02040502050505030304" charset="0"/>
                <a:cs typeface="Palatino Linotype" panose="02040502050505030304" charset="0"/>
              </a:rPr>
              <a:t> Society</a:t>
            </a:r>
            <a:r>
              <a:rPr lang="ro-RO" sz="1400" dirty="0">
                <a:latin typeface="Palatino Linotype" panose="02040502050505030304" charset="0"/>
                <a:cs typeface="Palatino Linotype" panose="02040502050505030304" charset="0"/>
              </a:rPr>
              <a:t>, vol. 1, Berlin/New York, Walter de </a:t>
            </a:r>
            <a:r>
              <a:rPr lang="ro-RO" sz="1400" dirty="0" err="1">
                <a:latin typeface="Palatino Linotype" panose="02040502050505030304" charset="0"/>
                <a:cs typeface="Palatino Linotype" panose="02040502050505030304" charset="0"/>
              </a:rPr>
              <a:t>Gruyter</a:t>
            </a:r>
            <a:r>
              <a:rPr lang="ro-RO" sz="1400" dirty="0">
                <a:latin typeface="Palatino Linotype" panose="02040502050505030304" charset="0"/>
                <a:cs typeface="Palatino Linotype" panose="02040502050505030304" charset="0"/>
              </a:rPr>
              <a:t>, p. 49-58</a:t>
            </a:r>
            <a:r>
              <a:rPr lang="en-US" sz="1400" dirty="0">
                <a:latin typeface="Palatino Linotype" panose="02040502050505030304" charset="0"/>
                <a:cs typeface="Palatino Linotype" panose="02040502050505030304" charset="0"/>
              </a:rPr>
              <a:t>.</a:t>
            </a:r>
          </a:p>
          <a:p>
            <a:r>
              <a:rPr lang="ro-RO" sz="1400" dirty="0" err="1">
                <a:latin typeface="Palatino Linotype" panose="02040502050505030304" charset="0"/>
                <a:cs typeface="Palatino Linotype" panose="02040502050505030304" charset="0"/>
              </a:rPr>
              <a:t>Sankoff</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Gillian</a:t>
            </a:r>
            <a:r>
              <a:rPr lang="ro-RO" sz="1400" dirty="0">
                <a:latin typeface="Palatino Linotype" panose="02040502050505030304" charset="0"/>
                <a:cs typeface="Palatino Linotype" panose="02040502050505030304" charset="0"/>
              </a:rPr>
              <a:t>, 2008, „Linguistic </a:t>
            </a:r>
            <a:r>
              <a:rPr lang="ro-RO" sz="1400" dirty="0" err="1">
                <a:latin typeface="Palatino Linotype" panose="02040502050505030304" charset="0"/>
                <a:cs typeface="Palatino Linotype" panose="02040502050505030304" charset="0"/>
              </a:rPr>
              <a:t>Outcomes</a:t>
            </a:r>
            <a:r>
              <a:rPr lang="ro-RO" sz="1400" dirty="0">
                <a:latin typeface="Palatino Linotype" panose="02040502050505030304" charset="0"/>
                <a:cs typeface="Palatino Linotype" panose="02040502050505030304" charset="0"/>
              </a:rPr>
              <a:t> of </a:t>
            </a:r>
            <a:r>
              <a:rPr lang="ro-RO" sz="1400" dirty="0" err="1">
                <a:latin typeface="Palatino Linotype" panose="02040502050505030304" charset="0"/>
                <a:cs typeface="Palatino Linotype" panose="02040502050505030304" charset="0"/>
              </a:rPr>
              <a:t>Language</a:t>
            </a:r>
            <a:r>
              <a:rPr lang="ro-RO" sz="1400" dirty="0">
                <a:latin typeface="Palatino Linotype" panose="02040502050505030304" charset="0"/>
                <a:cs typeface="Palatino Linotype" panose="02040502050505030304" charset="0"/>
              </a:rPr>
              <a:t> Contact” </a:t>
            </a:r>
            <a:r>
              <a:rPr lang="en-US" sz="1400" dirty="0" err="1">
                <a:latin typeface="Palatino Linotype" panose="02040502050505030304" charset="0"/>
                <a:cs typeface="Palatino Linotype" panose="02040502050505030304" charset="0"/>
              </a:rPr>
              <a:t>i</a:t>
            </a:r>
            <a:r>
              <a:rPr lang="ro-RO" sz="1400" dirty="0">
                <a:latin typeface="Palatino Linotype" panose="02040502050505030304" charset="0"/>
                <a:cs typeface="Palatino Linotype" panose="02040502050505030304" charset="0"/>
              </a:rPr>
              <a:t>n </a:t>
            </a:r>
            <a:r>
              <a:rPr lang="ro-RO" sz="1400" i="1" dirty="0">
                <a:latin typeface="Palatino Linotype" panose="02040502050505030304" charset="0"/>
                <a:cs typeface="Palatino Linotype" panose="02040502050505030304" charset="0"/>
              </a:rPr>
              <a:t>The </a:t>
            </a:r>
            <a:r>
              <a:rPr lang="ro-RO" sz="1400" i="1" dirty="0" err="1">
                <a:latin typeface="Palatino Linotype" panose="02040502050505030304" charset="0"/>
                <a:cs typeface="Palatino Linotype" panose="02040502050505030304" charset="0"/>
              </a:rPr>
              <a:t>Handbook</a:t>
            </a:r>
            <a:r>
              <a:rPr lang="ro-RO" sz="1400" i="1" dirty="0">
                <a:latin typeface="Palatino Linotype" panose="02040502050505030304" charset="0"/>
                <a:cs typeface="Palatino Linotype" panose="02040502050505030304" charset="0"/>
              </a:rPr>
              <a:t> of 	</a:t>
            </a:r>
            <a:r>
              <a:rPr lang="ro-RO" sz="1400" i="1" dirty="0" err="1">
                <a:latin typeface="Palatino Linotype" panose="02040502050505030304" charset="0"/>
                <a:cs typeface="Palatino Linotype" panose="02040502050505030304" charset="0"/>
              </a:rPr>
              <a:t>Language</a:t>
            </a:r>
            <a:r>
              <a:rPr lang="ro-RO" sz="1400" i="1"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Variation</a:t>
            </a:r>
            <a:r>
              <a:rPr lang="ro-RO" sz="1400" i="1"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and</a:t>
            </a:r>
            <a:r>
              <a:rPr lang="ro-RO" sz="1400" i="1"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Change</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Blackwell</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Publishing</a:t>
            </a:r>
            <a:r>
              <a:rPr lang="ro-RO" sz="1400" dirty="0">
                <a:latin typeface="Palatino Linotype" panose="02040502050505030304" charset="0"/>
                <a:cs typeface="Palatino Linotype" panose="02040502050505030304" charset="0"/>
              </a:rPr>
              <a:t>, p. 480-502</a:t>
            </a:r>
            <a:r>
              <a:rPr lang="en-US" sz="1400" dirty="0">
                <a:latin typeface="Palatino Linotype" panose="02040502050505030304" charset="0"/>
                <a:cs typeface="Palatino Linotype" panose="02040502050505030304" charset="0"/>
              </a:rPr>
              <a:t>.</a:t>
            </a:r>
          </a:p>
          <a:p>
            <a:r>
              <a:rPr lang="en-US" sz="1400" dirty="0" err="1">
                <a:latin typeface="Palatino Linotype" panose="02040502050505030304" charset="0"/>
                <a:cs typeface="Palatino Linotype" panose="02040502050505030304" charset="0"/>
              </a:rPr>
              <a:t>Schourup</a:t>
            </a:r>
            <a:r>
              <a:rPr lang="en-US" sz="1400" dirty="0">
                <a:latin typeface="Palatino Linotype" panose="02040502050505030304" charset="0"/>
                <a:cs typeface="Palatino Linotype" panose="02040502050505030304" charset="0"/>
              </a:rPr>
              <a:t>, Laurence, 1999, “Discourse Markers”, in </a:t>
            </a:r>
            <a:r>
              <a:rPr lang="en-US" sz="1400" i="1" dirty="0">
                <a:latin typeface="Palatino Linotype" panose="02040502050505030304" charset="0"/>
                <a:cs typeface="Palatino Linotype" panose="02040502050505030304" charset="0"/>
              </a:rPr>
              <a:t>Lingua</a:t>
            </a:r>
            <a:r>
              <a:rPr lang="en-US" sz="1400" dirty="0">
                <a:latin typeface="Palatino Linotype" panose="02040502050505030304" charset="0"/>
                <a:cs typeface="Palatino Linotype" panose="02040502050505030304" charset="0"/>
              </a:rPr>
              <a:t>, nr. 107, p. 227-265.</a:t>
            </a:r>
          </a:p>
          <a:p>
            <a:r>
              <a:rPr lang="ro-RO" sz="1400" dirty="0" err="1">
                <a:latin typeface="Palatino Linotype" panose="02040502050505030304" charset="0"/>
                <a:cs typeface="Palatino Linotype" panose="02040502050505030304" charset="0"/>
              </a:rPr>
              <a:t>Schiffrin</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Deborah</a:t>
            </a:r>
            <a:r>
              <a:rPr lang="ro-RO" sz="1400" dirty="0">
                <a:latin typeface="Palatino Linotype" panose="02040502050505030304" charset="0"/>
                <a:cs typeface="Palatino Linotype" panose="02040502050505030304" charset="0"/>
              </a:rPr>
              <a:t>, 1988, </a:t>
            </a:r>
            <a:r>
              <a:rPr lang="ro-RO" sz="1400" i="1" dirty="0" err="1">
                <a:latin typeface="Palatino Linotype" panose="02040502050505030304" charset="0"/>
                <a:cs typeface="Palatino Linotype" panose="02040502050505030304" charset="0"/>
              </a:rPr>
              <a:t>Discourse</a:t>
            </a:r>
            <a:r>
              <a:rPr lang="ro-RO" sz="1400" i="1"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Markers</a:t>
            </a:r>
            <a:r>
              <a:rPr lang="ro-RO" sz="1400" i="1" dirty="0">
                <a:latin typeface="Palatino Linotype" panose="02040502050505030304" charset="0"/>
                <a:cs typeface="Palatino Linotype" panose="02040502050505030304" charset="0"/>
              </a:rPr>
              <a:t>,</a:t>
            </a:r>
            <a:r>
              <a:rPr lang="ro-RO" sz="1400" dirty="0">
                <a:latin typeface="Palatino Linotype" panose="02040502050505030304" charset="0"/>
                <a:cs typeface="Palatino Linotype" panose="02040502050505030304" charset="0"/>
              </a:rPr>
              <a:t> Cambridge </a:t>
            </a:r>
            <a:r>
              <a:rPr lang="ro-RO" sz="1400" dirty="0" err="1">
                <a:latin typeface="Palatino Linotype" panose="02040502050505030304" charset="0"/>
                <a:cs typeface="Palatino Linotype" panose="02040502050505030304" charset="0"/>
              </a:rPr>
              <a:t>Univerity</a:t>
            </a:r>
            <a:r>
              <a:rPr lang="ro-RO" sz="1400" dirty="0">
                <a:latin typeface="Palatino Linotype" panose="02040502050505030304" charset="0"/>
                <a:cs typeface="Palatino Linotype" panose="02040502050505030304" charset="0"/>
              </a:rPr>
              <a:t> Press</a:t>
            </a:r>
            <a:endParaRPr lang="en-US" sz="1400" dirty="0">
              <a:latin typeface="Palatino Linotype" panose="02040502050505030304" charset="0"/>
              <a:cs typeface="Palatino Linotype" panose="02040502050505030304" charset="0"/>
            </a:endParaRPr>
          </a:p>
          <a:p>
            <a:r>
              <a:rPr lang="ro-RO" sz="1400" dirty="0" err="1">
                <a:latin typeface="Palatino Linotype" panose="02040502050505030304" charset="0"/>
                <a:cs typeface="Palatino Linotype" panose="02040502050505030304" charset="0"/>
              </a:rPr>
              <a:t>Thomason</a:t>
            </a:r>
            <a:r>
              <a:rPr lang="ro-RO" sz="1400" dirty="0">
                <a:latin typeface="Palatino Linotype" panose="02040502050505030304" charset="0"/>
                <a:cs typeface="Palatino Linotype" panose="02040502050505030304" charset="0"/>
              </a:rPr>
              <a:t>, S. G., 2001, „Contact </a:t>
            </a:r>
            <a:r>
              <a:rPr lang="ro-RO" sz="1400" dirty="0" err="1">
                <a:latin typeface="Palatino Linotype" panose="02040502050505030304" charset="0"/>
                <a:cs typeface="Palatino Linotype" panose="02040502050505030304" charset="0"/>
              </a:rPr>
              <a:t>languages</a:t>
            </a:r>
            <a:r>
              <a:rPr lang="ro-RO" sz="1400" dirty="0">
                <a:latin typeface="Palatino Linotype" panose="02040502050505030304" charset="0"/>
                <a:cs typeface="Palatino Linotype" panose="02040502050505030304" charset="0"/>
              </a:rPr>
              <a:t>” în L. </a:t>
            </a:r>
            <a:r>
              <a:rPr lang="ro-RO" sz="1400" dirty="0" err="1">
                <a:latin typeface="Palatino Linotype" panose="02040502050505030304" charset="0"/>
                <a:cs typeface="Palatino Linotype" panose="02040502050505030304" charset="0"/>
              </a:rPr>
              <a:t>Mesthrie</a:t>
            </a:r>
            <a:r>
              <a:rPr lang="ro-RO" sz="1400" dirty="0">
                <a:latin typeface="Palatino Linotype" panose="02040502050505030304" charset="0"/>
                <a:cs typeface="Palatino Linotype" panose="02040502050505030304" charset="0"/>
              </a:rPr>
              <a:t> (Ed.), </a:t>
            </a:r>
            <a:r>
              <a:rPr lang="ro-RO" sz="1400" i="1" dirty="0">
                <a:latin typeface="Palatino Linotype" panose="02040502050505030304" charset="0"/>
                <a:cs typeface="Palatino Linotype" panose="02040502050505030304" charset="0"/>
              </a:rPr>
              <a:t>Concise </a:t>
            </a:r>
            <a:r>
              <a:rPr lang="ro-RO" sz="1400" i="1" dirty="0" err="1">
                <a:latin typeface="Palatino Linotype" panose="02040502050505030304" charset="0"/>
                <a:cs typeface="Palatino Linotype" panose="02040502050505030304" charset="0"/>
              </a:rPr>
              <a:t>Encyclopedia</a:t>
            </a:r>
            <a:r>
              <a:rPr lang="ro-RO" sz="1400" i="1" dirty="0">
                <a:latin typeface="Palatino Linotype" panose="02040502050505030304" charset="0"/>
                <a:cs typeface="Palatino Linotype" panose="02040502050505030304" charset="0"/>
              </a:rPr>
              <a:t> of </a:t>
            </a:r>
            <a:r>
              <a:rPr lang="ro-RO" sz="1400" i="1" dirty="0" err="1">
                <a:latin typeface="Palatino Linotype" panose="02040502050505030304" charset="0"/>
                <a:cs typeface="Palatino Linotype" panose="02040502050505030304" charset="0"/>
              </a:rPr>
              <a:t>Sociolinguistics</a:t>
            </a:r>
            <a:r>
              <a:rPr lang="ro-RO" sz="1400" dirty="0">
                <a:latin typeface="Palatino Linotype" panose="02040502050505030304" charset="0"/>
                <a:cs typeface="Palatino Linotype" panose="02040502050505030304" charset="0"/>
              </a:rPr>
              <a:t>, Amsterdam/New York, Elsevier.</a:t>
            </a:r>
            <a:endParaRPr lang="en-US" sz="1400" dirty="0">
              <a:latin typeface="Palatino Linotype" panose="02040502050505030304" charset="0"/>
              <a:cs typeface="Palatino Linotype" panose="02040502050505030304" charset="0"/>
            </a:endParaRPr>
          </a:p>
          <a:p>
            <a:r>
              <a:rPr lang="ro-RO" sz="1400" dirty="0" err="1">
                <a:latin typeface="Palatino Linotype" panose="02040502050505030304" charset="0"/>
                <a:cs typeface="Palatino Linotype" panose="02040502050505030304" charset="0"/>
              </a:rPr>
              <a:t>Torres</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Lourdes</a:t>
            </a:r>
            <a:r>
              <a:rPr lang="ro-RO" sz="1400" dirty="0">
                <a:latin typeface="Palatino Linotype" panose="02040502050505030304" charset="0"/>
                <a:cs typeface="Palatino Linotype" panose="02040502050505030304" charset="0"/>
              </a:rPr>
              <a:t> &amp; </a:t>
            </a:r>
            <a:r>
              <a:rPr lang="ro-RO" sz="1400" dirty="0" err="1">
                <a:latin typeface="Palatino Linotype" panose="02040502050505030304" charset="0"/>
                <a:cs typeface="Palatino Linotype" panose="02040502050505030304" charset="0"/>
              </a:rPr>
              <a:t>Potowski</a:t>
            </a:r>
            <a:r>
              <a:rPr lang="ro-RO" sz="1400" dirty="0">
                <a:latin typeface="Palatino Linotype" panose="02040502050505030304" charset="0"/>
                <a:cs typeface="Palatino Linotype" panose="02040502050505030304" charset="0"/>
              </a:rPr>
              <a:t>, Kim, 2008, „A comparative </a:t>
            </a:r>
            <a:r>
              <a:rPr lang="ro-RO" sz="1400" dirty="0" err="1">
                <a:latin typeface="Palatino Linotype" panose="02040502050505030304" charset="0"/>
                <a:cs typeface="Palatino Linotype" panose="02040502050505030304" charset="0"/>
              </a:rPr>
              <a:t>study</a:t>
            </a:r>
            <a:r>
              <a:rPr lang="ro-RO" sz="1400" dirty="0">
                <a:latin typeface="Palatino Linotype" panose="02040502050505030304" charset="0"/>
                <a:cs typeface="Palatino Linotype" panose="02040502050505030304" charset="0"/>
              </a:rPr>
              <a:t> of </a:t>
            </a:r>
            <a:r>
              <a:rPr lang="ro-RO" sz="1400" dirty="0" err="1">
                <a:latin typeface="Palatino Linotype" panose="02040502050505030304" charset="0"/>
                <a:cs typeface="Palatino Linotype" panose="02040502050505030304" charset="0"/>
              </a:rPr>
              <a:t>bilingual</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discourse</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markers</a:t>
            </a:r>
            <a:r>
              <a:rPr lang="ro-RO" sz="1400" dirty="0">
                <a:latin typeface="Palatino Linotype" panose="02040502050505030304" charset="0"/>
                <a:cs typeface="Palatino Linotype" panose="02040502050505030304" charset="0"/>
              </a:rPr>
              <a:t> in Chicago Mexican, Puerto </a:t>
            </a:r>
            <a:r>
              <a:rPr lang="ro-RO" sz="1400" dirty="0" err="1">
                <a:latin typeface="Palatino Linotype" panose="02040502050505030304" charset="0"/>
                <a:cs typeface="Palatino Linotype" panose="02040502050505030304" charset="0"/>
              </a:rPr>
              <a:t>Rican</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and</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MexiRican</a:t>
            </a:r>
            <a:r>
              <a:rPr lang="ro-RO" sz="1400" dirty="0">
                <a:latin typeface="Palatino Linotype" panose="02040502050505030304" charset="0"/>
                <a:cs typeface="Palatino Linotype" panose="02040502050505030304" charset="0"/>
              </a:rPr>
              <a:t> </a:t>
            </a:r>
            <a:r>
              <a:rPr lang="ro-RO" sz="1400" dirty="0" err="1">
                <a:latin typeface="Palatino Linotype" panose="02040502050505030304" charset="0"/>
                <a:cs typeface="Palatino Linotype" panose="02040502050505030304" charset="0"/>
              </a:rPr>
              <a:t>Spanish</a:t>
            </a:r>
            <a:r>
              <a:rPr lang="ro-RO" sz="1400" dirty="0">
                <a:latin typeface="Palatino Linotype" panose="02040502050505030304" charset="0"/>
                <a:cs typeface="Palatino Linotype" panose="02040502050505030304" charset="0"/>
              </a:rPr>
              <a:t>” în </a:t>
            </a:r>
            <a:r>
              <a:rPr lang="ro-RO" sz="1400" i="1" dirty="0" err="1">
                <a:latin typeface="Palatino Linotype" panose="02040502050505030304" charset="0"/>
                <a:cs typeface="Palatino Linotype" panose="02040502050505030304" charset="0"/>
              </a:rPr>
              <a:t>Iternational</a:t>
            </a:r>
            <a:r>
              <a:rPr lang="ro-RO" sz="1400" i="1" dirty="0">
                <a:latin typeface="Palatino Linotype" panose="02040502050505030304" charset="0"/>
                <a:cs typeface="Palatino Linotype" panose="02040502050505030304" charset="0"/>
              </a:rPr>
              <a:t> Journal of </a:t>
            </a:r>
            <a:r>
              <a:rPr lang="ro-RO" sz="1400" i="1" dirty="0" err="1">
                <a:latin typeface="Palatino Linotype" panose="02040502050505030304" charset="0"/>
                <a:cs typeface="Palatino Linotype" panose="02040502050505030304" charset="0"/>
              </a:rPr>
              <a:t>Bilingualism</a:t>
            </a:r>
            <a:r>
              <a:rPr lang="ro-RO" sz="1400" dirty="0">
                <a:latin typeface="Palatino Linotype" panose="02040502050505030304" charset="0"/>
                <a:cs typeface="Palatino Linotype" panose="02040502050505030304" charset="0"/>
              </a:rPr>
              <a:t>, vol. 12, nr. 4, p. 263-279</a:t>
            </a:r>
            <a:r>
              <a:rPr lang="en-US" sz="1400" dirty="0">
                <a:latin typeface="Palatino Linotype" panose="02040502050505030304" charset="0"/>
                <a:cs typeface="Palatino Linotype" panose="02040502050505030304" charset="0"/>
              </a:rPr>
              <a:t>.</a:t>
            </a:r>
          </a:p>
          <a:p>
            <a:r>
              <a:rPr lang="ro-RO" sz="1400" dirty="0" err="1">
                <a:latin typeface="Palatino Linotype" panose="02040502050505030304" charset="0"/>
                <a:cs typeface="Palatino Linotype" panose="02040502050505030304" charset="0"/>
              </a:rPr>
              <a:t>Weinreich</a:t>
            </a:r>
            <a:r>
              <a:rPr lang="ro-RO" sz="1400" dirty="0">
                <a:latin typeface="Palatino Linotype" panose="02040502050505030304" charset="0"/>
                <a:cs typeface="Palatino Linotype" panose="02040502050505030304" charset="0"/>
              </a:rPr>
              <a:t>, U., 1974, </a:t>
            </a:r>
            <a:r>
              <a:rPr lang="ro-RO" sz="1400" i="1" dirty="0" err="1">
                <a:latin typeface="Palatino Linotype" panose="02040502050505030304" charset="0"/>
                <a:cs typeface="Palatino Linotype" panose="02040502050505030304" charset="0"/>
              </a:rPr>
              <a:t>Languages</a:t>
            </a:r>
            <a:r>
              <a:rPr lang="ro-RO" sz="1400" i="1" dirty="0">
                <a:latin typeface="Palatino Linotype" panose="02040502050505030304" charset="0"/>
                <a:cs typeface="Palatino Linotype" panose="02040502050505030304" charset="0"/>
              </a:rPr>
              <a:t> in contact</a:t>
            </a:r>
            <a:r>
              <a:rPr lang="ro-RO" sz="1400"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Findings</a:t>
            </a:r>
            <a:r>
              <a:rPr lang="ro-RO" sz="1400" i="1"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and</a:t>
            </a:r>
            <a:r>
              <a:rPr lang="ro-RO" sz="1400" i="1" dirty="0">
                <a:latin typeface="Palatino Linotype" panose="02040502050505030304" charset="0"/>
                <a:cs typeface="Palatino Linotype" panose="02040502050505030304" charset="0"/>
              </a:rPr>
              <a:t> </a:t>
            </a:r>
            <a:r>
              <a:rPr lang="ro-RO" sz="1400" i="1" dirty="0" err="1">
                <a:latin typeface="Palatino Linotype" panose="02040502050505030304" charset="0"/>
                <a:cs typeface="Palatino Linotype" panose="02040502050505030304" charset="0"/>
              </a:rPr>
              <a:t>Problems</a:t>
            </a:r>
            <a:r>
              <a:rPr lang="ro-RO" sz="1400" dirty="0">
                <a:latin typeface="Palatino Linotype" panose="02040502050505030304" charset="0"/>
                <a:cs typeface="Palatino Linotype" panose="02040502050505030304" charset="0"/>
              </a:rPr>
              <a:t>, The Hauge, </a:t>
            </a:r>
            <a:r>
              <a:rPr lang="ro-RO" sz="1400" dirty="0" err="1">
                <a:latin typeface="Palatino Linotype" panose="02040502050505030304" charset="0"/>
                <a:cs typeface="Palatino Linotype" panose="02040502050505030304" charset="0"/>
              </a:rPr>
              <a:t>Mouton</a:t>
            </a:r>
            <a:r>
              <a:rPr lang="ro-RO" sz="1400" dirty="0">
                <a:latin typeface="Palatino Linotype" panose="02040502050505030304" charset="0"/>
                <a:cs typeface="Palatino Linotype" panose="02040502050505030304" charset="0"/>
              </a:rPr>
              <a:t>.</a:t>
            </a:r>
          </a:p>
        </p:txBody>
      </p:sp>
    </p:spTree>
    <p:extLst>
      <p:ext uri="{BB962C8B-B14F-4D97-AF65-F5344CB8AC3E}">
        <p14:creationId xmlns:p14="http://schemas.microsoft.com/office/powerpoint/2010/main" val="274487961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docProps/app.xml><?xml version="1.0" encoding="utf-8"?>
<Properties xmlns="http://schemas.openxmlformats.org/officeDocument/2006/extended-properties" xmlns:vt="http://schemas.openxmlformats.org/officeDocument/2006/docPropsVTypes">
  <Template>{D6C4922F-E1E6-EC49-BC0F-ABD06A3317FA}tf10001061</Template>
  <TotalTime>21781</TotalTime>
  <Words>5398</Words>
  <Application>Microsoft Macintosh PowerPoint</Application>
  <PresentationFormat>Widescreen</PresentationFormat>
  <Paragraphs>486</Paragraphs>
  <Slides>38</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38</vt:i4>
      </vt:variant>
    </vt:vector>
  </HeadingPairs>
  <TitlesOfParts>
    <vt:vector size="51" baseType="lpstr">
      <vt:lpstr>Arial</vt:lpstr>
      <vt:lpstr>Calibri</vt:lpstr>
      <vt:lpstr>Courier New</vt:lpstr>
      <vt:lpstr>Libre Baskerville</vt:lpstr>
      <vt:lpstr>Palatino</vt:lpstr>
      <vt:lpstr>Palatino Linotype</vt:lpstr>
      <vt:lpstr>pg-1ff10</vt:lpstr>
      <vt:lpstr>Times New Roman</vt:lpstr>
      <vt:lpstr>Tw Cen MT</vt:lpstr>
      <vt:lpstr>Tw Cen MT Condensed</vt:lpstr>
      <vt:lpstr>Wingdings</vt:lpstr>
      <vt:lpstr>Wingdings 3</vt:lpstr>
      <vt:lpstr>Integral</vt:lpstr>
      <vt:lpstr>LANGUAGE CONTACT AND DISCOURSE MARKERS. A CASE STUDY ON the ROMANIAN VARIETY SPOKEN IN MOLDOVA </vt:lpstr>
      <vt:lpstr>introduction</vt:lpstr>
      <vt:lpstr>introduction</vt:lpstr>
      <vt:lpstr>Sociolinguistic background</vt:lpstr>
      <vt:lpstr>Sociolinguistic background</vt:lpstr>
      <vt:lpstr>Sociolinguistic background</vt:lpstr>
      <vt:lpstr>Sociolinguistic background</vt:lpstr>
      <vt:lpstr>Sociolinguistic background</vt:lpstr>
      <vt:lpstr>Sociolinguistic background</vt:lpstr>
      <vt:lpstr>Sociolinguistic background</vt:lpstr>
      <vt:lpstr>PowerPoint Presentation</vt:lpstr>
      <vt:lpstr>Discourse markers</vt:lpstr>
      <vt:lpstr>Discourse markers</vt:lpstr>
      <vt:lpstr>Discourse markers</vt:lpstr>
      <vt:lpstr>Discourse markers &amp; language contact </vt:lpstr>
      <vt:lpstr>Linguistic Interferences &amp; DMs</vt:lpstr>
      <vt:lpstr>PowerPoint Presentation</vt:lpstr>
      <vt:lpstr>DAta</vt:lpstr>
      <vt:lpstr>data</vt:lpstr>
      <vt:lpstr>Data</vt:lpstr>
      <vt:lpstr>DAta</vt:lpstr>
      <vt:lpstr>DAta</vt:lpstr>
      <vt:lpstr> DAta</vt:lpstr>
      <vt:lpstr>DAta</vt:lpstr>
      <vt:lpstr>DAta</vt:lpstr>
      <vt:lpstr>Data </vt:lpstr>
      <vt:lpstr>data</vt:lpstr>
      <vt:lpstr>data</vt:lpstr>
      <vt:lpstr>data</vt:lpstr>
      <vt:lpstr>data</vt:lpstr>
      <vt:lpstr>data</vt:lpstr>
      <vt:lpstr>data</vt:lpstr>
      <vt:lpstr>data</vt:lpstr>
      <vt:lpstr>Discussion</vt:lpstr>
      <vt:lpstr>Discussion</vt:lpstr>
      <vt:lpstr>conclusions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discourse markers 'oricum', 'anyway' and 'poliubomu': a comparative study between two Romanian spoken varieties in the context of language contact</dc:title>
  <dc:creator>Microsoft Office User</dc:creator>
  <cp:lastModifiedBy>Maxim Ciorici</cp:lastModifiedBy>
  <cp:revision>21</cp:revision>
  <dcterms:created xsi:type="dcterms:W3CDTF">2021-11-18T12:33:05Z</dcterms:created>
  <dcterms:modified xsi:type="dcterms:W3CDTF">2023-03-21T11:56:03Z</dcterms:modified>
</cp:coreProperties>
</file>