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939"/>
    <p:restoredTop sz="94648"/>
  </p:normalViewPr>
  <p:slideViewPr>
    <p:cSldViewPr snapToGrid="0" snapToObjects="1">
      <p:cViewPr varScale="1">
        <p:scale>
          <a:sx n="121" d="100"/>
          <a:sy n="121" d="100"/>
        </p:scale>
        <p:origin x="10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220C7-018F-409D-D5F5-F5731CC02AA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RO"/>
          </a:p>
        </p:txBody>
      </p:sp>
      <p:sp>
        <p:nvSpPr>
          <p:cNvPr id="3" name="Subtitle 2">
            <a:extLst>
              <a:ext uri="{FF2B5EF4-FFF2-40B4-BE49-F238E27FC236}">
                <a16:creationId xmlns:a16="http://schemas.microsoft.com/office/drawing/2014/main" id="{13CB01F4-943C-AFF2-4D8E-7A07DFD3B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RO"/>
          </a:p>
        </p:txBody>
      </p:sp>
      <p:sp>
        <p:nvSpPr>
          <p:cNvPr id="4" name="Date Placeholder 3">
            <a:extLst>
              <a:ext uri="{FF2B5EF4-FFF2-40B4-BE49-F238E27FC236}">
                <a16:creationId xmlns:a16="http://schemas.microsoft.com/office/drawing/2014/main" id="{2EEE9C3B-054E-7AFE-F3EC-EB4B76393394}"/>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AE744369-DACC-0BED-B019-6B66C6B2370E}"/>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D967CBDA-4017-0BAF-32E6-B239FFEEC2C6}"/>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1431304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1CE64-6E1D-6D7B-936E-907AB206290F}"/>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7FBCB8B2-7FF0-EE6D-80C9-4F397918763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4085CF08-38A3-14CA-CBED-E2575000C10E}"/>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5178B778-8C7F-9BF9-8EED-2754A0D74F38}"/>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3E0C410E-E8E1-CA92-FED7-4951BDE1EA43}"/>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286827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E32D5-890A-CC86-FEB5-F7577C5F59C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RO"/>
          </a:p>
        </p:txBody>
      </p:sp>
      <p:sp>
        <p:nvSpPr>
          <p:cNvPr id="3" name="Text Placeholder 2">
            <a:extLst>
              <a:ext uri="{FF2B5EF4-FFF2-40B4-BE49-F238E27FC236}">
                <a16:creationId xmlns:a16="http://schemas.microsoft.com/office/drawing/2014/main" id="{65B9F7D0-7313-099D-75FA-FAF565C16B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2A4862A-C3A8-5F88-C0A8-9869F65FA2BC}"/>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7D50F16A-2511-DF16-531A-D61253CBBF26}"/>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55C934F1-6F6B-631A-821B-3E8D919873B0}"/>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2286202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5CBD-EFEE-A25D-207E-FD0177AEBF83}"/>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41FABDE2-7DF0-5434-FEF5-9075EBD3C7E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Content Placeholder 3">
            <a:extLst>
              <a:ext uri="{FF2B5EF4-FFF2-40B4-BE49-F238E27FC236}">
                <a16:creationId xmlns:a16="http://schemas.microsoft.com/office/drawing/2014/main" id="{11D80795-C0C8-B42D-1798-74711F9821A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Date Placeholder 4">
            <a:extLst>
              <a:ext uri="{FF2B5EF4-FFF2-40B4-BE49-F238E27FC236}">
                <a16:creationId xmlns:a16="http://schemas.microsoft.com/office/drawing/2014/main" id="{4343DDDC-A0BC-08C0-53A3-F34676B3750E}"/>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6" name="Footer Placeholder 5">
            <a:extLst>
              <a:ext uri="{FF2B5EF4-FFF2-40B4-BE49-F238E27FC236}">
                <a16:creationId xmlns:a16="http://schemas.microsoft.com/office/drawing/2014/main" id="{9D862C15-4A4C-1953-9390-25823F1167F0}"/>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CF01E047-39D5-903B-09AE-FA4D574ED398}"/>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230462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A129-1A04-65C6-2378-C60C99AA85CD}"/>
              </a:ext>
            </a:extLst>
          </p:cNvPr>
          <p:cNvSpPr>
            <a:spLocks noGrp="1"/>
          </p:cNvSpPr>
          <p:nvPr>
            <p:ph type="title"/>
          </p:nvPr>
        </p:nvSpPr>
        <p:spPr>
          <a:xfrm>
            <a:off x="839788" y="365125"/>
            <a:ext cx="10515600" cy="1325563"/>
          </a:xfrm>
        </p:spPr>
        <p:txBody>
          <a:bodyPr/>
          <a:lstStyle/>
          <a:p>
            <a:r>
              <a:rPr lang="en-GB"/>
              <a:t>Click to edit Master title style</a:t>
            </a:r>
            <a:endParaRPr lang="en-RO"/>
          </a:p>
        </p:txBody>
      </p:sp>
      <p:sp>
        <p:nvSpPr>
          <p:cNvPr id="3" name="Text Placeholder 2">
            <a:extLst>
              <a:ext uri="{FF2B5EF4-FFF2-40B4-BE49-F238E27FC236}">
                <a16:creationId xmlns:a16="http://schemas.microsoft.com/office/drawing/2014/main" id="{F8566E33-E5D9-FE04-021F-7336DEBDD6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AEDEB4E-E189-160E-38F0-C6CB02A41B8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Text Placeholder 4">
            <a:extLst>
              <a:ext uri="{FF2B5EF4-FFF2-40B4-BE49-F238E27FC236}">
                <a16:creationId xmlns:a16="http://schemas.microsoft.com/office/drawing/2014/main" id="{FA9E6E09-E66E-B58B-48D2-04075B14B7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7C5590F-6AF6-F08B-A330-24D605534C3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7" name="Date Placeholder 6">
            <a:extLst>
              <a:ext uri="{FF2B5EF4-FFF2-40B4-BE49-F238E27FC236}">
                <a16:creationId xmlns:a16="http://schemas.microsoft.com/office/drawing/2014/main" id="{FEE89560-85AD-1EE7-90DC-AD49C65A6828}"/>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8" name="Footer Placeholder 7">
            <a:extLst>
              <a:ext uri="{FF2B5EF4-FFF2-40B4-BE49-F238E27FC236}">
                <a16:creationId xmlns:a16="http://schemas.microsoft.com/office/drawing/2014/main" id="{3856D569-5B30-3D0D-A464-1B08E31E9ACC}"/>
              </a:ext>
            </a:extLst>
          </p:cNvPr>
          <p:cNvSpPr>
            <a:spLocks noGrp="1"/>
          </p:cNvSpPr>
          <p:nvPr>
            <p:ph type="ftr" sz="quarter" idx="11"/>
          </p:nvPr>
        </p:nvSpPr>
        <p:spPr/>
        <p:txBody>
          <a:bodyPr/>
          <a:lstStyle/>
          <a:p>
            <a:endParaRPr lang="en-RO"/>
          </a:p>
        </p:txBody>
      </p:sp>
      <p:sp>
        <p:nvSpPr>
          <p:cNvPr id="9" name="Slide Number Placeholder 8">
            <a:extLst>
              <a:ext uri="{FF2B5EF4-FFF2-40B4-BE49-F238E27FC236}">
                <a16:creationId xmlns:a16="http://schemas.microsoft.com/office/drawing/2014/main" id="{673D1654-EABD-1FF7-63B3-3D02092B5C71}"/>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2169310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B8929-50B6-9B6D-46C7-084CDF0AB6E6}"/>
              </a:ext>
            </a:extLst>
          </p:cNvPr>
          <p:cNvSpPr>
            <a:spLocks noGrp="1"/>
          </p:cNvSpPr>
          <p:nvPr>
            <p:ph type="title"/>
          </p:nvPr>
        </p:nvSpPr>
        <p:spPr/>
        <p:txBody>
          <a:bodyPr/>
          <a:lstStyle/>
          <a:p>
            <a:r>
              <a:rPr lang="en-GB"/>
              <a:t>Click to edit Master title style</a:t>
            </a:r>
            <a:endParaRPr lang="en-RO"/>
          </a:p>
        </p:txBody>
      </p:sp>
      <p:sp>
        <p:nvSpPr>
          <p:cNvPr id="3" name="Date Placeholder 2">
            <a:extLst>
              <a:ext uri="{FF2B5EF4-FFF2-40B4-BE49-F238E27FC236}">
                <a16:creationId xmlns:a16="http://schemas.microsoft.com/office/drawing/2014/main" id="{39E6D4FE-F376-C274-D167-08117E63BED3}"/>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4" name="Footer Placeholder 3">
            <a:extLst>
              <a:ext uri="{FF2B5EF4-FFF2-40B4-BE49-F238E27FC236}">
                <a16:creationId xmlns:a16="http://schemas.microsoft.com/office/drawing/2014/main" id="{4DB5F10C-E728-E7D5-35C8-ABAAAC05E223}"/>
              </a:ext>
            </a:extLst>
          </p:cNvPr>
          <p:cNvSpPr>
            <a:spLocks noGrp="1"/>
          </p:cNvSpPr>
          <p:nvPr>
            <p:ph type="ftr" sz="quarter" idx="11"/>
          </p:nvPr>
        </p:nvSpPr>
        <p:spPr/>
        <p:txBody>
          <a:bodyPr/>
          <a:lstStyle/>
          <a:p>
            <a:endParaRPr lang="en-RO"/>
          </a:p>
        </p:txBody>
      </p:sp>
      <p:sp>
        <p:nvSpPr>
          <p:cNvPr id="5" name="Slide Number Placeholder 4">
            <a:extLst>
              <a:ext uri="{FF2B5EF4-FFF2-40B4-BE49-F238E27FC236}">
                <a16:creationId xmlns:a16="http://schemas.microsoft.com/office/drawing/2014/main" id="{0680BC8F-91FA-3079-E7DD-C11244305C96}"/>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393605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5117B-C32B-C5AD-6BFD-65C94D02FB3C}"/>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3" name="Footer Placeholder 2">
            <a:extLst>
              <a:ext uri="{FF2B5EF4-FFF2-40B4-BE49-F238E27FC236}">
                <a16:creationId xmlns:a16="http://schemas.microsoft.com/office/drawing/2014/main" id="{AAE3164D-5CA7-2466-B67C-3252EC7C9AFA}"/>
              </a:ext>
            </a:extLst>
          </p:cNvPr>
          <p:cNvSpPr>
            <a:spLocks noGrp="1"/>
          </p:cNvSpPr>
          <p:nvPr>
            <p:ph type="ftr" sz="quarter" idx="11"/>
          </p:nvPr>
        </p:nvSpPr>
        <p:spPr/>
        <p:txBody>
          <a:bodyPr/>
          <a:lstStyle/>
          <a:p>
            <a:endParaRPr lang="en-RO"/>
          </a:p>
        </p:txBody>
      </p:sp>
      <p:sp>
        <p:nvSpPr>
          <p:cNvPr id="4" name="Slide Number Placeholder 3">
            <a:extLst>
              <a:ext uri="{FF2B5EF4-FFF2-40B4-BE49-F238E27FC236}">
                <a16:creationId xmlns:a16="http://schemas.microsoft.com/office/drawing/2014/main" id="{2B98D316-6D00-FAB4-49FA-293BFAD91582}"/>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143334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FF0B4-DE61-F48E-A74F-24B1BC2F1F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Content Placeholder 2">
            <a:extLst>
              <a:ext uri="{FF2B5EF4-FFF2-40B4-BE49-F238E27FC236}">
                <a16:creationId xmlns:a16="http://schemas.microsoft.com/office/drawing/2014/main" id="{C5328F61-7AC4-4219-469E-CBB20A8089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Text Placeholder 3">
            <a:extLst>
              <a:ext uri="{FF2B5EF4-FFF2-40B4-BE49-F238E27FC236}">
                <a16:creationId xmlns:a16="http://schemas.microsoft.com/office/drawing/2014/main" id="{EE3BA683-ACE7-64C4-CD81-F705894967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FD9ED81-4B26-0141-32FF-EB9817B5EE61}"/>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6" name="Footer Placeholder 5">
            <a:extLst>
              <a:ext uri="{FF2B5EF4-FFF2-40B4-BE49-F238E27FC236}">
                <a16:creationId xmlns:a16="http://schemas.microsoft.com/office/drawing/2014/main" id="{A5C6E2C1-790F-16FC-7506-CDC37084141F}"/>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39021C4B-01AA-288C-3BCE-66A54915FDD9}"/>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190353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BB5F-CF77-8ECD-1BBC-24F3B4CED33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Picture Placeholder 2">
            <a:extLst>
              <a:ext uri="{FF2B5EF4-FFF2-40B4-BE49-F238E27FC236}">
                <a16:creationId xmlns:a16="http://schemas.microsoft.com/office/drawing/2014/main" id="{F3F8E81C-2717-50ED-4B42-3C077FED34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RO"/>
          </a:p>
        </p:txBody>
      </p:sp>
      <p:sp>
        <p:nvSpPr>
          <p:cNvPr id="4" name="Text Placeholder 3">
            <a:extLst>
              <a:ext uri="{FF2B5EF4-FFF2-40B4-BE49-F238E27FC236}">
                <a16:creationId xmlns:a16="http://schemas.microsoft.com/office/drawing/2014/main" id="{E8B14AB7-3CCF-1E29-64C5-0BB46CDD15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A8206E-2AD9-3F8C-7797-8207EEC683E9}"/>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6" name="Footer Placeholder 5">
            <a:extLst>
              <a:ext uri="{FF2B5EF4-FFF2-40B4-BE49-F238E27FC236}">
                <a16:creationId xmlns:a16="http://schemas.microsoft.com/office/drawing/2014/main" id="{202E09EA-370F-300D-CE15-A47F3E880C29}"/>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A5D04144-3A06-1EBB-10F2-EE8DF6301DF5}"/>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172637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9F68F-9E5F-6C1C-E829-3C126A046EBE}"/>
              </a:ext>
            </a:extLst>
          </p:cNvPr>
          <p:cNvSpPr>
            <a:spLocks noGrp="1"/>
          </p:cNvSpPr>
          <p:nvPr>
            <p:ph type="title"/>
          </p:nvPr>
        </p:nvSpPr>
        <p:spPr/>
        <p:txBody>
          <a:bodyPr/>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A41FB14B-DCEA-BE94-753D-D94279ED88D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22537565-AFD3-5851-2554-62CB5C15D610}"/>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66AFA9C7-D081-C24F-3A24-C9085E128C0E}"/>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1839B136-6F8D-F03F-32EF-16E4A00A6DF1}"/>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719463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564F98-C804-2788-FDAB-80D03F7B3E3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BC0BA039-F941-9BA4-D73B-C3782B78257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DEF07682-8038-AE56-C679-4C18D21B4329}"/>
              </a:ext>
            </a:extLst>
          </p:cNvPr>
          <p:cNvSpPr>
            <a:spLocks noGrp="1"/>
          </p:cNvSpPr>
          <p:nvPr>
            <p:ph type="dt" sz="half" idx="10"/>
          </p:nvPr>
        </p:nvSpPr>
        <p:spPr/>
        <p:txBody>
          <a:body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DADA8EAB-23A9-9A1B-B785-89F8567A735C}"/>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272805E6-6EF8-49AD-4383-48F8E1D8946C}"/>
              </a:ext>
            </a:extLst>
          </p:cNvPr>
          <p:cNvSpPr>
            <a:spLocks noGrp="1"/>
          </p:cNvSpPr>
          <p:nvPr>
            <p:ph type="sldNum" sz="quarter" idx="12"/>
          </p:nvPr>
        </p:nvSpPr>
        <p:spPr/>
        <p:txBody>
          <a:bodyPr/>
          <a:lstStyle/>
          <a:p>
            <a:fld id="{F2D6ECCE-4A58-E04F-B322-F5F866A52C1B}" type="slidenum">
              <a:rPr lang="en-RO" smtClean="0"/>
              <a:t>‹#›</a:t>
            </a:fld>
            <a:endParaRPr lang="en-RO"/>
          </a:p>
        </p:txBody>
      </p:sp>
    </p:spTree>
    <p:extLst>
      <p:ext uri="{BB962C8B-B14F-4D97-AF65-F5344CB8AC3E}">
        <p14:creationId xmlns:p14="http://schemas.microsoft.com/office/powerpoint/2010/main" val="3142129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BD73AF-A1E4-070B-FC7C-1FDAF7B583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RO"/>
          </a:p>
        </p:txBody>
      </p:sp>
      <p:sp>
        <p:nvSpPr>
          <p:cNvPr id="3" name="Text Placeholder 2">
            <a:extLst>
              <a:ext uri="{FF2B5EF4-FFF2-40B4-BE49-F238E27FC236}">
                <a16:creationId xmlns:a16="http://schemas.microsoft.com/office/drawing/2014/main" id="{EF924685-ED38-FE02-9BF4-6B989B87EC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DAACEC7D-9EAC-B5EF-DC41-C931D7E5F2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51FB0-090B-B14C-B6EE-87C7968CD529}" type="datetimeFigureOut">
              <a:rPr lang="en-RO" smtClean="0"/>
              <a:t>12/13/22</a:t>
            </a:fld>
            <a:endParaRPr lang="en-RO"/>
          </a:p>
        </p:txBody>
      </p:sp>
      <p:sp>
        <p:nvSpPr>
          <p:cNvPr id="5" name="Footer Placeholder 4">
            <a:extLst>
              <a:ext uri="{FF2B5EF4-FFF2-40B4-BE49-F238E27FC236}">
                <a16:creationId xmlns:a16="http://schemas.microsoft.com/office/drawing/2014/main" id="{8FAA3E9F-B085-CF58-A6B6-168B1F7C8C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O"/>
          </a:p>
        </p:txBody>
      </p:sp>
      <p:sp>
        <p:nvSpPr>
          <p:cNvPr id="6" name="Slide Number Placeholder 5">
            <a:extLst>
              <a:ext uri="{FF2B5EF4-FFF2-40B4-BE49-F238E27FC236}">
                <a16:creationId xmlns:a16="http://schemas.microsoft.com/office/drawing/2014/main" id="{CF180F99-3DB0-7156-9AC7-D1902A1431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6ECCE-4A58-E04F-B322-F5F866A52C1B}" type="slidenum">
              <a:rPr lang="en-RO" smtClean="0"/>
              <a:t>‹#›</a:t>
            </a:fld>
            <a:endParaRPr lang="en-RO"/>
          </a:p>
        </p:txBody>
      </p:sp>
    </p:spTree>
    <p:extLst>
      <p:ext uri="{BB962C8B-B14F-4D97-AF65-F5344CB8AC3E}">
        <p14:creationId xmlns:p14="http://schemas.microsoft.com/office/powerpoint/2010/main" val="3104973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8830A-A706-722E-DDF0-DF0983DC37A0}"/>
              </a:ext>
            </a:extLst>
          </p:cNvPr>
          <p:cNvSpPr>
            <a:spLocks noGrp="1"/>
          </p:cNvSpPr>
          <p:nvPr>
            <p:ph type="ctrTitle"/>
          </p:nvPr>
        </p:nvSpPr>
        <p:spPr>
          <a:xfrm>
            <a:off x="1020417" y="1122363"/>
            <a:ext cx="9647583" cy="2387600"/>
          </a:xfrm>
        </p:spPr>
        <p:txBody>
          <a:bodyPr>
            <a:normAutofit fontScale="90000"/>
          </a:bodyPr>
          <a:lstStyle/>
          <a:p>
            <a:r>
              <a:rPr lang="en-GB" dirty="0"/>
              <a:t>Analytic marking of obliques in Romanian: the case of </a:t>
            </a:r>
            <a:r>
              <a:rPr lang="en-GB" dirty="0" err="1"/>
              <a:t>lu</a:t>
            </a:r>
            <a:r>
              <a:rPr lang="en-GB" dirty="0"/>
              <a:t>(</a:t>
            </a:r>
            <a:r>
              <a:rPr lang="en-GB" dirty="0" err="1"/>
              <a:t>i</a:t>
            </a:r>
            <a:r>
              <a:rPr lang="en-GB" dirty="0"/>
              <a:t>) and li…</a:t>
            </a:r>
            <a:endParaRPr lang="en-RO" dirty="0"/>
          </a:p>
        </p:txBody>
      </p:sp>
      <p:sp>
        <p:nvSpPr>
          <p:cNvPr id="3" name="Subtitle 2">
            <a:extLst>
              <a:ext uri="{FF2B5EF4-FFF2-40B4-BE49-F238E27FC236}">
                <a16:creationId xmlns:a16="http://schemas.microsoft.com/office/drawing/2014/main" id="{0BBA5CE1-7C30-BC85-3612-CF384C9BB46B}"/>
              </a:ext>
            </a:extLst>
          </p:cNvPr>
          <p:cNvSpPr>
            <a:spLocks noGrp="1"/>
          </p:cNvSpPr>
          <p:nvPr>
            <p:ph type="subTitle" idx="1"/>
          </p:nvPr>
        </p:nvSpPr>
        <p:spPr>
          <a:xfrm>
            <a:off x="848139" y="3602038"/>
            <a:ext cx="10614991" cy="1655762"/>
          </a:xfrm>
        </p:spPr>
        <p:txBody>
          <a:bodyPr/>
          <a:lstStyle/>
          <a:p>
            <a:r>
              <a:rPr lang="en-RO" dirty="0"/>
              <a:t>Oana </a:t>
            </a:r>
            <a:r>
              <a:rPr lang="en-RO"/>
              <a:t>Uță Bărbulescu</a:t>
            </a:r>
            <a:endParaRPr lang="ro-RO" dirty="0"/>
          </a:p>
          <a:p>
            <a:r>
              <a:rPr lang="en-GB" sz="1400" dirty="0"/>
              <a:t>University of Bucharest, University of Oxford, Institute for South-East European Studies, </a:t>
            </a:r>
          </a:p>
          <a:p>
            <a:r>
              <a:rPr lang="en-GB" sz="1400" dirty="0" err="1"/>
              <a:t>oana.uta@ling-phil.ox.ac.uk</a:t>
            </a:r>
            <a:r>
              <a:rPr lang="en-GB" sz="1400" dirty="0"/>
              <a:t>.  </a:t>
            </a:r>
          </a:p>
          <a:p>
            <a:endParaRPr lang="en-RO" dirty="0"/>
          </a:p>
        </p:txBody>
      </p:sp>
    </p:spTree>
    <p:extLst>
      <p:ext uri="{BB962C8B-B14F-4D97-AF65-F5344CB8AC3E}">
        <p14:creationId xmlns:p14="http://schemas.microsoft.com/office/powerpoint/2010/main" val="2125447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CC3567-E0BF-D4DF-B06F-14B14AE40101}"/>
              </a:ext>
            </a:extLst>
          </p:cNvPr>
          <p:cNvSpPr txBox="1"/>
          <p:nvPr/>
        </p:nvSpPr>
        <p:spPr>
          <a:xfrm>
            <a:off x="172996" y="358345"/>
            <a:ext cx="11775988" cy="612895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Prenominal marking is – if we were to consider only the data from grammars – a simple and marginal aspect 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-Romance morphosyntax. Simply put, a kind of Cinderella of morphosyntax.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rules governing the selection are – according to the grammars and the main descriptive works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Sandfeld&amp;Olsen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Jordan, GLR, GALR, etc.) – very simple, the categories of names showing this mark being: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rPr>
              <a:t>all masculine anthroponyms, plus feminine ones ending in a consonant or ending in a vowel other than </a:t>
            </a:r>
            <a:r>
              <a:rPr lang="en-GB" sz="1800" i="1" dirty="0">
                <a:effectLst/>
                <a:latin typeface="Times New Roman" panose="02020603050405020304" pitchFamily="18" charset="0"/>
                <a:ea typeface="Calibri" panose="020F0502020204030204" pitchFamily="34" charset="0"/>
              </a:rPr>
              <a:t>-a</a:t>
            </a:r>
            <a:r>
              <a:rPr lang="en-RO" dirty="0">
                <a:effectLst/>
              </a:rPr>
              <a:t> </a:t>
            </a:r>
          </a:p>
          <a:p>
            <a:pPr marL="342900" lvl="0" indent="-342900" algn="just">
              <a:buFont typeface="+mj-lt"/>
              <a:buAutoNum type="arabicParen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all masculine anthroponyms, plus feminine ones ending in a consonant or ending in a vowel other than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Ion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Matei</a:t>
            </a:r>
            <a:r>
              <a:rPr lang="en-GB" sz="1800">
                <a:effectLst/>
                <a:latin typeface="Times New Roman" panose="02020603050405020304" pitchFamily="18" charset="0"/>
                <a:ea typeface="Calibri" panose="020F0502020204030204" pitchFamily="34" charset="0"/>
                <a:cs typeface="Times New Roman" panose="02020603050405020304" pitchFamily="18" charset="0"/>
              </a:rPr>
              <a:t>		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Radu</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John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Matthew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Radu = to John/John’s, to Matthew/Matthew’s, to Radu/Radu’s</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Carmen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Jeni</a:t>
            </a:r>
            <a:r>
              <a:rPr lang="en-GB"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F</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Carmen</a:t>
            </a:r>
            <a:r>
              <a:rPr lang="en-GB" sz="1800" cap="small" baseline="-25000" dirty="0" err="1">
                <a:effectLst/>
                <a:latin typeface="Times New Roman" panose="02020603050405020304" pitchFamily="18" charset="0"/>
                <a:ea typeface="Calibri" panose="020F0502020204030204" pitchFamily="34" charset="0"/>
                <a:cs typeface="Times New Roman" panose="02020603050405020304" pitchFamily="18" charset="0"/>
              </a:rPr>
              <a:t>f</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Jeni</a:t>
            </a:r>
            <a:r>
              <a:rPr lang="en-GB" sz="1800" cap="small" baseline="-25000" dirty="0" err="1">
                <a:effectLst/>
                <a:latin typeface="Times New Roman" panose="02020603050405020304" pitchFamily="18" charset="0"/>
                <a:ea typeface="Calibri" panose="020F0502020204030204" pitchFamily="34" charset="0"/>
                <a:cs typeface="Times New Roman" panose="02020603050405020304" pitchFamily="18" charset="0"/>
              </a:rPr>
              <a:t>f</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2) nouns "resembling proper names" (GALR: 84)</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months of the year </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sfârșitul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iunie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august</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end.the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June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May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August = the end of June, May, August	</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years</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sfârșitul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1990</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end.the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1990 = the end of the year 1990</a:t>
            </a:r>
            <a:endParaRPr lang="en-RO" dirty="0">
              <a:latin typeface="Times New Roman" panose="02020603050405020304" pitchFamily="18" charset="0"/>
              <a:ea typeface="Calibri" panose="020F0502020204030204" pitchFamily="34" charset="0"/>
              <a:cs typeface="Times New Roman" panose="02020603050405020304" pitchFamily="18" charset="0"/>
            </a:endParaRPr>
          </a:p>
          <a:p>
            <a:pPr indent="228600" algn="just"/>
            <a:r>
              <a:rPr lang="en-RO" dirty="0">
                <a:latin typeface="Times New Roman" panose="02020603050405020304" pitchFamily="18" charset="0"/>
                <a:ea typeface="Calibri" panose="020F0502020204030204" pitchFamily="34" charset="0"/>
                <a:cs typeface="Times New Roman" panose="02020603050405020304" pitchFamily="18" charset="0"/>
              </a:rPr>
              <a:t>	c)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occasional metalinguistic uses of prepositions, conjunctions, and other invariant words as nominals</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absența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absence.the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the absence of the conjunction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endParaRPr lang="en-RO"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If everything is so clear and simple, why would there be a need for a presentation on this prenominal marking?</a:t>
            </a:r>
            <a:r>
              <a:rPr lang="en-RO" dirty="0">
                <a:effectLst/>
                <a:latin typeface="Times New Roman" panose="02020603050405020304" pitchFamily="18" charset="0"/>
                <a:cs typeface="Times New Roman" panose="02020603050405020304" pitchFamily="18" charset="0"/>
              </a:rPr>
              <a:t> </a:t>
            </a:r>
            <a:endParaRPr lang="en-R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8430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B98D11-3B07-8452-21AC-56942A4E937B}"/>
              </a:ext>
            </a:extLst>
          </p:cNvPr>
          <p:cNvSpPr txBox="1"/>
          <p:nvPr/>
        </p:nvSpPr>
        <p:spPr>
          <a:xfrm>
            <a:off x="444843" y="259492"/>
            <a:ext cx="11331146" cy="6463308"/>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This apparent stability of prenominal marking seems to be contradicted by the grammars themselves, insofar as even they admit that there was more variation in diachrony, but also at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diastratic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diaphasic level.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For example, SLR (1936: 68-69) states that: „Les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noms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famille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employés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tout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seuls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peuvent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former le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génitif</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façon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ordinaire: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băetul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Mălăerului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B-V Lu. 167… On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trouve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aussi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les deux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procédés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avec les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noms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masculins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Ionu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Bodii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Ag. Int. 5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Bodea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While Jordan 1948 [1943]: 82 states that: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Numai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cele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terminate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în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pot fi, din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cauza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finalei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asimilate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cu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numele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apelative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Duminica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Tomei,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Nică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Ştefan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deşi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chiar</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la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ele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predomină</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antepunerea</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articolului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Toma, a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Petrea</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etc.)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Cu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scopuri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stilistice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celelalte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masculine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primesc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articolul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sfârşit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conspiraţia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Dărmănescului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vitejia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Radului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ca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în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limba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veche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alocuri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în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populară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actuală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sublinierea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Only those ending in -a can, because of their ending, be assimilated to appellative nouns (cf.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Duminica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Tomei,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Nică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Ştefan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although even with them the prenominal position of the article predominates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Toma,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 </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For stylistic purposes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other masculine nouns take the postnominal article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Dărmănescu’s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conspiracy, Radu’s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valor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as in the old language and, in some places, in current popular language (my emphasis).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rPr>
              <a:t>And GLR 1963: 88 mentions that: „Cele terminate </a:t>
            </a:r>
            <a:r>
              <a:rPr lang="en-GB" sz="1800" dirty="0" err="1">
                <a:effectLst/>
                <a:latin typeface="Times New Roman" panose="02020603050405020304" pitchFamily="18" charset="0"/>
                <a:ea typeface="Calibri" panose="020F0502020204030204" pitchFamily="34" charset="0"/>
              </a:rPr>
              <a:t>în</a:t>
            </a:r>
            <a:r>
              <a:rPr lang="en-GB" sz="1800" dirty="0">
                <a:effectLst/>
                <a:latin typeface="Times New Roman" panose="02020603050405020304" pitchFamily="18" charset="0"/>
                <a:ea typeface="Calibri" panose="020F0502020204030204" pitchFamily="34" charset="0"/>
              </a:rPr>
              <a:t> </a:t>
            </a:r>
            <a:r>
              <a:rPr lang="en-GB" sz="1800" i="1" dirty="0">
                <a:effectLst/>
                <a:latin typeface="Times New Roman" panose="02020603050405020304" pitchFamily="18" charset="0"/>
                <a:ea typeface="Calibri" panose="020F0502020204030204" pitchFamily="34" charset="0"/>
              </a:rPr>
              <a:t>-(e)a</a:t>
            </a:r>
            <a:r>
              <a:rPr lang="en-GB" sz="1800" dirty="0">
                <a:effectLst/>
                <a:latin typeface="Times New Roman" panose="02020603050405020304" pitchFamily="18" charset="0"/>
                <a:ea typeface="Calibri" panose="020F0502020204030204" pitchFamily="34" charset="0"/>
              </a:rPr>
              <a:t> se </a:t>
            </a:r>
            <a:r>
              <a:rPr lang="en-GB" sz="1800" dirty="0" err="1">
                <a:effectLst/>
                <a:latin typeface="Times New Roman" panose="02020603050405020304" pitchFamily="18" charset="0"/>
                <a:ea typeface="Calibri" panose="020F0502020204030204" pitchFamily="34" charset="0"/>
              </a:rPr>
              <a:t>declină</a:t>
            </a:r>
            <a:r>
              <a:rPr lang="en-GB" sz="1800" dirty="0">
                <a:effectLst/>
                <a:latin typeface="Times New Roman" panose="02020603050405020304" pitchFamily="18" charset="0"/>
                <a:ea typeface="Calibri" panose="020F0502020204030204" pitchFamily="34" charset="0"/>
              </a:rPr>
              <a:t> fie la </a:t>
            </a:r>
            <a:r>
              <a:rPr lang="en-GB" sz="1800" dirty="0" err="1">
                <a:effectLst/>
                <a:latin typeface="Times New Roman" panose="02020603050405020304" pitchFamily="18" charset="0"/>
                <a:ea typeface="Calibri" panose="020F0502020204030204" pitchFamily="34" charset="0"/>
              </a:rPr>
              <a:t>fel</a:t>
            </a:r>
            <a:r>
              <a:rPr lang="en-GB" sz="1800" dirty="0">
                <a:effectLst/>
                <a:latin typeface="Times New Roman" panose="02020603050405020304" pitchFamily="18" charset="0"/>
                <a:ea typeface="Calibri" panose="020F0502020204030204" pitchFamily="34" charset="0"/>
              </a:rPr>
              <a:t> cu </a:t>
            </a:r>
            <a:r>
              <a:rPr lang="en-GB" sz="1800" dirty="0" err="1">
                <a:effectLst/>
                <a:latin typeface="Times New Roman" panose="02020603050405020304" pitchFamily="18" charset="0"/>
                <a:ea typeface="Calibri" panose="020F0502020204030204" pitchFamily="34" charset="0"/>
              </a:rPr>
              <a:t>celelalte</a:t>
            </a:r>
            <a:r>
              <a:rPr lang="en-GB" sz="1800" dirty="0">
                <a:effectLst/>
                <a:latin typeface="Times New Roman" panose="02020603050405020304" pitchFamily="18" charset="0"/>
                <a:ea typeface="Calibri" panose="020F0502020204030204" pitchFamily="34" charset="0"/>
              </a:rPr>
              <a:t>, fie, </a:t>
            </a:r>
            <a:r>
              <a:rPr lang="en-GB" sz="1800" dirty="0" err="1">
                <a:effectLst/>
                <a:latin typeface="Times New Roman" panose="02020603050405020304" pitchFamily="18" charset="0"/>
                <a:ea typeface="Calibri" panose="020F0502020204030204" pitchFamily="34" charset="0"/>
              </a:rPr>
              <a:t>mai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rar</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în</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vorbirea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populară</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după</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modelul</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numelor</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proprii</a:t>
            </a:r>
            <a:r>
              <a:rPr lang="en-GB" sz="1800" dirty="0">
                <a:effectLst/>
                <a:latin typeface="Times New Roman" panose="02020603050405020304" pitchFamily="18" charset="0"/>
                <a:ea typeface="Calibri" panose="020F0502020204030204" pitchFamily="34" charset="0"/>
              </a:rPr>
              <a:t> feminine, din </a:t>
            </a:r>
            <a:r>
              <a:rPr lang="en-GB" sz="1800" dirty="0" err="1">
                <a:effectLst/>
                <a:latin typeface="Times New Roman" panose="02020603050405020304" pitchFamily="18" charset="0"/>
                <a:ea typeface="Calibri" panose="020F0502020204030204" pitchFamily="34" charset="0"/>
              </a:rPr>
              <a:t>cauza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terminaţiei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identice</a:t>
            </a:r>
            <a:r>
              <a:rPr lang="en-GB" sz="1800" dirty="0">
                <a:effectLst/>
                <a:latin typeface="Times New Roman" panose="02020603050405020304" pitchFamily="18" charset="0"/>
                <a:ea typeface="Calibri" panose="020F0502020204030204" pitchFamily="34" charset="0"/>
              </a:rPr>
              <a:t> cu a </a:t>
            </a:r>
            <a:r>
              <a:rPr lang="en-GB" sz="1800" dirty="0" err="1">
                <a:effectLst/>
                <a:latin typeface="Times New Roman" panose="02020603050405020304" pitchFamily="18" charset="0"/>
                <a:ea typeface="Calibri" panose="020F0502020204030204" pitchFamily="34" charset="0"/>
              </a:rPr>
              <a:t>acestora</a:t>
            </a:r>
            <a:r>
              <a:rPr lang="en-GB" sz="1800" dirty="0">
                <a:effectLst/>
                <a:latin typeface="Times New Roman" panose="02020603050405020304" pitchFamily="18" charset="0"/>
                <a:ea typeface="Calibri" panose="020F0502020204030204" pitchFamily="34" charset="0"/>
              </a:rPr>
              <a:t>: Toma – al Tomei (</a:t>
            </a:r>
            <a:r>
              <a:rPr lang="en-GB" sz="1800" dirty="0" err="1">
                <a:effectLst/>
                <a:latin typeface="Times New Roman" panose="02020603050405020304" pitchFamily="18" charset="0"/>
                <a:ea typeface="Calibri" panose="020F0502020204030204" pitchFamily="34" charset="0"/>
              </a:rPr>
              <a:t>obișnuit</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Toma) – Tomo, </a:t>
            </a:r>
            <a:r>
              <a:rPr lang="en-GB" sz="1800" dirty="0" err="1">
                <a:effectLst/>
                <a:latin typeface="Times New Roman" panose="02020603050405020304" pitchFamily="18" charset="0"/>
                <a:ea typeface="Calibri" panose="020F0502020204030204" pitchFamily="34" charset="0"/>
              </a:rPr>
              <a:t>Oprea</a:t>
            </a:r>
            <a:r>
              <a:rPr lang="en-GB" sz="1800" dirty="0">
                <a:effectLst/>
                <a:latin typeface="Times New Roman" panose="02020603050405020304" pitchFamily="18" charset="0"/>
                <a:ea typeface="Calibri" panose="020F0502020204030204" pitchFamily="34" charset="0"/>
              </a:rPr>
              <a:t> – al </a:t>
            </a:r>
            <a:r>
              <a:rPr lang="en-GB" sz="1800" dirty="0" err="1">
                <a:effectLst/>
                <a:latin typeface="Times New Roman" panose="02020603050405020304" pitchFamily="18" charset="0"/>
                <a:ea typeface="Calibri" panose="020F0502020204030204" pitchFamily="34" charset="0"/>
              </a:rPr>
              <a:t>Oprei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obișnuit</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Oprea</a:t>
            </a:r>
            <a:r>
              <a:rPr lang="en-GB" sz="1800" dirty="0">
                <a:effectLst/>
                <a:latin typeface="Times New Roman" panose="02020603050405020304" pitchFamily="18" charset="0"/>
                <a:ea typeface="Calibri" panose="020F0502020204030204" pitchFamily="34" charset="0"/>
              </a:rPr>
              <a:t> ) – </a:t>
            </a:r>
            <a:r>
              <a:rPr lang="en-GB" sz="1800" dirty="0" err="1">
                <a:effectLst/>
                <a:latin typeface="Times New Roman" panose="02020603050405020304" pitchFamily="18" charset="0"/>
                <a:ea typeface="Calibri" panose="020F0502020204030204" pitchFamily="34" charset="0"/>
              </a:rPr>
              <a:t>Opreo</a:t>
            </a:r>
            <a:r>
              <a:rPr lang="en-GB" sz="1800" dirty="0">
                <a:effectLst/>
                <a:latin typeface="Times New Roman" panose="02020603050405020304" pitchFamily="18" charset="0"/>
                <a:ea typeface="Calibri" panose="020F0502020204030204" pitchFamily="34" charset="0"/>
              </a:rPr>
              <a:t>”./ Those ending in -(e)a decline either like the other masculine nouns, or, more rarely (in popular language), </a:t>
            </a:r>
            <a:r>
              <a:rPr lang="en-GB" sz="1800" b="1" dirty="0">
                <a:effectLst/>
                <a:latin typeface="Times New Roman" panose="02020603050405020304" pitchFamily="18" charset="0"/>
                <a:ea typeface="Calibri" panose="020F0502020204030204" pitchFamily="34" charset="0"/>
              </a:rPr>
              <a:t>according to the declension of feminine proper names</a:t>
            </a:r>
            <a:r>
              <a:rPr lang="en-GB" sz="1800" dirty="0">
                <a:effectLst/>
                <a:latin typeface="Times New Roman" panose="02020603050405020304" pitchFamily="18" charset="0"/>
                <a:ea typeface="Calibri" panose="020F0502020204030204" pitchFamily="34" charset="0"/>
              </a:rPr>
              <a:t>, because of their identical ending: Toma – Tomei (</a:t>
            </a:r>
            <a:r>
              <a:rPr lang="en-GB" dirty="0">
                <a:latin typeface="Times New Roman" panose="02020603050405020304" pitchFamily="18" charset="0"/>
                <a:ea typeface="Calibri" panose="020F0502020204030204" pitchFamily="34" charset="0"/>
              </a:rPr>
              <a:t>usual marking</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Toma) – Tomo, </a:t>
            </a:r>
            <a:r>
              <a:rPr lang="en-GB" sz="1800" dirty="0" err="1">
                <a:effectLst/>
                <a:latin typeface="Times New Roman" panose="02020603050405020304" pitchFamily="18" charset="0"/>
                <a:ea typeface="Calibri" panose="020F0502020204030204" pitchFamily="34" charset="0"/>
              </a:rPr>
              <a:t>Oprea</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Opreei</a:t>
            </a:r>
            <a:r>
              <a:rPr lang="en-GB" sz="1800" dirty="0">
                <a:effectLst/>
                <a:latin typeface="Times New Roman" panose="02020603050405020304" pitchFamily="18" charset="0"/>
                <a:ea typeface="Calibri" panose="020F0502020204030204" pitchFamily="34" charset="0"/>
              </a:rPr>
              <a:t> (usual </a:t>
            </a:r>
            <a:r>
              <a:rPr lang="en-GB" dirty="0">
                <a:latin typeface="Times New Roman" panose="02020603050405020304" pitchFamily="18" charset="0"/>
                <a:ea typeface="Calibri" panose="020F0502020204030204" pitchFamily="34" charset="0"/>
              </a:rPr>
              <a:t>marking </a:t>
            </a:r>
            <a:r>
              <a:rPr lang="en-GB" dirty="0" err="1">
                <a:latin typeface="Times New Roman" panose="02020603050405020304" pitchFamily="18" charset="0"/>
                <a:ea typeface="Calibri" panose="020F0502020204030204" pitchFamily="34" charset="0"/>
              </a:rPr>
              <a:t>lui</a:t>
            </a:r>
            <a:r>
              <a:rPr lang="en-GB" dirty="0">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Oprea</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Opreo</a:t>
            </a:r>
            <a:r>
              <a:rPr lang="en-GB" sz="1800" dirty="0">
                <a:effectLst/>
                <a:latin typeface="Times New Roman" panose="02020603050405020304" pitchFamily="18" charset="0"/>
                <a:ea typeface="Calibri" panose="020F0502020204030204" pitchFamily="34" charset="0"/>
              </a:rPr>
              <a:t> (my emphasis).</a:t>
            </a:r>
            <a:r>
              <a:rPr lang="en-RO" dirty="0">
                <a:effectLst/>
              </a:rPr>
              <a:t> </a:t>
            </a:r>
          </a:p>
          <a:p>
            <a:r>
              <a:rPr lang="en-GB" sz="1800" dirty="0">
                <a:effectLst/>
                <a:latin typeface="Times New Roman" panose="02020603050405020304" pitchFamily="18" charset="0"/>
                <a:ea typeface="Calibri" panose="020F0502020204030204" pitchFamily="34" charset="0"/>
              </a:rPr>
              <a:t>Thus, fundamental descriptive works and grammars – despite treating prenominal marking as a marginal aspect of morphosyntax – admit that there is variation in diachrony as well as at the </a:t>
            </a:r>
            <a:r>
              <a:rPr lang="en-GB" sz="1800" dirty="0" err="1">
                <a:effectLst/>
                <a:latin typeface="Times New Roman" panose="02020603050405020304" pitchFamily="18" charset="0"/>
                <a:ea typeface="Calibri" panose="020F0502020204030204" pitchFamily="34" charset="0"/>
              </a:rPr>
              <a:t>diatopic</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diastratic</a:t>
            </a:r>
            <a:r>
              <a:rPr lang="en-GB" sz="1800" dirty="0">
                <a:effectLst/>
                <a:latin typeface="Times New Roman" panose="02020603050405020304" pitchFamily="18" charset="0"/>
                <a:ea typeface="Calibri" panose="020F0502020204030204" pitchFamily="34" charset="0"/>
              </a:rPr>
              <a:t> level etc. The notion that the norms of a literary language are “fixed” is somewhat relative (despite all the importance and stability of the norm, it changes over time).</a:t>
            </a:r>
            <a:r>
              <a:rPr lang="en-RO" dirty="0">
                <a:effectLst/>
              </a:rPr>
              <a:t> </a:t>
            </a:r>
            <a:endParaRPr lang="en-RO" dirty="0"/>
          </a:p>
        </p:txBody>
      </p:sp>
    </p:spTree>
    <p:extLst>
      <p:ext uri="{BB962C8B-B14F-4D97-AF65-F5344CB8AC3E}">
        <p14:creationId xmlns:p14="http://schemas.microsoft.com/office/powerpoint/2010/main" val="2511978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0FDCA3-85D4-532E-E098-019E951E0D45}"/>
              </a:ext>
            </a:extLst>
          </p:cNvPr>
          <p:cNvSpPr txBox="1"/>
          <p:nvPr/>
        </p:nvSpPr>
        <p:spPr>
          <a:xfrm>
            <a:off x="383059" y="321276"/>
            <a:ext cx="11689492" cy="89255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Linguistic atlases show a clear isogloss for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which has contributed to some extent to the marginalization of prenominal marking.</a:t>
            </a:r>
          </a:p>
          <a:p>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3956C04-B731-D9A9-FD3D-30BD851208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352" y="991803"/>
            <a:ext cx="6042453" cy="4531523"/>
          </a:xfrm>
          <a:prstGeom prst="rect">
            <a:avLst/>
          </a:prstGeom>
        </p:spPr>
      </p:pic>
      <p:sp>
        <p:nvSpPr>
          <p:cNvPr id="5" name="TextBox 4">
            <a:extLst>
              <a:ext uri="{FF2B5EF4-FFF2-40B4-BE49-F238E27FC236}">
                <a16:creationId xmlns:a16="http://schemas.microsoft.com/office/drawing/2014/main" id="{A9759D57-FE9A-5546-7E49-A9DBECD4A5AB}"/>
              </a:ext>
            </a:extLst>
          </p:cNvPr>
          <p:cNvSpPr txBox="1"/>
          <p:nvPr/>
        </p:nvSpPr>
        <p:spPr>
          <a:xfrm>
            <a:off x="6425512" y="991803"/>
            <a:ext cx="5362834" cy="2308324"/>
          </a:xfrm>
          <a:prstGeom prst="rect">
            <a:avLst/>
          </a:prstGeom>
          <a:noFill/>
        </p:spPr>
        <p:txBody>
          <a:bodyPr wrap="square" rtlCol="0">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green area represents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area, while the red area represents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area. According to ALR II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vol. 6,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area comprises north-western, central and eastern Transylvania and central Moldavia, while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area comprises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Banat-Hunedoara, south-eastern Transylvania, northern and southern Moldavia, some isolated points in north-eastern and central Transylvania.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44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A614C9-B6C3-F101-6B52-BFF52296E2DE}"/>
              </a:ext>
            </a:extLst>
          </p:cNvPr>
          <p:cNvSpPr txBox="1"/>
          <p:nvPr/>
        </p:nvSpPr>
        <p:spPr>
          <a:xfrm>
            <a:off x="259491" y="222422"/>
            <a:ext cx="11640065" cy="116955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Yet…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Data from dialect text collections as well as from ALR II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show that the situation is rather more complicated, because there is one more marker,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0960BE3-D206-57E7-7308-5559394648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44" y="1288192"/>
            <a:ext cx="5630562" cy="4222922"/>
          </a:xfrm>
          <a:prstGeom prst="rect">
            <a:avLst/>
          </a:prstGeom>
        </p:spPr>
      </p:pic>
      <p:sp>
        <p:nvSpPr>
          <p:cNvPr id="5" name="TextBox 4">
            <a:extLst>
              <a:ext uri="{FF2B5EF4-FFF2-40B4-BE49-F238E27FC236}">
                <a16:creationId xmlns:a16="http://schemas.microsoft.com/office/drawing/2014/main" id="{AE3CB811-1F53-2605-F8B8-A1B7475D5F53}"/>
              </a:ext>
            </a:extLst>
          </p:cNvPr>
          <p:cNvSpPr txBox="1"/>
          <p:nvPr/>
        </p:nvSpPr>
        <p:spPr>
          <a:xfrm>
            <a:off x="6268995" y="1288193"/>
            <a:ext cx="5630561" cy="1477328"/>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blue dots indicate a discontinuous area, in the south of Bihor and in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Apuseni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Mountains (more precisely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Țara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Moților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where the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marker is attested.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rPr>
              <a:t>So the situation is a bit more complicated. And not only for masculine anthroponyms oblique forms… </a:t>
            </a:r>
            <a:endParaRPr lang="en-RO" dirty="0"/>
          </a:p>
        </p:txBody>
      </p:sp>
    </p:spTree>
    <p:extLst>
      <p:ext uri="{BB962C8B-B14F-4D97-AF65-F5344CB8AC3E}">
        <p14:creationId xmlns:p14="http://schemas.microsoft.com/office/powerpoint/2010/main" val="1187914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BAD2AB-96AF-EBCD-D075-77B74AFDB972}"/>
              </a:ext>
            </a:extLst>
          </p:cNvPr>
          <p:cNvSpPr txBox="1"/>
          <p:nvPr/>
        </p:nvSpPr>
        <p:spPr>
          <a:xfrm>
            <a:off x="271849" y="345989"/>
            <a:ext cx="11652421" cy="3139321"/>
          </a:xfrm>
          <a:prstGeom prst="rect">
            <a:avLst/>
          </a:prstGeom>
          <a:noFill/>
        </p:spPr>
        <p:txBody>
          <a:bodyPr wrap="square" rtlCol="0">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order to understand the asymmetrical way in which anthroponyms and their morphosyntactic behaviour are attested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we need to take into consideration data from the so-called Slav</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-Romanian and Latin documents written in the 14</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15</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centuries. These facts are usually not taken into account in the histories and grammars of the Romanian language.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rPr>
              <a:t>In the 16</a:t>
            </a:r>
            <a:r>
              <a:rPr lang="en-GB" sz="1800" baseline="30000" dirty="0">
                <a:effectLst/>
                <a:latin typeface="Times New Roman" panose="02020603050405020304" pitchFamily="18" charset="0"/>
                <a:ea typeface="Calibri" panose="020F0502020204030204" pitchFamily="34" charset="0"/>
              </a:rPr>
              <a:t>th</a:t>
            </a:r>
            <a:r>
              <a:rPr lang="en-GB" sz="1800" dirty="0">
                <a:effectLst/>
                <a:latin typeface="Times New Roman" panose="02020603050405020304" pitchFamily="18" charset="0"/>
                <a:ea typeface="Calibri" panose="020F0502020204030204" pitchFamily="34" charset="0"/>
              </a:rPr>
              <a:t> century, some anthroponyms are attested with oblique forms with suffixed -</a:t>
            </a:r>
            <a:r>
              <a:rPr lang="en-GB" sz="1800" i="1"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while others are not. How can this asymmetry be explained?</a:t>
            </a:r>
            <a:r>
              <a:rPr lang="en-RO" dirty="0">
                <a:effectLst/>
              </a:rPr>
              <a:t> </a:t>
            </a: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first thing to note is that the anthroponyms have diverse origins and this has influenced their morphosyntactic behaviour. Next, their morphophonological characteristics have influenced this behaviour. In other cases, it is about - most likely – an idiosyncratic behaviour. In the 14</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15</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Slavo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-Romanian documents, there are several categories of masculine anthroponyms that bear the definite article or have an ending assimilated to the definite article: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3" name="TextBox 2">
            <a:extLst>
              <a:ext uri="{FF2B5EF4-FFF2-40B4-BE49-F238E27FC236}">
                <a16:creationId xmlns:a16="http://schemas.microsoft.com/office/drawing/2014/main" id="{8A3AB994-0290-F7C7-E7ED-AB5F46617D25}"/>
              </a:ext>
            </a:extLst>
          </p:cNvPr>
          <p:cNvSpPr txBox="1"/>
          <p:nvPr/>
        </p:nvSpPr>
        <p:spPr>
          <a:xfrm>
            <a:off x="271850" y="3311611"/>
            <a:ext cx="2804982" cy="3139321"/>
          </a:xfrm>
          <a:prstGeom prst="rect">
            <a:avLst/>
          </a:prstGeom>
          <a:noFill/>
        </p:spPr>
        <p:txBody>
          <a:bodyPr wrap="square" rtlCol="0">
            <a:spAutoFit/>
          </a:bodyPr>
          <a:lstStyle/>
          <a:p>
            <a:r>
              <a:rPr lang="en-RO" dirty="0">
                <a:latin typeface="Times New Roman" panose="02020603050405020304" pitchFamily="18" charset="0"/>
                <a:cs typeface="Times New Roman" panose="02020603050405020304" pitchFamily="18" charset="0"/>
              </a:rPr>
              <a:t>1)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Secular anthroponyms of Latin origin, derived from nicknames that come from adjectives or nouns: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Albul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1389,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Barbul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1389-1400,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Crețul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1482,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Fătul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1469,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Lupul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1490,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Micul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1415,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Negrul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1476,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Orbul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1495,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Păunul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1483,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Puiul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1453,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Rătundul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1476,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Tatul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1432-1440,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Taurul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1475 etc.);</a:t>
            </a:r>
            <a:r>
              <a:rPr lang="en-RO" dirty="0">
                <a:effectLst/>
                <a:latin typeface="Times New Roman" panose="02020603050405020304" pitchFamily="18" charset="0"/>
                <a:cs typeface="Times New Roman" panose="02020603050405020304" pitchFamily="18" charset="0"/>
              </a:rPr>
              <a:t> </a:t>
            </a:r>
            <a:endParaRPr lang="en-RO"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B307425-4F78-9FA8-163E-E7E6395CCF63}"/>
              </a:ext>
            </a:extLst>
          </p:cNvPr>
          <p:cNvSpPr txBox="1"/>
          <p:nvPr/>
        </p:nvSpPr>
        <p:spPr>
          <a:xfrm>
            <a:off x="2977979" y="3429000"/>
            <a:ext cx="2508422" cy="3416320"/>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2) Secular anthroponyms of Slavonic origin, also derived from nicknames, originally participial adjectives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Pârlitul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1478), or adjectives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Dragul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1469) (and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pârli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drag</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were already borrowed from Slavonic) or nouns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Bobul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1447);</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5" name="TextBox 4">
            <a:extLst>
              <a:ext uri="{FF2B5EF4-FFF2-40B4-BE49-F238E27FC236}">
                <a16:creationId xmlns:a16="http://schemas.microsoft.com/office/drawing/2014/main" id="{CB5E8D0D-DFE5-1024-946C-84F0BB733CD7}"/>
              </a:ext>
            </a:extLst>
          </p:cNvPr>
          <p:cNvSpPr txBox="1"/>
          <p:nvPr/>
        </p:nvSpPr>
        <p:spPr>
          <a:xfrm>
            <a:off x="5325763" y="3311611"/>
            <a:ext cx="6709718" cy="230832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 Masculine anthroponyms with adjectival form - derived with the suffixes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-(e)anu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former derives patronyms (the derivation with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means 'son of ...'), whereas those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eanu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-anu under certain phonological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circumdstances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derived from toponyms, in particular, the birthplace of the bearer of the name):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Bârseanul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1429 (&lt;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Bârsa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Făgărășanul</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1488 (&lt;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Făgăraş</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Izvoranul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1496 (&lt;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Izvor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Izvoară</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most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probably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village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2683356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712E6E-46DD-EA0D-9151-DCA6567D2F1B}"/>
              </a:ext>
            </a:extLst>
          </p:cNvPr>
          <p:cNvSpPr txBox="1"/>
          <p:nvPr/>
        </p:nvSpPr>
        <p:spPr>
          <a:xfrm>
            <a:off x="210065" y="234779"/>
            <a:ext cx="8937023" cy="5601533"/>
          </a:xfrm>
          <a:prstGeom prst="rect">
            <a:avLst/>
          </a:prstGeom>
          <a:noFill/>
        </p:spPr>
        <p:txBody>
          <a:bodyPr wrap="square">
            <a:spAutoFit/>
          </a:bodyPr>
          <a:lstStyle/>
          <a:p>
            <a:pPr lvl="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Anthroponymic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names formed from Slavonic names or truncated from so-called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bithematic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names (actually Slavonic compounds), which were originally common names, but also from quantifiers: </a:t>
            </a:r>
            <a:r>
              <a:rPr lang="ro-RO" sz="1800" i="1" dirty="0">
                <a:effectLst/>
                <a:latin typeface="Times New Roman" panose="02020603050405020304" pitchFamily="18" charset="0"/>
                <a:ea typeface="Calibri" panose="020F0502020204030204" pitchFamily="34" charset="0"/>
              </a:rPr>
              <a:t>Bratul</a:t>
            </a:r>
            <a:r>
              <a:rPr lang="ro-RO" sz="1800" dirty="0">
                <a:effectLst/>
                <a:latin typeface="Times New Roman" panose="02020603050405020304" pitchFamily="18" charset="0"/>
                <a:ea typeface="Calibri" panose="020F0502020204030204" pitchFamily="34" charset="0"/>
              </a:rPr>
              <a:t> 1431-1436 &lt; </a:t>
            </a:r>
            <a:r>
              <a:rPr lang="ro-RO" sz="1800" i="1" dirty="0" err="1">
                <a:effectLst/>
                <a:latin typeface="Times New Roman" panose="02020603050405020304" pitchFamily="18" charset="0"/>
                <a:ea typeface="Calibri" panose="020F0502020204030204" pitchFamily="34" charset="0"/>
              </a:rPr>
              <a:t>Brato</a:t>
            </a:r>
            <a:r>
              <a:rPr lang="ro-RO" sz="1800" i="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&lt; </a:t>
            </a:r>
            <a:r>
              <a:rPr lang="ro-RO" sz="1800" i="1" dirty="0" err="1">
                <a:effectLst/>
                <a:latin typeface="Times New Roman" panose="02020603050405020304" pitchFamily="18" charset="0"/>
                <a:ea typeface="Calibri" panose="020F0502020204030204" pitchFamily="34" charset="0"/>
              </a:rPr>
              <a:t>Bratomir</a:t>
            </a:r>
            <a:r>
              <a:rPr lang="ro-RO" sz="1800" i="1"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Bratoslav</a:t>
            </a:r>
            <a:r>
              <a:rPr lang="ro-RO" sz="1800" i="1"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Brativoj</a:t>
            </a:r>
            <a:r>
              <a:rPr lang="ro-RO" sz="1800" i="1"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Dragobrat</a:t>
            </a:r>
            <a:r>
              <a:rPr lang="ro-RO" sz="1800" i="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&lt; </a:t>
            </a:r>
            <a:r>
              <a:rPr lang="ro-RO" sz="1800" dirty="0" err="1">
                <a:effectLst/>
                <a:latin typeface="Times New Roman" panose="02020603050405020304" pitchFamily="18" charset="0"/>
                <a:ea typeface="Calibri" panose="020F0502020204030204" pitchFamily="34" charset="0"/>
              </a:rPr>
              <a:t>vsl</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bratrŭ</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bratŭ</a:t>
            </a:r>
            <a:r>
              <a:rPr lang="ro-RO" sz="1800" dirty="0">
                <a:effectLst/>
                <a:latin typeface="Times New Roman" panose="02020603050405020304" pitchFamily="18" charset="0"/>
                <a:ea typeface="Calibri" panose="020F0502020204030204" pitchFamily="34" charset="0"/>
              </a:rPr>
              <a:t> „frate”=</a:t>
            </a:r>
            <a:r>
              <a:rPr lang="ro-RO" sz="1800" dirty="0" err="1">
                <a:effectLst/>
                <a:latin typeface="Times New Roman" panose="02020603050405020304" pitchFamily="18" charset="0"/>
                <a:ea typeface="Calibri" panose="020F0502020204030204" pitchFamily="34" charset="0"/>
              </a:rPr>
              <a:t>brother</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Dobrul</a:t>
            </a:r>
            <a:r>
              <a:rPr lang="ro-RO" sz="1800" dirty="0">
                <a:effectLst/>
                <a:latin typeface="Times New Roman" panose="02020603050405020304" pitchFamily="18" charset="0"/>
                <a:ea typeface="Calibri" panose="020F0502020204030204" pitchFamily="34" charset="0"/>
              </a:rPr>
              <a:t> 1486 &lt; </a:t>
            </a:r>
            <a:r>
              <a:rPr lang="ro-RO" sz="1800" i="1" dirty="0">
                <a:effectLst/>
                <a:latin typeface="Times New Roman" panose="02020603050405020304" pitchFamily="18" charset="0"/>
                <a:ea typeface="Calibri" panose="020F0502020204030204" pitchFamily="34" charset="0"/>
              </a:rPr>
              <a:t>Dobromir, </a:t>
            </a:r>
            <a:r>
              <a:rPr lang="ro-RO" sz="1800" i="1" dirty="0" err="1">
                <a:effectLst/>
                <a:latin typeface="Times New Roman" panose="02020603050405020304" pitchFamily="18" charset="0"/>
                <a:ea typeface="Calibri" panose="020F0502020204030204" pitchFamily="34" charset="0"/>
              </a:rPr>
              <a:t>Dobroslav</a:t>
            </a:r>
            <a:r>
              <a:rPr lang="ro-RO" sz="1800" i="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&lt; </a:t>
            </a:r>
            <a:r>
              <a:rPr lang="ro-RO" sz="1800" dirty="0" err="1">
                <a:effectLst/>
                <a:latin typeface="Times New Roman" panose="02020603050405020304" pitchFamily="18" charset="0"/>
                <a:ea typeface="Calibri" panose="020F0502020204030204" pitchFamily="34" charset="0"/>
              </a:rPr>
              <a:t>vsl</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dobrŭ</a:t>
            </a:r>
            <a:r>
              <a:rPr lang="ro-RO" sz="1800" i="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„bun”=</a:t>
            </a:r>
            <a:r>
              <a:rPr lang="ro-RO" sz="1800" dirty="0" err="1">
                <a:effectLst/>
                <a:latin typeface="Times New Roman" panose="02020603050405020304" pitchFamily="18" charset="0"/>
                <a:ea typeface="Calibri" panose="020F0502020204030204" pitchFamily="34" charset="0"/>
              </a:rPr>
              <a:t>good</a:t>
            </a:r>
            <a:r>
              <a:rPr lang="ro-RO" sz="1800" dirty="0">
                <a:effectLst/>
                <a:latin typeface="Times New Roman" panose="02020603050405020304" pitchFamily="18" charset="0"/>
                <a:ea typeface="Calibri" panose="020F0502020204030204" pitchFamily="34" charset="0"/>
              </a:rPr>
              <a:t>, </a:t>
            </a:r>
            <a:r>
              <a:rPr lang="ro-RO" sz="1800" i="1" dirty="0">
                <a:effectLst/>
                <a:latin typeface="Times New Roman" panose="02020603050405020304" pitchFamily="18" charset="0"/>
                <a:ea typeface="Calibri" panose="020F0502020204030204" pitchFamily="34" charset="0"/>
              </a:rPr>
              <a:t>Pârvul</a:t>
            </a:r>
            <a:r>
              <a:rPr lang="ro-RO" sz="1800" dirty="0">
                <a:effectLst/>
                <a:latin typeface="Times New Roman" panose="02020603050405020304" pitchFamily="18" charset="0"/>
                <a:ea typeface="Calibri" panose="020F0502020204030204" pitchFamily="34" charset="0"/>
              </a:rPr>
              <a:t> 1482 &lt; </a:t>
            </a:r>
            <a:r>
              <a:rPr lang="ro-RO" sz="1800" dirty="0" err="1">
                <a:effectLst/>
                <a:latin typeface="Times New Roman" panose="02020603050405020304" pitchFamily="18" charset="0"/>
                <a:ea typeface="Calibri" panose="020F0502020204030204" pitchFamily="34" charset="0"/>
              </a:rPr>
              <a:t>vsl</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prŭvŭ</a:t>
            </a:r>
            <a:r>
              <a:rPr lang="ro-RO" sz="1800" dirty="0">
                <a:effectLst/>
                <a:latin typeface="Times New Roman" panose="02020603050405020304" pitchFamily="18" charset="0"/>
                <a:ea typeface="Calibri" panose="020F0502020204030204" pitchFamily="34" charset="0"/>
              </a:rPr>
              <a:t> „primul”=</a:t>
            </a:r>
            <a:r>
              <a:rPr lang="ro-RO" sz="1800" dirty="0" err="1">
                <a:effectLst/>
                <a:latin typeface="Times New Roman" panose="02020603050405020304" pitchFamily="18" charset="0"/>
                <a:ea typeface="Calibri" panose="020F0502020204030204" pitchFamily="34" charset="0"/>
              </a:rPr>
              <a:t>first</a:t>
            </a:r>
            <a:r>
              <a:rPr lang="ro-RO" sz="1800" dirty="0">
                <a:effectLst/>
                <a:latin typeface="Times New Roman" panose="02020603050405020304" pitchFamily="18" charset="0"/>
                <a:ea typeface="Calibri" panose="020F0502020204030204" pitchFamily="34" charset="0"/>
              </a:rPr>
              <a:t>, </a:t>
            </a:r>
            <a:r>
              <a:rPr lang="ro-RO" sz="1800" i="1" dirty="0">
                <a:effectLst/>
                <a:latin typeface="Times New Roman" panose="02020603050405020304" pitchFamily="18" charset="0"/>
                <a:ea typeface="Calibri" panose="020F0502020204030204" pitchFamily="34" charset="0"/>
              </a:rPr>
              <a:t>Radul</a:t>
            </a:r>
            <a:r>
              <a:rPr lang="ro-RO" sz="1800" dirty="0">
                <a:effectLst/>
                <a:latin typeface="Times New Roman" panose="02020603050405020304" pitchFamily="18" charset="0"/>
                <a:ea typeface="Calibri" panose="020F0502020204030204" pitchFamily="34" charset="0"/>
              </a:rPr>
              <a:t> începând din documentele din secolul al XIV-lea &lt; </a:t>
            </a:r>
            <a:r>
              <a:rPr lang="ro-RO" sz="1800" i="1" dirty="0">
                <a:effectLst/>
                <a:latin typeface="Times New Roman" panose="02020603050405020304" pitchFamily="18" charset="0"/>
                <a:ea typeface="Calibri" panose="020F0502020204030204" pitchFamily="34" charset="0"/>
              </a:rPr>
              <a:t>Radomir, </a:t>
            </a:r>
            <a:r>
              <a:rPr lang="ro-RO" sz="1800" i="1" dirty="0" err="1">
                <a:effectLst/>
                <a:latin typeface="Times New Roman" panose="02020603050405020304" pitchFamily="18" charset="0"/>
                <a:ea typeface="Calibri" panose="020F0502020204030204" pitchFamily="34" charset="0"/>
              </a:rPr>
              <a:t>Radoslav</a:t>
            </a:r>
            <a:r>
              <a:rPr lang="ro-RO" sz="1800" i="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&lt; </a:t>
            </a:r>
            <a:r>
              <a:rPr lang="ro-RO" sz="1800" dirty="0" err="1">
                <a:effectLst/>
                <a:latin typeface="Times New Roman" panose="02020603050405020304" pitchFamily="18" charset="0"/>
                <a:ea typeface="Calibri" panose="020F0502020204030204" pitchFamily="34" charset="0"/>
              </a:rPr>
              <a:t>vsl</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rаdŭ</a:t>
            </a:r>
            <a:r>
              <a:rPr lang="ro-RO" sz="1800" dirty="0">
                <a:effectLst/>
                <a:latin typeface="Times New Roman" panose="02020603050405020304" pitchFamily="18" charset="0"/>
                <a:ea typeface="Calibri" panose="020F0502020204030204" pitchFamily="34" charset="0"/>
              </a:rPr>
              <a:t> „vesel”=</a:t>
            </a:r>
            <a:r>
              <a:rPr lang="ro-RO" sz="1800" dirty="0" err="1">
                <a:effectLst/>
                <a:latin typeface="Times New Roman" panose="02020603050405020304" pitchFamily="18" charset="0"/>
                <a:ea typeface="Calibri" panose="020F0502020204030204" pitchFamily="34" charset="0"/>
              </a:rPr>
              <a:t>glad</a:t>
            </a:r>
            <a:r>
              <a:rPr lang="ro-RO" sz="1800" dirty="0">
                <a:effectLst/>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merry</a:t>
            </a:r>
            <a:r>
              <a:rPr lang="ro-RO" sz="1800" dirty="0">
                <a:effectLst/>
                <a:latin typeface="Times New Roman" panose="02020603050405020304" pitchFamily="18" charset="0"/>
                <a:ea typeface="Calibri" panose="020F0502020204030204" pitchFamily="34" charset="0"/>
              </a:rPr>
              <a:t>, </a:t>
            </a:r>
            <a:r>
              <a:rPr lang="ro-RO" sz="1800" i="1" dirty="0">
                <a:effectLst/>
                <a:latin typeface="Times New Roman" panose="02020603050405020304" pitchFamily="18" charset="0"/>
                <a:ea typeface="Calibri" panose="020F0502020204030204" pitchFamily="34" charset="0"/>
              </a:rPr>
              <a:t>Vâlcul</a:t>
            </a:r>
            <a:r>
              <a:rPr lang="ro-RO" sz="1800" dirty="0">
                <a:effectLst/>
                <a:latin typeface="Times New Roman" panose="02020603050405020304" pitchFamily="18" charset="0"/>
                <a:ea typeface="Calibri" panose="020F0502020204030204" pitchFamily="34" charset="0"/>
              </a:rPr>
              <a:t> 1389-1400 &lt; </a:t>
            </a:r>
            <a:r>
              <a:rPr lang="ro-RO" sz="1800" dirty="0" err="1">
                <a:effectLst/>
                <a:latin typeface="Times New Roman" panose="02020603050405020304" pitchFamily="18" charset="0"/>
                <a:ea typeface="Calibri" panose="020F0502020204030204" pitchFamily="34" charset="0"/>
              </a:rPr>
              <a:t>vsl</a:t>
            </a:r>
            <a:r>
              <a:rPr lang="ro-RO" sz="1800" dirty="0">
                <a:effectLst/>
                <a:latin typeface="Times New Roman" panose="02020603050405020304" pitchFamily="18" charset="0"/>
                <a:ea typeface="Calibri" panose="020F0502020204030204" pitchFamily="34" charset="0"/>
              </a:rPr>
              <a:t>. *</a:t>
            </a:r>
            <a:r>
              <a:rPr lang="ro-RO" sz="1800" i="1" dirty="0" err="1">
                <a:effectLst/>
                <a:latin typeface="Times New Roman" panose="02020603050405020304" pitchFamily="18" charset="0"/>
                <a:ea typeface="Calibri" panose="020F0502020204030204" pitchFamily="34" charset="0"/>
              </a:rPr>
              <a:t>vlŭkŭ</a:t>
            </a:r>
            <a:r>
              <a:rPr lang="ro-RO" sz="1800" dirty="0">
                <a:effectLst/>
                <a:latin typeface="Times New Roman" panose="02020603050405020304" pitchFamily="18" charset="0"/>
                <a:ea typeface="Calibri" panose="020F0502020204030204" pitchFamily="34" charset="0"/>
              </a:rPr>
              <a:t> „lup”=</a:t>
            </a:r>
            <a:r>
              <a:rPr lang="ro-RO" sz="1800" dirty="0" err="1">
                <a:effectLst/>
                <a:latin typeface="Times New Roman" panose="02020603050405020304" pitchFamily="18" charset="0"/>
                <a:ea typeface="Calibri" panose="020F0502020204030204" pitchFamily="34" charset="0"/>
              </a:rPr>
              <a:t>wolf</a:t>
            </a:r>
            <a:r>
              <a:rPr lang="ro-RO" sz="1800" dirty="0">
                <a:effectLst/>
                <a:latin typeface="Times New Roman" panose="02020603050405020304" pitchFamily="18" charset="0"/>
                <a:ea typeface="Calibri" panose="020F0502020204030204" pitchFamily="34" charset="0"/>
              </a:rPr>
              <a:t>, etc</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p>
          <a:p>
            <a:pPr lvl="0" algn="just"/>
            <a:endParaRPr lang="ro-RO" dirty="0">
              <a:latin typeface="Times New Roman" panose="02020603050405020304" pitchFamily="18" charset="0"/>
              <a:ea typeface="Calibri" panose="020F0502020204030204" pitchFamily="34" charset="0"/>
              <a:cs typeface="Times New Roman" panose="02020603050405020304" pitchFamily="18" charset="0"/>
            </a:endParaRPr>
          </a:p>
          <a:p>
            <a:pPr marL="2286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nouns in 1) and 2), the form with the article is motivated, especially in nouns derived from adjectives, because it represents the nominalization of the feature considered the most salient for the referent. All these names appear with the postnominal article, because – originally - they could attach it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postnominally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All these nouns have oblique forms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expected, and they retain these oblique forms throughout the old period.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It is obvious that the anthroponyms under 3) were assimilated to the adjectives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-esc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so the mechanism that led to the suffixation of article is the same as in types 1) and 2). The aspect of names under 4) can also be explained by the same mechanisms, especially for anthroponyms coming from adjectives or from names whose Latin counterparts had the same treatment in the onomastic system (see the pair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Lupul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Vâlcul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23F9794-27D1-AE55-869D-FF5B8C41A0A9}"/>
              </a:ext>
            </a:extLst>
          </p:cNvPr>
          <p:cNvSpPr txBox="1"/>
          <p:nvPr/>
        </p:nvSpPr>
        <p:spPr>
          <a:xfrm>
            <a:off x="9452919" y="234779"/>
            <a:ext cx="2607276" cy="3139321"/>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word about the anthroponym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Radu(l)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Romanian a form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was definitely borrowed, because the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ending in this name is perfectly stable and absolutely independent of the viability of the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the phonetic type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bunu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329410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5D9166-145B-44D0-1018-98E626FFDB5E}"/>
              </a:ext>
            </a:extLst>
          </p:cNvPr>
          <p:cNvSpPr txBox="1"/>
          <p:nvPr/>
        </p:nvSpPr>
        <p:spPr>
          <a:xfrm>
            <a:off x="0" y="0"/>
            <a:ext cx="8998807" cy="646331"/>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rPr>
              <a:t>But in the 15</a:t>
            </a:r>
            <a:r>
              <a:rPr lang="en-GB" sz="1800" baseline="30000" dirty="0">
                <a:effectLst/>
                <a:latin typeface="Times New Roman" panose="02020603050405020304" pitchFamily="18" charset="0"/>
                <a:ea typeface="Calibri" panose="020F0502020204030204" pitchFamily="34" charset="0"/>
              </a:rPr>
              <a:t>th</a:t>
            </a:r>
            <a:r>
              <a:rPr lang="en-GB" sz="1800" dirty="0">
                <a:effectLst/>
                <a:latin typeface="Times New Roman" panose="02020603050405020304" pitchFamily="18" charset="0"/>
                <a:ea typeface="Calibri" panose="020F0502020204030204" pitchFamily="34" charset="0"/>
              </a:rPr>
              <a:t> century Slavic-Romanian documents the prenominal </a:t>
            </a:r>
            <a:r>
              <a:rPr lang="en-GB" sz="1800" i="1" dirty="0" err="1">
                <a:effectLst/>
                <a:latin typeface="Times New Roman" panose="02020603050405020304" pitchFamily="18" charset="0"/>
                <a:ea typeface="Calibri" panose="020F0502020204030204" pitchFamily="34" charset="0"/>
              </a:rPr>
              <a:t>lu</a:t>
            </a:r>
            <a:r>
              <a:rPr lang="en-GB" sz="1800" i="1" dirty="0">
                <a:effectLst/>
                <a:latin typeface="Times New Roman" panose="02020603050405020304" pitchFamily="18" charset="0"/>
                <a:ea typeface="Calibri" panose="020F0502020204030204" pitchFamily="34" charset="0"/>
              </a:rPr>
              <a:t>/ </a:t>
            </a:r>
            <a:r>
              <a:rPr lang="en-GB" sz="1800" i="1"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is also attested:</a:t>
            </a:r>
          </a:p>
          <a:p>
            <a:r>
              <a:rPr lang="en-RO" dirty="0">
                <a:effectLst/>
              </a:rPr>
              <a:t> </a:t>
            </a:r>
            <a:endParaRPr lang="en-RO" dirty="0"/>
          </a:p>
        </p:txBody>
      </p:sp>
      <p:pic>
        <p:nvPicPr>
          <p:cNvPr id="4" name="Picture 3">
            <a:extLst>
              <a:ext uri="{FF2B5EF4-FFF2-40B4-BE49-F238E27FC236}">
                <a16:creationId xmlns:a16="http://schemas.microsoft.com/office/drawing/2014/main" id="{3B94F53E-FC8C-9B41-311E-BF393F702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29" y="323165"/>
            <a:ext cx="8245063" cy="4649609"/>
          </a:xfrm>
          <a:prstGeom prst="rect">
            <a:avLst/>
          </a:prstGeom>
        </p:spPr>
      </p:pic>
      <p:sp>
        <p:nvSpPr>
          <p:cNvPr id="5" name="TextBox 4">
            <a:extLst>
              <a:ext uri="{FF2B5EF4-FFF2-40B4-BE49-F238E27FC236}">
                <a16:creationId xmlns:a16="http://schemas.microsoft.com/office/drawing/2014/main" id="{9C50B56A-8C8D-F6E4-9E72-96579AA59349}"/>
              </a:ext>
            </a:extLst>
          </p:cNvPr>
          <p:cNvSpPr txBox="1"/>
          <p:nvPr/>
        </p:nvSpPr>
        <p:spPr>
          <a:xfrm>
            <a:off x="8575589" y="646331"/>
            <a:ext cx="3447535" cy="4524315"/>
          </a:xfrm>
          <a:prstGeom prst="rect">
            <a:avLst/>
          </a:prstGeom>
          <a:noFill/>
        </p:spPr>
        <p:txBody>
          <a:bodyPr wrap="square" rtlCol="0">
            <a:spAutoFit/>
          </a:bodyPr>
          <a:lstStyle/>
          <a:p>
            <a:pPr marL="2286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is attested in a document from Wallachia dated to 1425 (and not from 1421... as stated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Mareș</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Gheție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which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Petriman's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witnesses are mentioned when he donates his fortune to the Holy Trinity church,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Cozia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monastery. </a:t>
            </a:r>
          </a:p>
          <a:p>
            <a:r>
              <a:rPr lang="en-GB" sz="1800" dirty="0">
                <a:effectLst/>
                <a:latin typeface="Times New Roman" panose="02020603050405020304" pitchFamily="18" charset="0"/>
                <a:ea typeface="Calibri" panose="020F0502020204030204" pitchFamily="34" charset="0"/>
              </a:rPr>
              <a:t>The document from 1425 is the more important because it is a private document, which was not drawn up in the royal chancellery. The scribe faithfully reproduced (at somebody’s dictation?) the names of the witnesses. </a:t>
            </a:r>
            <a:endParaRPr lang="en-RO" dirty="0"/>
          </a:p>
        </p:txBody>
      </p:sp>
      <p:sp>
        <p:nvSpPr>
          <p:cNvPr id="6" name="TextBox 5">
            <a:extLst>
              <a:ext uri="{FF2B5EF4-FFF2-40B4-BE49-F238E27FC236}">
                <a16:creationId xmlns:a16="http://schemas.microsoft.com/office/drawing/2014/main" id="{5F33AF92-074A-C5AF-3A80-1D3FFD6ECAA1}"/>
              </a:ext>
            </a:extLst>
          </p:cNvPr>
          <p:cNvSpPr txBox="1"/>
          <p:nvPr/>
        </p:nvSpPr>
        <p:spPr>
          <a:xfrm>
            <a:off x="77229" y="5221758"/>
            <a:ext cx="11945895" cy="1754326"/>
          </a:xfrm>
          <a:prstGeom prst="rect">
            <a:avLst/>
          </a:prstGeom>
          <a:noFill/>
        </p:spPr>
        <p:txBody>
          <a:bodyPr wrap="square" rtlCol="0">
            <a:spAutoFit/>
          </a:bodyPr>
          <a:lstStyle/>
          <a:p>
            <a:pPr marL="228600" algn="just"/>
            <a:r>
              <a:rPr lang="en-RO" dirty="0">
                <a:latin typeface="Times New Roman" panose="02020603050405020304" pitchFamily="18" charset="0"/>
                <a:cs typeface="Times New Roman" panose="02020603050405020304" pitchFamily="18" charset="0"/>
              </a:rPr>
              <a:t>The witnesses are: </a:t>
            </a:r>
          </a:p>
          <a:p>
            <a:pPr indent="228600" algn="just"/>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Constandin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Ștefan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Has David</a:t>
            </a:r>
            <a:r>
              <a:rPr lang="en-GB"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Balin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p>
          <a:p>
            <a:pPr indent="2286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Constantin	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Ștefan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Has David	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Balin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Mateș</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Coțani</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Mateș</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Coțani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136913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C4AB48-32B4-4493-1BD7-F74452E8FD0C}"/>
              </a:ext>
            </a:extLst>
          </p:cNvPr>
          <p:cNvSpPr txBox="1"/>
          <p:nvPr/>
        </p:nvSpPr>
        <p:spPr>
          <a:xfrm>
            <a:off x="247135" y="247135"/>
            <a:ext cx="11541211" cy="892552"/>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is attested in a document written in the royal chancellery of Moldavia in 1491 and appears in the structure of some toponyms:</a:t>
            </a: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B26F9BA-F767-F60B-0556-6C8D2668F0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135" y="914400"/>
            <a:ext cx="8298232" cy="2312215"/>
          </a:xfrm>
          <a:prstGeom prst="rect">
            <a:avLst/>
          </a:prstGeom>
        </p:spPr>
      </p:pic>
      <p:sp>
        <p:nvSpPr>
          <p:cNvPr id="5" name="TextBox 4">
            <a:extLst>
              <a:ext uri="{FF2B5EF4-FFF2-40B4-BE49-F238E27FC236}">
                <a16:creationId xmlns:a16="http://schemas.microsoft.com/office/drawing/2014/main" id="{A6E372E5-82F6-D898-E57C-C61CD910443A}"/>
              </a:ext>
            </a:extLst>
          </p:cNvPr>
          <p:cNvSpPr txBox="1"/>
          <p:nvPr/>
        </p:nvSpPr>
        <p:spPr>
          <a:xfrm>
            <a:off x="4102443" y="3558746"/>
            <a:ext cx="7537622" cy="2308324"/>
          </a:xfrm>
          <a:prstGeom prst="rect">
            <a:avLst/>
          </a:prstGeom>
          <a:noFill/>
        </p:spPr>
        <p:txBody>
          <a:bodyPr wrap="square" rtlCol="0">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toponyms are: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Săcătura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Bucur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Place.in.a.forest.used.as.pasture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Bucur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Poiana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Isac</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glade.the</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Isac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(compare to the Slavonic morphology in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fântâna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Dragomir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270724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4135E8-4936-90E3-D45B-08A0D10B2F5B}"/>
              </a:ext>
            </a:extLst>
          </p:cNvPr>
          <p:cNvSpPr txBox="1"/>
          <p:nvPr/>
        </p:nvSpPr>
        <p:spPr>
          <a:xfrm>
            <a:off x="197707" y="185351"/>
            <a:ext cx="11899557" cy="2000548"/>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situation in documents written in Wallachia, Moldavia and Transylvania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is quite uniform, being characterized primarily by the preservation of the aspects mentioned under 1-4) (see forms of the type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Arbănașului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Sârbului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Bălosului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all nicknames, derived from ethnic names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arbănaș</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Albanian,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sârb</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 Serbian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adjectives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bălos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slabbering and of the type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Radului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but at the same time reflecting interferences between the type with the postnominal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features are as follows:</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09243FE-9213-0C0B-96A9-4EB1143E5A01}"/>
              </a:ext>
            </a:extLst>
          </p:cNvPr>
          <p:cNvSpPr txBox="1"/>
          <p:nvPr/>
        </p:nvSpPr>
        <p:spPr>
          <a:xfrm>
            <a:off x="94737" y="2107856"/>
            <a:ext cx="2549610" cy="480131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en-GB" sz="1800" dirty="0">
                <a:effectLst/>
                <a:latin typeface="Times New Roman" panose="02020603050405020304" pitchFamily="18" charset="0"/>
                <a:ea typeface="Calibri" panose="020F0502020204030204" pitchFamily="34" charset="0"/>
              </a:rPr>
              <a:t>the limited distribution of the prenominal </a:t>
            </a:r>
            <a:r>
              <a:rPr lang="en-GB" sz="1800" i="1" dirty="0" err="1">
                <a:effectLst/>
                <a:latin typeface="Times New Roman" panose="02020603050405020304" pitchFamily="18" charset="0"/>
                <a:ea typeface="Calibri" panose="020F0502020204030204" pitchFamily="34" charset="0"/>
              </a:rPr>
              <a:t>lui</a:t>
            </a:r>
            <a:r>
              <a:rPr lang="en-GB" sz="1800" i="1" dirty="0">
                <a:effectLst/>
                <a:latin typeface="Times New Roman" panose="02020603050405020304" pitchFamily="18" charset="0"/>
                <a:ea typeface="Calibri" panose="020F0502020204030204" pitchFamily="34" charset="0"/>
              </a:rPr>
              <a:t>/</a:t>
            </a:r>
            <a:r>
              <a:rPr lang="en-GB" sz="1800" i="1"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markers with the names mentioned under 1-4). This marker is marginally used with names that originate in nicknames. Its use with these names is still in its early stages and its generalization (</a:t>
            </a:r>
            <a:r>
              <a:rPr lang="en-GB" sz="1800" i="1"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i="1" dirty="0" err="1">
                <a:effectLst/>
                <a:latin typeface="Times New Roman" panose="02020603050405020304" pitchFamily="18" charset="0"/>
                <a:ea typeface="Calibri" panose="020F0502020204030204" pitchFamily="34" charset="0"/>
              </a:rPr>
              <a:t>Arbănaș</a:t>
            </a:r>
            <a:r>
              <a:rPr lang="en-GB" sz="1800" dirty="0">
                <a:effectLst/>
                <a:latin typeface="Times New Roman" panose="02020603050405020304" pitchFamily="18" charset="0"/>
                <a:ea typeface="Calibri" panose="020F0502020204030204" pitchFamily="34" charset="0"/>
              </a:rPr>
              <a:t>, </a:t>
            </a:r>
            <a:r>
              <a:rPr lang="en-GB" sz="1800" i="1" dirty="0" err="1">
                <a:effectLst/>
                <a:latin typeface="Times New Roman" panose="02020603050405020304" pitchFamily="18" charset="0"/>
                <a:ea typeface="Calibri" panose="020F0502020204030204" pitchFamily="34" charset="0"/>
              </a:rPr>
              <a:t>lu</a:t>
            </a:r>
            <a:r>
              <a:rPr lang="en-GB" sz="1800" dirty="0">
                <a:effectLst/>
                <a:latin typeface="Times New Roman" panose="02020603050405020304" pitchFamily="18" charset="0"/>
                <a:ea typeface="Calibri" panose="020F0502020204030204" pitchFamily="34" charset="0"/>
              </a:rPr>
              <a:t> </a:t>
            </a:r>
            <a:r>
              <a:rPr lang="en-GB" sz="1800" i="1" dirty="0" err="1">
                <a:effectLst/>
                <a:latin typeface="Times New Roman" panose="02020603050405020304" pitchFamily="18" charset="0"/>
                <a:ea typeface="Calibri" panose="020F0502020204030204" pitchFamily="34" charset="0"/>
              </a:rPr>
              <a:t>Murgu</a:t>
            </a:r>
            <a:r>
              <a:rPr lang="en-GB" sz="1800" dirty="0">
                <a:effectLst/>
                <a:latin typeface="Times New Roman" panose="02020603050405020304" pitchFamily="18" charset="0"/>
                <a:ea typeface="Calibri" panose="020F0502020204030204" pitchFamily="34" charset="0"/>
              </a:rPr>
              <a:t>, etc.) is – contrary to the most widespread opinion – very late (it had not happened at the end of the Old Romanian period);</a:t>
            </a:r>
            <a:r>
              <a:rPr lang="en-RO" dirty="0">
                <a:effectLst/>
              </a:rPr>
              <a:t> </a:t>
            </a:r>
            <a:endParaRPr lang="en-RO" dirty="0"/>
          </a:p>
        </p:txBody>
      </p:sp>
      <p:sp>
        <p:nvSpPr>
          <p:cNvPr id="5" name="TextBox 4">
            <a:extLst>
              <a:ext uri="{FF2B5EF4-FFF2-40B4-BE49-F238E27FC236}">
                <a16:creationId xmlns:a16="http://schemas.microsoft.com/office/drawing/2014/main" id="{CC653273-7A94-C817-1E2C-09629A681773}"/>
              </a:ext>
            </a:extLst>
          </p:cNvPr>
          <p:cNvSpPr txBox="1"/>
          <p:nvPr/>
        </p:nvSpPr>
        <p:spPr>
          <a:xfrm>
            <a:off x="2747317" y="2107856"/>
            <a:ext cx="7644715" cy="5355312"/>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rPr>
              <a:t>2)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some anthroponyms have a wide range of derivatives (some of them with a very opaque structure); for example,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becomes (probably in some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syntact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contexts, most likely after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with which it combines extremely frequently),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form without the palatal vowel occurs with final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much more often than the primary form). A variant of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Ion is Ian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due to Greek and possibly Polish influence (in Wallachia and Moldavia), but also Hungarian (in Transylvania); from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by adding the Slavic (diminutive-hypocoristic) suffix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-cu/ -co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(&lt; sl.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-ko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result is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Iancu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Another suffixed form of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Ion,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Ionacu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(&lt; Ion + ac(u)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leads, by truncation, to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Nacu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Interestingly,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does not appear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Slavo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-Romanian documents, nor in Latin documents, nor, later, in Romanian documents with an oblique form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on the other hand, all the names "derived" from it (either internal creations or modified under the influence of onomastic correspondents from other languages, as in the case of the form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occur extremely frequently with the the postnominal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Iancului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Nacului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Onului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cause of this differential treatment is undoubtedly to be found in the phonetic structure of the "derivatives", which are </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forms with a stable </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(see also below);</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6" name="TextBox 5">
            <a:extLst>
              <a:ext uri="{FF2B5EF4-FFF2-40B4-BE49-F238E27FC236}">
                <a16:creationId xmlns:a16="http://schemas.microsoft.com/office/drawing/2014/main" id="{9054DC21-7A4D-B552-8710-21F1F2D8E925}"/>
              </a:ext>
            </a:extLst>
          </p:cNvPr>
          <p:cNvSpPr txBox="1"/>
          <p:nvPr/>
        </p:nvSpPr>
        <p:spPr>
          <a:xfrm>
            <a:off x="10495002" y="2107857"/>
            <a:ext cx="1602262" cy="3693319"/>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rPr>
              <a:t>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Vladului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oblique form of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Vlad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Slavonic origin) ("cut" from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Vladislav, Vladimir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which belongs to a different phonetic type from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Radu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also a form of interference.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3256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F47DBD-9CA0-F165-C1D8-4AA6843C2463}"/>
              </a:ext>
            </a:extLst>
          </p:cNvPr>
          <p:cNvSpPr txBox="1"/>
          <p:nvPr/>
        </p:nvSpPr>
        <p:spPr>
          <a:xfrm>
            <a:off x="2446637" y="926756"/>
            <a:ext cx="7327557" cy="4801314"/>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Anthroponyms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(j)a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regardless of whether the final segment contains the suffixed article or an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anthroponymic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suffix assimilated to the article – are attested with oblique forms that follow the inflexion of common feminine names:</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Stoii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Cârstei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Dimei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Dumei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Ierimiii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Ierimiei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Manii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Nedei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Niculei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Oprei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Oancei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Predei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Puii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Bodii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Gonței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Wallachia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Teahni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Giurjii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Făti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Givei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Manei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Popoții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Moldavia).</a:t>
            </a:r>
          </a:p>
          <a:p>
            <a:pPr algn="just"/>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Oblique forms with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attested, but they remain – throughout the entire period of old Romanian – marginal (see, for example,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Giva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Șchiopul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documents, who had learned Romanian late and did not master it very well, 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Baștea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a document from Wallachia).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formal criterion also controls the morphosyntactic behaviour of masculine anthroponyms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ca/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că</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-ga/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which have oblique forms such as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Bangicăi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Potârcăi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Buscăi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in the old form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poruncăi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Baschii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in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maichii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like the feminine anthroponyms or common nouns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3758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937870-2C78-5E8F-F49E-8BCDA9710327}"/>
              </a:ext>
            </a:extLst>
          </p:cNvPr>
          <p:cNvSpPr txBox="1"/>
          <p:nvPr/>
        </p:nvSpPr>
        <p:spPr>
          <a:xfrm>
            <a:off x="1000897" y="383059"/>
            <a:ext cx="10231395" cy="4801314"/>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Original (i.e., non-translated) documents from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contain several attestations of common nouns having oblique forms with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These include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rPr>
              <a:t>(to/of Voivode)</a:t>
            </a:r>
            <a:r>
              <a:rPr lang="en-RO" dirty="0">
                <a:effectLst/>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rPr>
              <a:t>(to/of king) </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both refer to titles and indicate high-ranking persons in the medieval political-administrative structure. The oblique forms with postnominal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prevail.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on the other hand – also a title – behaves as 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singulare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tantum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presents exclusively forms with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(it behaves differently, however, when used as an anthroponym, having the oblique form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Vodei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Vodii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documents from Wallachia,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does not appear in official documents (these are brief notes/records on inventories, etc.). It is not excluded that this extension of the use of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due to the reduction of structures such as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proper name + title (very well attested at the time):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strike="sngStrike" dirty="0">
                <a:effectLst/>
                <a:latin typeface="Times New Roman" panose="02020603050405020304" pitchFamily="18" charset="0"/>
                <a:ea typeface="Calibri" panose="020F0502020204030204" pitchFamily="34" charset="0"/>
                <a:cs typeface="Times New Roman" panose="02020603050405020304" pitchFamily="18" charset="0"/>
              </a:rPr>
              <a:t>Mihai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strike="sngStrike" dirty="0" err="1">
                <a:effectLst/>
                <a:latin typeface="Times New Roman" panose="02020603050405020304" pitchFamily="18" charset="0"/>
                <a:ea typeface="Calibri" panose="020F0502020204030204" pitchFamily="34" charset="0"/>
                <a:cs typeface="Times New Roman" panose="02020603050405020304" pitchFamily="18" charset="0"/>
              </a:rPr>
              <a:t>Jigmon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craiu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&gt;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case of a complex group, modifier + proper name + title, in which the article attaches to the modifier,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may appear as a marker to the whole group:</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să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creadză</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aceii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mărtorii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să	believe.conj.3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testimony.oblique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	lui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putenciosul</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Pătru-vodă</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	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powerful.def</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Pătru-king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ro-RO" dirty="0" err="1">
                <a:latin typeface="Times New Roman" panose="02020603050405020304" pitchFamily="18" charset="0"/>
                <a:ea typeface="Calibri" panose="020F0502020204030204" pitchFamily="34" charset="0"/>
              </a:rPr>
              <a:t>So</a:t>
            </a:r>
            <a:r>
              <a:rPr lang="ro-RO" dirty="0">
                <a:latin typeface="Times New Roman" panose="02020603050405020304" pitchFamily="18" charset="0"/>
                <a:ea typeface="Calibri" panose="020F0502020204030204" pitchFamily="34" charset="0"/>
              </a:rPr>
              <a:t> </a:t>
            </a:r>
            <a:r>
              <a:rPr lang="ro-RO" dirty="0" err="1">
                <a:latin typeface="Times New Roman" panose="02020603050405020304" pitchFamily="18" charset="0"/>
                <a:ea typeface="Calibri" panose="020F0502020204030204" pitchFamily="34" charset="0"/>
              </a:rPr>
              <a:t>that</a:t>
            </a:r>
            <a:r>
              <a:rPr lang="ro-RO" dirty="0">
                <a:latin typeface="Times New Roman" panose="02020603050405020304" pitchFamily="18" charset="0"/>
                <a:ea typeface="Calibri" panose="020F0502020204030204" pitchFamily="34" charset="0"/>
              </a:rPr>
              <a:t> </a:t>
            </a:r>
            <a:r>
              <a:rPr lang="ro-RO" dirty="0" err="1">
                <a:latin typeface="Times New Roman" panose="02020603050405020304" pitchFamily="18" charset="0"/>
                <a:ea typeface="Calibri" panose="020F0502020204030204" pitchFamily="34" charset="0"/>
              </a:rPr>
              <a:t>they</a:t>
            </a:r>
            <a:r>
              <a:rPr lang="ro-RO" dirty="0">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believe</a:t>
            </a:r>
            <a:r>
              <a:rPr lang="ro-RO" sz="1800" dirty="0">
                <a:effectLst/>
                <a:latin typeface="Times New Roman" panose="02020603050405020304" pitchFamily="18" charset="0"/>
                <a:ea typeface="Calibri" panose="020F0502020204030204" pitchFamily="34" charset="0"/>
              </a:rPr>
              <a:t> in </a:t>
            </a:r>
            <a:r>
              <a:rPr lang="ro-RO" sz="1800" dirty="0" err="1">
                <a:effectLst/>
                <a:latin typeface="Times New Roman" panose="02020603050405020304" pitchFamily="18" charset="0"/>
                <a:ea typeface="Calibri" panose="020F0502020204030204" pitchFamily="34" charset="0"/>
              </a:rPr>
              <a:t>that</a:t>
            </a:r>
            <a:r>
              <a:rPr lang="ro-RO" sz="1800" dirty="0">
                <a:effectLst/>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testimony</a:t>
            </a:r>
            <a:r>
              <a:rPr lang="ro-RO" sz="1800" dirty="0">
                <a:effectLst/>
                <a:latin typeface="Times New Roman" panose="02020603050405020304" pitchFamily="18" charset="0"/>
                <a:ea typeface="Calibri" panose="020F0502020204030204" pitchFamily="34" charset="0"/>
              </a:rPr>
              <a:t> of Pătru-vodă</a:t>
            </a:r>
            <a:r>
              <a:rPr lang="en-RO" dirty="0">
                <a:effectLst/>
              </a:rPr>
              <a:t> </a:t>
            </a:r>
            <a:endParaRPr lang="en-RO" dirty="0"/>
          </a:p>
        </p:txBody>
      </p:sp>
    </p:spTree>
    <p:extLst>
      <p:ext uri="{BB962C8B-B14F-4D97-AF65-F5344CB8AC3E}">
        <p14:creationId xmlns:p14="http://schemas.microsoft.com/office/powerpoint/2010/main" val="3366522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AD0BC8-4D34-87A3-BC39-8EA19AF86D8D}"/>
              </a:ext>
            </a:extLst>
          </p:cNvPr>
          <p:cNvSpPr txBox="1"/>
          <p:nvPr/>
        </p:nvSpPr>
        <p:spPr>
          <a:xfrm>
            <a:off x="234778" y="185352"/>
            <a:ext cx="11751276" cy="1477328"/>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rPr>
              <a:t>Thus, according to the data from the original documents (</a:t>
            </a:r>
            <a:r>
              <a:rPr lang="en-GB" sz="1800" dirty="0" err="1">
                <a:effectLst/>
                <a:latin typeface="Times New Roman" panose="02020603050405020304" pitchFamily="18" charset="0"/>
                <a:ea typeface="Calibri" panose="020F0502020204030204" pitchFamily="34" charset="0"/>
              </a:rPr>
              <a:t>Slavo</a:t>
            </a:r>
            <a:r>
              <a:rPr lang="en-GB" sz="1800" dirty="0">
                <a:effectLst/>
                <a:latin typeface="Times New Roman" panose="02020603050405020304" pitchFamily="18" charset="0"/>
                <a:ea typeface="Calibri" panose="020F0502020204030204" pitchFamily="34" charset="0"/>
              </a:rPr>
              <a:t>-Romanian, Latin, and Romanian), the oblique forms of masculine anthroponyms are only partly due to their phonological form</a:t>
            </a:r>
            <a:r>
              <a:rPr lang="en-RO" dirty="0">
                <a:effectLst/>
                <a:latin typeface="Times New Roman" panose="02020603050405020304" pitchFamily="18" charset="0"/>
                <a:ea typeface="Calibri" panose="020F0502020204030204" pitchFamily="34"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There is no free variation between the forms suffixed with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those with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much less a generalisation of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 to masculine anthroponyms.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There are specialised types, but it is sometimes very difficult to decide what determines their form:</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5" name="TextBox 4">
            <a:extLst>
              <a:ext uri="{FF2B5EF4-FFF2-40B4-BE49-F238E27FC236}">
                <a16:creationId xmlns:a16="http://schemas.microsoft.com/office/drawing/2014/main" id="{3D05A379-5741-F8C1-D131-E2E35D96EB3E}"/>
              </a:ext>
            </a:extLst>
          </p:cNvPr>
          <p:cNvSpPr txBox="1"/>
          <p:nvPr/>
        </p:nvSpPr>
        <p:spPr>
          <a:xfrm>
            <a:off x="284205" y="1927654"/>
            <a:ext cx="3867665" cy="480131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clearly not the presence/absence of the final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because names with a stable final -u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Pătru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 very resistant final -u (Mihaiu) are not compatible or have lost their compatibility with the postnominal article, while other names with a stable -u (Radu,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Staicu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Danciu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Iancu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frequently appear with an postnominal article. The difference between the first category and the second consists in their etymology (?), but it is curious that it is precisely the oldest names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Pătru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that do not admit suffixation, while the Slavonic loanwords do (in principle, it would be expected to be the other way around);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6" name="TextBox 5">
            <a:extLst>
              <a:ext uri="{FF2B5EF4-FFF2-40B4-BE49-F238E27FC236}">
                <a16:creationId xmlns:a16="http://schemas.microsoft.com/office/drawing/2014/main" id="{1F5A9CD6-60E0-268F-644F-1482923710B5}"/>
              </a:ext>
            </a:extLst>
          </p:cNvPr>
          <p:cNvSpPr txBox="1"/>
          <p:nvPr/>
        </p:nvSpPr>
        <p:spPr>
          <a:xfrm>
            <a:off x="4917989" y="1927653"/>
            <a:ext cx="4695568" cy="4524315"/>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-nouns that end in vowels are also differentiated; for example, names ending in -a of various origins (derived in Romanian: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Florea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Slavonic origin: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Stoica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Mihalcea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Manea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Biblical names: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Zaharia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Ieremia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admit suffixation. Names ending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various origins (inherited: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Nicoară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created in Romanian: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Frățilă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Slavonic origin: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Stănilă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 not admit suffixation. Neither do those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Grigorie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Vasilie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Teodosie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although they could be assimilated to feminine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Eudoxia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The differences that arise here are related to the variants of adaptation: Arie admits the postposition, but this is because it has a variant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(Aria).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3412165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B924C-68EE-548D-C3F6-C5B4692138DA}"/>
              </a:ext>
            </a:extLst>
          </p:cNvPr>
          <p:cNvSpPr txBox="1"/>
          <p:nvPr/>
        </p:nvSpPr>
        <p:spPr>
          <a:xfrm>
            <a:off x="518983" y="321276"/>
            <a:ext cx="11454713" cy="286232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translations do not show a situation much different from that in the original documents. At least, at first glance.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Translations from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show that the area where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widely used is Banat-Hunedoara. Texts from this area were copied in Moldavia, so an influx of forms from this area cannot be excluded for Moldavia.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Given the geographical origin of the translators of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de la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Orăștie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language of the text, which is very uniform, reflects the dialect spoken at the end of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in the Banat-Hunedoara area. Even in the case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Orăștie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distribution of the prenominal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may be slightly different, in the sense that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preferred in the second part of the text.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text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Paliei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Orăștie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provides clues to a possible acceptance hierarchy of of prenominal marking in masculine anthroponyms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A0BC335-63C5-2DA1-1B3D-18882542F63F}"/>
              </a:ext>
            </a:extLst>
          </p:cNvPr>
          <p:cNvSpPr txBox="1"/>
          <p:nvPr/>
        </p:nvSpPr>
        <p:spPr>
          <a:xfrm>
            <a:off x="1223319" y="3183598"/>
            <a:ext cx="3818238" cy="2308324"/>
          </a:xfrm>
          <a:prstGeom prst="rect">
            <a:avLst/>
          </a:prstGeom>
          <a:noFill/>
        </p:spPr>
        <p:txBody>
          <a:bodyPr wrap="square" rtlCol="0">
            <a:spAutoFit/>
          </a:bodyPr>
          <a:lstStyle/>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ficiorii		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Raima</a:t>
            </a:r>
            <a:endParaRPr lang="en-RO"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Raima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PO G 10: 7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Raamah</a:t>
            </a:r>
            <a:endParaRPr lang="en-RO" dirty="0">
              <a:latin typeface="Calibri" panose="020F0502020204030204" pitchFamily="34" charset="0"/>
              <a:ea typeface="Calibri" panose="020F0502020204030204" pitchFamily="34" charset="0"/>
              <a:cs typeface="Times New Roman" panose="02020603050405020304" pitchFamily="18" charset="0"/>
            </a:endParaRPr>
          </a:p>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feciorii		lui	Deda</a:t>
            </a:r>
            <a:endParaRPr lang="en-RO"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Deda	</a:t>
            </a:r>
          </a:p>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PO G 25: 3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Dedan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6" name="TextBox 5">
            <a:extLst>
              <a:ext uri="{FF2B5EF4-FFF2-40B4-BE49-F238E27FC236}">
                <a16:creationId xmlns:a16="http://schemas.microsoft.com/office/drawing/2014/main" id="{C3BABB55-9251-C1B6-ADA5-882F4495BC92}"/>
              </a:ext>
            </a:extLst>
          </p:cNvPr>
          <p:cNvSpPr txBox="1"/>
          <p:nvPr/>
        </p:nvSpPr>
        <p:spPr>
          <a:xfrm>
            <a:off x="5894173" y="3183598"/>
            <a:ext cx="5585254" cy="230832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But even in the case of these anthroponyms, a difference in treatment can be observed according to their frequency,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Raima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have few occurrences and are not frequently attested, so they are the first affected by the extension of prenominal marking. While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Iuda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Anania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Eremia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which have more attestations, show postnominal marking and, less frequently, prenominal marking:</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2899258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B1DCC2-DB1E-4B02-6EA7-2BB28F615F17}"/>
              </a:ext>
            </a:extLst>
          </p:cNvPr>
          <p:cNvSpPr txBox="1"/>
          <p:nvPr/>
        </p:nvSpPr>
        <p:spPr>
          <a:xfrm>
            <a:off x="296562" y="111213"/>
            <a:ext cx="11071654" cy="3693319"/>
          </a:xfrm>
          <a:prstGeom prst="rect">
            <a:avLst/>
          </a:prstGeom>
          <a:noFill/>
        </p:spPr>
        <p:txBody>
          <a:bodyPr wrap="square">
            <a:spAutoFit/>
          </a:bodyPr>
          <a:lstStyle/>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Spuseră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Iudăei</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tell.</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ps.3pl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Iudă.</a:t>
            </a:r>
            <a:r>
              <a:rPr lang="ro-RO"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 G 38: 24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Judah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a:effectLst/>
                <a:latin typeface="Times New Roman" panose="02020603050405020304" pitchFamily="18" charset="0"/>
                <a:ea typeface="Calibri" panose="020F0502020204030204" pitchFamily="34" charset="0"/>
                <a:cs typeface="Times New Roman" panose="02020603050405020304" pitchFamily="18" charset="0"/>
              </a:rPr>
              <a:t>Feciorii	Iudeei</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Iude.</a:t>
            </a:r>
            <a:r>
              <a:rPr lang="ro-RO"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ro-RO"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 G 46: 12 =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Judah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G 46: 12</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Haliva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Ananiei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Oholibamah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daughter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 G 36: 2</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carea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Ananiei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muiarea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Isav</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era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which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daughter</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Anah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wife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Esau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 G 36: 18</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Compared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ro-RO" sz="1800" dirty="0">
                <a:effectLst/>
                <a:latin typeface="Times New Roman" panose="02020603050405020304" pitchFamily="18" charset="0"/>
                <a:ea typeface="Calibri" panose="020F0502020204030204" pitchFamily="34" charset="0"/>
                <a:cs typeface="Times New Roman" panose="02020603050405020304" pitchFamily="18" charset="0"/>
              </a:rPr>
              <a:t>den	sămânța	lu Iuda,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seed.the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Iuda PO E 38: 22 =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tribe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Judah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or to double/multiple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Cartea		a	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Eremiei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prorocul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book.the</a:t>
            </a:r>
            <a:r>
              <a:rPr lang="en-GB" sz="1800" dirty="0">
                <a:effectLst/>
                <a:latin typeface="Times New Roman" panose="02020603050405020304" pitchFamily="18" charset="0"/>
                <a:ea typeface="Calibri" panose="020F0502020204030204" pitchFamily="34" charset="0"/>
              </a:rPr>
              <a:t>	</a:t>
            </a:r>
            <a:r>
              <a:rPr lang="en-GB" sz="1800" cap="small" dirty="0">
                <a:effectLst/>
                <a:latin typeface="Times New Roman" panose="02020603050405020304" pitchFamily="18" charset="0"/>
                <a:ea typeface="Calibri" panose="020F0502020204030204" pitchFamily="34" charset="0"/>
              </a:rPr>
              <a:t>a	</a:t>
            </a:r>
            <a:r>
              <a:rPr lang="en-GB" sz="1800" cap="small" dirty="0" err="1">
                <a:effectLst/>
                <a:latin typeface="Times New Roman" panose="02020603050405020304" pitchFamily="18" charset="0"/>
                <a:ea typeface="Calibri" panose="020F0502020204030204" pitchFamily="34" charset="0"/>
              </a:rPr>
              <a:t>lu</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Eremia.oblique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prophet.def</a:t>
            </a:r>
            <a:r>
              <a:rPr lang="en-GB" sz="1800"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PO 3 = </a:t>
            </a:r>
            <a:r>
              <a:rPr lang="ro-RO" sz="1800" dirty="0" err="1">
                <a:effectLst/>
                <a:latin typeface="Times New Roman" panose="02020603050405020304" pitchFamily="18" charset="0"/>
                <a:ea typeface="Calibri" panose="020F0502020204030204" pitchFamily="34" charset="0"/>
              </a:rPr>
              <a:t>the</a:t>
            </a:r>
            <a:r>
              <a:rPr lang="ro-RO" sz="1800" dirty="0">
                <a:effectLst/>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book</a:t>
            </a:r>
            <a:r>
              <a:rPr lang="ro-RO" sz="1800" dirty="0">
                <a:effectLst/>
                <a:latin typeface="Times New Roman" panose="02020603050405020304" pitchFamily="18" charset="0"/>
                <a:ea typeface="Calibri" panose="020F0502020204030204" pitchFamily="34" charset="0"/>
              </a:rPr>
              <a:t> of </a:t>
            </a:r>
            <a:r>
              <a:rPr lang="ro-RO" sz="1800" dirty="0" err="1">
                <a:effectLst/>
                <a:latin typeface="Times New Roman" panose="02020603050405020304" pitchFamily="18" charset="0"/>
                <a:ea typeface="Calibri" panose="020F0502020204030204" pitchFamily="34" charset="0"/>
              </a:rPr>
              <a:t>the</a:t>
            </a:r>
            <a:r>
              <a:rPr lang="ro-RO" sz="1800" dirty="0">
                <a:effectLst/>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prophet</a:t>
            </a:r>
            <a:r>
              <a:rPr lang="ro-RO" sz="1800" dirty="0">
                <a:effectLst/>
                <a:latin typeface="Times New Roman" panose="02020603050405020304" pitchFamily="18" charset="0"/>
                <a:ea typeface="Calibri" panose="020F0502020204030204" pitchFamily="34" charset="0"/>
              </a:rPr>
              <a:t> </a:t>
            </a:r>
            <a:r>
              <a:rPr lang="ro-RO" sz="1800" dirty="0" err="1">
                <a:effectLst/>
                <a:latin typeface="Times New Roman" panose="02020603050405020304" pitchFamily="18" charset="0"/>
                <a:ea typeface="Calibri" panose="020F0502020204030204" pitchFamily="34" charset="0"/>
              </a:rPr>
              <a:t>Jeremiah</a:t>
            </a:r>
            <a:r>
              <a:rPr lang="en-RO" dirty="0">
                <a:effectLst/>
              </a:rPr>
              <a:t> </a:t>
            </a:r>
            <a:endParaRPr lang="en-RO" dirty="0"/>
          </a:p>
        </p:txBody>
      </p:sp>
    </p:spTree>
    <p:extLst>
      <p:ext uri="{BB962C8B-B14F-4D97-AF65-F5344CB8AC3E}">
        <p14:creationId xmlns:p14="http://schemas.microsoft.com/office/powerpoint/2010/main" val="818667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09B85D-D8E7-C3F8-0C19-AB825F4910C9}"/>
              </a:ext>
            </a:extLst>
          </p:cNvPr>
          <p:cNvSpPr txBox="1"/>
          <p:nvPr/>
        </p:nvSpPr>
        <p:spPr>
          <a:xfrm>
            <a:off x="518983" y="210065"/>
            <a:ext cx="11442357" cy="646331"/>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rhotacized Psalters</a:t>
            </a: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well as those 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Coresi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present masculine anthroponyms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mostly with postnominal marking and – much more rarely – with prenominal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B52E42B6-FE22-1FF7-5872-13D81C9720C5}"/>
              </a:ext>
            </a:extLst>
          </p:cNvPr>
          <p:cNvGraphicFramePr>
            <a:graphicFrameLocks noGrp="1"/>
          </p:cNvGraphicFramePr>
          <p:nvPr>
            <p:extLst>
              <p:ext uri="{D42A27DB-BD31-4B8C-83A1-F6EECF244321}">
                <p14:modId xmlns:p14="http://schemas.microsoft.com/office/powerpoint/2010/main" val="2512925271"/>
              </p:ext>
            </p:extLst>
          </p:nvPr>
        </p:nvGraphicFramePr>
        <p:xfrm>
          <a:off x="2323070" y="1433384"/>
          <a:ext cx="7315199" cy="3573750"/>
        </p:xfrm>
        <a:graphic>
          <a:graphicData uri="http://schemas.openxmlformats.org/drawingml/2006/table">
            <a:tbl>
              <a:tblPr firstRow="1" firstCol="1" bandRow="1">
                <a:tableStyleId>{5C22544A-7EE6-4342-B048-85BDC9FD1C3A}</a:tableStyleId>
              </a:tblPr>
              <a:tblGrid>
                <a:gridCol w="1956183">
                  <a:extLst>
                    <a:ext uri="{9D8B030D-6E8A-4147-A177-3AD203B41FA5}">
                      <a16:colId xmlns:a16="http://schemas.microsoft.com/office/drawing/2014/main" val="2116306497"/>
                    </a:ext>
                  </a:extLst>
                </a:gridCol>
                <a:gridCol w="1785798">
                  <a:extLst>
                    <a:ext uri="{9D8B030D-6E8A-4147-A177-3AD203B41FA5}">
                      <a16:colId xmlns:a16="http://schemas.microsoft.com/office/drawing/2014/main" val="1005230871"/>
                    </a:ext>
                  </a:extLst>
                </a:gridCol>
                <a:gridCol w="1786609">
                  <a:extLst>
                    <a:ext uri="{9D8B030D-6E8A-4147-A177-3AD203B41FA5}">
                      <a16:colId xmlns:a16="http://schemas.microsoft.com/office/drawing/2014/main" val="2856749624"/>
                    </a:ext>
                  </a:extLst>
                </a:gridCol>
                <a:gridCol w="1786609">
                  <a:extLst>
                    <a:ext uri="{9D8B030D-6E8A-4147-A177-3AD203B41FA5}">
                      <a16:colId xmlns:a16="http://schemas.microsoft.com/office/drawing/2014/main" val="2394291041"/>
                    </a:ext>
                  </a:extLst>
                </a:gridCol>
              </a:tblGrid>
              <a:tr h="649773">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PH 1500-1510</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CP 1570, 1577 + 1589</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PS 1573-1578</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1232737"/>
                  </a:ext>
                </a:extLst>
              </a:tr>
              <a:tr h="974659">
                <a:tc>
                  <a:txBody>
                    <a:bodyPr/>
                    <a:lstStyle/>
                    <a:p>
                      <a:r>
                        <a:rPr lang="ro-RO" sz="1200">
                          <a:effectLst/>
                        </a:rPr>
                        <a:t>Isaia</a:t>
                      </a:r>
                      <a:endParaRPr lang="en-RO" sz="1100">
                        <a:effectLst/>
                      </a:endParaRPr>
                    </a:p>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Rugăciunea Isaiei, 299</a:t>
                      </a:r>
                      <a:r>
                        <a:rPr lang="ro-RO" sz="1200" baseline="30000">
                          <a:effectLst/>
                        </a:rPr>
                        <a:t>v</a:t>
                      </a:r>
                      <a:endParaRPr lang="en-RO" sz="1100">
                        <a:effectLst/>
                      </a:endParaRPr>
                    </a:p>
                    <a:p>
                      <a:r>
                        <a:rPr lang="ro-RO" sz="1200">
                          <a:effectLst/>
                        </a:rPr>
                        <a:t>CP</a:t>
                      </a:r>
                      <a:r>
                        <a:rPr lang="ro-RO" sz="1200" baseline="-25000">
                          <a:effectLst/>
                        </a:rPr>
                        <a:t>1</a:t>
                      </a:r>
                      <a:r>
                        <a:rPr lang="ro-RO" sz="1200">
                          <a:effectLst/>
                        </a:rPr>
                        <a:t> – 0</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Isaiei 323/10; 31</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2962072"/>
                  </a:ext>
                </a:extLst>
              </a:tr>
              <a:tr h="974659">
                <a:tc>
                  <a:txBody>
                    <a:bodyPr/>
                    <a:lstStyle/>
                    <a:p>
                      <a:r>
                        <a:rPr lang="ro-RO" sz="1200">
                          <a:effectLst/>
                        </a:rPr>
                        <a:t>Iuda</a:t>
                      </a:r>
                      <a:endParaRPr lang="en-RO" sz="1100">
                        <a:effectLst/>
                      </a:endParaRPr>
                    </a:p>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alease genruchiulu Iudeei, 67</a:t>
                      </a:r>
                      <a:r>
                        <a:rPr lang="ro-RO" sz="1200" baseline="30000">
                          <a:effectLst/>
                        </a:rPr>
                        <a:t>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alease genuchiul Iudei, 152</a:t>
                      </a:r>
                      <a:r>
                        <a:rPr lang="ro-RO" sz="1200" baseline="30000">
                          <a:effectLst/>
                        </a:rPr>
                        <a:t>v</a:t>
                      </a:r>
                      <a:endParaRPr lang="en-RO" sz="1100">
                        <a:effectLst/>
                      </a:endParaRPr>
                    </a:p>
                    <a:p>
                      <a:r>
                        <a:rPr lang="ro-RO" sz="1200">
                          <a:effectLst/>
                        </a:rPr>
                        <a:t>CP</a:t>
                      </a:r>
                      <a:r>
                        <a:rPr lang="ro-RO" sz="1200" baseline="-25000">
                          <a:effectLst/>
                        </a:rPr>
                        <a:t>2</a:t>
                      </a:r>
                      <a:r>
                        <a:rPr lang="ro-RO" sz="1200">
                          <a:effectLst/>
                        </a:rPr>
                        <a:t> ruda Iudei, 152</a:t>
                      </a:r>
                      <a:r>
                        <a:rPr lang="ro-RO" sz="1200" baseline="30000">
                          <a:effectLst/>
                        </a:rPr>
                        <a:t>v</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Iudeei 162/12</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4880706"/>
                  </a:ext>
                </a:extLst>
              </a:tr>
              <a:tr h="974659">
                <a:tc>
                  <a:txBody>
                    <a:bodyPr/>
                    <a:lstStyle/>
                    <a:p>
                      <a:r>
                        <a:rPr lang="ro-RO" sz="1200">
                          <a:effectLst/>
                        </a:rPr>
                        <a:t>Zaharia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Prorociia Zahariei 311</a:t>
                      </a:r>
                      <a:r>
                        <a:rPr lang="ro-RO" sz="1200" baseline="30000">
                          <a:effectLst/>
                        </a:rPr>
                        <a:t>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err="1">
                          <a:effectLst/>
                        </a:rPr>
                        <a:t>Zahariei</a:t>
                      </a:r>
                      <a:r>
                        <a:rPr lang="ro-RO" sz="1200" dirty="0">
                          <a:effectLst/>
                        </a:rPr>
                        <a:t> 523</a:t>
                      </a:r>
                      <a:endParaRPr lang="en-RO" sz="1100" dirty="0">
                        <a:effectLst/>
                      </a:endParaRPr>
                    </a:p>
                    <a:p>
                      <a:r>
                        <a:rPr lang="ro-RO" sz="1200" dirty="0">
                          <a:effectLst/>
                        </a:rPr>
                        <a:t>lu Zaharia 471</a:t>
                      </a:r>
                      <a:endParaRPr lang="en-RO" sz="1100" dirty="0">
                        <a:effectLst/>
                      </a:endParaRPr>
                    </a:p>
                    <a:p>
                      <a:r>
                        <a:rPr lang="ro-RO" sz="1200" dirty="0">
                          <a:effectLst/>
                        </a:rPr>
                        <a:t>lui Zaharia 473</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5756417"/>
                  </a:ext>
                </a:extLst>
              </a:tr>
            </a:tbl>
          </a:graphicData>
        </a:graphic>
      </p:graphicFrame>
    </p:spTree>
    <p:extLst>
      <p:ext uri="{BB962C8B-B14F-4D97-AF65-F5344CB8AC3E}">
        <p14:creationId xmlns:p14="http://schemas.microsoft.com/office/powerpoint/2010/main" val="481578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CFECE6-601D-62C3-F908-AF2B634B2C0A}"/>
              </a:ext>
            </a:extLst>
          </p:cNvPr>
          <p:cNvSpPr txBox="1"/>
          <p:nvPr/>
        </p:nvSpPr>
        <p:spPr>
          <a:xfrm>
            <a:off x="370703" y="111211"/>
            <a:ext cx="11677135" cy="2031325"/>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Titles and ... titles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original documents contain few examples in which titles with regular inflection may occur – very rarely – with prenominal marking (see the case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crai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translations show a slightly different situation, in that there are some very stable patterns, as is the case for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Faraon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(=Pharaoh) 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Chesar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(=Cesar), while others normally show postnominal marking and quite casually prenominal marking.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Throughout the ancient era,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Faraon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Chesar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treated as anthroponyms. This is how the situation is presented in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Bratul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Codex,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Coresi’s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translation of Acts of Apostles and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Voroneț</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Codex:</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4F25E24D-DD67-F6CE-7ABD-52DCB7A5799B}"/>
              </a:ext>
            </a:extLst>
          </p:cNvPr>
          <p:cNvGraphicFramePr>
            <a:graphicFrameLocks noGrp="1"/>
          </p:cNvGraphicFramePr>
          <p:nvPr>
            <p:extLst>
              <p:ext uri="{D42A27DB-BD31-4B8C-83A1-F6EECF244321}">
                <p14:modId xmlns:p14="http://schemas.microsoft.com/office/powerpoint/2010/main" val="830751797"/>
              </p:ext>
            </p:extLst>
          </p:nvPr>
        </p:nvGraphicFramePr>
        <p:xfrm>
          <a:off x="605480" y="2323071"/>
          <a:ext cx="10008972" cy="3290467"/>
        </p:xfrm>
        <a:graphic>
          <a:graphicData uri="http://schemas.openxmlformats.org/drawingml/2006/table">
            <a:tbl>
              <a:tblPr firstRow="1" firstCol="1" bandRow="1">
                <a:tableStyleId>{5C22544A-7EE6-4342-B048-85BDC9FD1C3A}</a:tableStyleId>
              </a:tblPr>
              <a:tblGrid>
                <a:gridCol w="2502243">
                  <a:extLst>
                    <a:ext uri="{9D8B030D-6E8A-4147-A177-3AD203B41FA5}">
                      <a16:colId xmlns:a16="http://schemas.microsoft.com/office/drawing/2014/main" val="241881520"/>
                    </a:ext>
                  </a:extLst>
                </a:gridCol>
                <a:gridCol w="2502243">
                  <a:extLst>
                    <a:ext uri="{9D8B030D-6E8A-4147-A177-3AD203B41FA5}">
                      <a16:colId xmlns:a16="http://schemas.microsoft.com/office/drawing/2014/main" val="859446736"/>
                    </a:ext>
                  </a:extLst>
                </a:gridCol>
                <a:gridCol w="2502243">
                  <a:extLst>
                    <a:ext uri="{9D8B030D-6E8A-4147-A177-3AD203B41FA5}">
                      <a16:colId xmlns:a16="http://schemas.microsoft.com/office/drawing/2014/main" val="210280795"/>
                    </a:ext>
                  </a:extLst>
                </a:gridCol>
                <a:gridCol w="2502243">
                  <a:extLst>
                    <a:ext uri="{9D8B030D-6E8A-4147-A177-3AD203B41FA5}">
                      <a16:colId xmlns:a16="http://schemas.microsoft.com/office/drawing/2014/main" val="3663761498"/>
                    </a:ext>
                  </a:extLst>
                </a:gridCol>
              </a:tblGrid>
              <a:tr h="1460844">
                <a:tc>
                  <a:txBody>
                    <a:bodyPr/>
                    <a:lstStyle/>
                    <a:p>
                      <a:r>
                        <a:rPr lang="ro-RO" sz="1200">
                          <a:effectLst/>
                        </a:rPr>
                        <a:t>Nu te teame Pavle, lu Chesaru ţi se cade nainte-i se stai 250</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Nu te </a:t>
                      </a:r>
                      <a:r>
                        <a:rPr lang="ro-RO" sz="1200" dirty="0" err="1">
                          <a:effectLst/>
                        </a:rPr>
                        <a:t>teame</a:t>
                      </a:r>
                      <a:r>
                        <a:rPr lang="ro-RO" sz="1200" dirty="0">
                          <a:effectLst/>
                        </a:rPr>
                        <a:t>, Pavel, înaintea lu </a:t>
                      </a:r>
                      <a:r>
                        <a:rPr lang="ro-RO" sz="1200" dirty="0" err="1">
                          <a:effectLst/>
                        </a:rPr>
                        <a:t>Chesar</a:t>
                      </a:r>
                      <a:r>
                        <a:rPr lang="ro-RO" sz="1200" dirty="0">
                          <a:effectLst/>
                        </a:rPr>
                        <a:t> cade-</a:t>
                      </a:r>
                      <a:r>
                        <a:rPr lang="ro-RO" sz="1200" dirty="0" err="1">
                          <a:effectLst/>
                        </a:rPr>
                        <a:t>ţi</a:t>
                      </a:r>
                      <a:r>
                        <a:rPr lang="ro-RO" sz="1200" dirty="0">
                          <a:effectLst/>
                        </a:rPr>
                        <a:t>-se a sta</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Nu te teame Pavle, că înraintia lu Chiesariu ţi se cade se stai 45</a:t>
                      </a:r>
                      <a:r>
                        <a:rPr lang="ro-RO" sz="1200" baseline="30000">
                          <a:effectLst/>
                        </a:rPr>
                        <a:t>r</a:t>
                      </a:r>
                      <a:r>
                        <a:rPr lang="ro-RO" sz="1200">
                          <a:effectLst/>
                        </a:rPr>
                        <a:t>:11</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27:24</a:t>
                      </a:r>
                      <a:endParaRPr lang="en-RO" sz="1100">
                        <a:effectLst/>
                      </a:endParaRPr>
                    </a:p>
                    <a:p>
                      <a:r>
                        <a:rPr lang="ro-RO" sz="1200">
                          <a:effectLst/>
                        </a:rPr>
                        <a:t>Ne timeas Paule, Cæsari te oportet assistere</a:t>
                      </a:r>
                      <a:endParaRPr lang="en-RO" sz="1100">
                        <a:effectLst/>
                      </a:endParaRPr>
                    </a:p>
                    <a:p>
                      <a:r>
                        <a:rPr lang="ro-RO" sz="1200">
                          <a:effectLst/>
                        </a:rPr>
                        <a:t>Μὴ φοβοῦ, Παῦλε· Καίσαρί σε δεῖ παραστῆναι</a:t>
                      </a:r>
                      <a:endParaRPr lang="en-RO" sz="1100">
                        <a:effectLst/>
                      </a:endParaRPr>
                    </a:p>
                    <a:p>
                      <a:r>
                        <a:rPr lang="ro-RO" sz="1200">
                          <a:effectLst/>
                        </a:rPr>
                        <a:t>Do not be afraid, Paul, you must stand trial before Caesar</a:t>
                      </a:r>
                      <a:endParaRPr lang="en-RO" sz="1100">
                        <a:effectLst/>
                      </a:endParaRPr>
                    </a:p>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530515"/>
                  </a:ext>
                </a:extLst>
              </a:tr>
              <a:tr h="913027">
                <a:tc>
                  <a:txBody>
                    <a:bodyPr/>
                    <a:lstStyle/>
                    <a:p>
                      <a:r>
                        <a:rPr lang="ro-RO" sz="1200">
                          <a:effectLst/>
                        </a:rPr>
                        <a:t>ziceri ale lu Chesaru 182</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împrotivă zisei lu Chesar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17:7</a:t>
                      </a:r>
                      <a:endParaRPr lang="en-RO" sz="1100">
                        <a:effectLst/>
                      </a:endParaRPr>
                    </a:p>
                    <a:p>
                      <a:r>
                        <a:rPr lang="ro-RO" sz="1200">
                          <a:effectLst/>
                        </a:rPr>
                        <a:t>contra decreta Cæsaris</a:t>
                      </a:r>
                      <a:endParaRPr lang="en-RO" sz="1100">
                        <a:effectLst/>
                      </a:endParaRPr>
                    </a:p>
                    <a:p>
                      <a:r>
                        <a:rPr lang="ro-RO" sz="1200">
                          <a:effectLst/>
                        </a:rPr>
                        <a:t>πάντες ἀπέναντι τῶν δογμάτων Καίσαρος</a:t>
                      </a:r>
                      <a:endParaRPr lang="en-RO" sz="1100">
                        <a:effectLst/>
                      </a:endParaRPr>
                    </a:p>
                    <a:p>
                      <a:r>
                        <a:rPr lang="ro-RO" sz="1200">
                          <a:effectLst/>
                        </a:rPr>
                        <a:t>against the decrees of Caesar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3517854"/>
                  </a:ext>
                </a:extLst>
              </a:tr>
              <a:tr h="913027">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în giudecarea lu Chiesariu sântu stându 34</a:t>
                      </a:r>
                      <a:r>
                        <a:rPr lang="ro-RO" sz="1200" baseline="30000">
                          <a:effectLst/>
                        </a:rPr>
                        <a:t>r</a:t>
                      </a:r>
                      <a:r>
                        <a:rPr lang="ro-RO" sz="1200">
                          <a:effectLst/>
                        </a:rPr>
                        <a:t>: 3-4</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25: 10</a:t>
                      </a:r>
                      <a:endParaRPr lang="en-RO" sz="1100" dirty="0">
                        <a:effectLst/>
                      </a:endParaRPr>
                    </a:p>
                    <a:p>
                      <a:r>
                        <a:rPr lang="ro-RO" sz="1200" dirty="0">
                          <a:effectLst/>
                        </a:rPr>
                        <a:t>Ad tribunal </a:t>
                      </a:r>
                      <a:r>
                        <a:rPr lang="ro-RO" sz="1200" dirty="0" err="1">
                          <a:effectLst/>
                        </a:rPr>
                        <a:t>Cæsaris</a:t>
                      </a:r>
                      <a:r>
                        <a:rPr lang="ro-RO" sz="1200" dirty="0">
                          <a:effectLst/>
                        </a:rPr>
                        <a:t> </a:t>
                      </a:r>
                      <a:r>
                        <a:rPr lang="ro-RO" sz="1200" dirty="0" err="1">
                          <a:effectLst/>
                        </a:rPr>
                        <a:t>sto</a:t>
                      </a:r>
                      <a:r>
                        <a:rPr lang="ro-RO" sz="1200" dirty="0">
                          <a:effectLst/>
                        </a:rPr>
                        <a:t>/ </a:t>
                      </a:r>
                      <a:r>
                        <a:rPr lang="ro-RO" sz="1200" dirty="0" err="1">
                          <a:effectLst/>
                        </a:rPr>
                        <a:t>ἐ</a:t>
                      </a:r>
                      <a:r>
                        <a:rPr lang="ro-RO" sz="1200" dirty="0">
                          <a:effectLst/>
                        </a:rPr>
                        <a:t>π</a:t>
                      </a:r>
                      <a:r>
                        <a:rPr lang="ro-RO" sz="1200" dirty="0" err="1">
                          <a:effectLst/>
                        </a:rPr>
                        <a:t>ὶ</a:t>
                      </a:r>
                      <a:r>
                        <a:rPr lang="ro-RO" sz="1200" dirty="0">
                          <a:effectLst/>
                        </a:rPr>
                        <a:t> </a:t>
                      </a:r>
                      <a:r>
                        <a:rPr lang="ro-RO" sz="1200" dirty="0" err="1">
                          <a:effectLst/>
                        </a:rPr>
                        <a:t>τοῦ</a:t>
                      </a:r>
                      <a:r>
                        <a:rPr lang="ro-RO" sz="1200" dirty="0">
                          <a:effectLst/>
                        </a:rPr>
                        <a:t> β</a:t>
                      </a:r>
                      <a:r>
                        <a:rPr lang="ro-RO" sz="1200" dirty="0" err="1">
                          <a:effectLst/>
                        </a:rPr>
                        <a:t>ήμ</a:t>
                      </a:r>
                      <a:r>
                        <a:rPr lang="ro-RO" sz="1200" dirty="0">
                          <a:effectLst/>
                        </a:rPr>
                        <a:t>α</a:t>
                      </a:r>
                      <a:r>
                        <a:rPr lang="ro-RO" sz="1200" dirty="0" err="1">
                          <a:effectLst/>
                        </a:rPr>
                        <a:t>τος</a:t>
                      </a:r>
                      <a:r>
                        <a:rPr lang="ro-RO" sz="1200" dirty="0">
                          <a:effectLst/>
                        </a:rPr>
                        <a:t> </a:t>
                      </a:r>
                      <a:r>
                        <a:rPr lang="ro-RO" sz="1200" dirty="0" err="1">
                          <a:effectLst/>
                        </a:rPr>
                        <a:t>Κ</a:t>
                      </a:r>
                      <a:r>
                        <a:rPr lang="ro-RO" sz="1200" dirty="0">
                          <a:effectLst/>
                        </a:rPr>
                        <a:t>α</a:t>
                      </a:r>
                      <a:r>
                        <a:rPr lang="ro-RO" sz="1200" dirty="0" err="1">
                          <a:effectLst/>
                        </a:rPr>
                        <a:t>ίσ</a:t>
                      </a:r>
                      <a:r>
                        <a:rPr lang="ro-RO" sz="1200" dirty="0">
                          <a:effectLst/>
                        </a:rPr>
                        <a:t>α</a:t>
                      </a:r>
                      <a:r>
                        <a:rPr lang="ro-RO" sz="1200" dirty="0" err="1">
                          <a:effectLst/>
                        </a:rPr>
                        <a:t>ρος</a:t>
                      </a:r>
                      <a:r>
                        <a:rPr lang="ro-RO" sz="1200" dirty="0">
                          <a:effectLst/>
                        </a:rPr>
                        <a:t> </a:t>
                      </a:r>
                      <a:r>
                        <a:rPr lang="ro-RO" sz="1200" dirty="0" err="1">
                          <a:effectLst/>
                        </a:rPr>
                        <a:t>εἰμι</a:t>
                      </a:r>
                      <a:endParaRPr lang="en-RO" sz="1100" dirty="0">
                        <a:effectLst/>
                      </a:endParaRPr>
                    </a:p>
                    <a:p>
                      <a:r>
                        <a:rPr lang="ro-RO" sz="1200" dirty="0">
                          <a:effectLst/>
                        </a:rPr>
                        <a:t>I am </a:t>
                      </a:r>
                      <a:r>
                        <a:rPr lang="ro-RO" sz="1200" dirty="0" err="1">
                          <a:effectLst/>
                        </a:rPr>
                        <a:t>standing</a:t>
                      </a:r>
                      <a:r>
                        <a:rPr lang="ro-RO" sz="1200" dirty="0">
                          <a:effectLst/>
                        </a:rPr>
                        <a:t> </a:t>
                      </a:r>
                      <a:r>
                        <a:rPr lang="ro-RO" sz="1200" dirty="0" err="1">
                          <a:effectLst/>
                        </a:rPr>
                        <a:t>before</a:t>
                      </a:r>
                      <a:r>
                        <a:rPr lang="ro-RO" sz="1200" dirty="0">
                          <a:effectLst/>
                        </a:rPr>
                        <a:t> </a:t>
                      </a:r>
                      <a:r>
                        <a:rPr lang="ro-RO" sz="1200" dirty="0" err="1">
                          <a:effectLst/>
                        </a:rPr>
                        <a:t>Caesar’s</a:t>
                      </a:r>
                      <a:r>
                        <a:rPr lang="ro-RO" sz="1200" dirty="0">
                          <a:effectLst/>
                        </a:rPr>
                        <a:t> tribunal</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9452569"/>
                  </a:ext>
                </a:extLst>
              </a:tr>
            </a:tbl>
          </a:graphicData>
        </a:graphic>
      </p:graphicFrame>
    </p:spTree>
    <p:extLst>
      <p:ext uri="{BB962C8B-B14F-4D97-AF65-F5344CB8AC3E}">
        <p14:creationId xmlns:p14="http://schemas.microsoft.com/office/powerpoint/2010/main" val="1545242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1FB938A-20B0-131F-D716-A662BA9B607A}"/>
              </a:ext>
            </a:extLst>
          </p:cNvPr>
          <p:cNvGraphicFramePr>
            <a:graphicFrameLocks noGrp="1"/>
          </p:cNvGraphicFramePr>
          <p:nvPr>
            <p:extLst>
              <p:ext uri="{D42A27DB-BD31-4B8C-83A1-F6EECF244321}">
                <p14:modId xmlns:p14="http://schemas.microsoft.com/office/powerpoint/2010/main" val="4268651174"/>
              </p:ext>
            </p:extLst>
          </p:nvPr>
        </p:nvGraphicFramePr>
        <p:xfrm>
          <a:off x="3233420" y="1692876"/>
          <a:ext cx="6689056" cy="3954339"/>
        </p:xfrm>
        <a:graphic>
          <a:graphicData uri="http://schemas.openxmlformats.org/drawingml/2006/table">
            <a:tbl>
              <a:tblPr firstRow="1" firstCol="1" bandRow="1">
                <a:tableStyleId>{5C22544A-7EE6-4342-B048-85BDC9FD1C3A}</a:tableStyleId>
              </a:tblPr>
              <a:tblGrid>
                <a:gridCol w="1719004">
                  <a:extLst>
                    <a:ext uri="{9D8B030D-6E8A-4147-A177-3AD203B41FA5}">
                      <a16:colId xmlns:a16="http://schemas.microsoft.com/office/drawing/2014/main" val="2059280032"/>
                    </a:ext>
                  </a:extLst>
                </a:gridCol>
                <a:gridCol w="1739778">
                  <a:extLst>
                    <a:ext uri="{9D8B030D-6E8A-4147-A177-3AD203B41FA5}">
                      <a16:colId xmlns:a16="http://schemas.microsoft.com/office/drawing/2014/main" val="3890692123"/>
                    </a:ext>
                  </a:extLst>
                </a:gridCol>
                <a:gridCol w="1385887">
                  <a:extLst>
                    <a:ext uri="{9D8B030D-6E8A-4147-A177-3AD203B41FA5}">
                      <a16:colId xmlns:a16="http://schemas.microsoft.com/office/drawing/2014/main" val="3252514442"/>
                    </a:ext>
                  </a:extLst>
                </a:gridCol>
                <a:gridCol w="1844387">
                  <a:extLst>
                    <a:ext uri="{9D8B030D-6E8A-4147-A177-3AD203B41FA5}">
                      <a16:colId xmlns:a16="http://schemas.microsoft.com/office/drawing/2014/main" val="1976648874"/>
                    </a:ext>
                  </a:extLst>
                </a:gridCol>
              </a:tblGrid>
              <a:tr h="1235731">
                <a:tc>
                  <a:txBody>
                    <a:bodyPr/>
                    <a:lstStyle/>
                    <a:p>
                      <a:r>
                        <a:rPr lang="ro-RO" sz="1200">
                          <a:effectLst/>
                        </a:rPr>
                        <a:t>naintea lu Faraon 67</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naintea lu Faraon</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7:10</a:t>
                      </a:r>
                      <a:endParaRPr lang="en-RO" sz="1100" dirty="0">
                        <a:effectLst/>
                      </a:endParaRPr>
                    </a:p>
                    <a:p>
                      <a:r>
                        <a:rPr lang="ro-RO" sz="1200" dirty="0">
                          <a:effectLst/>
                        </a:rPr>
                        <a:t>in </a:t>
                      </a:r>
                      <a:r>
                        <a:rPr lang="ro-RO" sz="1200" dirty="0" err="1">
                          <a:effectLst/>
                        </a:rPr>
                        <a:t>conspectu</a:t>
                      </a:r>
                      <a:r>
                        <a:rPr lang="ro-RO" sz="1200" dirty="0">
                          <a:effectLst/>
                        </a:rPr>
                        <a:t> </a:t>
                      </a:r>
                      <a:r>
                        <a:rPr lang="ro-RO" sz="1200" dirty="0" err="1">
                          <a:effectLst/>
                        </a:rPr>
                        <a:t>Pharaonis</a:t>
                      </a:r>
                      <a:r>
                        <a:rPr lang="ro-RO" sz="1200" dirty="0">
                          <a:effectLst/>
                        </a:rPr>
                        <a:t> </a:t>
                      </a:r>
                      <a:r>
                        <a:rPr lang="ro-RO" sz="1200" dirty="0" err="1">
                          <a:effectLst/>
                        </a:rPr>
                        <a:t>ἐν</a:t>
                      </a:r>
                      <a:r>
                        <a:rPr lang="ro-RO" sz="1200" dirty="0">
                          <a:effectLst/>
                        </a:rPr>
                        <a:t>α</a:t>
                      </a:r>
                      <a:r>
                        <a:rPr lang="ro-RO" sz="1200" dirty="0" err="1">
                          <a:effectLst/>
                        </a:rPr>
                        <a:t>ντίον</a:t>
                      </a:r>
                      <a:r>
                        <a:rPr lang="ro-RO" sz="1200" dirty="0">
                          <a:effectLst/>
                        </a:rPr>
                        <a:t> </a:t>
                      </a:r>
                      <a:r>
                        <a:rPr lang="ro-RO" sz="1200" dirty="0" err="1">
                          <a:effectLst/>
                        </a:rPr>
                        <a:t>Φ</a:t>
                      </a:r>
                      <a:r>
                        <a:rPr lang="ro-RO" sz="1200" dirty="0">
                          <a:effectLst/>
                        </a:rPr>
                        <a:t>α</a:t>
                      </a:r>
                      <a:r>
                        <a:rPr lang="ro-RO" sz="1200" dirty="0" err="1">
                          <a:effectLst/>
                        </a:rPr>
                        <a:t>ρ</a:t>
                      </a:r>
                      <a:r>
                        <a:rPr lang="ro-RO" sz="1200" dirty="0">
                          <a:effectLst/>
                        </a:rPr>
                        <a:t>α</a:t>
                      </a:r>
                      <a:r>
                        <a:rPr lang="ro-RO" sz="1200" dirty="0" err="1">
                          <a:effectLst/>
                        </a:rPr>
                        <a:t>ὼ</a:t>
                      </a:r>
                      <a:endParaRPr lang="en-RO" sz="1100" dirty="0">
                        <a:effectLst/>
                      </a:endParaRPr>
                    </a:p>
                    <a:p>
                      <a:r>
                        <a:rPr lang="ro-RO" sz="1200" dirty="0" err="1">
                          <a:effectLst/>
                        </a:rPr>
                        <a:t>before</a:t>
                      </a:r>
                      <a:r>
                        <a:rPr lang="ro-RO" sz="1200" dirty="0">
                          <a:effectLst/>
                        </a:rPr>
                        <a:t> </a:t>
                      </a:r>
                      <a:r>
                        <a:rPr lang="ro-RO" sz="1200" dirty="0" err="1">
                          <a:effectLst/>
                        </a:rPr>
                        <a:t>Pharaoh</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8710886"/>
                  </a:ext>
                </a:extLst>
              </a:tr>
              <a:tr h="1730023">
                <a:tc>
                  <a:txBody>
                    <a:bodyPr/>
                    <a:lstStyle/>
                    <a:p>
                      <a:r>
                        <a:rPr lang="ro-RO" sz="1200">
                          <a:effectLst/>
                        </a:rPr>
                        <a:t>aiave fu lu Faraon neamul lu Iosif 68</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aiave fu lu Faraon ruda lu Iosif</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7:13</a:t>
                      </a:r>
                      <a:endParaRPr lang="en-RO" sz="1100">
                        <a:effectLst/>
                      </a:endParaRPr>
                    </a:p>
                    <a:p>
                      <a:r>
                        <a:rPr lang="ro-RO" sz="1200">
                          <a:effectLst/>
                        </a:rPr>
                        <a:t>manifestatum est Pharaoni </a:t>
                      </a:r>
                      <a:endParaRPr lang="en-RO" sz="1100">
                        <a:effectLst/>
                      </a:endParaRPr>
                    </a:p>
                    <a:p>
                      <a:r>
                        <a:rPr lang="ro-RO" sz="1200">
                          <a:effectLst/>
                        </a:rPr>
                        <a:t>ἐγένετο τῷ Φαραὼ</a:t>
                      </a:r>
                      <a:endParaRPr lang="en-RO" sz="1100">
                        <a:effectLst/>
                      </a:endParaRPr>
                    </a:p>
                    <a:p>
                      <a:r>
                        <a:rPr lang="ro-RO" sz="1200">
                          <a:effectLst/>
                        </a:rPr>
                        <a:t>Joseph’s family became known to Pharaoh</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0362498"/>
                  </a:ext>
                </a:extLst>
              </a:tr>
              <a:tr h="988585">
                <a:tc>
                  <a:txBody>
                    <a:bodyPr/>
                    <a:lstStyle/>
                    <a:p>
                      <a:r>
                        <a:rPr lang="ro-RO" sz="1200">
                          <a:effectLst/>
                        </a:rPr>
                        <a:t>fata lu Faraon 70</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fata lu Faraon</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7:21</a:t>
                      </a:r>
                      <a:endParaRPr lang="en-RO" sz="1100" dirty="0">
                        <a:effectLst/>
                      </a:endParaRPr>
                    </a:p>
                    <a:p>
                      <a:r>
                        <a:rPr lang="ro-RO" sz="1200" dirty="0" err="1">
                          <a:effectLst/>
                        </a:rPr>
                        <a:t>filia</a:t>
                      </a:r>
                      <a:r>
                        <a:rPr lang="ro-RO" sz="1200" dirty="0">
                          <a:effectLst/>
                        </a:rPr>
                        <a:t> </a:t>
                      </a:r>
                      <a:r>
                        <a:rPr lang="ro-RO" sz="1200" dirty="0" err="1">
                          <a:effectLst/>
                        </a:rPr>
                        <a:t>Pharaonis</a:t>
                      </a:r>
                      <a:endParaRPr lang="en-RO" sz="1100" dirty="0">
                        <a:effectLst/>
                      </a:endParaRPr>
                    </a:p>
                    <a:p>
                      <a:r>
                        <a:rPr lang="ro-RO" sz="1200" dirty="0" err="1">
                          <a:effectLst/>
                        </a:rPr>
                        <a:t>ἡ</a:t>
                      </a:r>
                      <a:r>
                        <a:rPr lang="ro-RO" sz="1200" dirty="0">
                          <a:effectLst/>
                        </a:rPr>
                        <a:t> </a:t>
                      </a:r>
                      <a:r>
                        <a:rPr lang="ro-RO" sz="1200" dirty="0" err="1">
                          <a:effectLst/>
                        </a:rPr>
                        <a:t>θυγάτηρ</a:t>
                      </a:r>
                      <a:r>
                        <a:rPr lang="ro-RO" sz="1200" dirty="0">
                          <a:effectLst/>
                        </a:rPr>
                        <a:t> </a:t>
                      </a:r>
                      <a:r>
                        <a:rPr lang="ro-RO" sz="1200" dirty="0" err="1">
                          <a:effectLst/>
                        </a:rPr>
                        <a:t>Φ</a:t>
                      </a:r>
                      <a:r>
                        <a:rPr lang="ro-RO" sz="1200" dirty="0">
                          <a:effectLst/>
                        </a:rPr>
                        <a:t>α</a:t>
                      </a:r>
                      <a:r>
                        <a:rPr lang="ro-RO" sz="1200" dirty="0" err="1">
                          <a:effectLst/>
                        </a:rPr>
                        <a:t>ρ</a:t>
                      </a:r>
                      <a:r>
                        <a:rPr lang="ro-RO" sz="1200" dirty="0">
                          <a:effectLst/>
                        </a:rPr>
                        <a:t>α</a:t>
                      </a:r>
                      <a:r>
                        <a:rPr lang="ro-RO" sz="1200" dirty="0" err="1">
                          <a:effectLst/>
                        </a:rPr>
                        <a:t>ὼ</a:t>
                      </a:r>
                      <a:endParaRPr lang="en-RO" sz="1100" dirty="0">
                        <a:effectLst/>
                      </a:endParaRPr>
                    </a:p>
                    <a:p>
                      <a:r>
                        <a:rPr lang="ro-RO" sz="1200" dirty="0" err="1">
                          <a:effectLst/>
                        </a:rPr>
                        <a:t>Pharaoh's</a:t>
                      </a:r>
                      <a:r>
                        <a:rPr lang="ro-RO" sz="1200" dirty="0">
                          <a:effectLst/>
                        </a:rPr>
                        <a:t> </a:t>
                      </a:r>
                      <a:r>
                        <a:rPr lang="ro-RO" sz="1200" dirty="0" err="1">
                          <a:effectLst/>
                        </a:rPr>
                        <a:t>daughter</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1108054"/>
                  </a:ext>
                </a:extLst>
              </a:tr>
            </a:tbl>
          </a:graphicData>
        </a:graphic>
      </p:graphicFrame>
      <p:sp>
        <p:nvSpPr>
          <p:cNvPr id="3" name="Rectangle 1">
            <a:extLst>
              <a:ext uri="{FF2B5EF4-FFF2-40B4-BE49-F238E27FC236}">
                <a16:creationId xmlns:a16="http://schemas.microsoft.com/office/drawing/2014/main" id="{361D5AA1-92AA-C8CF-77A1-120CF98290A5}"/>
              </a:ext>
            </a:extLst>
          </p:cNvPr>
          <p:cNvSpPr>
            <a:spLocks noChangeArrowheads="1"/>
          </p:cNvSpPr>
          <p:nvPr/>
        </p:nvSpPr>
        <p:spPr bwMode="auto">
          <a:xfrm>
            <a:off x="3233738" y="2720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RO"/>
          </a:p>
        </p:txBody>
      </p:sp>
    </p:spTree>
    <p:extLst>
      <p:ext uri="{BB962C8B-B14F-4D97-AF65-F5344CB8AC3E}">
        <p14:creationId xmlns:p14="http://schemas.microsoft.com/office/powerpoint/2010/main" val="1918090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E0D38B-ACF7-E638-6204-C4C9F154784F}"/>
              </a:ext>
            </a:extLst>
          </p:cNvPr>
          <p:cNvSpPr txBox="1"/>
          <p:nvPr/>
        </p:nvSpPr>
        <p:spPr>
          <a:xfrm>
            <a:off x="197709" y="222422"/>
            <a:ext cx="11689492" cy="923330"/>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titles themselves appear with the prenominal markers in 2 instances:</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lphaLcParenBoth"/>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when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voievod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presents a form ending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for which it is difficult to determine whether it is due to Slavonic influence (sl.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vojevoda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whether it was influenced by the noun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but also the form without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ă</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0130ACD6-4F1D-3399-BA29-7E382E5DFBF5}"/>
              </a:ext>
            </a:extLst>
          </p:cNvPr>
          <p:cNvGraphicFramePr>
            <a:graphicFrameLocks noGrp="1"/>
          </p:cNvGraphicFramePr>
          <p:nvPr>
            <p:extLst>
              <p:ext uri="{D42A27DB-BD31-4B8C-83A1-F6EECF244321}">
                <p14:modId xmlns:p14="http://schemas.microsoft.com/office/powerpoint/2010/main" val="1585618979"/>
              </p:ext>
            </p:extLst>
          </p:nvPr>
        </p:nvGraphicFramePr>
        <p:xfrm>
          <a:off x="605480" y="1309816"/>
          <a:ext cx="10849236" cy="1280160"/>
        </p:xfrm>
        <a:graphic>
          <a:graphicData uri="http://schemas.openxmlformats.org/drawingml/2006/table">
            <a:tbl>
              <a:tblPr firstRow="1" firstCol="1" bandRow="1">
                <a:tableStyleId>{5C22544A-7EE6-4342-B048-85BDC9FD1C3A}</a:tableStyleId>
              </a:tblPr>
              <a:tblGrid>
                <a:gridCol w="2712309">
                  <a:extLst>
                    <a:ext uri="{9D8B030D-6E8A-4147-A177-3AD203B41FA5}">
                      <a16:colId xmlns:a16="http://schemas.microsoft.com/office/drawing/2014/main" val="1312361842"/>
                    </a:ext>
                  </a:extLst>
                </a:gridCol>
                <a:gridCol w="2712309">
                  <a:extLst>
                    <a:ext uri="{9D8B030D-6E8A-4147-A177-3AD203B41FA5}">
                      <a16:colId xmlns:a16="http://schemas.microsoft.com/office/drawing/2014/main" val="3094581179"/>
                    </a:ext>
                  </a:extLst>
                </a:gridCol>
                <a:gridCol w="2712309">
                  <a:extLst>
                    <a:ext uri="{9D8B030D-6E8A-4147-A177-3AD203B41FA5}">
                      <a16:colId xmlns:a16="http://schemas.microsoft.com/office/drawing/2014/main" val="2507931113"/>
                    </a:ext>
                  </a:extLst>
                </a:gridCol>
                <a:gridCol w="2712309">
                  <a:extLst>
                    <a:ext uri="{9D8B030D-6E8A-4147-A177-3AD203B41FA5}">
                      <a16:colId xmlns:a16="http://schemas.microsoft.com/office/drawing/2014/main" val="405869297"/>
                    </a:ext>
                  </a:extLst>
                </a:gridCol>
              </a:tblGrid>
              <a:tr h="753762">
                <a:tc>
                  <a:txBody>
                    <a:bodyPr/>
                    <a:lstStyle/>
                    <a:p>
                      <a:r>
                        <a:rPr lang="ro-RO" sz="1200">
                          <a:effectLst/>
                        </a:rPr>
                        <a:t>sutaşul deade legaţii lu voivodă CB 260</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sutaşul deade legaţii lu voivodă CPr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sutaşul pridădi fuglii lu voivod CV</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28:16</a:t>
                      </a:r>
                      <a:endParaRPr lang="en-RO" sz="1100" dirty="0">
                        <a:effectLst/>
                      </a:endParaRPr>
                    </a:p>
                    <a:p>
                      <a:r>
                        <a:rPr lang="ro-RO" sz="1200" dirty="0" err="1">
                          <a:effectLst/>
                        </a:rPr>
                        <a:t>permissum</a:t>
                      </a:r>
                      <a:r>
                        <a:rPr lang="ro-RO" sz="1200" dirty="0">
                          <a:effectLst/>
                        </a:rPr>
                        <a:t> est </a:t>
                      </a:r>
                      <a:r>
                        <a:rPr lang="ro-RO" sz="1200" dirty="0" err="1">
                          <a:effectLst/>
                        </a:rPr>
                        <a:t>Paulo</a:t>
                      </a:r>
                      <a:r>
                        <a:rPr lang="ro-RO" sz="1200" dirty="0">
                          <a:effectLst/>
                        </a:rPr>
                        <a:t> </a:t>
                      </a:r>
                      <a:r>
                        <a:rPr lang="ro-RO" sz="1200" dirty="0" err="1">
                          <a:effectLst/>
                        </a:rPr>
                        <a:t>manere</a:t>
                      </a:r>
                      <a:r>
                        <a:rPr lang="ro-RO" sz="1200" dirty="0">
                          <a:effectLst/>
                        </a:rPr>
                        <a:t> </a:t>
                      </a:r>
                      <a:r>
                        <a:rPr lang="ro-RO" sz="1200" dirty="0" err="1">
                          <a:effectLst/>
                        </a:rPr>
                        <a:t>sibimet</a:t>
                      </a:r>
                      <a:r>
                        <a:rPr lang="ro-RO" sz="1200" dirty="0">
                          <a:effectLst/>
                        </a:rPr>
                        <a:t> cum </a:t>
                      </a:r>
                      <a:r>
                        <a:rPr lang="ro-RO" sz="1200" dirty="0" err="1">
                          <a:effectLst/>
                        </a:rPr>
                        <a:t>custodiente</a:t>
                      </a:r>
                      <a:r>
                        <a:rPr lang="ro-RO" sz="1200" dirty="0">
                          <a:effectLst/>
                        </a:rPr>
                        <a:t> se </a:t>
                      </a:r>
                      <a:r>
                        <a:rPr lang="ro-RO" sz="1200" dirty="0" err="1">
                          <a:effectLst/>
                        </a:rPr>
                        <a:t>milite</a:t>
                      </a:r>
                      <a:endParaRPr lang="en-RO" sz="1100" dirty="0">
                        <a:effectLst/>
                      </a:endParaRPr>
                    </a:p>
                    <a:p>
                      <a:r>
                        <a:rPr lang="ro-RO" sz="1200" dirty="0" err="1">
                          <a:effectLst/>
                        </a:rPr>
                        <a:t>ὁ</a:t>
                      </a:r>
                      <a:r>
                        <a:rPr lang="ro-RO" sz="1200" dirty="0">
                          <a:effectLst/>
                        </a:rPr>
                        <a:t> </a:t>
                      </a:r>
                      <a:r>
                        <a:rPr lang="ro-RO" sz="1200" dirty="0" err="1">
                          <a:effectLst/>
                        </a:rPr>
                        <a:t>ἑκ</a:t>
                      </a:r>
                      <a:r>
                        <a:rPr lang="ro-RO" sz="1200" dirty="0">
                          <a:effectLst/>
                        </a:rPr>
                        <a:t>α</a:t>
                      </a:r>
                      <a:r>
                        <a:rPr lang="ro-RO" sz="1200" dirty="0" err="1">
                          <a:effectLst/>
                        </a:rPr>
                        <a:t>τόντ</a:t>
                      </a:r>
                      <a:r>
                        <a:rPr lang="ro-RO" sz="1200" dirty="0">
                          <a:effectLst/>
                        </a:rPr>
                        <a:t>α</a:t>
                      </a:r>
                      <a:r>
                        <a:rPr lang="ro-RO" sz="1200" dirty="0" err="1">
                          <a:effectLst/>
                        </a:rPr>
                        <a:t>ρχος</a:t>
                      </a:r>
                      <a:r>
                        <a:rPr lang="ro-RO" sz="1200" dirty="0">
                          <a:effectLst/>
                        </a:rPr>
                        <a:t> πα</a:t>
                      </a:r>
                      <a:r>
                        <a:rPr lang="ro-RO" sz="1200" dirty="0" err="1">
                          <a:effectLst/>
                        </a:rPr>
                        <a:t>ρέδωκεν</a:t>
                      </a:r>
                      <a:r>
                        <a:rPr lang="ro-RO" sz="1200" dirty="0">
                          <a:effectLst/>
                        </a:rPr>
                        <a:t> </a:t>
                      </a:r>
                      <a:r>
                        <a:rPr lang="ro-RO" sz="1200" dirty="0" err="1">
                          <a:effectLst/>
                        </a:rPr>
                        <a:t>τοὺς</a:t>
                      </a:r>
                      <a:r>
                        <a:rPr lang="ro-RO" sz="1200" dirty="0">
                          <a:effectLst/>
                        </a:rPr>
                        <a:t> </a:t>
                      </a:r>
                      <a:r>
                        <a:rPr lang="ro-RO" sz="1200" dirty="0" err="1">
                          <a:effectLst/>
                        </a:rPr>
                        <a:t>δεσμίους</a:t>
                      </a:r>
                      <a:r>
                        <a:rPr lang="ro-RO" sz="1200" dirty="0">
                          <a:effectLst/>
                        </a:rPr>
                        <a:t> </a:t>
                      </a:r>
                      <a:r>
                        <a:rPr lang="ro-RO" sz="1200" dirty="0" err="1">
                          <a:effectLst/>
                        </a:rPr>
                        <a:t>τῷ</a:t>
                      </a:r>
                      <a:r>
                        <a:rPr lang="ro-RO" sz="1200" dirty="0">
                          <a:effectLst/>
                        </a:rPr>
                        <a:t> </a:t>
                      </a:r>
                      <a:r>
                        <a:rPr lang="ro-RO" sz="1200" dirty="0" err="1">
                          <a:effectLst/>
                        </a:rPr>
                        <a:t>στρ</a:t>
                      </a:r>
                      <a:r>
                        <a:rPr lang="ro-RO" sz="1200" dirty="0">
                          <a:effectLst/>
                        </a:rPr>
                        <a:t>α</a:t>
                      </a:r>
                      <a:r>
                        <a:rPr lang="ro-RO" sz="1200" dirty="0" err="1">
                          <a:effectLst/>
                        </a:rPr>
                        <a:t>το</a:t>
                      </a:r>
                      <a:r>
                        <a:rPr lang="ro-RO" sz="1200" dirty="0">
                          <a:effectLst/>
                        </a:rPr>
                        <a:t>π</a:t>
                      </a:r>
                      <a:r>
                        <a:rPr lang="ro-RO" sz="1200" dirty="0" err="1">
                          <a:effectLst/>
                        </a:rPr>
                        <a:t>εδάρχῃ</a:t>
                      </a:r>
                      <a:endParaRPr lang="en-RO" sz="1100" dirty="0">
                        <a:effectLst/>
                      </a:endParaRPr>
                    </a:p>
                    <a:p>
                      <a:r>
                        <a:rPr lang="ro-RO" sz="1200" dirty="0" err="1">
                          <a:effectLst/>
                        </a:rPr>
                        <a:t>the</a:t>
                      </a:r>
                      <a:r>
                        <a:rPr lang="ro-RO" sz="1200" dirty="0">
                          <a:effectLst/>
                        </a:rPr>
                        <a:t> centurion </a:t>
                      </a:r>
                      <a:r>
                        <a:rPr lang="ro-RO" sz="1200" dirty="0" err="1">
                          <a:effectLst/>
                        </a:rPr>
                        <a:t>delivered</a:t>
                      </a:r>
                      <a:r>
                        <a:rPr lang="ro-RO" sz="1200" dirty="0">
                          <a:effectLst/>
                        </a:rPr>
                        <a:t> </a:t>
                      </a:r>
                      <a:r>
                        <a:rPr lang="ro-RO" sz="1200" dirty="0" err="1">
                          <a:effectLst/>
                        </a:rPr>
                        <a:t>the</a:t>
                      </a:r>
                      <a:r>
                        <a:rPr lang="ro-RO" sz="1200" dirty="0">
                          <a:effectLst/>
                        </a:rPr>
                        <a:t> </a:t>
                      </a:r>
                      <a:r>
                        <a:rPr lang="ro-RO" sz="1200" dirty="0" err="1">
                          <a:effectLst/>
                        </a:rPr>
                        <a:t>prisoners</a:t>
                      </a:r>
                      <a:r>
                        <a:rPr lang="ro-RO" sz="1200" dirty="0">
                          <a:effectLst/>
                        </a:rPr>
                        <a:t> </a:t>
                      </a:r>
                      <a:r>
                        <a:rPr lang="ro-RO" sz="1200" dirty="0" err="1">
                          <a:effectLst/>
                        </a:rPr>
                        <a:t>to</a:t>
                      </a:r>
                      <a:r>
                        <a:rPr lang="ro-RO" sz="1200" dirty="0">
                          <a:effectLst/>
                        </a:rPr>
                        <a:t> </a:t>
                      </a:r>
                      <a:r>
                        <a:rPr lang="ro-RO" sz="1200" dirty="0" err="1">
                          <a:effectLst/>
                        </a:rPr>
                        <a:t>the</a:t>
                      </a:r>
                      <a:r>
                        <a:rPr lang="ro-RO" sz="1200" dirty="0">
                          <a:effectLst/>
                        </a:rPr>
                        <a:t> </a:t>
                      </a:r>
                      <a:r>
                        <a:rPr lang="ro-RO" sz="1200" dirty="0" err="1">
                          <a:effectLst/>
                        </a:rPr>
                        <a:t>captain</a:t>
                      </a:r>
                      <a:r>
                        <a:rPr lang="ro-RO" sz="1200" dirty="0">
                          <a:effectLst/>
                        </a:rPr>
                        <a:t> of </a:t>
                      </a:r>
                      <a:r>
                        <a:rPr lang="ro-RO" sz="1200" dirty="0" err="1">
                          <a:effectLst/>
                        </a:rPr>
                        <a:t>the</a:t>
                      </a:r>
                      <a:r>
                        <a:rPr lang="ro-RO" sz="1200" dirty="0">
                          <a:effectLst/>
                        </a:rPr>
                        <a:t> guard</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7841030"/>
                  </a:ext>
                </a:extLst>
              </a:tr>
            </a:tbl>
          </a:graphicData>
        </a:graphic>
      </p:graphicFrame>
      <p:sp>
        <p:nvSpPr>
          <p:cNvPr id="9" name="TextBox 8">
            <a:extLst>
              <a:ext uri="{FF2B5EF4-FFF2-40B4-BE49-F238E27FC236}">
                <a16:creationId xmlns:a16="http://schemas.microsoft.com/office/drawing/2014/main" id="{6F6CAFFA-4189-59BA-A806-BCACFC7CC758}"/>
              </a:ext>
            </a:extLst>
          </p:cNvPr>
          <p:cNvSpPr txBox="1"/>
          <p:nvPr/>
        </p:nvSpPr>
        <p:spPr>
          <a:xfrm>
            <a:off x="-284205" y="2674696"/>
            <a:ext cx="7426410" cy="4493538"/>
          </a:xfrm>
          <a:prstGeom prst="rect">
            <a:avLst/>
          </a:prstGeom>
          <a:noFill/>
        </p:spPr>
        <p:txBody>
          <a:bodyPr wrap="square">
            <a:spAutoFit/>
          </a:bodyPr>
          <a:lstStyle/>
          <a:p>
            <a:pPr marL="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 other titles (ending in a consonant) may have a prenominal mark:</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in Voroneț Codex,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ghiemon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împărat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29</a:t>
            </a:r>
            <a:r>
              <a:rPr lang="ro-RO"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4-5: spuseră 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ghiemonu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(Ap. 24: 1)/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ἐνεφάνισ</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α</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τῷ</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ἡγεμόνιἐνεφάνισ</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α</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τῷ</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ἡγεμόνι</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adierunt</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præsidem</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reported</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governor</a:t>
            </a:r>
            <a:endPar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30</a:t>
            </a:r>
            <a:r>
              <a:rPr lang="ro-RO"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8-9: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măhăi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ghiemonu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(Ap. 24: 10)/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νεύσ</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α</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ντος</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α</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ὐτῷ</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τοῦ</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ἡγεμόνος</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λέγειν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Respondit</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annuente</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sibi</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præside</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dicere</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he</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nodded</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governor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28</a:t>
            </a:r>
            <a:r>
              <a:rPr lang="ro-RO"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5-6: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deaderă</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carrtea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ghiemonu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(Ap. 23: 33)/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ἀν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α</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δόντες</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τὴν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ἐ</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π</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ιστολὴν</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τῷ</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ἡγεμόνι</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tradidissent</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epistolam</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præsidi</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delivered</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letter</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governor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74</a:t>
            </a:r>
            <a:r>
              <a:rPr lang="ro-RO"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1-2: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supunreți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-vă … seva 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împăratu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seva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giudeațelor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 Petru 2: 13-14: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Subjecti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igitur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estote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sive regi, </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sive </a:t>
            </a:r>
            <a:r>
              <a:rPr lang="ro-RO" sz="1800"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ducibus</a:t>
            </a:r>
            <a:r>
              <a:rPr lang="ro-RO" sz="1800"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Ὑ</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π</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οτάγητε</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εἴτε</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βα</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σιλεῖ</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ὡς</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ὑ</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π</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ερέχοντι</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εἴτε</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ἡγεμόσιν</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Submit</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yourselves</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whether</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emperor</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 or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i="1" dirty="0">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solidFill>
                  <a:srgbClr val="001320"/>
                </a:solidFill>
                <a:effectLst/>
                <a:latin typeface="Times New Roman" panose="02020603050405020304" pitchFamily="18" charset="0"/>
                <a:ea typeface="Calibri" panose="020F0502020204030204" pitchFamily="34" charset="0"/>
                <a:cs typeface="Times New Roman" panose="02020603050405020304" pitchFamily="18" charset="0"/>
              </a:rPr>
              <a:t>governors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a:extLst>
              <a:ext uri="{FF2B5EF4-FFF2-40B4-BE49-F238E27FC236}">
                <a16:creationId xmlns:a16="http://schemas.microsoft.com/office/drawing/2014/main" id="{7F665A07-B708-54B6-F28D-4EC08166F877}"/>
              </a:ext>
            </a:extLst>
          </p:cNvPr>
          <p:cNvGraphicFramePr>
            <a:graphicFrameLocks noGrp="1"/>
          </p:cNvGraphicFramePr>
          <p:nvPr>
            <p:extLst>
              <p:ext uri="{D42A27DB-BD31-4B8C-83A1-F6EECF244321}">
                <p14:modId xmlns:p14="http://schemas.microsoft.com/office/powerpoint/2010/main" val="3205223056"/>
              </p:ext>
            </p:extLst>
          </p:nvPr>
        </p:nvGraphicFramePr>
        <p:xfrm>
          <a:off x="7376983" y="3361214"/>
          <a:ext cx="4510217" cy="1280160"/>
        </p:xfrm>
        <a:graphic>
          <a:graphicData uri="http://schemas.openxmlformats.org/drawingml/2006/table">
            <a:tbl>
              <a:tblPr firstRow="1" firstCol="1" bandRow="1">
                <a:tableStyleId>{5C22544A-7EE6-4342-B048-85BDC9FD1C3A}</a:tableStyleId>
              </a:tblPr>
              <a:tblGrid>
                <a:gridCol w="1162571">
                  <a:extLst>
                    <a:ext uri="{9D8B030D-6E8A-4147-A177-3AD203B41FA5}">
                      <a16:colId xmlns:a16="http://schemas.microsoft.com/office/drawing/2014/main" val="4015161860"/>
                    </a:ext>
                  </a:extLst>
                </a:gridCol>
                <a:gridCol w="1162571">
                  <a:extLst>
                    <a:ext uri="{9D8B030D-6E8A-4147-A177-3AD203B41FA5}">
                      <a16:colId xmlns:a16="http://schemas.microsoft.com/office/drawing/2014/main" val="2251560483"/>
                    </a:ext>
                  </a:extLst>
                </a:gridCol>
                <a:gridCol w="1094538">
                  <a:extLst>
                    <a:ext uri="{9D8B030D-6E8A-4147-A177-3AD203B41FA5}">
                      <a16:colId xmlns:a16="http://schemas.microsoft.com/office/drawing/2014/main" val="3602090801"/>
                    </a:ext>
                  </a:extLst>
                </a:gridCol>
                <a:gridCol w="1090537">
                  <a:extLst>
                    <a:ext uri="{9D8B030D-6E8A-4147-A177-3AD203B41FA5}">
                      <a16:colId xmlns:a16="http://schemas.microsoft.com/office/drawing/2014/main" val="855616285"/>
                    </a:ext>
                  </a:extLst>
                </a:gridCol>
              </a:tblGrid>
              <a:tr h="1280160">
                <a:tc>
                  <a:txBody>
                    <a:bodyPr/>
                    <a:lstStyle/>
                    <a:p>
                      <a:r>
                        <a:rPr lang="ro-RO" sz="1200">
                          <a:effectLst/>
                        </a:rPr>
                        <a:t>spuse împăratului CB 235</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a:effectLst/>
                        </a:rPr>
                        <a:t>spuse împăratului</a:t>
                      </a:r>
                      <a:endParaRPr lang="en-RO" sz="1100">
                        <a:effectLst/>
                      </a:endParaRPr>
                    </a:p>
                    <a:p>
                      <a:r>
                        <a:rPr lang="ro-RO" sz="1200">
                          <a:effectLst/>
                        </a:rPr>
                        <a:t>CPr</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err="1">
                          <a:effectLst/>
                        </a:rPr>
                        <a:t>deaci</a:t>
                      </a:r>
                      <a:r>
                        <a:rPr lang="ro-RO" sz="1200" dirty="0">
                          <a:effectLst/>
                        </a:rPr>
                        <a:t> </a:t>
                      </a:r>
                      <a:r>
                        <a:rPr lang="ro-RO" sz="1200" dirty="0" err="1">
                          <a:effectLst/>
                        </a:rPr>
                        <a:t>Fistu</a:t>
                      </a:r>
                      <a:r>
                        <a:rPr lang="ro-RO" sz="1200" dirty="0">
                          <a:effectLst/>
                        </a:rPr>
                        <a:t> spuse lu </a:t>
                      </a:r>
                      <a:r>
                        <a:rPr lang="ro-RO" sz="1200" dirty="0" err="1">
                          <a:effectLst/>
                        </a:rPr>
                        <a:t>împăratu</a:t>
                      </a:r>
                      <a:r>
                        <a:rPr lang="ro-RO" sz="1200" dirty="0">
                          <a:effectLst/>
                        </a:rPr>
                        <a:t> CV 34</a:t>
                      </a:r>
                      <a:r>
                        <a:rPr lang="ro-RO" sz="1200" baseline="30000" dirty="0">
                          <a:effectLst/>
                        </a:rPr>
                        <a:t>v</a:t>
                      </a:r>
                      <a:r>
                        <a:rPr lang="ro-RO" sz="1200" dirty="0">
                          <a:effectLst/>
                        </a:rPr>
                        <a:t>:9-10</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ro-RO" sz="1200" dirty="0">
                          <a:effectLst/>
                        </a:rPr>
                        <a:t>25:14</a:t>
                      </a:r>
                      <a:endParaRPr lang="en-RO" sz="1100" dirty="0">
                        <a:effectLst/>
                      </a:endParaRPr>
                    </a:p>
                    <a:p>
                      <a:r>
                        <a:rPr lang="ro-RO" sz="1200" dirty="0" err="1">
                          <a:effectLst/>
                        </a:rPr>
                        <a:t>Festus</a:t>
                      </a:r>
                      <a:r>
                        <a:rPr lang="ro-RO" sz="1200" dirty="0">
                          <a:effectLst/>
                        </a:rPr>
                        <a:t> regi </a:t>
                      </a:r>
                      <a:r>
                        <a:rPr lang="ro-RO" sz="1200" dirty="0" err="1">
                          <a:effectLst/>
                        </a:rPr>
                        <a:t>indicavit</a:t>
                      </a:r>
                      <a:endParaRPr lang="en-RO" sz="1100" dirty="0">
                        <a:effectLst/>
                      </a:endParaRPr>
                    </a:p>
                    <a:p>
                      <a:r>
                        <a:rPr lang="ro-RO" sz="1200" dirty="0" err="1">
                          <a:effectLst/>
                        </a:rPr>
                        <a:t>τῷ</a:t>
                      </a:r>
                      <a:r>
                        <a:rPr lang="ro-RO" sz="1200" dirty="0">
                          <a:effectLst/>
                        </a:rPr>
                        <a:t> βα</a:t>
                      </a:r>
                      <a:r>
                        <a:rPr lang="ro-RO" sz="1200" dirty="0" err="1">
                          <a:effectLst/>
                        </a:rPr>
                        <a:t>σιλεῖ</a:t>
                      </a:r>
                      <a:r>
                        <a:rPr lang="ro-RO" sz="1200" dirty="0">
                          <a:effectLst/>
                        </a:rPr>
                        <a:t> </a:t>
                      </a:r>
                      <a:r>
                        <a:rPr lang="ro-RO" sz="1200" dirty="0" err="1">
                          <a:effectLst/>
                        </a:rPr>
                        <a:t>ἀνέθετο</a:t>
                      </a:r>
                      <a:endParaRPr lang="en-RO" sz="1100" dirty="0">
                        <a:effectLst/>
                      </a:endParaRPr>
                    </a:p>
                    <a:p>
                      <a:r>
                        <a:rPr lang="ro-RO" sz="1200" dirty="0" err="1">
                          <a:effectLst/>
                        </a:rPr>
                        <a:t>Festus</a:t>
                      </a:r>
                      <a:r>
                        <a:rPr lang="ro-RO" sz="1200" dirty="0">
                          <a:effectLst/>
                        </a:rPr>
                        <a:t> </a:t>
                      </a:r>
                      <a:r>
                        <a:rPr lang="ro-RO" sz="1200" dirty="0" err="1">
                          <a:effectLst/>
                        </a:rPr>
                        <a:t>said</a:t>
                      </a:r>
                      <a:r>
                        <a:rPr lang="ro-RO" sz="1200" dirty="0">
                          <a:effectLst/>
                        </a:rPr>
                        <a:t> </a:t>
                      </a:r>
                      <a:r>
                        <a:rPr lang="ro-RO" sz="1200" dirty="0" err="1">
                          <a:effectLst/>
                        </a:rPr>
                        <a:t>to</a:t>
                      </a:r>
                      <a:r>
                        <a:rPr lang="ro-RO" sz="1200" dirty="0">
                          <a:effectLst/>
                        </a:rPr>
                        <a:t> </a:t>
                      </a:r>
                      <a:r>
                        <a:rPr lang="ro-RO" sz="1200" dirty="0" err="1">
                          <a:effectLst/>
                        </a:rPr>
                        <a:t>the</a:t>
                      </a:r>
                      <a:r>
                        <a:rPr lang="ro-RO" sz="1200" dirty="0">
                          <a:effectLst/>
                        </a:rPr>
                        <a:t> </a:t>
                      </a:r>
                      <a:r>
                        <a:rPr lang="ro-RO" sz="1200" dirty="0" err="1">
                          <a:effectLst/>
                        </a:rPr>
                        <a:t>emperor</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6276687"/>
                  </a:ext>
                </a:extLst>
              </a:tr>
            </a:tbl>
          </a:graphicData>
        </a:graphic>
      </p:graphicFrame>
    </p:spTree>
    <p:extLst>
      <p:ext uri="{BB962C8B-B14F-4D97-AF65-F5344CB8AC3E}">
        <p14:creationId xmlns:p14="http://schemas.microsoft.com/office/powerpoint/2010/main" val="1387213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5C51DD-41F3-0308-38E7-A2034E3E45F4}"/>
              </a:ext>
            </a:extLst>
          </p:cNvPr>
          <p:cNvSpPr txBox="1"/>
          <p:nvPr/>
        </p:nvSpPr>
        <p:spPr>
          <a:xfrm>
            <a:off x="2199503" y="729049"/>
            <a:ext cx="7661189" cy="4247317"/>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case of titles – apart from their semantic configuration, which refers to the uniqueness of the referent – one can observe the acceptance hierarchy of prenominal marking according to the origin, frequency and morphophonological aspect of the title: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if a title has a lower frequency or is a more recent borrowing, then it is more likely to receive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 than a title that is already fixed in the language and exhibits regular inflexion;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 if a title is modified under the influence of the invariable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then it will receive the prenominal mark.</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On the other hand, there is a slight extension of prenominal marking with titles, but this remains a rather marginal achievement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(the exception is the prenominal marking in the case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which is stable and widespread). As in the few cases attested in documents, in translations titles may also appear with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 without being accompanied by an anthroponym.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8944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B11E15-119D-07EC-FB1A-70EA0B392042}"/>
              </a:ext>
            </a:extLst>
          </p:cNvPr>
          <p:cNvSpPr txBox="1"/>
          <p:nvPr/>
        </p:nvSpPr>
        <p:spPr>
          <a:xfrm>
            <a:off x="2384855" y="197709"/>
            <a:ext cx="8093676" cy="4247317"/>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Did the extension of the prenominal marking to the feminine anthroponyms occur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extension of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 the feminine anthroponyms markers is considered to be a phenomenon occurring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(Diaconescu 1970: 225-228, Stan 2013: 30, SOR 2016: 294, etc.). Placing this extension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raises two issues: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1) how could this mark extend to the feminine anthroponyms when it was not yet generalized to the masculine anthroponyms?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2) how could this marker extend directly to feminine nouns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when masculine nouns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still have forms that follow the declension of feminine nouns? In their case, the formal criterion was decisive.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Are these forms  attested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diagnostic for the extension of the prenominal marking to feminine, do they provide evidence that the extension happened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First there is the case of the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Gospel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from Sibiu in 1551-1555 (the oblique form is listed in the glossary of the 1971 edition). Here is the problematic fragment (48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6713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EB8D9B-A513-8AB7-DDD5-ABCBE044AA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844" y="221086"/>
            <a:ext cx="6553869" cy="4568719"/>
          </a:xfrm>
          <a:prstGeom prst="rect">
            <a:avLst/>
          </a:prstGeom>
        </p:spPr>
      </p:pic>
      <p:sp>
        <p:nvSpPr>
          <p:cNvPr id="4" name="TextBox 3">
            <a:extLst>
              <a:ext uri="{FF2B5EF4-FFF2-40B4-BE49-F238E27FC236}">
                <a16:creationId xmlns:a16="http://schemas.microsoft.com/office/drawing/2014/main" id="{EB8388BE-9AA0-8C84-DFF5-258DDB695FAB}"/>
              </a:ext>
            </a:extLst>
          </p:cNvPr>
          <p:cNvSpPr txBox="1"/>
          <p:nvPr/>
        </p:nvSpPr>
        <p:spPr>
          <a:xfrm>
            <a:off x="6598508" y="2690336"/>
            <a:ext cx="4485502" cy="2031325"/>
          </a:xfrm>
          <a:prstGeom prst="rect">
            <a:avLst/>
          </a:prstGeom>
          <a:noFill/>
        </p:spPr>
        <p:txBody>
          <a:bodyPr wrap="square">
            <a:spAutoFit/>
          </a:bodyPr>
          <a:lstStyle/>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au nu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iaste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acesta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cioplitorului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fecior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au nu se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cheamă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muma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Maria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Isn't this the carpenter's son, isn't his mother's name Mary?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this case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the complement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muma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not the oblique form with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prenominal of the anthroponym Maria.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3702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FE1F96-804D-73D6-EAC4-8898ACB280E8}"/>
              </a:ext>
            </a:extLst>
          </p:cNvPr>
          <p:cNvSpPr txBox="1"/>
          <p:nvPr/>
        </p:nvSpPr>
        <p:spPr>
          <a:xfrm>
            <a:off x="172995" y="123568"/>
            <a:ext cx="11837773" cy="286232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Another example is from an inventory compiled in Wallachia in 1599-1600:</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mueriĭ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Apafi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XXVIII 1599-1600</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original is in an unidentified collection in the Vienna Archives, and the transcription was made according to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Iorga's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interpretation. In this case, the interpretation is based solely on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Iorga's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segmentation, but in the absence of the original, we should be circumspect.</a:t>
            </a:r>
          </a:p>
          <a:p>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Another example is from a 1600 document, also from Wallachia. In this case it is an enumeration of the beneficiaries of a donation: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anume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Roman,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Neaga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popa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Radul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Ancai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Stancai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(DIR LV 1600-1602)</a:t>
            </a:r>
          </a:p>
          <a:p>
            <a:pPr marL="228600" algn="just"/>
            <a:r>
              <a:rPr lang="en-US" sz="1800" dirty="0">
                <a:effectLst/>
                <a:latin typeface="Times New Roman" panose="02020603050405020304" pitchFamily="18" charset="0"/>
                <a:ea typeface="Calibri" panose="020F0502020204030204" pitchFamily="34" charset="0"/>
              </a:rPr>
              <a:t>namely	</a:t>
            </a:r>
            <a:r>
              <a:rPr lang="en-US" sz="1800" cap="small" dirty="0" err="1">
                <a:effectLst/>
                <a:latin typeface="Times New Roman" panose="02020603050405020304" pitchFamily="18" charset="0"/>
                <a:ea typeface="Calibri" panose="020F0502020204030204" pitchFamily="34" charset="0"/>
              </a:rPr>
              <a:t>lu</a:t>
            </a:r>
            <a:r>
              <a:rPr lang="en-US" sz="1800" cap="small" dirty="0">
                <a:effectLst/>
                <a:latin typeface="Times New Roman" panose="02020603050405020304" pitchFamily="18" charset="0"/>
                <a:ea typeface="Calibri" panose="020F0502020204030204" pitchFamily="34" charset="0"/>
              </a:rPr>
              <a:t> </a:t>
            </a:r>
            <a:r>
              <a:rPr lang="en-US" sz="1800" dirty="0">
                <a:effectLst/>
                <a:latin typeface="Times New Roman" panose="02020603050405020304" pitchFamily="18" charset="0"/>
                <a:ea typeface="Calibri" panose="020F0502020204030204" pitchFamily="34" charset="0"/>
              </a:rPr>
              <a:t>Radu     </a:t>
            </a:r>
            <a:r>
              <a:rPr lang="en-US" sz="1800" dirty="0" err="1">
                <a:effectLst/>
                <a:latin typeface="Times New Roman" panose="02020603050405020304" pitchFamily="18" charset="0"/>
                <a:ea typeface="Calibri" panose="020F0502020204030204" pitchFamily="34" charset="0"/>
              </a:rPr>
              <a:t>Neaga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priest.the</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Radu.the</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Anca.</a:t>
            </a:r>
            <a:r>
              <a:rPr lang="en-US" sz="1800" cap="small" dirty="0" err="1">
                <a:effectLst/>
                <a:latin typeface="Times New Roman" panose="02020603050405020304" pitchFamily="18" charset="0"/>
                <a:ea typeface="Calibri" panose="020F0502020204030204" pitchFamily="34" charset="0"/>
              </a:rPr>
              <a:t>oblique?</a:t>
            </a:r>
            <a:r>
              <a:rPr lang="en-US" sz="1800" dirty="0" err="1">
                <a:effectLst/>
                <a:latin typeface="Times New Roman" panose="02020603050405020304" pitchFamily="18" charset="0"/>
                <a:ea typeface="Calibri" panose="020F0502020204030204" pitchFamily="34" charset="0"/>
              </a:rPr>
              <a:t>Stanca.</a:t>
            </a:r>
            <a:r>
              <a:rPr lang="en-US" sz="1800" cap="small" dirty="0" err="1">
                <a:effectLst/>
                <a:latin typeface="Times New Roman" panose="02020603050405020304" pitchFamily="18" charset="0"/>
                <a:ea typeface="Calibri" panose="020F0502020204030204" pitchFamily="34" charset="0"/>
              </a:rPr>
              <a:t>oblique</a:t>
            </a:r>
            <a:r>
              <a:rPr lang="en-US" sz="1800" cap="small" dirty="0">
                <a:effectLst/>
                <a:latin typeface="Times New Roman" panose="02020603050405020304" pitchFamily="18" charset="0"/>
                <a:ea typeface="Calibri" panose="020F0502020204030204" pitchFamily="34" charset="0"/>
              </a:rPr>
              <a:t>?</a:t>
            </a:r>
            <a:r>
              <a:rPr lang="en-RO"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6B3E0DC-5A1A-BDFE-CB6C-BD63D1E6C5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774" y="2985890"/>
            <a:ext cx="5180048" cy="3575548"/>
          </a:xfrm>
          <a:prstGeom prst="rect">
            <a:avLst/>
          </a:prstGeom>
        </p:spPr>
      </p:pic>
      <p:sp>
        <p:nvSpPr>
          <p:cNvPr id="6" name="TextBox 5">
            <a:extLst>
              <a:ext uri="{FF2B5EF4-FFF2-40B4-BE49-F238E27FC236}">
                <a16:creationId xmlns:a16="http://schemas.microsoft.com/office/drawing/2014/main" id="{49CC8171-25A1-5108-4D45-BF3B04BB0942}"/>
              </a:ext>
            </a:extLst>
          </p:cNvPr>
          <p:cNvSpPr txBox="1"/>
          <p:nvPr/>
        </p:nvSpPr>
        <p:spPr>
          <a:xfrm>
            <a:off x="8081319" y="2136339"/>
            <a:ext cx="3842950" cy="3970318"/>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As can be seen,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seems to have been added later (a superscript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oblique forms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Ancai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Stancai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but why not Anca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Stanca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Radul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also seem problematic. Since the document poses so many problems, I think it would be more correct not to establish the chronological limit of the extension of the marker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to feminine based on it. It is obvious that the prenominal and postnominal markers (if we interpret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Ancai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Stancai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oblique forms) are added later (initially it was just a simple enumeration).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47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174253-FBC2-837E-4ACF-117FCA605ED2}"/>
              </a:ext>
            </a:extLst>
          </p:cNvPr>
          <p:cNvSpPr txBox="1"/>
          <p:nvPr/>
        </p:nvSpPr>
        <p:spPr>
          <a:xfrm>
            <a:off x="247135" y="172996"/>
            <a:ext cx="11775989" cy="64633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Another example comes from the inventory of the estate 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Ștefan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written by his father,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Șchiopul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which a feminine anthroponym derived from an ethnic name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Cercheza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accompanied by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marker: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3AA34CB-32CF-B5EA-2340-BBF33768AA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365" y="819327"/>
            <a:ext cx="4375025" cy="4716500"/>
          </a:xfrm>
          <a:prstGeom prst="rect">
            <a:avLst/>
          </a:prstGeom>
        </p:spPr>
      </p:pic>
      <p:sp>
        <p:nvSpPr>
          <p:cNvPr id="6" name="TextBox 5">
            <a:extLst>
              <a:ext uri="{FF2B5EF4-FFF2-40B4-BE49-F238E27FC236}">
                <a16:creationId xmlns:a16="http://schemas.microsoft.com/office/drawing/2014/main" id="{9A8F4D44-EDB8-A96F-AA3A-646352BE13BD}"/>
              </a:ext>
            </a:extLst>
          </p:cNvPr>
          <p:cNvSpPr txBox="1"/>
          <p:nvPr/>
        </p:nvSpPr>
        <p:spPr>
          <a:xfrm>
            <a:off x="5250619" y="2136339"/>
            <a:ext cx="6092883" cy="2585323"/>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rPr>
              <a:t>The fragment contains both suffixed oblique forms and forms with </a:t>
            </a:r>
            <a:r>
              <a:rPr lang="en-GB" sz="1800" i="1" dirty="0" err="1">
                <a:effectLst/>
                <a:latin typeface="Times New Roman" panose="02020603050405020304" pitchFamily="18" charset="0"/>
                <a:ea typeface="Calibri" panose="020F0502020204030204" pitchFamily="34" charset="0"/>
              </a:rPr>
              <a:t>lui</a:t>
            </a:r>
            <a:r>
              <a:rPr lang="en-GB" sz="1800" i="1" dirty="0">
                <a:effectLst/>
                <a:latin typeface="Times New Roman" panose="02020603050405020304" pitchFamily="18" charset="0"/>
                <a:ea typeface="Calibri" panose="020F0502020204030204" pitchFamily="34" charset="0"/>
              </a:rPr>
              <a:t> </a:t>
            </a:r>
            <a:r>
              <a:rPr lang="en-GB" sz="1800" dirty="0">
                <a:effectLst/>
                <a:latin typeface="Times New Roman" panose="02020603050405020304" pitchFamily="18" charset="0"/>
                <a:ea typeface="Calibri" panose="020F0502020204030204" pitchFamily="34" charset="0"/>
              </a:rPr>
              <a:t>prenominal: </a:t>
            </a:r>
            <a:r>
              <a:rPr lang="en-GB" sz="1800" dirty="0" err="1">
                <a:effectLst/>
                <a:latin typeface="Times New Roman" panose="02020603050405020304" pitchFamily="18" charset="0"/>
                <a:ea typeface="Calibri" panose="020F0502020204030204" pitchFamily="34" charset="0"/>
              </a:rPr>
              <a:t>mena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Čerchezeii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Știfan</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voda</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mena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Čerchezei</a:t>
            </a:r>
            <a:r>
              <a:rPr lang="en-GB" dirty="0">
                <a:latin typeface="Times New Roman" panose="02020603050405020304" pitchFamily="18" charset="0"/>
                <a:ea typeface="Calibri" panose="020F0502020204030204" pitchFamily="34" charset="0"/>
              </a:rPr>
              <a:t>…</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Știfan</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voda</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mena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Čercheze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Știfan</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voda</a:t>
            </a:r>
            <a:r>
              <a:rPr lang="en-GB" sz="1800" dirty="0">
                <a:effectLst/>
                <a:latin typeface="Times New Roman" panose="02020603050405020304" pitchFamily="18" charset="0"/>
                <a:ea typeface="Calibri" panose="020F0502020204030204" pitchFamily="34" charset="0"/>
              </a:rPr>
              <a:t>. In this case, the document is written by a person who does not master the Romanian language, and the alternation of suffixed oblique forms and those with </a:t>
            </a:r>
            <a:r>
              <a:rPr lang="en-GB" sz="1800" i="1" dirty="0" err="1">
                <a:effectLst/>
                <a:latin typeface="Times New Roman" panose="02020603050405020304" pitchFamily="18" charset="0"/>
                <a:ea typeface="Calibri" panose="020F0502020204030204" pitchFamily="34" charset="0"/>
              </a:rPr>
              <a:t>lui</a:t>
            </a:r>
            <a:r>
              <a:rPr lang="en-GB" sz="1800" i="1" dirty="0">
                <a:effectLst/>
                <a:latin typeface="Times New Roman" panose="02020603050405020304" pitchFamily="18" charset="0"/>
                <a:ea typeface="Calibri" panose="020F0502020204030204" pitchFamily="34" charset="0"/>
              </a:rPr>
              <a:t> </a:t>
            </a:r>
            <a:r>
              <a:rPr lang="en-GB" sz="1800" dirty="0">
                <a:effectLst/>
                <a:latin typeface="Times New Roman" panose="02020603050405020304" pitchFamily="18" charset="0"/>
                <a:ea typeface="Calibri" panose="020F0502020204030204" pitchFamily="34" charset="0"/>
              </a:rPr>
              <a:t>prenominal seems to have led to the reprise of </a:t>
            </a:r>
            <a:r>
              <a:rPr lang="en-GB" sz="1800" i="1" dirty="0" err="1">
                <a:effectLst/>
                <a:latin typeface="Times New Roman" panose="02020603050405020304" pitchFamily="18" charset="0"/>
                <a:ea typeface="Calibri" panose="020F0502020204030204" pitchFamily="34" charset="0"/>
              </a:rPr>
              <a:t>lui</a:t>
            </a:r>
            <a:r>
              <a:rPr lang="en-GB" sz="1800" dirty="0">
                <a:effectLst/>
                <a:latin typeface="Times New Roman" panose="02020603050405020304" pitchFamily="18" charset="0"/>
                <a:ea typeface="Calibri" panose="020F0502020204030204" pitchFamily="34" charset="0"/>
              </a:rPr>
              <a:t> mark to the feminine anthroponym (which is adapted with an atypical ending anyway in the writing of </a:t>
            </a:r>
            <a:r>
              <a:rPr lang="en-GB" sz="1800" dirty="0" err="1">
                <a:effectLst/>
                <a:latin typeface="Times New Roman" panose="02020603050405020304" pitchFamily="18" charset="0"/>
                <a:ea typeface="Calibri" panose="020F0502020204030204" pitchFamily="34" charset="0"/>
              </a:rPr>
              <a:t>Petru</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Șchiopul</a:t>
            </a:r>
            <a:r>
              <a:rPr lang="en-GB" sz="1800" dirty="0">
                <a:effectLst/>
                <a:latin typeface="Times New Roman" panose="02020603050405020304" pitchFamily="18" charset="0"/>
                <a:ea typeface="Calibri" panose="020F0502020204030204" pitchFamily="34" charset="0"/>
              </a:rPr>
              <a:t>).</a:t>
            </a:r>
            <a:r>
              <a:rPr lang="en-RO"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7244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7AB3E1-7DAA-6C6D-BFBA-1E276E9B34F5}"/>
              </a:ext>
            </a:extLst>
          </p:cNvPr>
          <p:cNvSpPr txBox="1"/>
          <p:nvPr/>
        </p:nvSpPr>
        <p:spPr>
          <a:xfrm>
            <a:off x="98854" y="172995"/>
            <a:ext cx="12093146" cy="64633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Perhaps the most interesting case is an example in the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Orăștie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(1582), where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appears before an ... enigmatic form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F22006D-3043-C9B8-030E-AA461ED3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54" y="819326"/>
            <a:ext cx="8723194" cy="2015052"/>
          </a:xfrm>
          <a:prstGeom prst="rect">
            <a:avLst/>
          </a:prstGeom>
        </p:spPr>
      </p:pic>
      <p:sp>
        <p:nvSpPr>
          <p:cNvPr id="6" name="TextBox 5">
            <a:extLst>
              <a:ext uri="{FF2B5EF4-FFF2-40B4-BE49-F238E27FC236}">
                <a16:creationId xmlns:a16="http://schemas.microsoft.com/office/drawing/2014/main" id="{CDB66540-4D23-0C7E-BDA2-92E552FB8320}"/>
              </a:ext>
            </a:extLst>
          </p:cNvPr>
          <p:cNvSpPr txBox="1"/>
          <p:nvPr/>
        </p:nvSpPr>
        <p:spPr>
          <a:xfrm>
            <a:off x="460964" y="3244334"/>
            <a:ext cx="11203813" cy="3416320"/>
          </a:xfrm>
          <a:prstGeom prst="rect">
            <a:avLst/>
          </a:prstGeom>
          <a:noFill/>
        </p:spPr>
        <p:txBody>
          <a:bodyPr wrap="square">
            <a:spAutoFit/>
          </a:bodyPr>
          <a:lstStyle/>
          <a:p>
            <a:pPr algn="just"/>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fata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lu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Haran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care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tată</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era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Milcăei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lui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Iscana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daughter.the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cap="small" dirty="0">
                <a:effectLst/>
                <a:latin typeface="Times New Roman" panose="02020603050405020304" pitchFamily="18" charset="0"/>
                <a:ea typeface="Calibri" panose="020F0502020204030204" pitchFamily="34" charset="0"/>
                <a:cs typeface="Times New Roman" panose="02020603050405020304" pitchFamily="18" charset="0"/>
              </a:rPr>
              <a:t>lu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Haran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which</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father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Milca.</a:t>
            </a:r>
            <a:r>
              <a:rPr lang="fr-FR"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fr-FR" sz="1800" cap="small" dirty="0">
                <a:effectLst/>
                <a:latin typeface="Times New Roman" panose="02020603050405020304" pitchFamily="18" charset="0"/>
                <a:ea typeface="Calibri" panose="020F0502020204030204" pitchFamily="34" charset="0"/>
                <a:cs typeface="Times New Roman" panose="02020603050405020304" pitchFamily="18" charset="0"/>
              </a:rPr>
              <a:t>lui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Iscana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PO G 11: 29 = the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daughter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Haran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father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both</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Milkah</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Iskah</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Hungarian original – which is the basis of the Romanian translation: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ki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attaya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vala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Milcanac</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Iscanac</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(PO 42).</a:t>
            </a:r>
          </a:p>
          <a:p>
            <a:pPr indent="457200" algn="just"/>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Both forms in the Hungarian original are suffixed to express possession, but unlike the first form, which appeared earlier in the text, and which is adapted in the Romanian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Milca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second form is attested only in this context. As a result, the translator adapts it by keeping part of the suffix in the original and does not recognise its gender. The mere presence of the final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not evidence of the feminine gender. For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translator,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Iscana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(instead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Isca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may as well be a masculine anthroponym.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037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FDDF7A-DA62-2DBE-74C8-68A3BAE10F6E}"/>
              </a:ext>
            </a:extLst>
          </p:cNvPr>
          <p:cNvSpPr txBox="1"/>
          <p:nvPr/>
        </p:nvSpPr>
        <p:spPr>
          <a:xfrm>
            <a:off x="148281" y="98854"/>
            <a:ext cx="11887200" cy="172354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Lost in translation...</a:t>
            </a: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 would like to bring to your attention the following fragment from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Voroneț</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Codex:</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carele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iaste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omul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cela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nu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şti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cetatia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efeseiasca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spre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despusu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fiindu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mariei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Arrtemide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Diopetu</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(6</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-6</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v</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Diopet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looks like a masculine anthroponym, doesn't it?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Mystery deepens: here are the correspondences in the Codex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Bratul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Coresi's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version: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5160EAD2-6030-F0B8-C6E3-D613A090DE0C}"/>
              </a:ext>
            </a:extLst>
          </p:cNvPr>
          <p:cNvGraphicFramePr>
            <a:graphicFrameLocks noGrp="1"/>
          </p:cNvGraphicFramePr>
          <p:nvPr>
            <p:extLst>
              <p:ext uri="{D42A27DB-BD31-4B8C-83A1-F6EECF244321}">
                <p14:modId xmlns:p14="http://schemas.microsoft.com/office/powerpoint/2010/main" val="2244751500"/>
              </p:ext>
            </p:extLst>
          </p:nvPr>
        </p:nvGraphicFramePr>
        <p:xfrm>
          <a:off x="3064477" y="1631092"/>
          <a:ext cx="7648831" cy="1645920"/>
        </p:xfrm>
        <a:graphic>
          <a:graphicData uri="http://schemas.openxmlformats.org/drawingml/2006/table">
            <a:tbl>
              <a:tblPr firstRow="1" firstCol="1" bandRow="1">
                <a:tableStyleId>{5C22544A-7EE6-4342-B048-85BDC9FD1C3A}</a:tableStyleId>
              </a:tblPr>
              <a:tblGrid>
                <a:gridCol w="2288183">
                  <a:extLst>
                    <a:ext uri="{9D8B030D-6E8A-4147-A177-3AD203B41FA5}">
                      <a16:colId xmlns:a16="http://schemas.microsoft.com/office/drawing/2014/main" val="1753437696"/>
                    </a:ext>
                  </a:extLst>
                </a:gridCol>
                <a:gridCol w="2265884">
                  <a:extLst>
                    <a:ext uri="{9D8B030D-6E8A-4147-A177-3AD203B41FA5}">
                      <a16:colId xmlns:a16="http://schemas.microsoft.com/office/drawing/2014/main" val="1775742798"/>
                    </a:ext>
                  </a:extLst>
                </a:gridCol>
                <a:gridCol w="3094764">
                  <a:extLst>
                    <a:ext uri="{9D8B030D-6E8A-4147-A177-3AD203B41FA5}">
                      <a16:colId xmlns:a16="http://schemas.microsoft.com/office/drawing/2014/main" val="451491359"/>
                    </a:ext>
                  </a:extLst>
                </a:gridCol>
              </a:tblGrid>
              <a:tr h="1371599">
                <a:tc>
                  <a:txBody>
                    <a:bodyPr/>
                    <a:lstStyle/>
                    <a:p>
                      <a:r>
                        <a:rPr lang="en-US" sz="1800" dirty="0" err="1">
                          <a:effectLst/>
                        </a:rPr>
                        <a:t>carele</a:t>
                      </a:r>
                      <a:r>
                        <a:rPr lang="en-US" sz="1800" dirty="0">
                          <a:effectLst/>
                        </a:rPr>
                        <a:t> amu </a:t>
                      </a:r>
                      <a:r>
                        <a:rPr lang="en-US" sz="1800" dirty="0" err="1">
                          <a:effectLst/>
                        </a:rPr>
                        <a:t>iaste</a:t>
                      </a:r>
                      <a:r>
                        <a:rPr lang="en-US" sz="1800" dirty="0">
                          <a:effectLst/>
                        </a:rPr>
                        <a:t> omul </a:t>
                      </a:r>
                      <a:r>
                        <a:rPr lang="en-US" sz="1800" dirty="0" err="1">
                          <a:effectLst/>
                        </a:rPr>
                        <a:t>cel</a:t>
                      </a:r>
                      <a:r>
                        <a:rPr lang="en-US" sz="1800" dirty="0">
                          <a:effectLst/>
                        </a:rPr>
                        <a:t> </a:t>
                      </a:r>
                      <a:r>
                        <a:rPr lang="en-US" sz="1800" dirty="0" err="1">
                          <a:effectLst/>
                        </a:rPr>
                        <a:t>ce</a:t>
                      </a:r>
                      <a:r>
                        <a:rPr lang="en-US" sz="1800" dirty="0">
                          <a:effectLst/>
                        </a:rPr>
                        <a:t> nu </a:t>
                      </a:r>
                      <a:r>
                        <a:rPr lang="en-US" sz="1800" dirty="0" err="1">
                          <a:effectLst/>
                        </a:rPr>
                        <a:t>ştie</a:t>
                      </a:r>
                      <a:r>
                        <a:rPr lang="en-US" sz="1800" dirty="0">
                          <a:effectLst/>
                        </a:rPr>
                        <a:t> </a:t>
                      </a:r>
                      <a:r>
                        <a:rPr lang="en-US" sz="1800" dirty="0" err="1">
                          <a:effectLst/>
                        </a:rPr>
                        <a:t>efeseasca</a:t>
                      </a:r>
                      <a:r>
                        <a:rPr lang="en-US" sz="1800" dirty="0">
                          <a:effectLst/>
                        </a:rPr>
                        <a:t> </a:t>
                      </a:r>
                      <a:r>
                        <a:rPr lang="en-US" sz="1800" dirty="0" err="1">
                          <a:effectLst/>
                        </a:rPr>
                        <a:t>cetate</a:t>
                      </a:r>
                      <a:r>
                        <a:rPr lang="en-US" sz="1800" dirty="0">
                          <a:effectLst/>
                        </a:rPr>
                        <a:t> </a:t>
                      </a:r>
                      <a:r>
                        <a:rPr lang="en-US" sz="1800" dirty="0" err="1">
                          <a:effectLst/>
                        </a:rPr>
                        <a:t>spre</a:t>
                      </a:r>
                      <a:r>
                        <a:rPr lang="en-US" sz="1800" dirty="0">
                          <a:effectLst/>
                        </a:rPr>
                        <a:t> </a:t>
                      </a:r>
                      <a:r>
                        <a:rPr lang="en-US" sz="1800" dirty="0" err="1">
                          <a:effectLst/>
                        </a:rPr>
                        <a:t>despus</a:t>
                      </a:r>
                      <a:r>
                        <a:rPr lang="en-US" sz="1800" dirty="0">
                          <a:effectLst/>
                        </a:rPr>
                        <a:t> </a:t>
                      </a:r>
                      <a:r>
                        <a:rPr lang="en-US" sz="1800" dirty="0" err="1">
                          <a:effectLst/>
                        </a:rPr>
                        <a:t>fiindu</a:t>
                      </a:r>
                      <a:r>
                        <a:rPr lang="en-US" sz="1800" dirty="0">
                          <a:effectLst/>
                        </a:rPr>
                        <a:t> </a:t>
                      </a:r>
                      <a:r>
                        <a:rPr lang="en-US" sz="1800" dirty="0" err="1">
                          <a:effectLst/>
                        </a:rPr>
                        <a:t>marelui</a:t>
                      </a:r>
                      <a:r>
                        <a:rPr lang="en-US" sz="1800" dirty="0">
                          <a:effectLst/>
                        </a:rPr>
                        <a:t> </a:t>
                      </a:r>
                      <a:r>
                        <a:rPr lang="en-US" sz="1800" dirty="0" err="1">
                          <a:effectLst/>
                        </a:rPr>
                        <a:t>Artemidea</a:t>
                      </a:r>
                      <a:r>
                        <a:rPr lang="en-US" sz="1800" dirty="0">
                          <a:effectLst/>
                        </a:rPr>
                        <a:t> </a:t>
                      </a:r>
                      <a:r>
                        <a:rPr lang="en-US" sz="1800" dirty="0" err="1">
                          <a:effectLst/>
                        </a:rPr>
                        <a:t>şi</a:t>
                      </a:r>
                      <a:r>
                        <a:rPr lang="en-US" sz="1800" dirty="0">
                          <a:effectLst/>
                        </a:rPr>
                        <a:t> </a:t>
                      </a:r>
                      <a:r>
                        <a:rPr lang="en-US" sz="1800" b="0" u="sng" dirty="0" err="1">
                          <a:effectLst/>
                        </a:rPr>
                        <a:t>Deopetului</a:t>
                      </a:r>
                      <a:r>
                        <a:rPr lang="en-US" sz="1800" b="0" dirty="0">
                          <a:effectLst/>
                        </a:rPr>
                        <a:t> </a:t>
                      </a:r>
                      <a:r>
                        <a:rPr lang="en-US" sz="1800" dirty="0">
                          <a:effectLst/>
                        </a:rPr>
                        <a:t>210</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sz="1800" dirty="0">
                          <a:effectLst/>
                        </a:rPr>
                        <a:t>cine </a:t>
                      </a:r>
                      <a:r>
                        <a:rPr lang="en-US" sz="1800" dirty="0" err="1">
                          <a:effectLst/>
                        </a:rPr>
                        <a:t>iaste</a:t>
                      </a:r>
                      <a:r>
                        <a:rPr lang="en-US" sz="1800" dirty="0">
                          <a:effectLst/>
                        </a:rPr>
                        <a:t> om </a:t>
                      </a:r>
                      <a:r>
                        <a:rPr lang="en-US" sz="1800" dirty="0" err="1">
                          <a:effectLst/>
                        </a:rPr>
                        <a:t>ce</a:t>
                      </a:r>
                      <a:r>
                        <a:rPr lang="en-US" sz="1800" dirty="0">
                          <a:effectLst/>
                        </a:rPr>
                        <a:t> nu </a:t>
                      </a:r>
                      <a:r>
                        <a:rPr lang="en-US" sz="1800" dirty="0" err="1">
                          <a:effectLst/>
                        </a:rPr>
                        <a:t>ştie</a:t>
                      </a:r>
                      <a:r>
                        <a:rPr lang="en-US" sz="1800" dirty="0">
                          <a:effectLst/>
                        </a:rPr>
                        <a:t> a </a:t>
                      </a:r>
                      <a:r>
                        <a:rPr lang="en-US" sz="1800" dirty="0" err="1">
                          <a:effectLst/>
                        </a:rPr>
                        <a:t>Efesului</a:t>
                      </a:r>
                      <a:r>
                        <a:rPr lang="en-US" sz="1800" dirty="0">
                          <a:effectLst/>
                        </a:rPr>
                        <a:t> </a:t>
                      </a:r>
                      <a:r>
                        <a:rPr lang="en-US" sz="1800" dirty="0" err="1">
                          <a:effectLst/>
                        </a:rPr>
                        <a:t>cetate</a:t>
                      </a:r>
                      <a:r>
                        <a:rPr lang="en-US" sz="1800" dirty="0">
                          <a:effectLst/>
                        </a:rPr>
                        <a:t> </a:t>
                      </a:r>
                      <a:r>
                        <a:rPr lang="en-US" sz="1800" dirty="0" err="1">
                          <a:effectLst/>
                        </a:rPr>
                        <a:t>spre</a:t>
                      </a:r>
                      <a:r>
                        <a:rPr lang="en-US" sz="1800" dirty="0">
                          <a:effectLst/>
                        </a:rPr>
                        <a:t> </a:t>
                      </a:r>
                      <a:r>
                        <a:rPr lang="en-US" sz="1800" dirty="0" err="1">
                          <a:effectLst/>
                        </a:rPr>
                        <a:t>despus</a:t>
                      </a:r>
                      <a:r>
                        <a:rPr lang="en-US" sz="1800" dirty="0">
                          <a:effectLst/>
                        </a:rPr>
                        <a:t> </a:t>
                      </a:r>
                      <a:r>
                        <a:rPr lang="en-US" sz="1800" dirty="0" err="1">
                          <a:effectLst/>
                        </a:rPr>
                        <a:t>fiind</a:t>
                      </a:r>
                      <a:r>
                        <a:rPr lang="en-US" sz="1800" dirty="0">
                          <a:effectLst/>
                        </a:rPr>
                        <a:t> </a:t>
                      </a:r>
                      <a:r>
                        <a:rPr lang="en-US" sz="1800" dirty="0" err="1">
                          <a:effectLst/>
                        </a:rPr>
                        <a:t>atîta</a:t>
                      </a:r>
                      <a:r>
                        <a:rPr lang="en-US" sz="1800" dirty="0">
                          <a:effectLst/>
                        </a:rPr>
                        <a:t> mare </a:t>
                      </a:r>
                      <a:r>
                        <a:rPr lang="en-US" sz="1800" dirty="0" err="1">
                          <a:effectLst/>
                        </a:rPr>
                        <a:t>şi</a:t>
                      </a:r>
                      <a:r>
                        <a:rPr lang="en-US" sz="1800" dirty="0">
                          <a:effectLst/>
                        </a:rPr>
                        <a:t> </a:t>
                      </a:r>
                      <a:r>
                        <a:rPr lang="en-US" sz="1800" dirty="0" err="1">
                          <a:effectLst/>
                        </a:rPr>
                        <a:t>Artemidea</a:t>
                      </a:r>
                      <a:r>
                        <a:rPr lang="en-US" sz="1800" dirty="0">
                          <a:effectLst/>
                        </a:rPr>
                        <a:t> </a:t>
                      </a:r>
                      <a:r>
                        <a:rPr lang="en-US" sz="1800" dirty="0" err="1">
                          <a:effectLst/>
                        </a:rPr>
                        <a:t>şi</a:t>
                      </a:r>
                      <a:r>
                        <a:rPr lang="en-US" sz="1800" dirty="0">
                          <a:effectLst/>
                        </a:rPr>
                        <a:t> </a:t>
                      </a:r>
                      <a:r>
                        <a:rPr lang="en-US" sz="1800" b="0" u="sng" dirty="0" err="1">
                          <a:effectLst/>
                        </a:rPr>
                        <a:t>Diopetovi</a:t>
                      </a:r>
                      <a:endParaRPr lang="en-RO" sz="1800" b="0" u="sng"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en-US" sz="1800" dirty="0" err="1">
                          <a:effectLst/>
                        </a:rPr>
                        <a:t>carele</a:t>
                      </a:r>
                      <a:r>
                        <a:rPr lang="en-US" sz="1800" dirty="0">
                          <a:effectLst/>
                        </a:rPr>
                        <a:t> </a:t>
                      </a:r>
                      <a:r>
                        <a:rPr lang="en-US" sz="1800" dirty="0" err="1">
                          <a:effectLst/>
                        </a:rPr>
                        <a:t>iaste</a:t>
                      </a:r>
                      <a:r>
                        <a:rPr lang="en-US" sz="1800" dirty="0">
                          <a:effectLst/>
                        </a:rPr>
                        <a:t> omul </a:t>
                      </a:r>
                      <a:r>
                        <a:rPr lang="en-US" sz="1800" dirty="0" err="1">
                          <a:effectLst/>
                        </a:rPr>
                        <a:t>cela</a:t>
                      </a:r>
                      <a:r>
                        <a:rPr lang="en-US" sz="1800" dirty="0">
                          <a:effectLst/>
                        </a:rPr>
                        <a:t> </a:t>
                      </a:r>
                      <a:r>
                        <a:rPr lang="en-US" sz="1800" dirty="0" err="1">
                          <a:effectLst/>
                        </a:rPr>
                        <a:t>ce</a:t>
                      </a:r>
                      <a:r>
                        <a:rPr lang="en-US" sz="1800" dirty="0">
                          <a:effectLst/>
                        </a:rPr>
                        <a:t> nu </a:t>
                      </a:r>
                      <a:r>
                        <a:rPr lang="en-US" sz="1800" dirty="0" err="1">
                          <a:effectLst/>
                        </a:rPr>
                        <a:t>şti</a:t>
                      </a:r>
                      <a:r>
                        <a:rPr lang="en-US" sz="1800" dirty="0">
                          <a:effectLst/>
                        </a:rPr>
                        <a:t>[e] </a:t>
                      </a:r>
                      <a:r>
                        <a:rPr lang="en-US" sz="1800" dirty="0" err="1">
                          <a:effectLst/>
                        </a:rPr>
                        <a:t>cetatia</a:t>
                      </a:r>
                      <a:r>
                        <a:rPr lang="en-US" sz="1800" dirty="0">
                          <a:effectLst/>
                        </a:rPr>
                        <a:t> </a:t>
                      </a:r>
                      <a:r>
                        <a:rPr lang="en-US" sz="1800" dirty="0" err="1">
                          <a:effectLst/>
                        </a:rPr>
                        <a:t>efeseiasca</a:t>
                      </a:r>
                      <a:r>
                        <a:rPr lang="en-US" sz="1800" dirty="0">
                          <a:effectLst/>
                        </a:rPr>
                        <a:t>, </a:t>
                      </a:r>
                      <a:r>
                        <a:rPr lang="en-US" sz="1800" dirty="0" err="1">
                          <a:effectLst/>
                        </a:rPr>
                        <a:t>spre</a:t>
                      </a:r>
                      <a:r>
                        <a:rPr lang="en-US" sz="1800" dirty="0">
                          <a:effectLst/>
                        </a:rPr>
                        <a:t> </a:t>
                      </a:r>
                      <a:r>
                        <a:rPr lang="en-US" sz="1800" dirty="0" err="1">
                          <a:effectLst/>
                        </a:rPr>
                        <a:t>despusu</a:t>
                      </a:r>
                      <a:r>
                        <a:rPr lang="en-US" sz="1800" dirty="0">
                          <a:effectLst/>
                        </a:rPr>
                        <a:t> </a:t>
                      </a:r>
                      <a:r>
                        <a:rPr lang="en-US" sz="1800" dirty="0" err="1">
                          <a:effectLst/>
                        </a:rPr>
                        <a:t>fiindu</a:t>
                      </a:r>
                      <a:r>
                        <a:rPr lang="en-US" sz="1800" dirty="0">
                          <a:effectLst/>
                        </a:rPr>
                        <a:t> </a:t>
                      </a:r>
                      <a:r>
                        <a:rPr lang="en-US" sz="1800" dirty="0" err="1">
                          <a:effectLst/>
                        </a:rPr>
                        <a:t>mariei</a:t>
                      </a:r>
                      <a:r>
                        <a:rPr lang="en-US" sz="1800" dirty="0">
                          <a:effectLst/>
                        </a:rPr>
                        <a:t> </a:t>
                      </a:r>
                      <a:r>
                        <a:rPr lang="en-US" sz="1800" dirty="0" err="1">
                          <a:effectLst/>
                        </a:rPr>
                        <a:t>Arrtemide</a:t>
                      </a:r>
                      <a:r>
                        <a:rPr lang="en-US" sz="1800" dirty="0">
                          <a:effectLst/>
                        </a:rPr>
                        <a:t> </a:t>
                      </a:r>
                      <a:r>
                        <a:rPr lang="en-US" sz="1800" dirty="0" err="1">
                          <a:effectLst/>
                        </a:rPr>
                        <a:t>şi</a:t>
                      </a:r>
                      <a:r>
                        <a:rPr lang="en-US" sz="1800" dirty="0">
                          <a:effectLst/>
                        </a:rPr>
                        <a:t> </a:t>
                      </a:r>
                      <a:r>
                        <a:rPr lang="en-US" sz="1800" dirty="0" err="1">
                          <a:effectLst/>
                        </a:rPr>
                        <a:t>lu</a:t>
                      </a:r>
                      <a:r>
                        <a:rPr lang="en-US" sz="1800" dirty="0">
                          <a:effectLst/>
                        </a:rPr>
                        <a:t> </a:t>
                      </a:r>
                      <a:r>
                        <a:rPr lang="en-US" sz="1800" dirty="0" err="1">
                          <a:effectLst/>
                        </a:rPr>
                        <a:t>Diopetu</a:t>
                      </a:r>
                      <a:r>
                        <a:rPr lang="en-US" sz="1800" dirty="0">
                          <a:effectLst/>
                        </a:rPr>
                        <a:t> (6</a:t>
                      </a:r>
                      <a:r>
                        <a:rPr lang="en-US" sz="1800" baseline="30000" dirty="0">
                          <a:effectLst/>
                        </a:rPr>
                        <a:t>r</a:t>
                      </a:r>
                      <a:r>
                        <a:rPr lang="en-US" sz="1800" dirty="0">
                          <a:effectLst/>
                        </a:rPr>
                        <a:t>-6</a:t>
                      </a:r>
                      <a:r>
                        <a:rPr lang="en-US" sz="1800" baseline="30000" dirty="0">
                          <a:effectLst/>
                        </a:rPr>
                        <a:t>v</a:t>
                      </a:r>
                      <a:r>
                        <a:rPr lang="en-US" sz="1800" dirty="0">
                          <a:effectLst/>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124343"/>
                  </a:ext>
                </a:extLst>
              </a:tr>
            </a:tbl>
          </a:graphicData>
        </a:graphic>
      </p:graphicFrame>
      <p:sp>
        <p:nvSpPr>
          <p:cNvPr id="5" name="Rectangle 1">
            <a:extLst>
              <a:ext uri="{FF2B5EF4-FFF2-40B4-BE49-F238E27FC236}">
                <a16:creationId xmlns:a16="http://schemas.microsoft.com/office/drawing/2014/main" id="{A36E11CC-289A-4F53-24FF-3D4CDAEEF909}"/>
              </a:ext>
            </a:extLst>
          </p:cNvPr>
          <p:cNvSpPr>
            <a:spLocks noChangeArrowheads="1"/>
          </p:cNvSpPr>
          <p:nvPr/>
        </p:nvSpPr>
        <p:spPr bwMode="auto">
          <a:xfrm>
            <a:off x="3379290" y="3152058"/>
            <a:ext cx="12652873" cy="75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RO"/>
          </a:p>
        </p:txBody>
      </p:sp>
      <p:sp>
        <p:nvSpPr>
          <p:cNvPr id="7" name="TextBox 6">
            <a:extLst>
              <a:ext uri="{FF2B5EF4-FFF2-40B4-BE49-F238E27FC236}">
                <a16:creationId xmlns:a16="http://schemas.microsoft.com/office/drawing/2014/main" id="{4D8905CB-34FA-D69A-543D-B7DA000FBBAE}"/>
              </a:ext>
            </a:extLst>
          </p:cNvPr>
          <p:cNvSpPr txBox="1"/>
          <p:nvPr/>
        </p:nvSpPr>
        <p:spPr>
          <a:xfrm>
            <a:off x="291548" y="3105835"/>
            <a:ext cx="11716130" cy="646331"/>
          </a:xfrm>
          <a:prstGeom prst="rect">
            <a:avLst/>
          </a:prstGeom>
          <a:noFill/>
        </p:spPr>
        <p:txBody>
          <a:bodyPr wrap="square">
            <a:spAutoFit/>
          </a:bodyPr>
          <a:lstStyle/>
          <a:p>
            <a:pPr algn="just"/>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yet who is this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Diopet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why does this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Diopet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preserve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Coresi's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version the Slavonic form?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DB6E203E-D252-E427-B175-2E87CA190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2470" y="3680347"/>
            <a:ext cx="9145208" cy="1128903"/>
          </a:xfrm>
          <a:prstGeom prst="rect">
            <a:avLst/>
          </a:prstGeom>
        </p:spPr>
      </p:pic>
    </p:spTree>
    <p:extLst>
      <p:ext uri="{BB962C8B-B14F-4D97-AF65-F5344CB8AC3E}">
        <p14:creationId xmlns:p14="http://schemas.microsoft.com/office/powerpoint/2010/main" val="920632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0E0E8D-176E-94E4-38E3-7A11E9AB0964}"/>
              </a:ext>
            </a:extLst>
          </p:cNvPr>
          <p:cNvSpPr txBox="1"/>
          <p:nvPr/>
        </p:nvSpPr>
        <p:spPr>
          <a:xfrm>
            <a:off x="1556951" y="383058"/>
            <a:ext cx="7590137" cy="5355312"/>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translator of the text on which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Voroneț</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Codex is based, interpreted an adjective as an anthroponym. In Greek,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διο</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π</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ετής</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(from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Διός</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of Zeus and π</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έτω</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for π</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ί</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π</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τω</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means fallen from Zeus,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from heaven and refers to an image of the Ephesian Artemis which was supposed to have fallen from heaven, in Slavonic,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Диопетовъ</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a possessive adjective, with the suffix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ov</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Neither the Greek nor the Slavonic versions were of much help to the translators, who either turned the original form into an anthroponym or preserved as such. Somewhat later, in the translation of the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New Testament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Belgrad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(1648), the mysterious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Diopet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translated correctly (the Latin version most likely helped):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cine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iaste</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om carele n-ară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şti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pre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oraşul</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Efesului că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cinsteaşte</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pre mare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dumnezeiasa</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Diana,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chipului de la Iupiter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pogorît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Ephesus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does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know</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city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Ephesians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temple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keeper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great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Artemis,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sacred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image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fell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sky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But the clarification was short-lived, because in the 1688 translation of the Bible,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Diopet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comes back in force: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Bărbați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efeseni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dară care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iaste</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omul acela care nu știe cetatea a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efesenilor</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că e purtătoare de grija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besericii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Artimidei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dumnezoaiei</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cei mari, și a lui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Diopetus</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(BB 1688</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1326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FA0365-FB0F-FEA0-7F08-36A8AC3FAED6}"/>
              </a:ext>
            </a:extLst>
          </p:cNvPr>
          <p:cNvSpPr txBox="1"/>
          <p:nvPr/>
        </p:nvSpPr>
        <p:spPr>
          <a:xfrm>
            <a:off x="222423" y="284205"/>
            <a:ext cx="11850128" cy="6986528"/>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Further extensions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centuries the extension of prenominal marking both within and outside of masculine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anthroponymic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configurations continues.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case of masculine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anthroponymic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configurations, the most stable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postnominally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marked patterns also admit prenominal marking – still no free variation of the two markings: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LcParenBoth"/>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anthroponyms derived from nicknames:</a:t>
            </a:r>
          </a:p>
          <a:p>
            <a:pPr indent="228600"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DIR.A. 1621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Drăguța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fămeia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Drăguța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woman.the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Drăguța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wife</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Drăguții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daughter.the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Drăguța.</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with the daughter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Drăguța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also:</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sura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Ursului</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sister.the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Ursu’s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sister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DIR.A. 1623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partea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unchilui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nostru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part.the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uncle.the.</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our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the part of land of our uncle,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also:</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partea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Fătului</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part.the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Fătu.</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Fătu’s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part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 anthroponyms of Slavonic origin belonging to the series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Stanciu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Nanu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(l),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DRH.B.before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1631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Stanciu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feciurii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Nan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son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Stanciu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sons.the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Nan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 anthroponyms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lvl="0"/>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5624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B2C7BA-6040-DF42-BF17-15B270438BDC}"/>
              </a:ext>
            </a:extLst>
          </p:cNvPr>
          <p:cNvSpPr txBox="1"/>
          <p:nvPr/>
        </p:nvSpPr>
        <p:spPr>
          <a:xfrm>
            <a:off x="135924" y="111211"/>
            <a:ext cx="11948984" cy="64633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this category, two situations can be distinguished, older anthroponyms such as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Toma,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Eremia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Zaharia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are more resistant to prenominal marking, while newer borrowings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more willing to accept prenominal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09BFFE1-1F19-E55E-3944-2B56F1584C33}"/>
              </a:ext>
            </a:extLst>
          </p:cNvPr>
          <p:cNvSpPr txBox="1"/>
          <p:nvPr/>
        </p:nvSpPr>
        <p:spPr>
          <a:xfrm>
            <a:off x="308920" y="757542"/>
            <a:ext cx="11948984" cy="6186309"/>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DIR.A. 1623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denaintea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Tomei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denaintea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Irimiia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before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Toma</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before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Irimia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NT.1648		16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sămnul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Iona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prorocul</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sign.the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Iona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prophet.the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also:</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fiiul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Ionei</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son.the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Iona.</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oblique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DVS. 1682-1686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Ieremiia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106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DPar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7</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casa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casa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Izrail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7</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7</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casii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Iúda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II 1r: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prorociia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Isaíia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II 3</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II 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Isaíei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III 87</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IV 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IV 8a</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BB.1688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Jud. 1: 9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the forms frequently used are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Iudei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Iudii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18288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Zaharia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Esdra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8: 16</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the form frequently used is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Zahariei</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Less resistant are: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914400" indent="-9144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BB.1688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muri Aran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înaintea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Thara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tatăl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G 11: 28/ And Haran died before his father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Terah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Olivema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G 36: 2/ the daughter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feciorul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Zara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G 36: 33/ the son of Zerah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feciorii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Varia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G 46: 17/ the sons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Beriah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feciorii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Vala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46: 22/ the sons of Bela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feciorul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Risa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Mattha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Melea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Mattatha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Thara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Sala</a:t>
            </a:r>
            <a:r>
              <a:rPr lang="en-US" sz="1800" baseline="-250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Luca 3: 26-35/ the son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Rhesa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Matthat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Melea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Mattatha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Terah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Shelah…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8214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B792B8-DEDC-15C5-B82A-78BE7D67B10D}"/>
              </a:ext>
            </a:extLst>
          </p:cNvPr>
          <p:cNvSpPr txBox="1"/>
          <p:nvPr/>
        </p:nvSpPr>
        <p:spPr>
          <a:xfrm>
            <a:off x="197707" y="148281"/>
            <a:ext cx="11862487" cy="1200329"/>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metatextual extension...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1683 translation of his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Paremiar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Book of Parables),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Dosoftei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uses the proclitic marking to introduce an interpretation of an earlier fragment, which he forgot to insert into the text where it should have been. This usage is altogether peculiar, but it shows that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turning into something other than it originally was: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778BE46A-A351-83AB-5AF8-02AB24CF5363}"/>
              </a:ext>
            </a:extLst>
          </p:cNvPr>
          <p:cNvSpPr txBox="1"/>
          <p:nvPr/>
        </p:nvSpPr>
        <p:spPr>
          <a:xfrm>
            <a:off x="469557" y="1519881"/>
            <a:ext cx="10157254" cy="369332"/>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III </a:t>
            </a:r>
            <a:r>
              <a:rPr lang="en-US" sz="1800" dirty="0" err="1">
                <a:effectLst/>
                <a:latin typeface="Times New Roman" panose="02020603050405020304" pitchFamily="18" charset="0"/>
                <a:ea typeface="Calibri" panose="020F0502020204030204" pitchFamily="34" charset="0"/>
              </a:rPr>
              <a:t>Tâlcul</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acesta-i</a:t>
            </a:r>
            <a:r>
              <a:rPr lang="en-US" sz="1800"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lui</a:t>
            </a:r>
            <a:r>
              <a:rPr lang="en-US" sz="1800" dirty="0">
                <a:effectLst/>
                <a:latin typeface="Times New Roman" panose="02020603050405020304" pitchFamily="18" charset="0"/>
                <a:ea typeface="Calibri" panose="020F0502020204030204" pitchFamily="34" charset="0"/>
              </a:rPr>
              <a:t> </a:t>
            </a:r>
            <a:endParaRPr lang="en-RO" dirty="0"/>
          </a:p>
        </p:txBody>
      </p:sp>
      <p:pic>
        <p:nvPicPr>
          <p:cNvPr id="11" name="Picture 10">
            <a:extLst>
              <a:ext uri="{FF2B5EF4-FFF2-40B4-BE49-F238E27FC236}">
                <a16:creationId xmlns:a16="http://schemas.microsoft.com/office/drawing/2014/main" id="{B4A20C84-1DC6-9D6C-76A1-69B637B18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608" y="1519881"/>
            <a:ext cx="2870200" cy="393700"/>
          </a:xfrm>
          <a:prstGeom prst="rect">
            <a:avLst/>
          </a:prstGeom>
        </p:spPr>
      </p:pic>
      <p:sp>
        <p:nvSpPr>
          <p:cNvPr id="13" name="TextBox 12">
            <a:extLst>
              <a:ext uri="{FF2B5EF4-FFF2-40B4-BE49-F238E27FC236}">
                <a16:creationId xmlns:a16="http://schemas.microsoft.com/office/drawing/2014/main" id="{0628ADE3-7555-EFCB-65E7-6461A26176B3}"/>
              </a:ext>
            </a:extLst>
          </p:cNvPr>
          <p:cNvSpPr txBox="1"/>
          <p:nvPr/>
        </p:nvSpPr>
        <p:spPr>
          <a:xfrm>
            <a:off x="4967416" y="1519881"/>
            <a:ext cx="6882714" cy="646331"/>
          </a:xfrm>
          <a:prstGeom prst="rect">
            <a:avLst/>
          </a:prstGeom>
          <a:noFill/>
        </p:spPr>
        <p:txBody>
          <a:bodyPr wrap="square">
            <a:spAutoFit/>
          </a:bodyPr>
          <a:lstStyle/>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uitat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(Precum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binevru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sine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învoit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as he pleased according to his will).</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A3BF9D3A-C0D7-0890-68BC-D0A652499F57}"/>
              </a:ext>
            </a:extLst>
          </p:cNvPr>
          <p:cNvSpPr txBox="1"/>
          <p:nvPr/>
        </p:nvSpPr>
        <p:spPr>
          <a:xfrm>
            <a:off x="469557" y="2817341"/>
            <a:ext cx="11158151" cy="286232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further extension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As a rule, grammars show that prenominal marking has also extended to nouns belonging to  kinship terms group. But how did this extension happen and who were ... the usual suspects?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grammars give as examples constructions such as:</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Lui tata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Lui mama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Or the infamous example from the old Romanian period: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dzâsă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maică-sa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DPar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1683 III 16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This extension is too good to be true…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1394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89895A-37EF-6198-76EF-53C1AFA11AD8}"/>
              </a:ext>
            </a:extLst>
          </p:cNvPr>
          <p:cNvSpPr txBox="1"/>
          <p:nvPr/>
        </p:nvSpPr>
        <p:spPr>
          <a:xfrm>
            <a:off x="222421" y="333632"/>
            <a:ext cx="11738919" cy="5601533"/>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First, the example taken from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Dosoftei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contains no prenominal marking. Here is the whole context: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dzâsă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Iacov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cătră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Răveca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maică-sa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said	Jacob	to	 Rebecca,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mother.his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dzâsă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maică-sa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DPar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1683 III 16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said	to him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mother.his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context shows that the analytic construction (a verbum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declarandi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cătră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occurs simultaneously with the inflexional one (a verbum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declarandi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Dative).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the indirect object and not the prenominal mark of the noun.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yet…</a:t>
            </a: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Old Romanian there is this extension of the prenominal marking to nouns belonging to the kinship terms group. At the end of the old Romanian period this construction is attested: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cliironomie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la	casa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cl.dat-aux.perf.3sg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come.pple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inheritance	from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house.def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unchiu-său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Văcărescu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(AJ. 1780. Doc. 845)</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uncle-his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Văcărescu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he inherited it from his uncle’s family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Văcărescu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Thus, the prenominal marking also appeared on masculine nouns of the special group of kinship terms when these nouns were suffixed with the possessive, because in this suffixed form they had a special morphological behaviour, i.e. they were invariable (in old Romanian there are attested constructions such as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casa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unchiu-său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where the noun has no case marks).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0014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0BE9A-D6B3-5459-1621-33553D6B8888}"/>
              </a:ext>
            </a:extLst>
          </p:cNvPr>
          <p:cNvSpPr txBox="1"/>
          <p:nvPr/>
        </p:nvSpPr>
        <p:spPr>
          <a:xfrm>
            <a:off x="741405" y="568411"/>
            <a:ext cx="10787449" cy="286232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ratio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printed works of the second half of the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in Wallachia,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begins to be preferred, the phenomenon does not affect, for example, documents of the same century (in documents from Wallachia,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a clear majority). For example, in the Bible printed in Bucharest in 1688,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appears overwhelmingly, while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a marginal form. One might argue that this text has a special status because it is based on a translation of the Old Testament made by a Moldovan (Nicolae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Milescu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What about the New Testament? The New Testament was not translated by Nicolae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Milescu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manuscripts from Wallachia still show a ratio in which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preferred. Chancellery documents from the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also seem to prefer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form.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This preference for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from the late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onwards in areas where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preferred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spoeken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register is confirmed by the recommendations made in the grammars of the period.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3920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949E42-715E-27B8-73BE-B89F3AD78FDE}"/>
              </a:ext>
            </a:extLst>
          </p:cNvPr>
          <p:cNvSpPr txBox="1"/>
          <p:nvPr/>
        </p:nvSpPr>
        <p:spPr>
          <a:xfrm>
            <a:off x="284205" y="247135"/>
            <a:ext cx="4090087" cy="3416320"/>
          </a:xfrm>
          <a:prstGeom prst="rect">
            <a:avLst/>
          </a:prstGeom>
          <a:noFill/>
        </p:spPr>
        <p:txBody>
          <a:bodyPr wrap="square" rtlCol="0">
            <a:spAutoFit/>
          </a:bodyPr>
          <a:lstStyle/>
          <a:p>
            <a:pPr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Dimitrie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Eustatievici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Brașoveanul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1757 – southern Transylvania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35v: Este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numele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numai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osebite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bărbăteşti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pleacă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sînt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lipsite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numărul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înmulţitor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Num. un. N. Daniil,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Năs</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Daniil, 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Daniil,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 pre Daniil, pre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Daniile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de la Daniil, de la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Gheorghie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Înmul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lipseşte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3" name="TextBox 2">
            <a:extLst>
              <a:ext uri="{FF2B5EF4-FFF2-40B4-BE49-F238E27FC236}">
                <a16:creationId xmlns:a16="http://schemas.microsoft.com/office/drawing/2014/main" id="{2890E197-2031-6A44-4F61-BE26797F897E}"/>
              </a:ext>
            </a:extLst>
          </p:cNvPr>
          <p:cNvSpPr txBox="1"/>
          <p:nvPr/>
        </p:nvSpPr>
        <p:spPr>
          <a:xfrm>
            <a:off x="4658497" y="296562"/>
            <a:ext cx="3694671" cy="2031325"/>
          </a:xfrm>
          <a:prstGeom prst="rect">
            <a:avLst/>
          </a:prstGeom>
          <a:noFill/>
        </p:spPr>
        <p:txBody>
          <a:bodyPr wrap="square" rtlCol="0">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Micu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Șincai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1780 - Transylvania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14-15: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Dativus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singularis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Lui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nominibus</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propriis</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voci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Dieu semper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praeponitur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Antonie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Dieu.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4" name="TextBox 3">
            <a:extLst>
              <a:ext uri="{FF2B5EF4-FFF2-40B4-BE49-F238E27FC236}">
                <a16:creationId xmlns:a16="http://schemas.microsoft.com/office/drawing/2014/main" id="{64387131-086E-208E-26FF-0B347889ED2F}"/>
              </a:ext>
            </a:extLst>
          </p:cNvPr>
          <p:cNvSpPr txBox="1"/>
          <p:nvPr/>
        </p:nvSpPr>
        <p:spPr>
          <a:xfrm>
            <a:off x="8748584" y="247135"/>
            <a:ext cx="2965621" cy="923330"/>
          </a:xfrm>
          <a:prstGeom prst="rect">
            <a:avLst/>
          </a:prstGeom>
          <a:noFill/>
        </p:spPr>
        <p:txBody>
          <a:bodyPr wrap="square" rtlCol="0">
            <a:spAutoFit/>
          </a:bodyPr>
          <a:lstStyle/>
          <a:p>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Ianache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Văcărescu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1787 - Wallachia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pic>
        <p:nvPicPr>
          <p:cNvPr id="5" name="Picture 4">
            <a:extLst>
              <a:ext uri="{FF2B5EF4-FFF2-40B4-BE49-F238E27FC236}">
                <a16:creationId xmlns:a16="http://schemas.microsoft.com/office/drawing/2014/main" id="{B155FDD8-981B-E4FE-29F4-DE33F175C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361" y="1794500"/>
            <a:ext cx="5661639" cy="4235597"/>
          </a:xfrm>
          <a:prstGeom prst="rect">
            <a:avLst/>
          </a:prstGeom>
        </p:spPr>
      </p:pic>
    </p:spTree>
    <p:extLst>
      <p:ext uri="{BB962C8B-B14F-4D97-AF65-F5344CB8AC3E}">
        <p14:creationId xmlns:p14="http://schemas.microsoft.com/office/powerpoint/2010/main" val="1650569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EC3410-0B45-CAA9-E4C3-9DAF4A8996D0}"/>
              </a:ext>
            </a:extLst>
          </p:cNvPr>
          <p:cNvSpPr txBox="1"/>
          <p:nvPr/>
        </p:nvSpPr>
        <p:spPr>
          <a:xfrm>
            <a:off x="444843" y="234778"/>
            <a:ext cx="8702245" cy="369332"/>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Radu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Tempea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1797 – southern Transylvania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5D1114A-E21A-9106-8483-C6BB6DE165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357" y="876691"/>
            <a:ext cx="5440705" cy="3656574"/>
          </a:xfrm>
          <a:prstGeom prst="rect">
            <a:avLst/>
          </a:prstGeom>
        </p:spPr>
      </p:pic>
    </p:spTree>
    <p:extLst>
      <p:ext uri="{BB962C8B-B14F-4D97-AF65-F5344CB8AC3E}">
        <p14:creationId xmlns:p14="http://schemas.microsoft.com/office/powerpoint/2010/main" val="268180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BDE4D2-97A5-5B9F-67DF-E43C3F35C909}"/>
              </a:ext>
            </a:extLst>
          </p:cNvPr>
          <p:cNvSpPr txBox="1"/>
          <p:nvPr/>
        </p:nvSpPr>
        <p:spPr>
          <a:xfrm>
            <a:off x="148281" y="160638"/>
            <a:ext cx="11850130" cy="1754326"/>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Interim findings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Lui/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has in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(and as far as I can tell from Slavonic and Latin documents of the 14</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centuries) a distribution limited to masculine proper names, but not to all masculine anthroponyms, in the singular. The selection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is therefore restricted by gender and number. From the second half of the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onwards, it extends to titles and honorific structures, at first when these were part of complex, classifying constructions (with titles, honorifics of various kinds) with proper names and then even without proper names: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8FDBB0F-797C-8695-3011-BC390559D555}"/>
              </a:ext>
            </a:extLst>
          </p:cNvPr>
          <p:cNvSpPr txBox="1"/>
          <p:nvPr/>
        </p:nvSpPr>
        <p:spPr>
          <a:xfrm>
            <a:off x="193589" y="1914964"/>
            <a:ext cx="8953499" cy="2031325"/>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jupuni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Anton (DIR.LXXXVI.1593)</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aux.perf.1sg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give.pple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master	Anton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gave it to master Anton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Spuse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Hristos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ievanghelistu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(CS.V.1590-1602 51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Say.ps.3sg	Christ		</a:t>
            </a:r>
            <a:r>
              <a:rPr lang="en-US" sz="1800" cap="small"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small"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evangelist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Christ said to St. John the Evangelist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C80CF9C-0735-7C9F-AE40-8B5ECC1F9D46}"/>
              </a:ext>
            </a:extLst>
          </p:cNvPr>
          <p:cNvSpPr txBox="1"/>
          <p:nvPr/>
        </p:nvSpPr>
        <p:spPr>
          <a:xfrm>
            <a:off x="1754659" y="4179834"/>
            <a:ext cx="10058400" cy="2308324"/>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it appears with kinship terms when they were suffixed with the possessive (but the absence from the documents does not exclude the possibility that prenominal marking existed in the spoken language).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case of anthroponyms, those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begin to receive the prenominal marking, but there is a hard core that will retain the postnominal marking until later (the postnominal marking is preserved in fixed expressions, such as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Duminica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Tomei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or in toponyms,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Poiana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Gruii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Whatever the status of this marker, towards the end of the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it begins to transform since it accepts to appear in structures with metatextual value.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202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293311-6612-A604-1A9D-083A060CD8A0}"/>
              </a:ext>
            </a:extLst>
          </p:cNvPr>
          <p:cNvSpPr txBox="1"/>
          <p:nvPr/>
        </p:nvSpPr>
        <p:spPr>
          <a:xfrm>
            <a:off x="370703" y="296562"/>
            <a:ext cx="11467070" cy="120032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eternal feminine draws us on high… or not…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Feminine anthroponyms also pose a number of problems. I will not deal with all these problems, but exclusively with prenominal marking.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If the feminine wasn't marked with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then what was their marker?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262FDCE-F670-9CB3-6A2F-3F43CE01FB22}"/>
              </a:ext>
            </a:extLst>
          </p:cNvPr>
          <p:cNvSpPr txBox="1"/>
          <p:nvPr/>
        </p:nvSpPr>
        <p:spPr>
          <a:xfrm>
            <a:off x="370703" y="1496891"/>
            <a:ext cx="8776385" cy="369332"/>
          </a:xfrm>
          <a:prstGeom prst="rect">
            <a:avLst/>
          </a:prstGeom>
          <a:noFill/>
        </p:spPr>
        <p:txBody>
          <a:bodyPr wrap="square">
            <a:spAutoFit/>
          </a:bodyPr>
          <a:lstStyle/>
          <a:p>
            <a:pPr algn="just"/>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Palia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Orăștie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(1582) provides the answer: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9AF904C-4583-A696-4B0F-132D9CC293C7}"/>
              </a:ext>
            </a:extLst>
          </p:cNvPr>
          <p:cNvSpPr txBox="1"/>
          <p:nvPr/>
        </p:nvSpPr>
        <p:spPr>
          <a:xfrm>
            <a:off x="247135" y="1866224"/>
            <a:ext cx="8899953" cy="646331"/>
          </a:xfrm>
          <a:prstGeom prst="rect">
            <a:avLst/>
          </a:prstGeom>
          <a:noFill/>
        </p:spPr>
        <p:txBody>
          <a:bodyPr wrap="square">
            <a:spAutoFit/>
          </a:bodyPr>
          <a:lstStyle/>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muieriei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tale,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ii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Sara, fi-</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fecior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PO.1582.G 18: 10/ your wife, Sarah, will have a son</a:t>
            </a:r>
            <a:endParaRPr lang="en-RO" sz="1600" dirty="0">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spuseră ... </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Tamar PO.1582.G 38: 13/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Tamar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B8309CC-F916-CE12-315B-35589AE1F196}"/>
              </a:ext>
            </a:extLst>
          </p:cNvPr>
          <p:cNvSpPr txBox="1"/>
          <p:nvPr/>
        </p:nvSpPr>
        <p:spPr>
          <a:xfrm>
            <a:off x="247135" y="2551837"/>
            <a:ext cx="10181968" cy="120032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a document from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Maramureș</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dated to 1593:</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Tămaş</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fetei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ii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Marie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DIR.CXIII.1593</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cap="small" dirty="0">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Tămaș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daughter.oblique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a:effectLst/>
                <a:latin typeface="Times New Roman" panose="02020603050405020304" pitchFamily="18" charset="0"/>
                <a:ea typeface="Calibri" panose="020F0502020204030204" pitchFamily="34" charset="0"/>
                <a:cs typeface="Times New Roman" panose="02020603050405020304" pitchFamily="18" charset="0"/>
              </a:rPr>
              <a:t>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Marie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Tămaș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daughter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Mary</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387D838-C0D3-FA90-5F98-2C0A5A476CAA}"/>
              </a:ext>
            </a:extLst>
          </p:cNvPr>
          <p:cNvSpPr txBox="1"/>
          <p:nvPr/>
        </p:nvSpPr>
        <p:spPr>
          <a:xfrm rot="10800000" flipV="1">
            <a:off x="2218105" y="3960260"/>
            <a:ext cx="9716130" cy="2031325"/>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Right from the first attestations, it is observed that the feminine mark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combined with a name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with an anthroponym ending in a consonant. It would have been expected to combine exclusively with names ending in a consonant and those ending in a vowel other than -a (see Marie). Most likely, it is because in the Bible, Sara actually has two names, Sarai and Sara (=Sarah). However,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 Sara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occurs in the context of Sarai /Sarai era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fără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plod PO.1582.G 11: 30 Sarai was childless, and the postnominal marking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Sarei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corresponds to the non-oblique form Sara. Incidentally, Tamar also has an -a variant and the marking for that variant is, as expected, postnominal: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Tamareei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PO.1582.G38.</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5103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CBF9F1-E4FD-0EE5-C066-5CFF5E2662B0}"/>
              </a:ext>
            </a:extLst>
          </p:cNvPr>
          <p:cNvSpPr txBox="1"/>
          <p:nvPr/>
        </p:nvSpPr>
        <p:spPr>
          <a:xfrm>
            <a:off x="3049030" y="1582341"/>
            <a:ext cx="6098058" cy="369331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As a rule, prenominal marking in feminine is considered to be a marginal phenomenon, without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diatopic</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spread, without viability in diachrony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Gheție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Mareș</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Documents say otherwise...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prenominal marking is well attested in documents from Moldovia and in translations from the same area.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APPENDIX_2</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all these documents, the prenominal marking appears mostly with marital names, derived with the motional suffix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easă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oaie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addition, it has shifted from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form to </a:t>
            </a:r>
            <a:r>
              <a:rPr lang="en-GB" sz="1800" i="1" u="sng" dirty="0">
                <a:effectLst/>
                <a:latin typeface="Times New Roman" panose="02020603050405020304" pitchFamily="18" charset="0"/>
                <a:ea typeface="Calibri" panose="020F0502020204030204" pitchFamily="34" charset="0"/>
                <a:cs typeface="Times New Roman" panose="02020603050405020304" pitchFamily="18" charset="0"/>
              </a:rPr>
              <a: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then to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îi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most likely by the same mechanism that led to the prosthesis in the pronominal clitic forms.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0500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87AD17-AF80-EECD-1345-F4058AE84A5A}"/>
              </a:ext>
            </a:extLst>
          </p:cNvPr>
          <p:cNvSpPr txBox="1"/>
          <p:nvPr/>
        </p:nvSpPr>
        <p:spPr>
          <a:xfrm>
            <a:off x="148281" y="135924"/>
            <a:ext cx="11751276" cy="646331"/>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further extension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ii is attested in the southern area,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Corbea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with mythological names, all ending in a consonant: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076C868-2F32-A8EE-D52A-9343FA8528FD}"/>
              </a:ext>
            </a:extLst>
          </p:cNvPr>
          <p:cNvSpPr txBox="1"/>
          <p:nvPr/>
        </p:nvSpPr>
        <p:spPr>
          <a:xfrm>
            <a:off x="0" y="633974"/>
            <a:ext cx="11751276" cy="3108543"/>
          </a:xfrm>
          <a:prstGeom prst="rect">
            <a:avLst/>
          </a:prstGeom>
          <a:noFill/>
        </p:spPr>
        <p:txBody>
          <a:bodyPr wrap="square">
            <a:spAutoFit/>
          </a:bodyPr>
          <a:lstStyle/>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Cupido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idinis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fiiuleţul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lui Mars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al ii Venus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son of Mars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Venus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lyncurium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piiatră</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scumpă din pieptul ii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Lynx</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precious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stone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chest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Lynx</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Ninive,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oraş</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haldeienesc</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foarte mare, pre care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Ninus</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bărbatul ii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Semirasis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l-au zidit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Ninus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husband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Semirasis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Palladium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idol ii Pallas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image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Pallas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venereus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lucrul ii Venus </a:t>
            </a:r>
          </a:p>
          <a:p>
            <a:pPr indent="457200" algn="just"/>
            <a:endParaRPr lang="ro-RO"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attestations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Corbea's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dictionary do, however, indicate another phenomenon, namely that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can occur with masculine:</a:t>
            </a: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Praessul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cap dintre popii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ii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Mars pre carii i-au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chiemat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saliuseani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leader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Salii,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priests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Mars</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E20F39E-7050-0ACC-1899-1EDF9DD240F4}"/>
              </a:ext>
            </a:extLst>
          </p:cNvPr>
          <p:cNvSpPr txBox="1"/>
          <p:nvPr/>
        </p:nvSpPr>
        <p:spPr>
          <a:xfrm>
            <a:off x="148282" y="3534032"/>
            <a:ext cx="3793524" cy="230832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rPr>
              <a:t>Which would imply that the parameters that controlled the selection of </a:t>
            </a:r>
            <a:r>
              <a:rPr lang="en-GB" sz="1800" i="1" dirty="0">
                <a:effectLst/>
                <a:latin typeface="Times New Roman" panose="02020603050405020304" pitchFamily="18" charset="0"/>
                <a:ea typeface="Calibri" panose="020F0502020204030204" pitchFamily="34" charset="0"/>
              </a:rPr>
              <a:t>ii</a:t>
            </a:r>
            <a:r>
              <a:rPr lang="en-GB" sz="1800" dirty="0">
                <a:effectLst/>
                <a:latin typeface="Times New Roman" panose="02020603050405020304" pitchFamily="18" charset="0"/>
                <a:ea typeface="Calibri" panose="020F0502020204030204" pitchFamily="34" charset="0"/>
              </a:rPr>
              <a:t> were no longer motivated or transparent; it is sufficient for an anthroponym to end in a consonant and it will receive an available prenominal marker.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
        <p:nvSpPr>
          <p:cNvPr id="8" name="TextBox 7">
            <a:extLst>
              <a:ext uri="{FF2B5EF4-FFF2-40B4-BE49-F238E27FC236}">
                <a16:creationId xmlns:a16="http://schemas.microsoft.com/office/drawing/2014/main" id="{B4DAFB1C-A717-0F50-C222-AE1BA805B552}"/>
              </a:ext>
            </a:extLst>
          </p:cNvPr>
          <p:cNvSpPr txBox="1"/>
          <p:nvPr/>
        </p:nvSpPr>
        <p:spPr>
          <a:xfrm>
            <a:off x="4473145" y="3742517"/>
            <a:ext cx="7129849" cy="2308324"/>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confirmation comes from a translation of the second half of the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I am talking about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45 (containing the Old Testament translation attributed to Nicolae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Milescu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the translation appear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Madiam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(Num. 31: 7)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Madiam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(Num. 31: 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Moav</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(Jer. 48: 16)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Moav</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Milescu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influenced by the Greek original and therefore uses the feminine form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Madiam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other times,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Milescu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tries to make a distinction between the city and the name of the king,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Eglon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(Jos. 10: 37) – the city versus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Eglon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(Jud. 3: 15) – the 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9744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21C0287-22BD-BD3E-3E3D-470AB26B85F6}"/>
              </a:ext>
            </a:extLst>
          </p:cNvPr>
          <p:cNvSpPr txBox="1"/>
          <p:nvPr/>
        </p:nvSpPr>
        <p:spPr>
          <a:xfrm>
            <a:off x="367613" y="262743"/>
            <a:ext cx="11729652" cy="3416320"/>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We return to the prenominal mark of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feminine anthroponyms…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If the so-called 16</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attestations are problematic, when is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marking with the feminine anthroponyms attested?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late 17</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more precisely.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45 and in the Bucharest Bible, among others, some configurations with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feminine anthroponym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attested. But these anthroponyms are not among the common ones, they were new in Romanian onomastics.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Ms. 45		</a:t>
            </a:r>
            <a:r>
              <a:rPr lang="en-US" sz="1800" dirty="0" err="1">
                <a:effectLst/>
                <a:latin typeface="Times New Roman" panose="02020603050405020304" pitchFamily="18" charset="0"/>
                <a:ea typeface="Calibri" panose="020F0502020204030204" pitchFamily="34" charset="0"/>
              </a:rPr>
              <a:t>tatăl</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lui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Melha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și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tatăl</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lui</a:t>
            </a:r>
            <a:r>
              <a:rPr lang="en-US" sz="1800" dirty="0">
                <a:effectLst/>
                <a:latin typeface="Times New Roman" panose="02020603050405020304" pitchFamily="18" charset="0"/>
                <a:ea typeface="Calibri" panose="020F0502020204030204" pitchFamily="34" charset="0"/>
              </a:rPr>
              <a:t> Iesha (la </a:t>
            </a:r>
            <a:r>
              <a:rPr lang="en-US" sz="1800" dirty="0" err="1">
                <a:effectLst/>
                <a:latin typeface="Times New Roman" panose="02020603050405020304" pitchFamily="18" charset="0"/>
                <a:ea typeface="Calibri" panose="020F0502020204030204" pitchFamily="34" charset="0"/>
              </a:rPr>
              <a:t>fel</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în</a:t>
            </a:r>
            <a:r>
              <a:rPr lang="en-US" sz="1800" dirty="0">
                <a:effectLst/>
                <a:latin typeface="Times New Roman" panose="02020603050405020304" pitchFamily="18" charset="0"/>
                <a:ea typeface="Calibri" panose="020F0502020204030204" pitchFamily="34" charset="0"/>
              </a:rPr>
              <a:t> BB. 1688 G 11: 29). </a:t>
            </a:r>
            <a:r>
              <a:rPr lang="en-US" sz="1800" dirty="0" err="1">
                <a:effectLst/>
                <a:latin typeface="Times New Roman" panose="02020603050405020304" pitchFamily="18" charset="0"/>
                <a:ea typeface="Calibri" panose="020F0502020204030204" pitchFamily="34" charset="0"/>
              </a:rPr>
              <a:t>În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ms.</a:t>
            </a:r>
            <a:r>
              <a:rPr lang="en-US" sz="1800" dirty="0">
                <a:effectLst/>
                <a:latin typeface="Times New Roman" panose="02020603050405020304" pitchFamily="18" charset="0"/>
                <a:ea typeface="Calibri" panose="020F0502020204030204" pitchFamily="34" charset="0"/>
              </a:rPr>
              <a:t> 45 </a:t>
            </a:r>
            <a:r>
              <a:rPr lang="en-US" sz="1800" dirty="0" err="1">
                <a:effectLst/>
                <a:latin typeface="Times New Roman" panose="02020603050405020304" pitchFamily="18" charset="0"/>
                <a:ea typeface="Calibri" panose="020F0502020204030204" pitchFamily="34" charset="0"/>
              </a:rPr>
              <a:t>alături</a:t>
            </a:r>
            <a:r>
              <a:rPr lang="en-US" sz="1800" dirty="0">
                <a:effectLst/>
                <a:latin typeface="Times New Roman" panose="02020603050405020304" pitchFamily="18" charset="0"/>
                <a:ea typeface="Calibri" panose="020F0502020204030204" pitchFamily="34" charset="0"/>
              </a:rPr>
              <a:t> de </a:t>
            </a:r>
            <a:r>
              <a:rPr lang="en-US" sz="1800" i="1" dirty="0" err="1">
                <a:effectLst/>
                <a:latin typeface="Times New Roman" panose="02020603050405020304" pitchFamily="18" charset="0"/>
                <a:ea typeface="Calibri" panose="020F0502020204030204" pitchFamily="34" charset="0"/>
              </a:rPr>
              <a:t>lui</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Melha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este</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înregistrată</a:t>
            </a:r>
            <a:r>
              <a:rPr lang="en-US" sz="1800" dirty="0">
                <a:effectLst/>
                <a:latin typeface="Times New Roman" panose="02020603050405020304" pitchFamily="18" charset="0"/>
                <a:ea typeface="Calibri" panose="020F0502020204030204" pitchFamily="34" charset="0"/>
              </a:rPr>
              <a:t> </a:t>
            </a:r>
            <a:r>
              <a:rPr lang="en-US" sz="1800" i="1" dirty="0">
                <a:effectLst/>
                <a:latin typeface="Times New Roman" panose="02020603050405020304" pitchFamily="18" charset="0"/>
                <a:ea typeface="Calibri" panose="020F0502020204030204" pitchFamily="34" charset="0"/>
              </a:rPr>
              <a:t>ii </a:t>
            </a:r>
            <a:r>
              <a:rPr lang="en-US" sz="1800" i="1" dirty="0" err="1">
                <a:effectLst/>
                <a:latin typeface="Times New Roman" panose="02020603050405020304" pitchFamily="18" charset="0"/>
                <a:ea typeface="Calibri" panose="020F0502020204030204" pitchFamily="34" charset="0"/>
              </a:rPr>
              <a:t>Melhas</a:t>
            </a:r>
            <a:r>
              <a:rPr lang="en-US" sz="1800" i="1" dirty="0">
                <a:effectLst/>
                <a:latin typeface="Times New Roman" panose="02020603050405020304" pitchFamily="18" charset="0"/>
                <a:ea typeface="Calibri" panose="020F0502020204030204" pitchFamily="34" charset="0"/>
              </a:rPr>
              <a:t> </a:t>
            </a:r>
            <a:r>
              <a:rPr lang="en-US" sz="1800" dirty="0">
                <a:effectLst/>
                <a:latin typeface="Times New Roman" panose="02020603050405020304" pitchFamily="18" charset="0"/>
                <a:ea typeface="Calibri" panose="020F0502020204030204" pitchFamily="34" charset="0"/>
              </a:rPr>
              <a:t>G 24: 15, </a:t>
            </a:r>
            <a:r>
              <a:rPr lang="en-US" sz="1800" dirty="0" err="1">
                <a:effectLst/>
                <a:latin typeface="Times New Roman" panose="02020603050405020304" pitchFamily="18" charset="0"/>
                <a:ea typeface="Calibri" panose="020F0502020204030204" pitchFamily="34" charset="0"/>
              </a:rPr>
              <a:t>iar</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în</a:t>
            </a:r>
            <a:r>
              <a:rPr lang="en-US" sz="1800" dirty="0">
                <a:effectLst/>
                <a:latin typeface="Times New Roman" panose="02020603050405020304" pitchFamily="18" charset="0"/>
                <a:ea typeface="Calibri" panose="020F0502020204030204" pitchFamily="34" charset="0"/>
              </a:rPr>
              <a:t> BB. 1688 </a:t>
            </a:r>
            <a:r>
              <a:rPr lang="en-US" sz="1800" i="1" dirty="0" err="1">
                <a:effectLst/>
                <a:latin typeface="Times New Roman" panose="02020603050405020304" pitchFamily="18" charset="0"/>
                <a:ea typeface="Calibri" panose="020F0502020204030204" pitchFamily="34" charset="0"/>
              </a:rPr>
              <a:t>Melhăi</a:t>
            </a:r>
            <a:r>
              <a:rPr lang="en-US" sz="1800" dirty="0">
                <a:effectLst/>
                <a:latin typeface="Times New Roman" panose="02020603050405020304" pitchFamily="18" charset="0"/>
                <a:ea typeface="Calibri" panose="020F0502020204030204" pitchFamily="34" charset="0"/>
              </a:rPr>
              <a:t>. </a:t>
            </a:r>
          </a:p>
          <a:p>
            <a:endParaRPr lang="en-US" dirty="0">
              <a:latin typeface="Times New Roman" panose="02020603050405020304" pitchFamily="18" charset="0"/>
            </a:endParaRP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very well attested with feminine anthroponyms ending in a consonant.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Corbea's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dictionary of the early 18</a:t>
            </a:r>
            <a:r>
              <a:rPr lang="en-GB"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century contains several occurrences of the prenominal mark + anthroponym ending in a consonant or in a vowel other than -a: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3057272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961267-2ED2-7B3A-123A-6C1DC3E208B7}"/>
              </a:ext>
            </a:extLst>
          </p:cNvPr>
          <p:cNvSpPr txBox="1"/>
          <p:nvPr/>
        </p:nvSpPr>
        <p:spPr>
          <a:xfrm>
            <a:off x="667265" y="247134"/>
            <a:ext cx="9922476" cy="5632311"/>
          </a:xfrm>
          <a:prstGeom prst="rect">
            <a:avLst/>
          </a:prstGeom>
          <a:noFill/>
        </p:spPr>
        <p:txBody>
          <a:bodyPr wrap="square">
            <a:spAutoFit/>
          </a:bodyPr>
          <a:lstStyle/>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Actasta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Thetis,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dumnezăoaiea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mărei</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Amycla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dintre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featele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Niobes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[sic!]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Anadyomene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Apeles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scrisul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chip al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Venus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Anna,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Belus, sora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Dido</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aphrodisia,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veseliia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trupului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jârtva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Venus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archigallus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popa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cel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mare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Ţibeles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Berecynthia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dumnezăoaia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Ţibel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Brimo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numele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Hecates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Caprotina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polecră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Iunonie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Charaxus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mitilean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fratele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Safus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Eetion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tatăl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Andromah</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Erucina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numele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Venus de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muntele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Erix</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Galanthis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slujnica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Alţemene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Hebe,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Iuno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muiarea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Hercules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Icarius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tatăl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Penelopes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Juventa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vreamea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tinereaţelor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doaozăci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ani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până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doaozeci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opt;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iarăş</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dumnezăiţa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tinereaţelor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Iuno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muiarea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Hercules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Pygmalion,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fiiul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împăratului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Belus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tirrinseanul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ruda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Dido</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Sigalion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chip de idol au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în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biseareca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Isis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Serapis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Thoa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dumnezăiţă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 mare, fata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Thetis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61881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E5B7D1-25A8-AE94-710E-D78DB664492B}"/>
              </a:ext>
            </a:extLst>
          </p:cNvPr>
          <p:cNvSpPr txBox="1"/>
          <p:nvPr/>
        </p:nvSpPr>
        <p:spPr>
          <a:xfrm>
            <a:off x="2038865" y="1525314"/>
            <a:ext cx="6845828" cy="1754326"/>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As the onomastic inventory widens, several tendencies emerge: adaptation to feminine patterns already existing in the language with postnominal marking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Didei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Thetisei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Țeresei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Venusei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or prenominal marking with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 Venus, ii Pallas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etc. On the other hand, at least in the southern area the mark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in regression and is gradually replaced by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which ceases to be sensitive to gender.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8126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B93595-1A16-5361-0C23-4939E274CEA7}"/>
              </a:ext>
            </a:extLst>
          </p:cNvPr>
          <p:cNvSpPr txBox="1"/>
          <p:nvPr/>
        </p:nvSpPr>
        <p:spPr>
          <a:xfrm>
            <a:off x="272955" y="272955"/>
            <a:ext cx="11423176" cy="646331"/>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the end of the 18</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century and the beginning of the next century, the prenominal and postnominal marking occurs in classes of anthroponyms as follows: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BA37B02-D3E0-2D6B-54A6-9004B5B3B065}"/>
              </a:ext>
            </a:extLst>
          </p:cNvPr>
          <p:cNvGraphicFramePr>
            <a:graphicFrameLocks noGrp="1"/>
          </p:cNvGraphicFramePr>
          <p:nvPr>
            <p:extLst>
              <p:ext uri="{D42A27DB-BD31-4B8C-83A1-F6EECF244321}">
                <p14:modId xmlns:p14="http://schemas.microsoft.com/office/powerpoint/2010/main" val="2434820884"/>
              </p:ext>
            </p:extLst>
          </p:nvPr>
        </p:nvGraphicFramePr>
        <p:xfrm>
          <a:off x="272955" y="1255595"/>
          <a:ext cx="9335069" cy="6474553"/>
        </p:xfrm>
        <a:graphic>
          <a:graphicData uri="http://schemas.openxmlformats.org/drawingml/2006/table">
            <a:tbl>
              <a:tblPr firstRow="1" firstCol="1" bandRow="1">
                <a:tableStyleId>{5C22544A-7EE6-4342-B048-85BDC9FD1C3A}</a:tableStyleId>
              </a:tblPr>
              <a:tblGrid>
                <a:gridCol w="3111345">
                  <a:extLst>
                    <a:ext uri="{9D8B030D-6E8A-4147-A177-3AD203B41FA5}">
                      <a16:colId xmlns:a16="http://schemas.microsoft.com/office/drawing/2014/main" val="990595122"/>
                    </a:ext>
                  </a:extLst>
                </a:gridCol>
                <a:gridCol w="3111345">
                  <a:extLst>
                    <a:ext uri="{9D8B030D-6E8A-4147-A177-3AD203B41FA5}">
                      <a16:colId xmlns:a16="http://schemas.microsoft.com/office/drawing/2014/main" val="1216645318"/>
                    </a:ext>
                  </a:extLst>
                </a:gridCol>
                <a:gridCol w="3112379">
                  <a:extLst>
                    <a:ext uri="{9D8B030D-6E8A-4147-A177-3AD203B41FA5}">
                      <a16:colId xmlns:a16="http://schemas.microsoft.com/office/drawing/2014/main" val="3000344612"/>
                    </a:ext>
                  </a:extLst>
                </a:gridCol>
              </a:tblGrid>
              <a:tr h="515078">
                <a:tc>
                  <a:txBody>
                    <a:bodyPr/>
                    <a:lstStyle/>
                    <a:p>
                      <a:pPr algn="just">
                        <a:lnSpc>
                          <a:spcPct val="150000"/>
                        </a:lnSpc>
                      </a:pPr>
                      <a:r>
                        <a:rPr lang="en-US" sz="1000">
                          <a:effectLst/>
                        </a:rPr>
                        <a:t>Wallachia – Iorga, Weigand, Teodorescu</a:t>
                      </a:r>
                      <a:endParaRPr lang="en-RO" sz="10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000">
                          <a:effectLst/>
                        </a:rPr>
                        <a:t>Moldova – Furnică, Sava, Weigand, Vârnav</a:t>
                      </a:r>
                      <a:endParaRPr lang="en-RO" sz="10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000">
                          <a:effectLst/>
                        </a:rPr>
                        <a:t>Transylvania – Șincai, Mândrescu </a:t>
                      </a:r>
                      <a:endParaRPr lang="en-RO" sz="10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2448787158"/>
                  </a:ext>
                </a:extLst>
              </a:tr>
              <a:tr h="515078">
                <a:tc>
                  <a:txBody>
                    <a:bodyPr/>
                    <a:lstStyle/>
                    <a:p>
                      <a:pPr algn="just">
                        <a:lnSpc>
                          <a:spcPct val="150000"/>
                        </a:lnSpc>
                      </a:pPr>
                      <a:r>
                        <a:rPr lang="en-US" sz="1800" dirty="0" err="1">
                          <a:effectLst/>
                        </a:rPr>
                        <a:t>Iordache</a:t>
                      </a:r>
                      <a:r>
                        <a:rPr lang="en-US" sz="1800" dirty="0">
                          <a:effectLst/>
                        </a:rPr>
                        <a:t> </a:t>
                      </a:r>
                      <a:r>
                        <a:rPr lang="en-US" sz="1800" dirty="0" err="1">
                          <a:effectLst/>
                        </a:rPr>
                        <a:t>feciorul</a:t>
                      </a:r>
                      <a:r>
                        <a:rPr lang="en-US" sz="1800" dirty="0">
                          <a:effectLst/>
                        </a:rPr>
                        <a:t> </a:t>
                      </a:r>
                      <a:r>
                        <a:rPr lang="en-US" sz="1800" dirty="0" err="1">
                          <a:effectLst/>
                        </a:rPr>
                        <a:t>Radului</a:t>
                      </a:r>
                      <a:r>
                        <a:rPr lang="en-US" sz="1800" dirty="0">
                          <a:effectLst/>
                        </a:rPr>
                        <a:t> (IH, a. 1806: 346)</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mama Dinului (FD, a. 1830: 362)</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muierea Creţulescului (ŞO: CXXX)</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2539614748"/>
                  </a:ext>
                </a:extLst>
              </a:tr>
              <a:tr h="1603429">
                <a:tc>
                  <a:txBody>
                    <a:bodyPr/>
                    <a:lstStyle/>
                    <a:p>
                      <a:pPr algn="just">
                        <a:lnSpc>
                          <a:spcPct val="150000"/>
                        </a:lnSpc>
                      </a:pPr>
                      <a:r>
                        <a:rPr lang="en-US" sz="1800" dirty="0" err="1">
                          <a:effectLst/>
                        </a:rPr>
                        <a:t>paşte</a:t>
                      </a:r>
                      <a:r>
                        <a:rPr lang="en-US" sz="1800" dirty="0">
                          <a:effectLst/>
                        </a:rPr>
                        <a:t> </a:t>
                      </a:r>
                      <a:r>
                        <a:rPr lang="en-US" sz="1800" dirty="0" err="1">
                          <a:effectLst/>
                        </a:rPr>
                        <a:t>calu</a:t>
                      </a:r>
                      <a:endParaRPr lang="en-RO" sz="1800" dirty="0">
                        <a:effectLst/>
                      </a:endParaRPr>
                    </a:p>
                    <a:p>
                      <a:pPr algn="just">
                        <a:lnSpc>
                          <a:spcPct val="150000"/>
                        </a:lnSpc>
                      </a:pPr>
                      <a:r>
                        <a:rPr lang="en-US" sz="1800" dirty="0" err="1">
                          <a:effectLst/>
                        </a:rPr>
                        <a:t>Iorgului</a:t>
                      </a:r>
                      <a:r>
                        <a:rPr lang="en-US" sz="1800" dirty="0">
                          <a:effectLst/>
                        </a:rPr>
                        <a:t> (WW: 305)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err="1">
                          <a:effectLst/>
                        </a:rPr>
                        <a:t>ginere</a:t>
                      </a:r>
                      <a:r>
                        <a:rPr lang="en-US" sz="1800" dirty="0">
                          <a:effectLst/>
                        </a:rPr>
                        <a:t> </a:t>
                      </a:r>
                      <a:r>
                        <a:rPr lang="en-US" sz="1800" dirty="0" err="1">
                          <a:effectLst/>
                        </a:rPr>
                        <a:t>Hâncului</a:t>
                      </a:r>
                      <a:endParaRPr lang="en-RO" sz="1800" dirty="0">
                        <a:effectLst/>
                      </a:endParaRPr>
                    </a:p>
                    <a:p>
                      <a:pPr algn="just">
                        <a:lnSpc>
                          <a:spcPct val="150000"/>
                        </a:lnSpc>
                      </a:pPr>
                      <a:r>
                        <a:rPr lang="en-US" sz="1800" dirty="0">
                          <a:effectLst/>
                        </a:rPr>
                        <a:t>(SL, a. 1812: 270)</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De </a:t>
                      </a:r>
                      <a:r>
                        <a:rPr lang="en-US" sz="1800" dirty="0" err="1">
                          <a:effectLst/>
                        </a:rPr>
                        <a:t>doru</a:t>
                      </a:r>
                      <a:r>
                        <a:rPr lang="en-US" sz="1800" dirty="0">
                          <a:effectLst/>
                        </a:rPr>
                        <a:t> </a:t>
                      </a:r>
                      <a:r>
                        <a:rPr lang="en-US" sz="1800" dirty="0" err="1">
                          <a:effectLst/>
                        </a:rPr>
                        <a:t>Ionului</a:t>
                      </a:r>
                      <a:r>
                        <a:rPr lang="en-US" sz="1800" dirty="0">
                          <a:effectLst/>
                        </a:rPr>
                        <a:t>, io</a:t>
                      </a:r>
                      <a:endParaRPr lang="en-RO" sz="1800" dirty="0">
                        <a:effectLst/>
                      </a:endParaRPr>
                    </a:p>
                    <a:p>
                      <a:pPr algn="just">
                        <a:lnSpc>
                          <a:spcPct val="150000"/>
                        </a:lnSpc>
                      </a:pPr>
                      <a:r>
                        <a:rPr lang="en-US" sz="1800" dirty="0" err="1">
                          <a:effectLst/>
                        </a:rPr>
                        <a:t>Ionu</a:t>
                      </a:r>
                      <a:r>
                        <a:rPr lang="en-US" sz="1800" dirty="0">
                          <a:effectLst/>
                        </a:rPr>
                        <a:t> </a:t>
                      </a:r>
                      <a:r>
                        <a:rPr lang="en-US" sz="1800" dirty="0" err="1">
                          <a:effectLst/>
                        </a:rPr>
                        <a:t>Iancului</a:t>
                      </a:r>
                      <a:r>
                        <a:rPr lang="en-US" sz="1800" dirty="0">
                          <a:effectLst/>
                        </a:rPr>
                        <a:t> (MLP: 51, 181),</a:t>
                      </a:r>
                      <a:endParaRPr lang="en-RO" sz="1800" dirty="0">
                        <a:effectLst/>
                      </a:endParaRPr>
                    </a:p>
                    <a:p>
                      <a:pPr algn="just">
                        <a:lnSpc>
                          <a:spcPct val="150000"/>
                        </a:lnSpc>
                      </a:pPr>
                      <a:r>
                        <a:rPr lang="en-US" sz="1800" dirty="0">
                          <a:effectLst/>
                        </a:rPr>
                        <a:t>but </a:t>
                      </a:r>
                      <a:r>
                        <a:rPr lang="en-US" sz="1800" dirty="0" err="1">
                          <a:effectLst/>
                        </a:rPr>
                        <a:t>grădina</a:t>
                      </a:r>
                      <a:r>
                        <a:rPr lang="en-US" sz="1800" dirty="0">
                          <a:effectLst/>
                        </a:rPr>
                        <a:t> </a:t>
                      </a:r>
                      <a:r>
                        <a:rPr lang="en-US" sz="1800" dirty="0" err="1">
                          <a:effectLst/>
                        </a:rPr>
                        <a:t>lui</a:t>
                      </a:r>
                      <a:endParaRPr lang="en-RO" sz="1800" dirty="0">
                        <a:effectLst/>
                      </a:endParaRPr>
                    </a:p>
                    <a:p>
                      <a:pPr algn="just">
                        <a:lnSpc>
                          <a:spcPct val="150000"/>
                        </a:lnSpc>
                      </a:pPr>
                      <a:r>
                        <a:rPr lang="en-US" sz="1800" dirty="0">
                          <a:effectLst/>
                        </a:rPr>
                        <a:t>Ion (id.: 59).</a:t>
                      </a:r>
                      <a:endParaRPr lang="en-RO" sz="1800" dirty="0">
                        <a:effectLst/>
                      </a:endParaRPr>
                    </a:p>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2459523498"/>
                  </a:ext>
                </a:extLst>
              </a:tr>
              <a:tr h="515078">
                <a:tc>
                  <a:txBody>
                    <a:bodyPr/>
                    <a:lstStyle/>
                    <a:p>
                      <a:pPr algn="just">
                        <a:lnSpc>
                          <a:spcPct val="150000"/>
                        </a:lnSpc>
                      </a:pPr>
                      <a:r>
                        <a:rPr lang="en-US" sz="1800">
                          <a:effectLst/>
                        </a:rPr>
                        <a:t>să trag Marcului palma,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calu Iancului (WM: 206, pct. 558)</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395138965"/>
                  </a:ext>
                </a:extLst>
              </a:tr>
              <a:tr h="787166">
                <a:tc>
                  <a:txBody>
                    <a:bodyPr/>
                    <a:lstStyle/>
                    <a:p>
                      <a:pPr algn="just">
                        <a:lnSpc>
                          <a:spcPct val="150000"/>
                        </a:lnSpc>
                      </a:pPr>
                      <a:r>
                        <a:rPr lang="en-US" sz="1800">
                          <a:effectLst/>
                        </a:rPr>
                        <a:t>fagul Miului (TPP, II: 72, 214)</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Măriuca Săvucului</a:t>
                      </a:r>
                      <a:endParaRPr lang="en-RO" sz="1800">
                        <a:effectLst/>
                      </a:endParaRPr>
                    </a:p>
                    <a:p>
                      <a:pPr algn="just">
                        <a:lnSpc>
                          <a:spcPct val="150000"/>
                        </a:lnSpc>
                      </a:pPr>
                      <a:r>
                        <a:rPr lang="en-US" sz="1800">
                          <a:effectLst/>
                        </a:rPr>
                        <a:t>(I. Creangă)</a:t>
                      </a:r>
                      <a:endParaRPr lang="en-RO" sz="1800">
                        <a:effectLst/>
                      </a:endParaRPr>
                    </a:p>
                    <a:p>
                      <a:pPr algn="just">
                        <a:lnSpc>
                          <a:spcPct val="150000"/>
                        </a:lnSpc>
                      </a:pPr>
                      <a:r>
                        <a:rPr lang="en-US" sz="1800">
                          <a:effectLst/>
                        </a:rPr>
                        <a:t>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253861987"/>
                  </a:ext>
                </a:extLst>
              </a:tr>
              <a:tr h="1059252">
                <a:tc>
                  <a:txBody>
                    <a:bodyPr/>
                    <a:lstStyle/>
                    <a:p>
                      <a:pPr algn="just">
                        <a:lnSpc>
                          <a:spcPct val="150000"/>
                        </a:lnSpc>
                      </a:pPr>
                      <a:r>
                        <a:rPr lang="en-US" sz="1800">
                          <a:effectLst/>
                        </a:rPr>
                        <a:t>Zise</a:t>
                      </a:r>
                      <a:endParaRPr lang="en-RO" sz="1800">
                        <a:effectLst/>
                      </a:endParaRPr>
                    </a:p>
                    <a:p>
                      <a:pPr algn="just">
                        <a:lnSpc>
                          <a:spcPct val="150000"/>
                        </a:lnSpc>
                      </a:pPr>
                      <a:r>
                        <a:rPr lang="en-US" sz="1800">
                          <a:effectLst/>
                        </a:rPr>
                        <a:t>Ileana Fătului Frumos (IL: 45)</a:t>
                      </a:r>
                      <a:endParaRPr lang="en-RO" sz="1800">
                        <a:effectLst/>
                      </a:endParaRPr>
                    </a:p>
                    <a:p>
                      <a:pPr algn="just">
                        <a:lnSpc>
                          <a:spcPct val="150000"/>
                        </a:lnSpc>
                      </a:pPr>
                      <a:r>
                        <a:rPr lang="en-US" sz="1800">
                          <a:effectLst/>
                        </a:rPr>
                        <a:t>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fiul Brăescului (VI: 23)</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620795203"/>
                  </a:ext>
                </a:extLst>
              </a:tr>
            </a:tbl>
          </a:graphicData>
        </a:graphic>
      </p:graphicFrame>
      <p:sp>
        <p:nvSpPr>
          <p:cNvPr id="5" name="Rectangle 1">
            <a:extLst>
              <a:ext uri="{FF2B5EF4-FFF2-40B4-BE49-F238E27FC236}">
                <a16:creationId xmlns:a16="http://schemas.microsoft.com/office/drawing/2014/main" id="{9C430E05-C799-3493-749E-F4402EF06F9C}"/>
              </a:ext>
            </a:extLst>
          </p:cNvPr>
          <p:cNvSpPr>
            <a:spLocks noChangeArrowheads="1"/>
          </p:cNvSpPr>
          <p:nvPr/>
        </p:nvSpPr>
        <p:spPr bwMode="auto">
          <a:xfrm>
            <a:off x="9608023" y="1627361"/>
            <a:ext cx="221314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RO"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Postnominal marking </a:t>
            </a:r>
            <a:r>
              <a:rPr kumimoji="0" lang="en-US" altLang="en-RO"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RO"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anthroponyms ending in </a:t>
            </a:r>
            <a:r>
              <a:rPr kumimoji="0" lang="en-US" altLang="en-RO" sz="16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 </a:t>
            </a:r>
            <a:r>
              <a:rPr kumimoji="0" lang="en-US" altLang="en-RO"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 in </a:t>
            </a:r>
            <a:r>
              <a:rPr kumimoji="0" lang="en-US" altLang="en-RO" sz="16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consonant</a:t>
            </a:r>
            <a:endParaRPr kumimoji="0" lang="en-US" altLang="en-RO"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505013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3643026-852B-4F5B-94CE-EA1E81E399C0}"/>
              </a:ext>
            </a:extLst>
          </p:cNvPr>
          <p:cNvGraphicFramePr>
            <a:graphicFrameLocks noGrp="1"/>
          </p:cNvGraphicFramePr>
          <p:nvPr>
            <p:extLst>
              <p:ext uri="{D42A27DB-BD31-4B8C-83A1-F6EECF244321}">
                <p14:modId xmlns:p14="http://schemas.microsoft.com/office/powerpoint/2010/main" val="3035225202"/>
              </p:ext>
            </p:extLst>
          </p:nvPr>
        </p:nvGraphicFramePr>
        <p:xfrm>
          <a:off x="873457" y="968991"/>
          <a:ext cx="8188656" cy="4899546"/>
        </p:xfrm>
        <a:graphic>
          <a:graphicData uri="http://schemas.openxmlformats.org/drawingml/2006/table">
            <a:tbl>
              <a:tblPr firstRow="1" firstCol="1" bandRow="1">
                <a:tableStyleId>{5C22544A-7EE6-4342-B048-85BDC9FD1C3A}</a:tableStyleId>
              </a:tblPr>
              <a:tblGrid>
                <a:gridCol w="2729249">
                  <a:extLst>
                    <a:ext uri="{9D8B030D-6E8A-4147-A177-3AD203B41FA5}">
                      <a16:colId xmlns:a16="http://schemas.microsoft.com/office/drawing/2014/main" val="2392092037"/>
                    </a:ext>
                  </a:extLst>
                </a:gridCol>
                <a:gridCol w="2729249">
                  <a:extLst>
                    <a:ext uri="{9D8B030D-6E8A-4147-A177-3AD203B41FA5}">
                      <a16:colId xmlns:a16="http://schemas.microsoft.com/office/drawing/2014/main" val="3921815879"/>
                    </a:ext>
                  </a:extLst>
                </a:gridCol>
                <a:gridCol w="2730158">
                  <a:extLst>
                    <a:ext uri="{9D8B030D-6E8A-4147-A177-3AD203B41FA5}">
                      <a16:colId xmlns:a16="http://schemas.microsoft.com/office/drawing/2014/main" val="2155509574"/>
                    </a:ext>
                  </a:extLst>
                </a:gridCol>
              </a:tblGrid>
              <a:tr h="1340671">
                <a:tc>
                  <a:txBody>
                    <a:bodyPr/>
                    <a:lstStyle/>
                    <a:p>
                      <a:pPr algn="just">
                        <a:lnSpc>
                          <a:spcPct val="150000"/>
                        </a:lnSpc>
                      </a:pPr>
                      <a:r>
                        <a:rPr lang="en-US" sz="1200">
                          <a:effectLst/>
                        </a:rPr>
                        <a:t>Wallachia – Documente, Candrea, Densusianu, Sperantia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Moldova – Candrea, Densusianu, Sperantia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Transylvania – Weigand, Țiplea, Pușcariu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1991580"/>
                  </a:ext>
                </a:extLst>
              </a:tr>
              <a:tr h="1340564">
                <a:tc>
                  <a:txBody>
                    <a:bodyPr/>
                    <a:lstStyle/>
                    <a:p>
                      <a:pPr algn="just">
                        <a:lnSpc>
                          <a:spcPct val="150000"/>
                        </a:lnSpc>
                      </a:pPr>
                      <a:r>
                        <a:rPr lang="en-US" sz="2000" dirty="0">
                          <a:effectLst/>
                        </a:rPr>
                        <a:t>la </a:t>
                      </a:r>
                      <a:r>
                        <a:rPr lang="en-US" sz="2000" dirty="0" err="1">
                          <a:effectLst/>
                        </a:rPr>
                        <a:t>mâna</a:t>
                      </a:r>
                      <a:r>
                        <a:rPr lang="en-US" sz="2000" dirty="0">
                          <a:effectLst/>
                        </a:rPr>
                        <a:t> </a:t>
                      </a:r>
                      <a:r>
                        <a:rPr lang="en-US" sz="2000" dirty="0" err="1">
                          <a:effectLst/>
                        </a:rPr>
                        <a:t>chir</a:t>
                      </a:r>
                      <a:r>
                        <a:rPr lang="en-US" sz="2000" dirty="0">
                          <a:effectLst/>
                        </a:rPr>
                        <a:t> </a:t>
                      </a:r>
                      <a:r>
                        <a:rPr lang="en-US" sz="2000" dirty="0" err="1">
                          <a:effectLst/>
                        </a:rPr>
                        <a:t>Toncii</a:t>
                      </a:r>
                      <a:r>
                        <a:rPr lang="en-US" sz="2000" dirty="0">
                          <a:effectLst/>
                        </a:rPr>
                        <a:t> (DIB, a. 1794: 169)</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dirty="0">
                          <a:effectLst/>
                        </a:rPr>
                        <a:t> </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dirty="0" err="1">
                          <a:effectLst/>
                        </a:rPr>
                        <a:t>Pinti</a:t>
                      </a:r>
                      <a:r>
                        <a:rPr lang="en-US" sz="2000" dirty="0">
                          <a:effectLst/>
                        </a:rPr>
                        <a:t>, but hora </a:t>
                      </a:r>
                      <a:r>
                        <a:rPr lang="en-US" sz="2000" dirty="0" err="1">
                          <a:effectLst/>
                        </a:rPr>
                        <a:t>lui</a:t>
                      </a:r>
                      <a:r>
                        <a:rPr lang="en-US" sz="2000" dirty="0">
                          <a:effectLst/>
                        </a:rPr>
                        <a:t> </a:t>
                      </a:r>
                      <a:r>
                        <a:rPr lang="en-US" sz="2000" dirty="0" err="1">
                          <a:effectLst/>
                        </a:rPr>
                        <a:t>Pintea</a:t>
                      </a:r>
                      <a:r>
                        <a:rPr lang="en-US" sz="2000" dirty="0">
                          <a:effectLst/>
                        </a:rPr>
                        <a:t> (WST: 32) </a:t>
                      </a:r>
                      <a:endParaRPr lang="en-RO" sz="2000" dirty="0">
                        <a:effectLst/>
                      </a:endParaRPr>
                    </a:p>
                    <a:p>
                      <a:pPr algn="just">
                        <a:lnSpc>
                          <a:spcPct val="150000"/>
                        </a:lnSpc>
                      </a:pPr>
                      <a:r>
                        <a:rPr lang="en-US" sz="2000" dirty="0">
                          <a:effectLst/>
                        </a:rPr>
                        <a:t> </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8854725"/>
                  </a:ext>
                </a:extLst>
              </a:tr>
              <a:tr h="1340564">
                <a:tc>
                  <a:txBody>
                    <a:bodyPr/>
                    <a:lstStyle/>
                    <a:p>
                      <a:pPr algn="just">
                        <a:lnSpc>
                          <a:spcPct val="150000"/>
                        </a:lnSpc>
                      </a:pPr>
                      <a:r>
                        <a:rPr lang="en-US" sz="2000">
                          <a:effectLst/>
                        </a:rPr>
                        <a:t>mahalaua Manii</a:t>
                      </a:r>
                      <a:endParaRPr lang="en-RO" sz="2000">
                        <a:effectLst/>
                      </a:endParaRPr>
                    </a:p>
                    <a:p>
                      <a:pPr algn="just">
                        <a:lnSpc>
                          <a:spcPct val="150000"/>
                        </a:lnSpc>
                      </a:pPr>
                      <a:r>
                        <a:rPr lang="en-US" sz="2000">
                          <a:effectLst/>
                        </a:rPr>
                        <a:t>brutarul (DIB., a. 1828: 251)</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a:effectLst/>
                        </a:rPr>
                        <a:t> </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dirty="0" err="1">
                          <a:effectLst/>
                        </a:rPr>
                        <a:t>Drăguş</a:t>
                      </a:r>
                      <a:r>
                        <a:rPr lang="en-US" sz="2000" dirty="0">
                          <a:effectLst/>
                        </a:rPr>
                        <a:t> </a:t>
                      </a:r>
                      <a:r>
                        <a:rPr lang="en-US" sz="2000" dirty="0" err="1">
                          <a:effectLst/>
                        </a:rPr>
                        <a:t>ursu</a:t>
                      </a:r>
                      <a:r>
                        <a:rPr lang="en-US" sz="2000" dirty="0">
                          <a:effectLst/>
                        </a:rPr>
                        <a:t> </a:t>
                      </a:r>
                      <a:r>
                        <a:rPr lang="en-US" sz="2000" dirty="0" err="1">
                          <a:effectLst/>
                        </a:rPr>
                        <a:t>Pintii</a:t>
                      </a:r>
                      <a:r>
                        <a:rPr lang="en-US" sz="2000" dirty="0">
                          <a:effectLst/>
                        </a:rPr>
                        <a:t>,</a:t>
                      </a:r>
                      <a:endParaRPr lang="en-RO" sz="2000" dirty="0">
                        <a:effectLst/>
                      </a:endParaRPr>
                    </a:p>
                    <a:p>
                      <a:pPr algn="just">
                        <a:lnSpc>
                          <a:spcPct val="150000"/>
                        </a:lnSpc>
                      </a:pPr>
                      <a:r>
                        <a:rPr lang="en-US" sz="2000" dirty="0">
                          <a:effectLst/>
                        </a:rPr>
                        <a:t>but </a:t>
                      </a:r>
                      <a:r>
                        <a:rPr lang="en-US" sz="2000" dirty="0" err="1">
                          <a:effectLst/>
                        </a:rPr>
                        <a:t>ursu</a:t>
                      </a:r>
                      <a:r>
                        <a:rPr lang="en-US" sz="2000" dirty="0">
                          <a:effectLst/>
                        </a:rPr>
                        <a:t> al </a:t>
                      </a:r>
                      <a:r>
                        <a:rPr lang="en-US" sz="2000" dirty="0" err="1">
                          <a:effectLst/>
                        </a:rPr>
                        <a:t>Pintii</a:t>
                      </a:r>
                      <a:r>
                        <a:rPr lang="en-US" sz="2000" dirty="0">
                          <a:effectLst/>
                        </a:rPr>
                        <a:t> (ŢM: 28, 41) </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3738611"/>
                  </a:ext>
                </a:extLst>
              </a:tr>
              <a:tr h="877747">
                <a:tc>
                  <a:txBody>
                    <a:bodyPr/>
                    <a:lstStyle/>
                    <a:p>
                      <a:pPr algn="just">
                        <a:lnSpc>
                          <a:spcPct val="150000"/>
                        </a:lnSpc>
                      </a:pPr>
                      <a:r>
                        <a:rPr lang="en-US" sz="2000">
                          <a:effectLst/>
                        </a:rPr>
                        <a:t>în anii Cuzii (GN, I: 136)</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a:effectLst/>
                        </a:rPr>
                        <a:t>iera înaintea Cuzii (GN, I: 429);</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dirty="0" err="1">
                          <a:effectLst/>
                        </a:rPr>
                        <a:t>fereastra</a:t>
                      </a:r>
                      <a:r>
                        <a:rPr lang="en-US" sz="2000" dirty="0">
                          <a:effectLst/>
                        </a:rPr>
                        <a:t> </a:t>
                      </a:r>
                      <a:r>
                        <a:rPr lang="en-US" sz="2000" dirty="0" err="1">
                          <a:effectLst/>
                        </a:rPr>
                        <a:t>Gruii</a:t>
                      </a:r>
                      <a:r>
                        <a:rPr lang="en-US" sz="2000" dirty="0">
                          <a:effectLst/>
                        </a:rPr>
                        <a:t> (PŢO: 186, pct. 243)</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7854643"/>
                  </a:ext>
                </a:extLst>
              </a:tr>
            </a:tbl>
          </a:graphicData>
        </a:graphic>
      </p:graphicFrame>
      <p:sp>
        <p:nvSpPr>
          <p:cNvPr id="4" name="TextBox 3">
            <a:extLst>
              <a:ext uri="{FF2B5EF4-FFF2-40B4-BE49-F238E27FC236}">
                <a16:creationId xmlns:a16="http://schemas.microsoft.com/office/drawing/2014/main" id="{9E3F7FF6-A33D-7EC2-6E11-904D6F134239}"/>
              </a:ext>
            </a:extLst>
          </p:cNvPr>
          <p:cNvSpPr txBox="1"/>
          <p:nvPr/>
        </p:nvSpPr>
        <p:spPr>
          <a:xfrm>
            <a:off x="9444251" y="1269242"/>
            <a:ext cx="2129050" cy="1477328"/>
          </a:xfrm>
          <a:prstGeom prst="rect">
            <a:avLst/>
          </a:prstGeom>
          <a:noFill/>
        </p:spPr>
        <p:txBody>
          <a:bodyPr wrap="square" rtlCol="0">
            <a:spAutoFit/>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Postnominal marking – anthroponyms in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3354848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BDF54C-3BA8-3680-D29B-043B3B9BCF9D}"/>
              </a:ext>
            </a:extLst>
          </p:cNvPr>
          <p:cNvSpPr txBox="1"/>
          <p:nvPr/>
        </p:nvSpPr>
        <p:spPr>
          <a:xfrm>
            <a:off x="1951630" y="1897039"/>
            <a:ext cx="8147713" cy="2308324"/>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the dialectal level, one may note the preservation of the postnominal marking and even its extension to anthroponyms that did not occur with this marking in the texts from old Romanian (the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Ionului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pattern etc.).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for the prenominal marking,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was noted in Bihor (cf. WST: 32), in the south-west of Transylvania (PH: 127),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especially in the Subcarpathian area (GN, I: 96, 104),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(GN, I: 148) and in Moldova (WM: 184, 196, 205; GN, I: 423, 523, 530, 547–549).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more frequent than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being attested throughout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-Romanian territory.</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8026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3B0668-5594-A81C-7536-0B2CE75AD399}"/>
              </a:ext>
            </a:extLst>
          </p:cNvPr>
          <p:cNvGraphicFramePr>
            <a:graphicFrameLocks noGrp="1"/>
          </p:cNvGraphicFramePr>
          <p:nvPr>
            <p:extLst>
              <p:ext uri="{D42A27DB-BD31-4B8C-83A1-F6EECF244321}">
                <p14:modId xmlns:p14="http://schemas.microsoft.com/office/powerpoint/2010/main" val="3756955714"/>
              </p:ext>
            </p:extLst>
          </p:nvPr>
        </p:nvGraphicFramePr>
        <p:xfrm>
          <a:off x="0" y="109183"/>
          <a:ext cx="12192001" cy="7278176"/>
        </p:xfrm>
        <a:graphic>
          <a:graphicData uri="http://schemas.openxmlformats.org/drawingml/2006/table">
            <a:tbl>
              <a:tblPr firstRow="1" firstCol="1" bandRow="1">
                <a:tableStyleId>{5C22544A-7EE6-4342-B048-85BDC9FD1C3A}</a:tableStyleId>
              </a:tblPr>
              <a:tblGrid>
                <a:gridCol w="2488163">
                  <a:extLst>
                    <a:ext uri="{9D8B030D-6E8A-4147-A177-3AD203B41FA5}">
                      <a16:colId xmlns:a16="http://schemas.microsoft.com/office/drawing/2014/main" val="479484135"/>
                    </a:ext>
                  </a:extLst>
                </a:gridCol>
                <a:gridCol w="2651788">
                  <a:extLst>
                    <a:ext uri="{9D8B030D-6E8A-4147-A177-3AD203B41FA5}">
                      <a16:colId xmlns:a16="http://schemas.microsoft.com/office/drawing/2014/main" val="873350184"/>
                    </a:ext>
                  </a:extLst>
                </a:gridCol>
                <a:gridCol w="2572005">
                  <a:extLst>
                    <a:ext uri="{9D8B030D-6E8A-4147-A177-3AD203B41FA5}">
                      <a16:colId xmlns:a16="http://schemas.microsoft.com/office/drawing/2014/main" val="52733443"/>
                    </a:ext>
                  </a:extLst>
                </a:gridCol>
                <a:gridCol w="2457061">
                  <a:extLst>
                    <a:ext uri="{9D8B030D-6E8A-4147-A177-3AD203B41FA5}">
                      <a16:colId xmlns:a16="http://schemas.microsoft.com/office/drawing/2014/main" val="2928376378"/>
                    </a:ext>
                  </a:extLst>
                </a:gridCol>
                <a:gridCol w="2022984">
                  <a:extLst>
                    <a:ext uri="{9D8B030D-6E8A-4147-A177-3AD203B41FA5}">
                      <a16:colId xmlns:a16="http://schemas.microsoft.com/office/drawing/2014/main" val="314859100"/>
                    </a:ext>
                  </a:extLst>
                </a:gridCol>
              </a:tblGrid>
              <a:tr h="1193585">
                <a:tc>
                  <a:txBody>
                    <a:bodyPr/>
                    <a:lstStyle/>
                    <a:p>
                      <a:pPr algn="just">
                        <a:lnSpc>
                          <a:spcPct val="150000"/>
                        </a:lnSpc>
                      </a:pPr>
                      <a:r>
                        <a:rPr lang="en-US" sz="1200" dirty="0">
                          <a:effectLst/>
                        </a:rPr>
                        <a:t>Banat – Weigand</a:t>
                      </a:r>
                      <a:endParaRPr lang="en-R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200" dirty="0">
                          <a:effectLst/>
                        </a:rPr>
                        <a:t>Transylvania – </a:t>
                      </a:r>
                      <a:endParaRPr lang="en-RO" sz="1200" dirty="0">
                        <a:effectLst/>
                      </a:endParaRPr>
                    </a:p>
                    <a:p>
                      <a:pPr algn="just">
                        <a:lnSpc>
                          <a:spcPct val="150000"/>
                        </a:lnSpc>
                      </a:pPr>
                      <a:r>
                        <a:rPr lang="en-US" sz="1200" dirty="0">
                          <a:effectLst/>
                        </a:rPr>
                        <a:t>Weigand, </a:t>
                      </a:r>
                      <a:r>
                        <a:rPr lang="en-US" sz="1200" dirty="0" err="1">
                          <a:effectLst/>
                        </a:rPr>
                        <a:t>Popovici</a:t>
                      </a:r>
                      <a:r>
                        <a:rPr lang="en-US" sz="1200" dirty="0">
                          <a:effectLst/>
                        </a:rPr>
                        <a:t>, </a:t>
                      </a:r>
                      <a:r>
                        <a:rPr lang="en-US" sz="1200" dirty="0" err="1">
                          <a:effectLst/>
                        </a:rPr>
                        <a:t>Candrea</a:t>
                      </a:r>
                      <a:endParaRPr lang="en-R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200" dirty="0" err="1">
                          <a:effectLst/>
                        </a:rPr>
                        <a:t>Maramureș</a:t>
                      </a:r>
                      <a:r>
                        <a:rPr lang="en-US" sz="1200" dirty="0">
                          <a:effectLst/>
                        </a:rPr>
                        <a:t> – Weigand</a:t>
                      </a:r>
                      <a:endParaRPr lang="en-R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200" dirty="0">
                          <a:effectLst/>
                        </a:rPr>
                        <a:t>Moldova –</a:t>
                      </a:r>
                      <a:endParaRPr lang="en-RO" sz="1200" dirty="0">
                        <a:effectLst/>
                      </a:endParaRPr>
                    </a:p>
                    <a:p>
                      <a:pPr algn="just">
                        <a:lnSpc>
                          <a:spcPct val="150000"/>
                        </a:lnSpc>
                      </a:pPr>
                      <a:r>
                        <a:rPr lang="en-US" sz="1200" dirty="0" err="1">
                          <a:effectLst/>
                        </a:rPr>
                        <a:t>Candrea</a:t>
                      </a:r>
                      <a:r>
                        <a:rPr lang="en-US" sz="1200" dirty="0">
                          <a:effectLst/>
                        </a:rPr>
                        <a:t>, </a:t>
                      </a:r>
                      <a:r>
                        <a:rPr lang="en-US" sz="1200" dirty="0" err="1">
                          <a:effectLst/>
                        </a:rPr>
                        <a:t>Densusianu</a:t>
                      </a:r>
                      <a:r>
                        <a:rPr lang="en-US" sz="1200" dirty="0">
                          <a:effectLst/>
                        </a:rPr>
                        <a:t>, </a:t>
                      </a:r>
                      <a:r>
                        <a:rPr lang="en-US" sz="1200" dirty="0" err="1">
                          <a:effectLst/>
                        </a:rPr>
                        <a:t>Sperantia</a:t>
                      </a:r>
                      <a:r>
                        <a:rPr lang="en-US" sz="1200" dirty="0">
                          <a:effectLst/>
                        </a:rPr>
                        <a:t>, and Weigand</a:t>
                      </a:r>
                      <a:endParaRPr lang="en-R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200" dirty="0">
                          <a:effectLst/>
                        </a:rPr>
                        <a:t>Wallachia – </a:t>
                      </a:r>
                      <a:r>
                        <a:rPr lang="en-US" sz="1200" dirty="0" err="1">
                          <a:effectLst/>
                        </a:rPr>
                        <a:t>Candrea</a:t>
                      </a:r>
                      <a:r>
                        <a:rPr lang="en-US" sz="1200" dirty="0">
                          <a:effectLst/>
                        </a:rPr>
                        <a:t>, </a:t>
                      </a:r>
                      <a:r>
                        <a:rPr lang="en-US" sz="1200" dirty="0" err="1">
                          <a:effectLst/>
                        </a:rPr>
                        <a:t>Densusianu</a:t>
                      </a:r>
                      <a:r>
                        <a:rPr lang="en-US" sz="1200" dirty="0">
                          <a:effectLst/>
                        </a:rPr>
                        <a:t>, </a:t>
                      </a:r>
                      <a:r>
                        <a:rPr lang="en-US" sz="1200" dirty="0" err="1">
                          <a:effectLst/>
                        </a:rPr>
                        <a:t>Sperantia</a:t>
                      </a:r>
                      <a:r>
                        <a:rPr lang="en-US" sz="1200" dirty="0">
                          <a:effectLst/>
                        </a:rPr>
                        <a:t>, and Weigand</a:t>
                      </a:r>
                      <a:endParaRPr lang="en-R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3600525679"/>
                  </a:ext>
                </a:extLst>
              </a:tr>
              <a:tr h="1398251">
                <a:tc>
                  <a:txBody>
                    <a:bodyPr/>
                    <a:lstStyle/>
                    <a:p>
                      <a:pPr algn="just">
                        <a:lnSpc>
                          <a:spcPct val="150000"/>
                        </a:lnSpc>
                      </a:pPr>
                      <a:r>
                        <a:rPr lang="en-US" sz="1600">
                          <a:effectLst/>
                        </a:rPr>
                        <a:t>lu Petru</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Ana lu Rodean (WK: 316, pct. 120)</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hora </a:t>
                      </a:r>
                      <a:r>
                        <a:rPr lang="en-US" sz="1600" dirty="0" err="1">
                          <a:effectLst/>
                        </a:rPr>
                        <a:t>lu</a:t>
                      </a:r>
                      <a:r>
                        <a:rPr lang="en-US" sz="1600" dirty="0">
                          <a:effectLst/>
                        </a:rPr>
                        <a:t> </a:t>
                      </a:r>
                      <a:r>
                        <a:rPr lang="en-US" sz="1600" dirty="0" err="1">
                          <a:effectLst/>
                        </a:rPr>
                        <a:t>Pintea</a:t>
                      </a:r>
                      <a:r>
                        <a:rPr lang="en-US" sz="1600" dirty="0">
                          <a:effectLst/>
                        </a:rPr>
                        <a:t>, but </a:t>
                      </a:r>
                      <a:endParaRPr lang="en-RO" sz="1600" dirty="0">
                        <a:effectLst/>
                      </a:endParaRPr>
                    </a:p>
                    <a:p>
                      <a:pPr algn="just">
                        <a:lnSpc>
                          <a:spcPct val="150000"/>
                        </a:lnSpc>
                      </a:pPr>
                      <a:r>
                        <a:rPr lang="en-US" sz="1600" dirty="0" err="1">
                          <a:effectLst/>
                        </a:rPr>
                        <a:t>Pinti</a:t>
                      </a:r>
                      <a:r>
                        <a:rPr lang="en-US" sz="1600" dirty="0">
                          <a:effectLst/>
                        </a:rPr>
                        <a:t>, </a:t>
                      </a:r>
                      <a:r>
                        <a:rPr lang="en-US" sz="1600" dirty="0" err="1">
                          <a:effectLst/>
                        </a:rPr>
                        <a:t>popi</a:t>
                      </a:r>
                      <a:r>
                        <a:rPr lang="en-US" sz="1600" dirty="0">
                          <a:effectLst/>
                        </a:rPr>
                        <a:t>, </a:t>
                      </a:r>
                      <a:r>
                        <a:rPr lang="en-US" sz="1600" dirty="0" err="1">
                          <a:effectLst/>
                        </a:rPr>
                        <a:t>tati</a:t>
                      </a:r>
                      <a:r>
                        <a:rPr lang="en-US" sz="1600" dirty="0">
                          <a:effectLst/>
                        </a:rPr>
                        <a:t> (WST: 32)</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err="1">
                          <a:effectLst/>
                        </a:rPr>
                        <a:t>spuni</a:t>
                      </a:r>
                      <a:r>
                        <a:rPr lang="en-US" sz="1600" dirty="0">
                          <a:effectLst/>
                        </a:rPr>
                        <a:t> </a:t>
                      </a:r>
                      <a:r>
                        <a:rPr lang="en-US" sz="1600" dirty="0" err="1">
                          <a:effectLst/>
                        </a:rPr>
                        <a:t>lu</a:t>
                      </a:r>
                      <a:endParaRPr lang="en-RO" sz="1600" dirty="0">
                        <a:effectLst/>
                      </a:endParaRPr>
                    </a:p>
                    <a:p>
                      <a:pPr algn="just">
                        <a:lnSpc>
                          <a:spcPct val="150000"/>
                        </a:lnSpc>
                      </a:pPr>
                      <a:r>
                        <a:rPr lang="en-US" sz="1600" dirty="0" err="1">
                          <a:effectLst/>
                        </a:rPr>
                        <a:t>Ilii</a:t>
                      </a:r>
                      <a:r>
                        <a:rPr lang="en-US" sz="1600" dirty="0">
                          <a:effectLst/>
                        </a:rPr>
                        <a:t> (</a:t>
                      </a:r>
                      <a:r>
                        <a:rPr lang="en-US" sz="1600" dirty="0" err="1">
                          <a:effectLst/>
                        </a:rPr>
                        <a:t>Şez</a:t>
                      </a:r>
                      <a:r>
                        <a:rPr lang="en-US" sz="1600" dirty="0">
                          <a:effectLst/>
                        </a:rPr>
                        <a:t>., III, 1894: 5; cf. WM: 184)</a:t>
                      </a:r>
                      <a:endParaRPr lang="en-RO" sz="1600" dirty="0">
                        <a:effectLst/>
                      </a:endParaRPr>
                    </a:p>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Arvaţii lu Tudor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3703600611"/>
                  </a:ext>
                </a:extLst>
              </a:tr>
              <a:tr h="788683">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banii lu Ianăş (PH: 147)</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cheia lu Zdrelea (WW: 296, pct. 410)</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2702590825"/>
                  </a:ext>
                </a:extLst>
              </a:tr>
              <a:tr h="680592">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fata </a:t>
                      </a:r>
                      <a:r>
                        <a:rPr lang="en-US" sz="1600" dirty="0" err="1">
                          <a:effectLst/>
                        </a:rPr>
                        <a:t>lu</a:t>
                      </a:r>
                      <a:endParaRPr lang="en-RO" sz="1600" dirty="0">
                        <a:effectLst/>
                      </a:endParaRPr>
                    </a:p>
                    <a:p>
                      <a:pPr algn="just">
                        <a:lnSpc>
                          <a:spcPct val="150000"/>
                        </a:lnSpc>
                      </a:pPr>
                      <a:r>
                        <a:rPr lang="en-US" sz="1600" dirty="0" err="1">
                          <a:effectLst/>
                        </a:rPr>
                        <a:t>boier</a:t>
                      </a:r>
                      <a:r>
                        <a:rPr lang="en-US" sz="1600" dirty="0">
                          <a:effectLst/>
                        </a:rPr>
                        <a:t> </a:t>
                      </a:r>
                      <a:r>
                        <a:rPr lang="en-US" sz="1600" dirty="0" err="1">
                          <a:effectLst/>
                        </a:rPr>
                        <a:t>Ispas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1711252332"/>
                  </a:ext>
                </a:extLst>
              </a:tr>
              <a:tr h="680592">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lu Mihăilaş (CO: 17)</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Şuşaua lu Domnu de rouă</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331354438"/>
                  </a:ext>
                </a:extLst>
              </a:tr>
              <a:tr h="383860">
                <a:tc>
                  <a:txBody>
                    <a:bodyPr/>
                    <a:lstStyle/>
                    <a:p>
                      <a:pPr algn="just">
                        <a:lnSpc>
                          <a:spcPct val="150000"/>
                        </a:lnSpc>
                      </a:pPr>
                      <a:r>
                        <a:rPr lang="en-US" sz="1600">
                          <a:effectLst/>
                        </a:rPr>
                        <a:t>lu popa</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Fata </a:t>
                      </a:r>
                      <a:r>
                        <a:rPr lang="en-US" sz="1600" dirty="0" err="1">
                          <a:effectLst/>
                        </a:rPr>
                        <a:t>lu</a:t>
                      </a:r>
                      <a:r>
                        <a:rPr lang="en-US" sz="1600" dirty="0">
                          <a:effectLst/>
                        </a:rPr>
                        <a:t> </a:t>
                      </a:r>
                      <a:r>
                        <a:rPr lang="en-US" sz="1600" dirty="0" err="1">
                          <a:effectLst/>
                        </a:rPr>
                        <a:t>Sfântu</a:t>
                      </a:r>
                      <a:r>
                        <a:rPr lang="en-US" sz="1600" dirty="0">
                          <a:effectLst/>
                        </a:rPr>
                        <a:t> </a:t>
                      </a:r>
                      <a:r>
                        <a:rPr lang="en-US" sz="1600" dirty="0" err="1">
                          <a:effectLst/>
                        </a:rPr>
                        <a:t>Soare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2002630225"/>
                  </a:ext>
                </a:extLst>
              </a:tr>
              <a:tr h="680592">
                <a:tc>
                  <a:txBody>
                    <a:bodyPr/>
                    <a:lstStyle/>
                    <a:p>
                      <a:pPr algn="just">
                        <a:lnSpc>
                          <a:spcPct val="150000"/>
                        </a:lnSpc>
                      </a:pPr>
                      <a:r>
                        <a:rPr lang="en-US" sz="1600" dirty="0" err="1">
                          <a:effectLst/>
                        </a:rPr>
                        <a:t>lu</a:t>
                      </a:r>
                      <a:r>
                        <a:rPr lang="en-US" sz="1600" dirty="0">
                          <a:effectLst/>
                        </a:rPr>
                        <a:t> </a:t>
                      </a:r>
                      <a:r>
                        <a:rPr lang="en-US" sz="1600" dirty="0" err="1">
                          <a:effectLst/>
                        </a:rPr>
                        <a:t>ţâgan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lu tatu-su (GN, I: 505, 520, 542)</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tata </a:t>
                      </a:r>
                      <a:r>
                        <a:rPr lang="en-US" sz="1600" dirty="0" err="1">
                          <a:effectLst/>
                        </a:rPr>
                        <a:t>lu</a:t>
                      </a:r>
                      <a:r>
                        <a:rPr lang="en-US" sz="1600" dirty="0">
                          <a:effectLst/>
                        </a:rPr>
                        <a:t> </a:t>
                      </a:r>
                      <a:r>
                        <a:rPr lang="en-US" sz="1600" dirty="0" err="1">
                          <a:effectLst/>
                        </a:rPr>
                        <a:t>tetea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286690685"/>
                  </a:ext>
                </a:extLst>
              </a:tr>
              <a:tr h="680592">
                <a:tc>
                  <a:txBody>
                    <a:bodyPr/>
                    <a:lstStyle/>
                    <a:p>
                      <a:pPr algn="just">
                        <a:lnSpc>
                          <a:spcPct val="150000"/>
                        </a:lnSpc>
                      </a:pPr>
                      <a:r>
                        <a:rPr lang="en-US" sz="1600" dirty="0" err="1">
                          <a:effectLst/>
                        </a:rPr>
                        <a:t>lu</a:t>
                      </a:r>
                      <a:r>
                        <a:rPr lang="en-US" sz="1600" dirty="0">
                          <a:effectLst/>
                        </a:rPr>
                        <a:t> Maria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lu Maria (id.: 292; cf.</a:t>
                      </a:r>
                      <a:endParaRPr lang="en-RO" sz="1600">
                        <a:effectLst/>
                      </a:endParaRPr>
                    </a:p>
                    <a:p>
                      <a:pPr algn="just">
                        <a:lnSpc>
                          <a:spcPct val="150000"/>
                        </a:lnSpc>
                      </a:pPr>
                      <a:r>
                        <a:rPr lang="en-US" sz="1600">
                          <a:effectLst/>
                        </a:rPr>
                        <a:t>WST: 329)</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2885488958"/>
                  </a:ext>
                </a:extLst>
              </a:tr>
              <a:tr h="383860">
                <a:tc>
                  <a:txBody>
                    <a:bodyPr/>
                    <a:lstStyle/>
                    <a:p>
                      <a:pPr algn="just">
                        <a:lnSpc>
                          <a:spcPct val="150000"/>
                        </a:lnSpc>
                      </a:pPr>
                      <a:r>
                        <a:rPr lang="en-US" sz="1600" dirty="0" err="1">
                          <a:effectLst/>
                        </a:rPr>
                        <a:t>lu</a:t>
                      </a:r>
                      <a:r>
                        <a:rPr lang="en-US" sz="1600" dirty="0">
                          <a:effectLst/>
                        </a:rPr>
                        <a:t> mama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a lu mama (PH: 127)</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2461018169"/>
                  </a:ext>
                </a:extLst>
              </a:tr>
              <a:tr h="321763">
                <a:tc>
                  <a:txBody>
                    <a:bodyPr/>
                    <a:lstStyle/>
                    <a:p>
                      <a:pPr algn="just">
                        <a:lnSpc>
                          <a:spcPct val="150000"/>
                        </a:lnSpc>
                      </a:pPr>
                      <a:r>
                        <a:rPr lang="en-US" sz="1600" dirty="0" err="1">
                          <a:effectLst/>
                        </a:rPr>
                        <a:t>lu</a:t>
                      </a:r>
                      <a:r>
                        <a:rPr lang="en-US" sz="1600" dirty="0">
                          <a:effectLst/>
                        </a:rPr>
                        <a:t> </a:t>
                      </a:r>
                      <a:r>
                        <a:rPr lang="en-US" sz="1600" dirty="0" err="1">
                          <a:effectLst/>
                        </a:rPr>
                        <a:t>ăla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tc>
                  <a:txBody>
                    <a:bodyPr/>
                    <a:lstStyle/>
                    <a:p>
                      <a:pPr algn="just">
                        <a:lnSpc>
                          <a:spcPct val="150000"/>
                        </a:lnSpc>
                      </a:pPr>
                      <a:r>
                        <a:rPr lang="en-US" sz="1600" dirty="0">
                          <a:effectLst/>
                        </a:rPr>
                        <a:t>mama </a:t>
                      </a:r>
                      <a:r>
                        <a:rPr lang="en-US" sz="1600" dirty="0" err="1">
                          <a:effectLst/>
                        </a:rPr>
                        <a:t>lu</a:t>
                      </a:r>
                      <a:r>
                        <a:rPr lang="en-US" sz="1600" dirty="0">
                          <a:effectLst/>
                        </a:rPr>
                        <a:t> </a:t>
                      </a:r>
                      <a:r>
                        <a:rPr lang="en-US" sz="1600" dirty="0" err="1">
                          <a:effectLst/>
                        </a:rPr>
                        <a:t>ăla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7602" marR="37602" marT="0" marB="0"/>
                </a:tc>
                <a:extLst>
                  <a:ext uri="{0D108BD9-81ED-4DB2-BD59-A6C34878D82A}">
                    <a16:rowId xmlns:a16="http://schemas.microsoft.com/office/drawing/2014/main" val="1541321941"/>
                  </a:ext>
                </a:extLst>
              </a:tr>
            </a:tbl>
          </a:graphicData>
        </a:graphic>
      </p:graphicFrame>
    </p:spTree>
    <p:extLst>
      <p:ext uri="{BB962C8B-B14F-4D97-AF65-F5344CB8AC3E}">
        <p14:creationId xmlns:p14="http://schemas.microsoft.com/office/powerpoint/2010/main" val="1169949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9F63DD-6938-9AE0-93B7-1E5A2FC013AC}"/>
              </a:ext>
            </a:extLst>
          </p:cNvPr>
          <p:cNvSpPr txBox="1"/>
          <p:nvPr/>
        </p:nvSpPr>
        <p:spPr>
          <a:xfrm>
            <a:off x="3046863" y="1724252"/>
            <a:ext cx="6093724" cy="3416320"/>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almost all the surveyed areas, the prenominal marking occurs not only in anthroponyms (including those in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Zdrelea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groups with a modifier and a personified common name, in combinations with titles and honorifics, but it also extends to names from the kinship group, even then both suffixed with the possessive and without the possessive, and to pronouns (which have oblique forms morphologically marked). Towards the end of the 19th century, in the southern dialects (Banat,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the masculine proclitic article is frequently attested for nouns from the kinship group suffixed with the possessive: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vorbile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ta-so (GN, I: 253, 260; WM: 184; WB: 279 etc.).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01110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E7AB1E-1253-00A0-88F7-203200EFC88C}"/>
              </a:ext>
            </a:extLst>
          </p:cNvPr>
          <p:cNvSpPr txBox="1"/>
          <p:nvPr/>
        </p:nvSpPr>
        <p:spPr>
          <a:xfrm>
            <a:off x="1596788" y="1255595"/>
            <a:ext cx="9539785" cy="3108543"/>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Forms with postnominal and prenominal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Old Romanian, especially after the second half of the 17th century, forms with postnominal marking in the group of anthroponyms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 attested: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Doamna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Ieremiei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CLM 1700-1750 178r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ginerii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Ieremiei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CLM 1700-1750 178v</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casa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Ieremiei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CLM 1700-1750 179r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but in all these examples the second constituent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vodă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invariable.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19th century, at the dialectal level, forms with postnominal and prenominal marking are attested, even when all constituents have postnominal markings: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spus</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solului</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ăluia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(GN, I: 34)</a:t>
            </a:r>
          </a:p>
          <a:p>
            <a:pPr indent="457200" algn="just"/>
            <a:r>
              <a:rPr lang="en-GB" sz="1600" dirty="0">
                <a:latin typeface="Times New Roman" panose="02020603050405020304" pitchFamily="18" charset="0"/>
                <a:ea typeface="Calibri" panose="020F0502020204030204" pitchFamily="34" charset="0"/>
                <a:cs typeface="Times New Roman" panose="02020603050405020304" pitchFamily="18" charset="0"/>
              </a:rPr>
              <a:t>a</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ux.perf.3sg	</a:t>
            </a:r>
            <a:r>
              <a:rPr lang="en-GB" sz="1600" dirty="0" err="1">
                <a:effectLst/>
                <a:latin typeface="Times New Roman" panose="02020603050405020304" pitchFamily="18" charset="0"/>
                <a:ea typeface="Calibri" panose="020F0502020204030204" pitchFamily="34" charset="0"/>
                <a:cs typeface="Times New Roman" panose="02020603050405020304" pitchFamily="18" charset="0"/>
              </a:rPr>
              <a:t>say.pple</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LU	</a:t>
            </a:r>
            <a:r>
              <a:rPr lang="en-GB" sz="1600" dirty="0" err="1">
                <a:effectLst/>
                <a:latin typeface="Times New Roman" panose="02020603050405020304" pitchFamily="18" charset="0"/>
                <a:ea typeface="Calibri" panose="020F0502020204030204" pitchFamily="34" charset="0"/>
                <a:cs typeface="Times New Roman" panose="02020603050405020304" pitchFamily="18" charset="0"/>
              </a:rPr>
              <a:t>envoy.OBLIQUE</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a:effectLst/>
                <a:latin typeface="Times New Roman" panose="02020603050405020304" pitchFamily="18" charset="0"/>
                <a:ea typeface="Calibri" panose="020F0502020204030204" pitchFamily="34" charset="0"/>
                <a:cs typeface="Times New Roman" panose="02020603050405020304" pitchFamily="18" charset="0"/>
              </a:rPr>
              <a:t>that.OBLIQUE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6018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70BB3A-BACD-5B70-8140-2ECCF599BCCD}"/>
              </a:ext>
            </a:extLst>
          </p:cNvPr>
          <p:cNvSpPr txBox="1"/>
          <p:nvPr/>
        </p:nvSpPr>
        <p:spPr>
          <a:xfrm>
            <a:off x="600501" y="477672"/>
            <a:ext cx="9867332" cy="2554545"/>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As we approach the conclusions, a new form occurs…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proclitic mark li is attested in Bihor and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Ţara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Moților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both for masculine anthroponyms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casa li Mihai, casa li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Iancu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for the feminine ones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casa li Marie (WK: 292; WST: 32–33)</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And not only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but also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ali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masculine proper names, Weigand indicates the marker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Apuseni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Mountains, the same marker being attested in the northwest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the civil status register from 1886:</a:t>
            </a: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1AADD174-0EA8-49BE-9958-F0A4CAE7EF6C}"/>
              </a:ext>
            </a:extLst>
          </p:cNvPr>
          <p:cNvGraphicFramePr>
            <a:graphicFrameLocks noGrp="1"/>
          </p:cNvGraphicFramePr>
          <p:nvPr>
            <p:extLst>
              <p:ext uri="{D42A27DB-BD31-4B8C-83A1-F6EECF244321}">
                <p14:modId xmlns:p14="http://schemas.microsoft.com/office/powerpoint/2010/main" val="2463617557"/>
              </p:ext>
            </p:extLst>
          </p:nvPr>
        </p:nvGraphicFramePr>
        <p:xfrm>
          <a:off x="3384645" y="3032217"/>
          <a:ext cx="5977719" cy="3347022"/>
        </p:xfrm>
        <a:graphic>
          <a:graphicData uri="http://schemas.openxmlformats.org/drawingml/2006/table">
            <a:tbl>
              <a:tblPr firstRow="1" firstCol="1" bandRow="1">
                <a:tableStyleId>{5C22544A-7EE6-4342-B048-85BDC9FD1C3A}</a:tableStyleId>
              </a:tblPr>
              <a:tblGrid>
                <a:gridCol w="2988362">
                  <a:extLst>
                    <a:ext uri="{9D8B030D-6E8A-4147-A177-3AD203B41FA5}">
                      <a16:colId xmlns:a16="http://schemas.microsoft.com/office/drawing/2014/main" val="2321300051"/>
                    </a:ext>
                  </a:extLst>
                </a:gridCol>
                <a:gridCol w="2989357">
                  <a:extLst>
                    <a:ext uri="{9D8B030D-6E8A-4147-A177-3AD203B41FA5}">
                      <a16:colId xmlns:a16="http://schemas.microsoft.com/office/drawing/2014/main" val="3737685492"/>
                    </a:ext>
                  </a:extLst>
                </a:gridCol>
              </a:tblGrid>
              <a:tr h="1212237">
                <a:tc>
                  <a:txBody>
                    <a:bodyPr/>
                    <a:lstStyle/>
                    <a:p>
                      <a:pPr algn="just">
                        <a:lnSpc>
                          <a:spcPct val="150000"/>
                        </a:lnSpc>
                      </a:pPr>
                      <a:r>
                        <a:rPr lang="en-US" sz="1200">
                          <a:effectLst/>
                        </a:rPr>
                        <a:t>Munții Apuseni</a:t>
                      </a:r>
                      <a:endParaRPr lang="en-RO" sz="1100">
                        <a:effectLst/>
                      </a:endParaRPr>
                    </a:p>
                    <a:p>
                      <a:pPr algn="just">
                        <a:lnSpc>
                          <a:spcPct val="150000"/>
                        </a:lnSpc>
                      </a:pPr>
                      <a:r>
                        <a:rPr lang="en-US" sz="1200">
                          <a:effectLst/>
                        </a:rPr>
                        <a:t>Weigand, Papahagi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Nord-vestul Olteniei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6559452"/>
                  </a:ext>
                </a:extLst>
              </a:tr>
              <a:tr h="1097189">
                <a:tc>
                  <a:txBody>
                    <a:bodyPr/>
                    <a:lstStyle/>
                    <a:p>
                      <a:pPr algn="just">
                        <a:lnSpc>
                          <a:spcPct val="150000"/>
                        </a:lnSpc>
                      </a:pPr>
                      <a:r>
                        <a:rPr lang="en-US" sz="2000" dirty="0" err="1">
                          <a:effectLst/>
                        </a:rPr>
                        <a:t>Savina</a:t>
                      </a:r>
                      <a:r>
                        <a:rPr lang="en-US" sz="2000" dirty="0">
                          <a:effectLst/>
                        </a:rPr>
                        <a:t> a li </a:t>
                      </a:r>
                      <a:r>
                        <a:rPr lang="en-US" sz="2000" dirty="0" err="1">
                          <a:effectLst/>
                        </a:rPr>
                        <a:t>Bodă</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a:effectLst/>
                        </a:rPr>
                        <a:t>Vasili a li Cucu (Radu Sp. Popescu, 1980: 74)</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1586223"/>
                  </a:ext>
                </a:extLst>
              </a:tr>
              <a:tr h="518798">
                <a:tc>
                  <a:txBody>
                    <a:bodyPr/>
                    <a:lstStyle/>
                    <a:p>
                      <a:pPr algn="just">
                        <a:lnSpc>
                          <a:spcPct val="150000"/>
                        </a:lnSpc>
                      </a:pPr>
                      <a:r>
                        <a:rPr lang="en-US" sz="2000">
                          <a:effectLst/>
                        </a:rPr>
                        <a:t>Ioan a li Pătru</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a:effectLst/>
                        </a:rPr>
                        <a:t> </a:t>
                      </a:r>
                      <a:endParaRPr lang="en-RO"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6625938"/>
                  </a:ext>
                </a:extLst>
              </a:tr>
              <a:tr h="518798">
                <a:tc>
                  <a:txBody>
                    <a:bodyPr/>
                    <a:lstStyle/>
                    <a:p>
                      <a:pPr algn="just">
                        <a:lnSpc>
                          <a:spcPct val="150000"/>
                        </a:lnSpc>
                      </a:pPr>
                      <a:r>
                        <a:rPr lang="en-US" sz="2000" dirty="0">
                          <a:effectLst/>
                        </a:rPr>
                        <a:t>Gheorghe a li Lip</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2000" dirty="0">
                          <a:effectLst/>
                        </a:rPr>
                        <a:t> </a:t>
                      </a:r>
                      <a:endParaRPr lang="en-RO"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6480389"/>
                  </a:ext>
                </a:extLst>
              </a:tr>
            </a:tbl>
          </a:graphicData>
        </a:graphic>
      </p:graphicFrame>
    </p:spTree>
    <p:extLst>
      <p:ext uri="{BB962C8B-B14F-4D97-AF65-F5344CB8AC3E}">
        <p14:creationId xmlns:p14="http://schemas.microsoft.com/office/powerpoint/2010/main" val="30077940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F614D6-D83C-58FA-51DC-85EEEBFF3128}"/>
              </a:ext>
            </a:extLst>
          </p:cNvPr>
          <p:cNvSpPr txBox="1"/>
          <p:nvPr/>
        </p:nvSpPr>
        <p:spPr>
          <a:xfrm>
            <a:off x="218364" y="163774"/>
            <a:ext cx="11973636" cy="2446824"/>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 different AL…</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Drăganu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(1928: 312–314) found it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Zagra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(Bistrița-</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Năsăud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a register that includes the names of those born and baptized between 1784 and 1827. For the period 1802–1816, 74 masculine proper names preceded by the prenominal mark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are cited.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Sometimes,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extended from masculine proper names to feminine (first) names.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coexists with the marks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Nastasia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Mic Dumitru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Savina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Niculai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Cucu</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Luca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Mani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Lupul</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Iacob</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Simii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was attested, towards the end of the 18</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century and in the first half of the 19</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century, also in the Subcarpathian area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7996CB6C-5621-BA56-EA23-89DDE12D188D}"/>
              </a:ext>
            </a:extLst>
          </p:cNvPr>
          <p:cNvGraphicFramePr>
            <a:graphicFrameLocks noGrp="1"/>
          </p:cNvGraphicFramePr>
          <p:nvPr>
            <p:extLst>
              <p:ext uri="{D42A27DB-BD31-4B8C-83A1-F6EECF244321}">
                <p14:modId xmlns:p14="http://schemas.microsoft.com/office/powerpoint/2010/main" val="289362942"/>
              </p:ext>
            </p:extLst>
          </p:nvPr>
        </p:nvGraphicFramePr>
        <p:xfrm>
          <a:off x="191069" y="2784144"/>
          <a:ext cx="11668836" cy="3481922"/>
        </p:xfrm>
        <a:graphic>
          <a:graphicData uri="http://schemas.openxmlformats.org/drawingml/2006/table">
            <a:tbl>
              <a:tblPr firstRow="1" firstCol="1" bandRow="1">
                <a:tableStyleId>{5C22544A-7EE6-4342-B048-85BDC9FD1C3A}</a:tableStyleId>
              </a:tblPr>
              <a:tblGrid>
                <a:gridCol w="4201962">
                  <a:extLst>
                    <a:ext uri="{9D8B030D-6E8A-4147-A177-3AD203B41FA5}">
                      <a16:colId xmlns:a16="http://schemas.microsoft.com/office/drawing/2014/main" val="500741839"/>
                    </a:ext>
                  </a:extLst>
                </a:gridCol>
                <a:gridCol w="4124812">
                  <a:extLst>
                    <a:ext uri="{9D8B030D-6E8A-4147-A177-3AD203B41FA5}">
                      <a16:colId xmlns:a16="http://schemas.microsoft.com/office/drawing/2014/main" val="3221395018"/>
                    </a:ext>
                  </a:extLst>
                </a:gridCol>
                <a:gridCol w="3342062">
                  <a:extLst>
                    <a:ext uri="{9D8B030D-6E8A-4147-A177-3AD203B41FA5}">
                      <a16:colId xmlns:a16="http://schemas.microsoft.com/office/drawing/2014/main" val="3966746453"/>
                    </a:ext>
                  </a:extLst>
                </a:gridCol>
              </a:tblGrid>
              <a:tr h="764274">
                <a:tc>
                  <a:txBody>
                    <a:bodyPr/>
                    <a:lstStyle/>
                    <a:p>
                      <a:pPr algn="just">
                        <a:lnSpc>
                          <a:spcPct val="150000"/>
                        </a:lnSpc>
                      </a:pPr>
                      <a:r>
                        <a:rPr lang="en-US" sz="1000" dirty="0">
                          <a:effectLst/>
                        </a:rPr>
                        <a:t>Bistrița-</a:t>
                      </a:r>
                      <a:r>
                        <a:rPr lang="en-US" sz="1000" dirty="0" err="1">
                          <a:effectLst/>
                        </a:rPr>
                        <a:t>Năsăud</a:t>
                      </a:r>
                      <a:r>
                        <a:rPr lang="en-US" sz="1000" dirty="0">
                          <a:effectLst/>
                        </a:rPr>
                        <a:t> – </a:t>
                      </a:r>
                      <a:r>
                        <a:rPr lang="en-US" sz="1000" dirty="0" err="1">
                          <a:effectLst/>
                        </a:rPr>
                        <a:t>Drăganu</a:t>
                      </a:r>
                      <a:r>
                        <a:rPr lang="en-US" sz="1000" dirty="0">
                          <a:effectLst/>
                        </a:rPr>
                        <a:t> </a:t>
                      </a:r>
                      <a:endParaRPr lang="en-R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000">
                          <a:effectLst/>
                        </a:rPr>
                        <a:t>Bistrița-Năsăud –</a:t>
                      </a:r>
                      <a:endParaRPr lang="en-RO" sz="1000">
                        <a:effectLst/>
                      </a:endParaRPr>
                    </a:p>
                    <a:p>
                      <a:pPr algn="just">
                        <a:lnSpc>
                          <a:spcPct val="150000"/>
                        </a:lnSpc>
                      </a:pPr>
                      <a:r>
                        <a:rPr lang="en-US" sz="1000">
                          <a:effectLst/>
                        </a:rPr>
                        <a:t>Drăganu </a:t>
                      </a:r>
                      <a:endParaRPr lang="en-RO" sz="10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000">
                          <a:effectLst/>
                        </a:rPr>
                        <a:t>towards the end of the 18th century and in the first half of the 19th century, in the Subcarpathian area of Muntenia</a:t>
                      </a:r>
                      <a:endParaRPr lang="en-RO" sz="10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2383089021"/>
                  </a:ext>
                </a:extLst>
              </a:tr>
              <a:tr h="589297">
                <a:tc>
                  <a:txBody>
                    <a:bodyPr/>
                    <a:lstStyle/>
                    <a:p>
                      <a:pPr algn="just">
                        <a:lnSpc>
                          <a:spcPct val="150000"/>
                        </a:lnSpc>
                      </a:pPr>
                      <a:r>
                        <a:rPr lang="en-US" sz="1800" dirty="0" err="1">
                          <a:effectLst/>
                        </a:rPr>
                        <a:t>Lupul</a:t>
                      </a:r>
                      <a:r>
                        <a:rPr lang="en-US" sz="1800" dirty="0">
                          <a:effectLst/>
                        </a:rPr>
                        <a:t> al </a:t>
                      </a:r>
                      <a:r>
                        <a:rPr lang="en-US" sz="1800" dirty="0" err="1">
                          <a:effectLst/>
                        </a:rPr>
                        <a:t>Neamţ</a:t>
                      </a:r>
                      <a:r>
                        <a:rPr lang="en-US" sz="1800" dirty="0">
                          <a:effectLst/>
                        </a:rPr>
                        <a:t> Andrei (1802)</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err="1">
                          <a:effectLst/>
                        </a:rPr>
                        <a:t>Grăpina</a:t>
                      </a:r>
                      <a:r>
                        <a:rPr lang="en-US" sz="1800" dirty="0">
                          <a:effectLst/>
                        </a:rPr>
                        <a:t> al </a:t>
                      </a:r>
                      <a:r>
                        <a:rPr lang="en-US" sz="1800" dirty="0" err="1">
                          <a:effectLst/>
                        </a:rPr>
                        <a:t>Safta</a:t>
                      </a:r>
                      <a:r>
                        <a:rPr lang="en-US" sz="1800" dirty="0">
                          <a:effectLst/>
                        </a:rPr>
                        <a:t> </a:t>
                      </a:r>
                      <a:r>
                        <a:rPr lang="en-US" sz="1800" dirty="0" err="1">
                          <a:effectLst/>
                        </a:rPr>
                        <a:t>Bușcoi</a:t>
                      </a:r>
                      <a:r>
                        <a:rPr lang="en-US" sz="1800" dirty="0">
                          <a:effectLst/>
                        </a:rPr>
                        <a:t> (1807)</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Dumitraşcu al Florică (IH, a. 1735: 123)</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1479845982"/>
                  </a:ext>
                </a:extLst>
              </a:tr>
              <a:tr h="589297">
                <a:tc>
                  <a:txBody>
                    <a:bodyPr/>
                    <a:lstStyle/>
                    <a:p>
                      <a:pPr algn="just">
                        <a:lnSpc>
                          <a:spcPct val="150000"/>
                        </a:lnSpc>
                      </a:pPr>
                      <a:r>
                        <a:rPr lang="en-US" sz="1800" dirty="0" err="1">
                          <a:effectLst/>
                        </a:rPr>
                        <a:t>Gripina</a:t>
                      </a:r>
                      <a:r>
                        <a:rPr lang="en-US" sz="1800" dirty="0">
                          <a:effectLst/>
                        </a:rPr>
                        <a:t> al </a:t>
                      </a:r>
                      <a:r>
                        <a:rPr lang="en-US" sz="1800" dirty="0" err="1">
                          <a:effectLst/>
                        </a:rPr>
                        <a:t>Toader</a:t>
                      </a:r>
                      <a:r>
                        <a:rPr lang="en-US" sz="1800" dirty="0">
                          <a:effectLst/>
                        </a:rPr>
                        <a:t> Sb[r]</a:t>
                      </a:r>
                      <a:r>
                        <a:rPr lang="en-US" sz="1800" dirty="0" err="1">
                          <a:effectLst/>
                        </a:rPr>
                        <a:t>eha</a:t>
                      </a:r>
                      <a:r>
                        <a:rPr lang="en-US" sz="1800" dirty="0">
                          <a:effectLst/>
                        </a:rPr>
                        <a:t> (1803)</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err="1">
                          <a:effectLst/>
                        </a:rPr>
                        <a:t>fată</a:t>
                      </a:r>
                      <a:r>
                        <a:rPr lang="en-US" sz="1800" dirty="0">
                          <a:effectLst/>
                        </a:rPr>
                        <a:t> al </a:t>
                      </a:r>
                      <a:r>
                        <a:rPr lang="en-US" sz="1800" dirty="0" err="1">
                          <a:effectLst/>
                        </a:rPr>
                        <a:t>Ioniţă</a:t>
                      </a:r>
                      <a:r>
                        <a:rPr lang="en-US" sz="1800" dirty="0">
                          <a:effectLst/>
                        </a:rPr>
                        <a:t> </a:t>
                      </a:r>
                      <a:r>
                        <a:rPr lang="en-US" sz="1800" dirty="0" err="1">
                          <a:effectLst/>
                        </a:rPr>
                        <a:t>Bratul</a:t>
                      </a:r>
                      <a:r>
                        <a:rPr lang="en-US" sz="1800" dirty="0">
                          <a:effectLst/>
                        </a:rPr>
                        <a:t> (IDT, a. 1842: 57).</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78226803"/>
                  </a:ext>
                </a:extLst>
              </a:tr>
              <a:tr h="385606">
                <a:tc>
                  <a:txBody>
                    <a:bodyPr/>
                    <a:lstStyle/>
                    <a:p>
                      <a:pPr algn="just">
                        <a:lnSpc>
                          <a:spcPct val="150000"/>
                        </a:lnSpc>
                      </a:pPr>
                      <a:r>
                        <a:rPr lang="en-US" sz="1800" dirty="0">
                          <a:effectLst/>
                        </a:rPr>
                        <a:t>Luca al </a:t>
                      </a:r>
                      <a:r>
                        <a:rPr lang="en-US" sz="1800" dirty="0" err="1">
                          <a:effectLst/>
                        </a:rPr>
                        <a:t>Drăgan</a:t>
                      </a:r>
                      <a:r>
                        <a:rPr lang="en-US" sz="1800" dirty="0">
                          <a:effectLst/>
                        </a:rPr>
                        <a:t> </a:t>
                      </a:r>
                      <a:r>
                        <a:rPr lang="en-US" sz="1800" dirty="0" err="1">
                          <a:effectLst/>
                        </a:rPr>
                        <a:t>Urs</a:t>
                      </a:r>
                      <a:r>
                        <a:rPr lang="en-US" sz="1800" dirty="0">
                          <a:effectLst/>
                        </a:rPr>
                        <a:t> (1806)</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389393524"/>
                  </a:ext>
                </a:extLst>
              </a:tr>
              <a:tr h="385606">
                <a:tc>
                  <a:txBody>
                    <a:bodyPr/>
                    <a:lstStyle/>
                    <a:p>
                      <a:pPr algn="just">
                        <a:lnSpc>
                          <a:spcPct val="150000"/>
                        </a:lnSpc>
                      </a:pPr>
                      <a:r>
                        <a:rPr lang="en-US" sz="1800">
                          <a:effectLst/>
                        </a:rPr>
                        <a:t>Ana al Ilie Sima Pop Andre[i] (1808)</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692784521"/>
                  </a:ext>
                </a:extLst>
              </a:tr>
              <a:tr h="385606">
                <a:tc>
                  <a:txBody>
                    <a:bodyPr/>
                    <a:lstStyle/>
                    <a:p>
                      <a:pPr algn="just">
                        <a:lnSpc>
                          <a:spcPct val="150000"/>
                        </a:lnSpc>
                      </a:pPr>
                      <a:r>
                        <a:rPr lang="en-US" sz="1800">
                          <a:effectLst/>
                        </a:rPr>
                        <a:t>Mihail al Ioan Zbreha (a. 1816)</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a:effectLst/>
                        </a:rPr>
                        <a:t> </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256" marR="59256" marT="0" marB="0"/>
                </a:tc>
                <a:extLst>
                  <a:ext uri="{0D108BD9-81ED-4DB2-BD59-A6C34878D82A}">
                    <a16:rowId xmlns:a16="http://schemas.microsoft.com/office/drawing/2014/main" val="616360457"/>
                  </a:ext>
                </a:extLst>
              </a:tr>
            </a:tbl>
          </a:graphicData>
        </a:graphic>
      </p:graphicFrame>
    </p:spTree>
    <p:extLst>
      <p:ext uri="{BB962C8B-B14F-4D97-AF65-F5344CB8AC3E}">
        <p14:creationId xmlns:p14="http://schemas.microsoft.com/office/powerpoint/2010/main" val="21579622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248AB-4C67-4509-5D6E-6B261377D3A8}"/>
              </a:ext>
            </a:extLst>
          </p:cNvPr>
          <p:cNvSpPr txBox="1"/>
          <p:nvPr/>
        </p:nvSpPr>
        <p:spPr>
          <a:xfrm>
            <a:off x="259307" y="218364"/>
            <a:ext cx="11750723" cy="120032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But is this al the so-called prepositional determiner al? If it were, this functional proclitic would be expected to agree in gender and number with the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possessee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However, this agreement is violated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fată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Ioniță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Bratul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 this case, we must assume that al has become invariant, but a is also invariant. And how can we explain the occurrence of this mark precisely in the areas where a is invariable?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83EE6E7-9C14-8DBA-E019-F5D9F6212CD5}"/>
              </a:ext>
            </a:extLst>
          </p:cNvPr>
          <p:cNvSpPr txBox="1"/>
          <p:nvPr/>
        </p:nvSpPr>
        <p:spPr>
          <a:xfrm>
            <a:off x="450376" y="1637731"/>
            <a:ext cx="2538484" cy="3693319"/>
          </a:xfrm>
          <a:prstGeom prst="rect">
            <a:avLst/>
          </a:prstGeom>
          <a:noFill/>
        </p:spPr>
        <p:txBody>
          <a:bodyPr wrap="square" rtlCol="0">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possible solution...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Drăganu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(1928: 312–314) notes a prenominal mark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which occurs in feminine proper names in the dialect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Zagra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Bistriţa-Năsăud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exactly the same area where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occurs in male first names. The same form is attested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Maramureș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graphicFrame>
        <p:nvGraphicFramePr>
          <p:cNvPr id="5" name="Table 4">
            <a:extLst>
              <a:ext uri="{FF2B5EF4-FFF2-40B4-BE49-F238E27FC236}">
                <a16:creationId xmlns:a16="http://schemas.microsoft.com/office/drawing/2014/main" id="{A6862B13-DC38-D5FB-3285-57FB8C1D1F21}"/>
              </a:ext>
            </a:extLst>
          </p:cNvPr>
          <p:cNvGraphicFramePr>
            <a:graphicFrameLocks noGrp="1"/>
          </p:cNvGraphicFramePr>
          <p:nvPr>
            <p:extLst>
              <p:ext uri="{D42A27DB-BD31-4B8C-83A1-F6EECF244321}">
                <p14:modId xmlns:p14="http://schemas.microsoft.com/office/powerpoint/2010/main" val="2559693314"/>
              </p:ext>
            </p:extLst>
          </p:nvPr>
        </p:nvGraphicFramePr>
        <p:xfrm>
          <a:off x="3193576" y="1637731"/>
          <a:ext cx="8548048" cy="1712386"/>
        </p:xfrm>
        <a:graphic>
          <a:graphicData uri="http://schemas.openxmlformats.org/drawingml/2006/table">
            <a:tbl>
              <a:tblPr firstRow="1" firstCol="1" bandRow="1">
                <a:tableStyleId>{5C22544A-7EE6-4342-B048-85BDC9FD1C3A}</a:tableStyleId>
              </a:tblPr>
              <a:tblGrid>
                <a:gridCol w="4274024">
                  <a:extLst>
                    <a:ext uri="{9D8B030D-6E8A-4147-A177-3AD203B41FA5}">
                      <a16:colId xmlns:a16="http://schemas.microsoft.com/office/drawing/2014/main" val="4061649177"/>
                    </a:ext>
                  </a:extLst>
                </a:gridCol>
                <a:gridCol w="4274024">
                  <a:extLst>
                    <a:ext uri="{9D8B030D-6E8A-4147-A177-3AD203B41FA5}">
                      <a16:colId xmlns:a16="http://schemas.microsoft.com/office/drawing/2014/main" val="1925720643"/>
                    </a:ext>
                  </a:extLst>
                </a:gridCol>
              </a:tblGrid>
              <a:tr h="447817">
                <a:tc>
                  <a:txBody>
                    <a:bodyPr/>
                    <a:lstStyle/>
                    <a:p>
                      <a:pPr algn="just">
                        <a:lnSpc>
                          <a:spcPct val="150000"/>
                        </a:lnSpc>
                      </a:pPr>
                      <a:r>
                        <a:rPr lang="en-US" sz="1200">
                          <a:effectLst/>
                        </a:rPr>
                        <a:t>Bistrița-Năsăud – Drăganu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Maramureș - Papahagi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4362281"/>
                  </a:ext>
                </a:extLst>
              </a:tr>
              <a:tr h="447817">
                <a:tc>
                  <a:txBody>
                    <a:bodyPr/>
                    <a:lstStyle/>
                    <a:p>
                      <a:pPr algn="just">
                        <a:lnSpc>
                          <a:spcPct val="150000"/>
                        </a:lnSpc>
                      </a:pPr>
                      <a:r>
                        <a:rPr lang="en-US" sz="1600">
                          <a:effectLst/>
                        </a:rPr>
                        <a:t>Agata ai Tinie Cucu (1813)</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800">
                          <a:effectLst/>
                        </a:rPr>
                        <a:t>Anuţa ai Parasca (Ieud şi Burnar)</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4568097"/>
                  </a:ext>
                </a:extLst>
              </a:tr>
              <a:tr h="0">
                <a:tc>
                  <a:txBody>
                    <a:bodyPr/>
                    <a:lstStyle/>
                    <a:p>
                      <a:pPr algn="just">
                        <a:lnSpc>
                          <a:spcPct val="150000"/>
                        </a:lnSpc>
                      </a:pPr>
                      <a:r>
                        <a:rPr lang="en-US" sz="1600">
                          <a:effectLst/>
                        </a:rPr>
                        <a:t>Ştefan ai Mărie Năsăudean (1819)</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800">
                          <a:effectLst/>
                        </a:rPr>
                        <a:t>Ion ai Mari (Săcel)</a:t>
                      </a:r>
                      <a:endParaRPr lang="en-RO"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8427685"/>
                  </a:ext>
                </a:extLst>
              </a:tr>
              <a:tr h="447817">
                <a:tc>
                  <a:txBody>
                    <a:bodyPr/>
                    <a:lstStyle/>
                    <a:p>
                      <a:pPr algn="just">
                        <a:lnSpc>
                          <a:spcPct val="150000"/>
                        </a:lnSpc>
                      </a:pPr>
                      <a:r>
                        <a:rPr lang="en-US" sz="1600" dirty="0" err="1">
                          <a:effectLst/>
                        </a:rPr>
                        <a:t>Măria</a:t>
                      </a:r>
                      <a:r>
                        <a:rPr lang="en-US" sz="1600" dirty="0">
                          <a:effectLst/>
                        </a:rPr>
                        <a:t> ai </a:t>
                      </a:r>
                      <a:r>
                        <a:rPr lang="en-US" sz="1600" dirty="0" err="1">
                          <a:effectLst/>
                        </a:rPr>
                        <a:t>Nastasie</a:t>
                      </a:r>
                      <a:r>
                        <a:rPr lang="en-US" sz="1600" dirty="0">
                          <a:effectLst/>
                        </a:rPr>
                        <a:t> </a:t>
                      </a:r>
                      <a:r>
                        <a:rPr lang="en-US" sz="1600" dirty="0" err="1">
                          <a:effectLst/>
                        </a:rPr>
                        <a:t>Buşcoi</a:t>
                      </a:r>
                      <a:r>
                        <a:rPr lang="en-US" sz="1600" dirty="0">
                          <a:effectLst/>
                        </a:rPr>
                        <a:t> (1827)</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800" dirty="0">
                          <a:effectLst/>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3246947"/>
                  </a:ext>
                </a:extLst>
              </a:tr>
            </a:tbl>
          </a:graphicData>
        </a:graphic>
      </p:graphicFrame>
      <p:sp>
        <p:nvSpPr>
          <p:cNvPr id="6" name="TextBox 5">
            <a:extLst>
              <a:ext uri="{FF2B5EF4-FFF2-40B4-BE49-F238E27FC236}">
                <a16:creationId xmlns:a16="http://schemas.microsoft.com/office/drawing/2014/main" id="{1A79EED9-6CA2-EFD8-7397-BD1F80170839}"/>
              </a:ext>
            </a:extLst>
          </p:cNvPr>
          <p:cNvSpPr txBox="1"/>
          <p:nvPr/>
        </p:nvSpPr>
        <p:spPr>
          <a:xfrm>
            <a:off x="3671248" y="4394579"/>
            <a:ext cx="7942997" cy="1477328"/>
          </a:xfrm>
          <a:prstGeom prst="rect">
            <a:avLst/>
          </a:prstGeom>
          <a:noFill/>
        </p:spPr>
        <p:txBody>
          <a:bodyPr wrap="square" rtlCol="0">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both parents of the newborn are mentioned, both first names - the father's and the mother's - have prenominal marks, maintaining the gender distinction:</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Susana a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al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Tănase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Drăgan</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şi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ai Marie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soaţa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1819).</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That could indicate a different evolution for this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Therefore,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26534222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761FDE-4A0B-E14D-D7C4-AAFB1CF53D6A}"/>
              </a:ext>
            </a:extLst>
          </p:cNvPr>
          <p:cNvSpPr txBox="1"/>
          <p:nvPr/>
        </p:nvSpPr>
        <p:spPr>
          <a:xfrm>
            <a:off x="0" y="0"/>
            <a:ext cx="11969087" cy="2723823"/>
          </a:xfrm>
          <a:prstGeom prst="rect">
            <a:avLst/>
          </a:prstGeom>
          <a:noFill/>
        </p:spPr>
        <p:txBody>
          <a:bodyPr wrap="square">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20</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century: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vs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which established itself in the literary language, is well attested in many areas of Transylvania (except the south-west part),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Maramureş</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Crişana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Oaş</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Moldova (except in the north-west part and the southern extremity) and altogether sporadically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well attested in the southern area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-Romania: southern Transylvania,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Oltenia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Muntenia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Dobrogea, to which Banat – Hunedoara may be added.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only form attested 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-Romanian dialects spoken outside the borders is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(cf. Marin,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Neagoe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1998: 95; Marin,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2005: LXXVIII;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Neagoe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2006: LXXXVI;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Marcović</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1969: 189).</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The coexistence of the prenominal and postnominal markings is also attested at the level of the current dialects.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1A7E34C-3725-B321-9405-7074D0BD8307}"/>
              </a:ext>
            </a:extLst>
          </p:cNvPr>
          <p:cNvSpPr txBox="1"/>
          <p:nvPr/>
        </p:nvSpPr>
        <p:spPr>
          <a:xfrm>
            <a:off x="764275" y="2879678"/>
            <a:ext cx="10617958" cy="369331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Petrovici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(1988: 373, point 399) notes the prenominal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alternating with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Gheorghe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Miron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Ştefan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Truţă</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S. Pop records the coexistence of the prenominal marking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with the postnominal one, both in anthroponyms and in toponyms: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Florica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Gurzău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Mărie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Huţului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(pt. 30);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Părău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Moiseni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Părău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Copăşisului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(pt. 87);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Purcariului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BouRoş</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(pt. 476). Masculine anthroponyms (as well as toponyms containing an anthroponym) preserve, just like in the old language (Diaconescu 1970: 224), the prenominal marking in the west, north and centre of Transylvania: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Cucului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Petrovici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1929: 580);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Morganului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Şandru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Brânzeu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1931–1932: 320);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Vremea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Iancului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Şandru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1934: 235); Ion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Dumitrului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(ALR II,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VI, h. 1597);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Ionu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Ionu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Tincului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Roşca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1978: 325); Poiana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Ştefului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 Sp. Popescu 1970: 385), as well as in some Moldavian dialects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Turculeţ</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1984: 365). In the same area, the two markings coexist: Iona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Tincului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Constantin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Pătru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Roşca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1978: 326).</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north-west of Transylvania, but also in isolated points in the centre of Transylvania, masculine proper names ending in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ḙa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preserve the postnominal marking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Petrea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Danii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Petrovici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1929: 581),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Costii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(ALR II,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VI, h. 1598) etc.</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8364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29F2A3-5DD4-E7F7-FECC-884809A4E83A}"/>
              </a:ext>
            </a:extLst>
          </p:cNvPr>
          <p:cNvSpPr txBox="1"/>
          <p:nvPr/>
        </p:nvSpPr>
        <p:spPr>
          <a:xfrm>
            <a:off x="0" y="0"/>
            <a:ext cx="9444251" cy="369332"/>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Banat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is distributed as follows: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E45BA834-5FF8-2736-B5D4-7EB38BF4CF21}"/>
              </a:ext>
            </a:extLst>
          </p:cNvPr>
          <p:cNvGraphicFramePr>
            <a:graphicFrameLocks noGrp="1"/>
          </p:cNvGraphicFramePr>
          <p:nvPr>
            <p:extLst>
              <p:ext uri="{D42A27DB-BD31-4B8C-83A1-F6EECF244321}">
                <p14:modId xmlns:p14="http://schemas.microsoft.com/office/powerpoint/2010/main" val="169848624"/>
              </p:ext>
            </p:extLst>
          </p:nvPr>
        </p:nvGraphicFramePr>
        <p:xfrm>
          <a:off x="109181" y="545910"/>
          <a:ext cx="11709780" cy="5888661"/>
        </p:xfrm>
        <a:graphic>
          <a:graphicData uri="http://schemas.openxmlformats.org/drawingml/2006/table">
            <a:tbl>
              <a:tblPr firstRow="1" firstCol="1" bandRow="1">
                <a:tableStyleId>{5C22544A-7EE6-4342-B048-85BDC9FD1C3A}</a:tableStyleId>
              </a:tblPr>
              <a:tblGrid>
                <a:gridCol w="2792332">
                  <a:extLst>
                    <a:ext uri="{9D8B030D-6E8A-4147-A177-3AD203B41FA5}">
                      <a16:colId xmlns:a16="http://schemas.microsoft.com/office/drawing/2014/main" val="4191830439"/>
                    </a:ext>
                  </a:extLst>
                </a:gridCol>
                <a:gridCol w="2973716">
                  <a:extLst>
                    <a:ext uri="{9D8B030D-6E8A-4147-A177-3AD203B41FA5}">
                      <a16:colId xmlns:a16="http://schemas.microsoft.com/office/drawing/2014/main" val="1682531385"/>
                    </a:ext>
                  </a:extLst>
                </a:gridCol>
                <a:gridCol w="3148931">
                  <a:extLst>
                    <a:ext uri="{9D8B030D-6E8A-4147-A177-3AD203B41FA5}">
                      <a16:colId xmlns:a16="http://schemas.microsoft.com/office/drawing/2014/main" val="1610704988"/>
                    </a:ext>
                  </a:extLst>
                </a:gridCol>
                <a:gridCol w="2794801">
                  <a:extLst>
                    <a:ext uri="{9D8B030D-6E8A-4147-A177-3AD203B41FA5}">
                      <a16:colId xmlns:a16="http://schemas.microsoft.com/office/drawing/2014/main" val="2250547529"/>
                    </a:ext>
                  </a:extLst>
                </a:gridCol>
              </a:tblGrid>
              <a:tr h="395786">
                <a:tc>
                  <a:txBody>
                    <a:bodyPr/>
                    <a:lstStyle/>
                    <a:p>
                      <a:pPr algn="just">
                        <a:lnSpc>
                          <a:spcPct val="150000"/>
                        </a:lnSpc>
                      </a:pPr>
                      <a:r>
                        <a:rPr lang="en-US" sz="800">
                          <a:effectLst/>
                        </a:rPr>
                        <a:t>BANAT – Șandru 1937, Tratat, ALR, ALRM, Cohuț&amp;Vulpe</a:t>
                      </a:r>
                      <a:endParaRPr lang="en-RO" sz="8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800" dirty="0">
                          <a:effectLst/>
                        </a:rPr>
                        <a:t> </a:t>
                      </a:r>
                      <a:endParaRPr lang="en-RO"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800">
                          <a:effectLst/>
                        </a:rPr>
                        <a:t> </a:t>
                      </a:r>
                      <a:endParaRPr lang="en-RO" sz="8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800">
                          <a:effectLst/>
                        </a:rPr>
                        <a:t> </a:t>
                      </a:r>
                      <a:endParaRPr lang="en-RO" sz="8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248962142"/>
                  </a:ext>
                </a:extLst>
              </a:tr>
              <a:tr h="723953">
                <a:tc>
                  <a:txBody>
                    <a:bodyPr/>
                    <a:lstStyle/>
                    <a:p>
                      <a:pPr algn="just">
                        <a:lnSpc>
                          <a:spcPct val="150000"/>
                        </a:lnSpc>
                      </a:pPr>
                      <a:r>
                        <a:rPr lang="en-US" sz="1600" dirty="0">
                          <a:effectLst/>
                        </a:rPr>
                        <a:t>'tata </a:t>
                      </a:r>
                      <a:r>
                        <a:rPr lang="en-US" sz="1600" dirty="0" err="1">
                          <a:effectLst/>
                        </a:rPr>
                        <a:t>lu</a:t>
                      </a:r>
                      <a:r>
                        <a:rPr lang="en-US" sz="1600" dirty="0">
                          <a:effectLst/>
                        </a:rPr>
                        <a:t> </a:t>
                      </a:r>
                      <a:r>
                        <a:rPr lang="en-US" sz="1600" dirty="0" err="1">
                          <a:effectLst/>
                        </a:rPr>
                        <a:t>bə'jatu</a:t>
                      </a:r>
                      <a:r>
                        <a:rPr lang="en-US" sz="1600" dirty="0">
                          <a:effectLst/>
                        </a:rPr>
                        <a:t> '</a:t>
                      </a:r>
                      <a:r>
                        <a:rPr lang="en-US" sz="1600" dirty="0" err="1">
                          <a:effectLst/>
                        </a:rPr>
                        <a:t>əla</a:t>
                      </a:r>
                      <a:r>
                        <a:rPr lang="en-US" sz="1600" dirty="0">
                          <a:effectLst/>
                        </a:rPr>
                        <a:t>/ '</a:t>
                      </a:r>
                      <a:r>
                        <a:rPr lang="en-US" sz="1600" dirty="0" err="1">
                          <a:effectLst/>
                        </a:rPr>
                        <a:t>ne̯amurile</a:t>
                      </a:r>
                      <a:r>
                        <a:rPr lang="en-US" sz="1600" dirty="0">
                          <a:effectLst/>
                        </a:rPr>
                        <a:t> '</a:t>
                      </a:r>
                      <a:r>
                        <a:rPr lang="en-US" sz="1600" dirty="0" err="1">
                          <a:effectLst/>
                        </a:rPr>
                        <a:t>feti</a:t>
                      </a:r>
                      <a:r>
                        <a:rPr lang="en-US" sz="1600" dirty="0">
                          <a:effectLst/>
                        </a:rPr>
                        <a:t>, '</a:t>
                      </a:r>
                      <a:r>
                        <a:rPr lang="en-US" sz="1600" dirty="0" err="1">
                          <a:effectLst/>
                        </a:rPr>
                        <a:t>ne̯amurile</a:t>
                      </a:r>
                      <a:r>
                        <a:rPr lang="en-US" sz="1600" dirty="0">
                          <a:effectLst/>
                        </a:rPr>
                        <a:t> </a:t>
                      </a:r>
                      <a:r>
                        <a:rPr lang="en-US" sz="1600" dirty="0" err="1">
                          <a:effectLst/>
                        </a:rPr>
                        <a:t>lu</a:t>
                      </a:r>
                      <a:r>
                        <a:rPr lang="en-US" sz="1600" dirty="0">
                          <a:effectLst/>
                        </a:rPr>
                        <a:t> </a:t>
                      </a:r>
                      <a:r>
                        <a:rPr lang="en-US" sz="1600" dirty="0" err="1">
                          <a:effectLst/>
                        </a:rPr>
                        <a:t>bə'jat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err="1">
                          <a:effectLst/>
                        </a:rPr>
                        <a:t>də</a:t>
                      </a:r>
                      <a:r>
                        <a:rPr lang="en-US" sz="1600" dirty="0">
                          <a:effectLst/>
                        </a:rPr>
                        <a:t> '</a:t>
                      </a:r>
                      <a:r>
                        <a:rPr lang="en-US" sz="1600" dirty="0" err="1">
                          <a:effectLst/>
                        </a:rPr>
                        <a:t>apə</a:t>
                      </a:r>
                      <a:r>
                        <a:rPr lang="en-US" sz="1600" dirty="0">
                          <a:effectLst/>
                        </a:rPr>
                        <a:t> de </a:t>
                      </a:r>
                      <a:r>
                        <a:rPr lang="en-US" sz="1600" dirty="0" err="1">
                          <a:effectLst/>
                        </a:rPr>
                        <a:t>po'manə</a:t>
                      </a:r>
                      <a:r>
                        <a:rPr lang="en-US" sz="1600" dirty="0">
                          <a:effectLst/>
                        </a:rPr>
                        <a:t> </a:t>
                      </a:r>
                      <a:r>
                        <a:rPr lang="en-US" sz="1600" dirty="0" err="1">
                          <a:effectLst/>
                        </a:rPr>
                        <a:t>lu</a:t>
                      </a:r>
                      <a:r>
                        <a:rPr lang="en-US" sz="1600" dirty="0">
                          <a:effectLst/>
                        </a:rPr>
                        <a:t> '</a:t>
                      </a:r>
                      <a:r>
                        <a:rPr lang="en-US" sz="1600" dirty="0" err="1">
                          <a:effectLst/>
                        </a:rPr>
                        <a:t>mortsi</a:t>
                      </a:r>
                      <a:r>
                        <a:rPr lang="en-US" sz="1600" dirty="0">
                          <a:effectLst/>
                        </a:rPr>
                        <a:t> '</a:t>
                      </a:r>
                      <a:r>
                        <a:rPr lang="en-US" sz="1600" dirty="0" err="1">
                          <a:effectLst/>
                        </a:rPr>
                        <a:t>karei</a:t>
                      </a:r>
                      <a:r>
                        <a:rPr lang="en-US" sz="1600" dirty="0">
                          <a:effectLst/>
                        </a:rPr>
                        <a:t>̯ 'are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'kreʃte 'pəru lu 'jele</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la 'kapətu lu krump</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946910067"/>
                  </a:ext>
                </a:extLst>
              </a:tr>
              <a:tr h="473715">
                <a:tc>
                  <a:txBody>
                    <a:bodyPr/>
                    <a:lstStyle/>
                    <a:p>
                      <a:pPr algn="just">
                        <a:lnSpc>
                          <a:spcPct val="150000"/>
                        </a:lnSpc>
                      </a:pPr>
                      <a:r>
                        <a:rPr lang="en-US" sz="1600">
                          <a:effectLst/>
                        </a:rPr>
                        <a:t>pre'tɕini lu bə'jat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err="1">
                          <a:effectLst/>
                        </a:rPr>
                        <a:t>lu</a:t>
                      </a:r>
                      <a:r>
                        <a:rPr lang="en-US" sz="1600" dirty="0">
                          <a:effectLst/>
                        </a:rPr>
                        <a:t> </a:t>
                      </a:r>
                      <a:r>
                        <a:rPr lang="en-US" sz="1600" dirty="0" err="1">
                          <a:effectLst/>
                        </a:rPr>
                        <a:t>kələ'tor</a:t>
                      </a:r>
                      <a:r>
                        <a:rPr lang="en-US" sz="1600" baseline="30000" dirty="0" err="1">
                          <a:effectLst/>
                        </a:rPr>
                        <a:t>j</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err="1">
                          <a:effectLst/>
                        </a:rPr>
                        <a:t>ɨmi</a:t>
                      </a:r>
                      <a:r>
                        <a:rPr lang="en-US" sz="1600" dirty="0">
                          <a:effectLst/>
                        </a:rPr>
                        <a:t> '</a:t>
                      </a:r>
                      <a:r>
                        <a:rPr lang="en-US" sz="1600" dirty="0" err="1">
                          <a:effectLst/>
                        </a:rPr>
                        <a:t>plaɕe</a:t>
                      </a:r>
                      <a:r>
                        <a:rPr lang="en-US" sz="1600" dirty="0">
                          <a:effectLst/>
                        </a:rPr>
                        <a:t> de 'fata </a:t>
                      </a:r>
                      <a:r>
                        <a:rPr lang="en-US" sz="1600" dirty="0" err="1">
                          <a:effectLst/>
                        </a:rPr>
                        <a:t>lu</a:t>
                      </a:r>
                      <a:r>
                        <a:rPr lang="en-US" sz="1600" dirty="0">
                          <a:effectLst/>
                        </a:rPr>
                        <a:t> </a:t>
                      </a:r>
                      <a:r>
                        <a:rPr lang="en-US" sz="1600" dirty="0" err="1">
                          <a:effectLst/>
                        </a:rPr>
                        <a:t>dumn</a:t>
                      </a:r>
                      <a:r>
                        <a:rPr lang="en-US" sz="1600" baseline="30000" dirty="0" err="1">
                          <a:effectLst/>
                        </a:rPr>
                        <a:t>j</a:t>
                      </a:r>
                      <a:r>
                        <a:rPr lang="en-US" sz="1600" dirty="0" err="1">
                          <a:effectLst/>
                        </a:rPr>
                        <a:t>a'vo̯astrə</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re'kolta lu grɨu̯</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3168758924"/>
                  </a:ext>
                </a:extLst>
              </a:tr>
              <a:tr h="473715">
                <a:tc>
                  <a:txBody>
                    <a:bodyPr/>
                    <a:lstStyle/>
                    <a:p>
                      <a:pPr algn="just">
                        <a:lnSpc>
                          <a:spcPct val="150000"/>
                        </a:lnSpc>
                      </a:pPr>
                      <a:r>
                        <a:rPr lang="en-US" sz="1600">
                          <a:effectLst/>
                        </a:rPr>
                        <a:t>din 'partɕe̯a lu... 'tɨnəru</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ku 'brusturile lu 'varzə</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410539090"/>
                  </a:ext>
                </a:extLst>
              </a:tr>
              <a:tr h="223476">
                <a:tc>
                  <a:txBody>
                    <a:bodyPr/>
                    <a:lstStyle/>
                    <a:p>
                      <a:pPr algn="just">
                        <a:lnSpc>
                          <a:spcPct val="150000"/>
                        </a:lnSpc>
                      </a:pPr>
                      <a:r>
                        <a:rPr lang="en-US" sz="1600" dirty="0">
                          <a:effectLst/>
                        </a:rPr>
                        <a:t>'</a:t>
                      </a:r>
                      <a:r>
                        <a:rPr lang="en-US" sz="1600" dirty="0" err="1">
                          <a:effectLst/>
                        </a:rPr>
                        <a:t>fratɕili</a:t>
                      </a:r>
                      <a:r>
                        <a:rPr lang="en-US" sz="1600" dirty="0">
                          <a:effectLst/>
                        </a:rPr>
                        <a:t> </a:t>
                      </a:r>
                      <a:r>
                        <a:rPr lang="en-US" sz="1600" dirty="0" err="1">
                          <a:effectLst/>
                        </a:rPr>
                        <a:t>lu</a:t>
                      </a:r>
                      <a:r>
                        <a:rPr lang="en-US" sz="1600" dirty="0">
                          <a:effectLst/>
                        </a:rPr>
                        <a:t>... '</a:t>
                      </a:r>
                      <a:r>
                        <a:rPr lang="en-US" sz="1600" dirty="0" err="1">
                          <a:effectLst/>
                        </a:rPr>
                        <a:t>tɨnər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err="1">
                          <a:effectLst/>
                        </a:rPr>
                        <a:t>lu</a:t>
                      </a:r>
                      <a:r>
                        <a:rPr lang="en-US" sz="1600" dirty="0">
                          <a:effectLst/>
                        </a:rPr>
                        <a:t> '</a:t>
                      </a:r>
                      <a:r>
                        <a:rPr lang="en-US" sz="1600" dirty="0" err="1">
                          <a:effectLst/>
                        </a:rPr>
                        <a:t>pomu</a:t>
                      </a:r>
                      <a:r>
                        <a:rPr lang="en-US" sz="1600" dirty="0">
                          <a:effectLst/>
                        </a:rPr>
                        <a:t> '</a:t>
                      </a:r>
                      <a:r>
                        <a:rPr lang="en-US" sz="1600" dirty="0" err="1">
                          <a:effectLst/>
                        </a:rPr>
                        <a:t>əla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196096141"/>
                  </a:ext>
                </a:extLst>
              </a:tr>
              <a:tr h="223476">
                <a:tc>
                  <a:txBody>
                    <a:bodyPr/>
                    <a:lstStyle/>
                    <a:p>
                      <a:pPr algn="just">
                        <a:lnSpc>
                          <a:spcPct val="150000"/>
                        </a:lnSpc>
                      </a:pPr>
                      <a:r>
                        <a:rPr lang="en-US" sz="1600">
                          <a:effectLst/>
                        </a:rPr>
                        <a:t>'fata a lu un vi'ɕin</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a:t>
                      </a:r>
                      <a:r>
                        <a:rPr lang="en-US" sz="1600" dirty="0" err="1">
                          <a:effectLst/>
                        </a:rPr>
                        <a:t>pana</a:t>
                      </a:r>
                      <a:r>
                        <a:rPr lang="en-US" sz="1600" dirty="0">
                          <a:effectLst/>
                        </a:rPr>
                        <a:t> </a:t>
                      </a:r>
                      <a:r>
                        <a:rPr lang="en-US" sz="1600" dirty="0" err="1">
                          <a:effectLst/>
                        </a:rPr>
                        <a:t>lu</a:t>
                      </a:r>
                      <a:r>
                        <a:rPr lang="en-US" sz="1600" dirty="0">
                          <a:effectLst/>
                        </a:rPr>
                        <a:t> </a:t>
                      </a:r>
                      <a:r>
                        <a:rPr lang="en-US" sz="1600" dirty="0" err="1">
                          <a:effectLst/>
                        </a:rPr>
                        <a:t>ku'koʃ</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547576707"/>
                  </a:ext>
                </a:extLst>
              </a:tr>
              <a:tr h="473715">
                <a:tc>
                  <a:txBody>
                    <a:bodyPr/>
                    <a:lstStyle/>
                    <a:p>
                      <a:pPr algn="just">
                        <a:lnSpc>
                          <a:spcPct val="150000"/>
                        </a:lnSpc>
                      </a:pPr>
                      <a:r>
                        <a:rPr lang="en-US" sz="1600">
                          <a:effectLst/>
                        </a:rPr>
                        <a:t>dau̯ lu mu'jere̯a lu 'ui̯kə-so</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a </a:t>
                      </a:r>
                      <a:r>
                        <a:rPr lang="en-US" sz="1600" dirty="0" err="1">
                          <a:effectLst/>
                        </a:rPr>
                        <a:t>lu</a:t>
                      </a:r>
                      <a:r>
                        <a:rPr lang="en-US" sz="1600" dirty="0">
                          <a:effectLst/>
                        </a:rPr>
                        <a:t> </a:t>
                      </a:r>
                      <a:r>
                        <a:rPr lang="en-US" sz="1600" dirty="0" err="1">
                          <a:effectLst/>
                        </a:rPr>
                        <a:t>prə'jɨnə</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545897626"/>
                  </a:ext>
                </a:extLst>
              </a:tr>
              <a:tr h="723953">
                <a:tc>
                  <a:txBody>
                    <a:bodyPr/>
                    <a:lstStyle/>
                    <a:p>
                      <a:pPr algn="just">
                        <a:lnSpc>
                          <a:spcPct val="150000"/>
                        </a:lnSpc>
                      </a:pPr>
                      <a:r>
                        <a:rPr lang="en-US" sz="1600">
                          <a:effectLst/>
                        </a:rPr>
                        <a:t>'jo̯akə... 'tata lu 'fatə ku e̯a, </a:t>
                      </a:r>
                      <a:endParaRPr lang="en-RO" sz="1600">
                        <a:effectLst/>
                      </a:endParaRPr>
                    </a:p>
                    <a:p>
                      <a:pPr algn="just">
                        <a:lnSpc>
                          <a:spcPct val="150000"/>
                        </a:lnSpc>
                      </a:pPr>
                      <a:r>
                        <a:rPr lang="en-US" sz="1600">
                          <a:effectLst/>
                        </a:rPr>
                        <a:t>'mama lu 'fatə</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706595728"/>
                  </a:ext>
                </a:extLst>
              </a:tr>
              <a:tr h="223476">
                <a:tc>
                  <a:txBody>
                    <a:bodyPr/>
                    <a:lstStyle/>
                    <a:p>
                      <a:pPr algn="just">
                        <a:lnSpc>
                          <a:spcPct val="150000"/>
                        </a:lnSpc>
                      </a:pPr>
                      <a:r>
                        <a:rPr lang="en-US" sz="1600">
                          <a:effectLst/>
                        </a:rPr>
                        <a:t>pre'tɕini lu 'fatə</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3090235355"/>
                  </a:ext>
                </a:extLst>
              </a:tr>
              <a:tr h="223476">
                <a:tc>
                  <a:txBody>
                    <a:bodyPr/>
                    <a:lstStyle/>
                    <a:p>
                      <a:pPr algn="just">
                        <a:lnSpc>
                          <a:spcPct val="150000"/>
                        </a:lnSpc>
                      </a:pPr>
                      <a:r>
                        <a:rPr lang="en-US" sz="1600">
                          <a:effectLst/>
                        </a:rPr>
                        <a:t>ɨn urma lu 'fatə</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3829922347"/>
                  </a:ext>
                </a:extLst>
              </a:tr>
              <a:tr h="223476">
                <a:tc>
                  <a:txBody>
                    <a:bodyPr/>
                    <a:lstStyle/>
                    <a:p>
                      <a:pPr algn="just">
                        <a:lnSpc>
                          <a:spcPct val="150000"/>
                        </a:lnSpc>
                      </a:pPr>
                      <a:r>
                        <a:rPr lang="en-US" sz="1600">
                          <a:effectLst/>
                        </a:rPr>
                        <a:t>'vadra lu 'baba</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2725377211"/>
                  </a:ext>
                </a:extLst>
              </a:tr>
              <a:tr h="223476">
                <a:tc>
                  <a:txBody>
                    <a:bodyPr/>
                    <a:lstStyle/>
                    <a:p>
                      <a:pPr algn="just">
                        <a:lnSpc>
                          <a:spcPct val="150000"/>
                        </a:lnSpc>
                      </a:pPr>
                      <a:r>
                        <a:rPr lang="en-US" sz="1600">
                          <a:effectLst/>
                        </a:rPr>
                        <a:t>'marʃu lu mi'rjasa</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3348175916"/>
                  </a:ext>
                </a:extLst>
              </a:tr>
              <a:tr h="223476">
                <a:tc>
                  <a:txBody>
                    <a:bodyPr/>
                    <a:lstStyle/>
                    <a:p>
                      <a:pPr algn="just">
                        <a:lnSpc>
                          <a:spcPct val="150000"/>
                        </a:lnSpc>
                      </a:pPr>
                      <a:r>
                        <a:rPr lang="en-US" sz="1600">
                          <a:effectLst/>
                        </a:rPr>
                        <a:t>o'grada lu vi'ɕina</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3580702998"/>
                  </a:ext>
                </a:extLst>
              </a:tr>
              <a:tr h="223476">
                <a:tc>
                  <a:txBody>
                    <a:bodyPr/>
                    <a:lstStyle/>
                    <a:p>
                      <a:pPr algn="just">
                        <a:lnSpc>
                          <a:spcPct val="150000"/>
                        </a:lnSpc>
                      </a:pPr>
                      <a:r>
                        <a:rPr lang="en-US" sz="1600">
                          <a:effectLst/>
                        </a:rPr>
                        <a:t>'omu lu 'do̯amna</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a:effectLst/>
                        </a:rPr>
                        <a:t> </a:t>
                      </a:r>
                      <a:endParaRPr lang="en-RO" sz="160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tc>
                  <a:txBody>
                    <a:bodyPr/>
                    <a:lstStyle/>
                    <a:p>
                      <a:pPr algn="just">
                        <a:lnSpc>
                          <a:spcPct val="150000"/>
                        </a:lnSpc>
                      </a:pPr>
                      <a:r>
                        <a:rPr lang="en-US" sz="1600" dirty="0">
                          <a:effectLst/>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8342" marR="48342" marT="0" marB="0"/>
                </a:tc>
                <a:extLst>
                  <a:ext uri="{0D108BD9-81ED-4DB2-BD59-A6C34878D82A}">
                    <a16:rowId xmlns:a16="http://schemas.microsoft.com/office/drawing/2014/main" val="983019636"/>
                  </a:ext>
                </a:extLst>
              </a:tr>
            </a:tbl>
          </a:graphicData>
        </a:graphic>
      </p:graphicFrame>
    </p:spTree>
    <p:extLst>
      <p:ext uri="{BB962C8B-B14F-4D97-AF65-F5344CB8AC3E}">
        <p14:creationId xmlns:p14="http://schemas.microsoft.com/office/powerpoint/2010/main" val="1189898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DB566C-3787-DEF7-1E6D-1748A460213B}"/>
              </a:ext>
            </a:extLst>
          </p:cNvPr>
          <p:cNvSpPr txBox="1"/>
          <p:nvPr/>
        </p:nvSpPr>
        <p:spPr>
          <a:xfrm>
            <a:off x="941696" y="464025"/>
            <a:ext cx="10153934" cy="2308324"/>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ALR. Synthesis, vol. IV, the forms marked by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are used with inanimate feminine nouns and show two patterns: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articulated noun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definite noun + modifier: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uʃa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kwoʃ</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articulated noun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unarticulated noun: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uʃa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kasə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uʃa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tindë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uʃa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kui̯nə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Banat is the area where the expansion of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mark is the most advanced.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addition,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also expanded to the plural (see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călători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morții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care-</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are). Subsequent research showed that the expansion also occurs in the Romanian dialects spoken in Hungary, but also in those of the Republic of Moldova (Marin,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Neagoe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1998: 95; Marin,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2005: LXXVIII).</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1042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51FED3-D734-3182-80C7-495234FBC171}"/>
              </a:ext>
            </a:extLst>
          </p:cNvPr>
          <p:cNvSpPr txBox="1"/>
          <p:nvPr/>
        </p:nvSpPr>
        <p:spPr>
          <a:xfrm>
            <a:off x="300251" y="218364"/>
            <a:ext cx="8840336" cy="369332"/>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Crișana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is distributed as follows: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62371E92-5AD2-17AB-1EAE-1A50174768CA}"/>
              </a:ext>
            </a:extLst>
          </p:cNvPr>
          <p:cNvGraphicFramePr>
            <a:graphicFrameLocks noGrp="1"/>
          </p:cNvGraphicFramePr>
          <p:nvPr>
            <p:extLst>
              <p:ext uri="{D42A27DB-BD31-4B8C-83A1-F6EECF244321}">
                <p14:modId xmlns:p14="http://schemas.microsoft.com/office/powerpoint/2010/main" val="124593274"/>
              </p:ext>
            </p:extLst>
          </p:nvPr>
        </p:nvGraphicFramePr>
        <p:xfrm>
          <a:off x="777923" y="696036"/>
          <a:ext cx="7700281" cy="5006171"/>
        </p:xfrm>
        <a:graphic>
          <a:graphicData uri="http://schemas.openxmlformats.org/drawingml/2006/table">
            <a:tbl>
              <a:tblPr firstRow="1" firstCol="1" bandRow="1">
                <a:tableStyleId>{5C22544A-7EE6-4342-B048-85BDC9FD1C3A}</a:tableStyleId>
              </a:tblPr>
              <a:tblGrid>
                <a:gridCol w="1673885">
                  <a:extLst>
                    <a:ext uri="{9D8B030D-6E8A-4147-A177-3AD203B41FA5}">
                      <a16:colId xmlns:a16="http://schemas.microsoft.com/office/drawing/2014/main" val="4288437029"/>
                    </a:ext>
                  </a:extLst>
                </a:gridCol>
                <a:gridCol w="1565098">
                  <a:extLst>
                    <a:ext uri="{9D8B030D-6E8A-4147-A177-3AD203B41FA5}">
                      <a16:colId xmlns:a16="http://schemas.microsoft.com/office/drawing/2014/main" val="1357434874"/>
                    </a:ext>
                  </a:extLst>
                </a:gridCol>
                <a:gridCol w="1329050">
                  <a:extLst>
                    <a:ext uri="{9D8B030D-6E8A-4147-A177-3AD203B41FA5}">
                      <a16:colId xmlns:a16="http://schemas.microsoft.com/office/drawing/2014/main" val="3757581852"/>
                    </a:ext>
                  </a:extLst>
                </a:gridCol>
                <a:gridCol w="1566124">
                  <a:extLst>
                    <a:ext uri="{9D8B030D-6E8A-4147-A177-3AD203B41FA5}">
                      <a16:colId xmlns:a16="http://schemas.microsoft.com/office/drawing/2014/main" val="2232853677"/>
                    </a:ext>
                  </a:extLst>
                </a:gridCol>
                <a:gridCol w="1566124">
                  <a:extLst>
                    <a:ext uri="{9D8B030D-6E8A-4147-A177-3AD203B41FA5}">
                      <a16:colId xmlns:a16="http://schemas.microsoft.com/office/drawing/2014/main" val="3131906582"/>
                    </a:ext>
                  </a:extLst>
                </a:gridCol>
              </a:tblGrid>
              <a:tr h="1171413">
                <a:tc>
                  <a:txBody>
                    <a:bodyPr/>
                    <a:lstStyle/>
                    <a:p>
                      <a:pPr algn="just">
                        <a:lnSpc>
                          <a:spcPct val="150000"/>
                        </a:lnSpc>
                      </a:pPr>
                      <a:r>
                        <a:rPr lang="en-US" sz="1200">
                          <a:effectLst/>
                        </a:rPr>
                        <a:t>CRIȘANA – Tratat, ALR, Teaha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6462264"/>
                  </a:ext>
                </a:extLst>
              </a:tr>
              <a:tr h="767026">
                <a:tc>
                  <a:txBody>
                    <a:bodyPr/>
                    <a:lstStyle/>
                    <a:p>
                      <a:pPr algn="just">
                        <a:lnSpc>
                          <a:spcPct val="150000"/>
                        </a:lnSpc>
                      </a:pPr>
                      <a:r>
                        <a:rPr lang="en-US" sz="1200">
                          <a:effectLst/>
                        </a:rPr>
                        <a:t>Ji'wonu lui̯ Dumn</a:t>
                      </a:r>
                      <a:r>
                        <a:rPr lang="en-US" sz="1200" baseline="30000">
                          <a:effectLst/>
                        </a:rPr>
                        <a:t>j</a:t>
                      </a:r>
                      <a:r>
                        <a:rPr lang="en-US" sz="1200">
                          <a:effectLst/>
                        </a:rPr>
                        <a:t>itru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Ji'wənu li Ianku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Ji'wənu lu 'Janku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Mə'rija lu I'ljana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Ji'wənu 'Petri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6918725"/>
                  </a:ext>
                </a:extLst>
              </a:tr>
              <a:tr h="766933">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Kostə li Petri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'Pətru lu 'Koste</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6841519"/>
                  </a:ext>
                </a:extLst>
              </a:tr>
              <a:tr h="766933">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A li Nistor Petri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7014226"/>
                  </a:ext>
                </a:extLst>
              </a:tr>
              <a:tr h="766933">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Ji'wənu li 'Janku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939051"/>
                  </a:ext>
                </a:extLst>
              </a:tr>
              <a:tr h="766933">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'Pətru li Ji'wən</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dirty="0">
                          <a:effectLst/>
                        </a:rPr>
                        <a:t> </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0153446"/>
                  </a:ext>
                </a:extLst>
              </a:tr>
            </a:tbl>
          </a:graphicData>
        </a:graphic>
      </p:graphicFrame>
    </p:spTree>
    <p:extLst>
      <p:ext uri="{BB962C8B-B14F-4D97-AF65-F5344CB8AC3E}">
        <p14:creationId xmlns:p14="http://schemas.microsoft.com/office/powerpoint/2010/main" val="31470664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3E3BD2-0B46-6389-E8FA-9195F11E8424}"/>
              </a:ext>
            </a:extLst>
          </p:cNvPr>
          <p:cNvSpPr txBox="1"/>
          <p:nvPr/>
        </p:nvSpPr>
        <p:spPr>
          <a:xfrm>
            <a:off x="313900" y="300251"/>
            <a:ext cx="10849970" cy="1477328"/>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Crișana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well attested and extends to the plural:</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holdele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ceia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harnici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Br 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An observation related to the role of the school and the pressure of the literary language is provided at the beginning of the 20</a:t>
            </a:r>
            <a:r>
              <a:rPr lang="en-US" sz="1800" baseline="30000" dirty="0">
                <a:effectLst/>
                <a:latin typeface="Times New Roman" panose="02020603050405020304" pitchFamily="18" charset="0"/>
                <a:ea typeface="Calibri" panose="020F0502020204030204" pitchFamily="34" charset="0"/>
              </a:rPr>
              <a:t>th</a:t>
            </a:r>
            <a:r>
              <a:rPr lang="en-US" sz="1800" dirty="0">
                <a:effectLst/>
                <a:latin typeface="Times New Roman" panose="02020603050405020304" pitchFamily="18" charset="0"/>
                <a:ea typeface="Calibri" panose="020F0502020204030204" pitchFamily="34" charset="0"/>
              </a:rPr>
              <a:t> century by </a:t>
            </a:r>
            <a:r>
              <a:rPr lang="en-US" sz="1800" dirty="0" err="1">
                <a:effectLst/>
                <a:latin typeface="Times New Roman" panose="02020603050405020304" pitchFamily="18" charset="0"/>
                <a:ea typeface="Calibri" panose="020F0502020204030204" pitchFamily="34" charset="0"/>
              </a:rPr>
              <a:t>Şandru</a:t>
            </a:r>
            <a:r>
              <a:rPr lang="en-US" sz="1800" dirty="0">
                <a:effectLst/>
                <a:latin typeface="Times New Roman" panose="02020603050405020304" pitchFamily="18" charset="0"/>
                <a:ea typeface="Calibri" panose="020F0502020204030204" pitchFamily="34" charset="0"/>
              </a:rPr>
              <a:t>, who shows that </a:t>
            </a: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i="1" dirty="0">
                <a:effectLst/>
                <a:latin typeface="Times New Roman" panose="02020603050405020304" pitchFamily="18" charset="0"/>
                <a:ea typeface="Calibri" panose="020F0502020204030204" pitchFamily="34" charset="0"/>
              </a:rPr>
              <a:t>Lui </a:t>
            </a:r>
            <a:r>
              <a:rPr lang="en-US" sz="1800" dirty="0">
                <a:effectLst/>
                <a:latin typeface="Times New Roman" panose="02020603050405020304" pitchFamily="18" charset="0"/>
                <a:ea typeface="Calibri" panose="020F0502020204030204" pitchFamily="34" charset="0"/>
              </a:rPr>
              <a:t>(et non </a:t>
            </a:r>
            <a:r>
              <a:rPr lang="en-US" sz="1800" i="1" dirty="0" err="1">
                <a:effectLst/>
                <a:latin typeface="Times New Roman" panose="02020603050405020304" pitchFamily="18" charset="0"/>
                <a:ea typeface="Calibri" panose="020F0502020204030204" pitchFamily="34" charset="0"/>
              </a:rPr>
              <a:t>lu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caractérise</a:t>
            </a:r>
            <a:r>
              <a:rPr lang="en-US" sz="1800" dirty="0">
                <a:effectLst/>
                <a:latin typeface="Times New Roman" panose="02020603050405020304" pitchFamily="18" charset="0"/>
                <a:ea typeface="Calibri" panose="020F0502020204030204" pitchFamily="34" charset="0"/>
              </a:rPr>
              <a:t> le </a:t>
            </a:r>
            <a:r>
              <a:rPr lang="en-US" sz="1800" dirty="0" err="1">
                <a:effectLst/>
                <a:latin typeface="Times New Roman" panose="02020603050405020304" pitchFamily="18" charset="0"/>
                <a:ea typeface="Calibri" panose="020F0502020204030204" pitchFamily="34" charset="0"/>
              </a:rPr>
              <a:t>parler</a:t>
            </a:r>
            <a:r>
              <a:rPr lang="en-US" sz="1800" dirty="0">
                <a:effectLst/>
                <a:latin typeface="Times New Roman" panose="02020603050405020304" pitchFamily="18" charset="0"/>
                <a:ea typeface="Calibri" panose="020F0502020204030204" pitchFamily="34" charset="0"/>
              </a:rPr>
              <a:t> des </a:t>
            </a:r>
            <a:r>
              <a:rPr lang="en-US" sz="1800" dirty="0" err="1">
                <a:effectLst/>
                <a:latin typeface="Times New Roman" panose="02020603050405020304" pitchFamily="18" charset="0"/>
                <a:ea typeface="Calibri" panose="020F0502020204030204" pitchFamily="34" charset="0"/>
              </a:rPr>
              <a:t>personnes</a:t>
            </a:r>
            <a:r>
              <a:rPr lang="en-US" sz="1800" dirty="0">
                <a:effectLst/>
                <a:latin typeface="Times New Roman" panose="02020603050405020304" pitchFamily="18" charset="0"/>
                <a:ea typeface="Calibri" panose="020F0502020204030204" pitchFamily="34" charset="0"/>
              </a:rPr>
              <a:t> qui </a:t>
            </a:r>
            <a:r>
              <a:rPr lang="en-US" sz="1800" dirty="0" err="1">
                <a:effectLst/>
                <a:latin typeface="Times New Roman" panose="02020603050405020304" pitchFamily="18" charset="0"/>
                <a:ea typeface="Calibri" panose="020F0502020204030204" pitchFamily="34" charset="0"/>
              </a:rPr>
              <a:t>ont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fréquenté</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lʼécole</a:t>
            </a:r>
            <a:r>
              <a:rPr lang="en-US" sz="1800" dirty="0">
                <a:effectLst/>
                <a:latin typeface="Times New Roman" panose="02020603050405020304" pitchFamily="18" charset="0"/>
                <a:ea typeface="Calibri" panose="020F0502020204030204" pitchFamily="34" charset="0"/>
              </a:rPr>
              <a:t>”.</a:t>
            </a:r>
            <a:r>
              <a:rPr lang="en-RO" dirty="0">
                <a:effectLst/>
              </a:rPr>
              <a:t> </a:t>
            </a:r>
            <a:endParaRPr lang="en-RO" dirty="0"/>
          </a:p>
        </p:txBody>
      </p:sp>
      <p:sp>
        <p:nvSpPr>
          <p:cNvPr id="5" name="TextBox 4">
            <a:extLst>
              <a:ext uri="{FF2B5EF4-FFF2-40B4-BE49-F238E27FC236}">
                <a16:creationId xmlns:a16="http://schemas.microsoft.com/office/drawing/2014/main" id="{64E3AB45-2DB2-2940-DE84-86B865282F16}"/>
              </a:ext>
            </a:extLst>
          </p:cNvPr>
          <p:cNvSpPr txBox="1"/>
          <p:nvPr/>
        </p:nvSpPr>
        <p:spPr>
          <a:xfrm>
            <a:off x="1325541" y="1545567"/>
            <a:ext cx="8826687" cy="1200329"/>
          </a:xfrm>
          <a:prstGeom prst="rect">
            <a:avLst/>
          </a:prstGeom>
          <a:noFill/>
        </p:spPr>
        <p:txBody>
          <a:bodyPr wrap="square">
            <a:spAutoFit/>
          </a:bodyPr>
          <a:lstStyle/>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In the 6th decade of the past century, when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Teofil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Teaha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carried out his investigations in the south of Bihor, more precisely in the valley of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Crișul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Negru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li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were noted in the following configurations: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masculine anthroponyms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9C963FA0-C5DF-1E75-0E21-0AF3AA674BDD}"/>
              </a:ext>
            </a:extLst>
          </p:cNvPr>
          <p:cNvGraphicFramePr>
            <a:graphicFrameLocks noGrp="1"/>
          </p:cNvGraphicFramePr>
          <p:nvPr>
            <p:extLst>
              <p:ext uri="{D42A27DB-BD31-4B8C-83A1-F6EECF244321}">
                <p14:modId xmlns:p14="http://schemas.microsoft.com/office/powerpoint/2010/main" val="742773273"/>
              </p:ext>
            </p:extLst>
          </p:nvPr>
        </p:nvGraphicFramePr>
        <p:xfrm>
          <a:off x="3233738" y="2852383"/>
          <a:ext cx="5724842" cy="1259721"/>
        </p:xfrm>
        <a:graphic>
          <a:graphicData uri="http://schemas.openxmlformats.org/drawingml/2006/table">
            <a:tbl>
              <a:tblPr firstRow="1" firstCol="1" bandRow="1">
                <a:tableStyleId>{5C22544A-7EE6-4342-B048-85BDC9FD1C3A}</a:tableStyleId>
              </a:tblPr>
              <a:tblGrid>
                <a:gridCol w="2862421">
                  <a:extLst>
                    <a:ext uri="{9D8B030D-6E8A-4147-A177-3AD203B41FA5}">
                      <a16:colId xmlns:a16="http://schemas.microsoft.com/office/drawing/2014/main" val="3174459286"/>
                    </a:ext>
                  </a:extLst>
                </a:gridCol>
                <a:gridCol w="2862421">
                  <a:extLst>
                    <a:ext uri="{9D8B030D-6E8A-4147-A177-3AD203B41FA5}">
                      <a16:colId xmlns:a16="http://schemas.microsoft.com/office/drawing/2014/main" val="3822104375"/>
                    </a:ext>
                  </a:extLst>
                </a:gridCol>
              </a:tblGrid>
              <a:tr h="419907">
                <a:tc>
                  <a:txBody>
                    <a:bodyPr/>
                    <a:lstStyle/>
                    <a:p>
                      <a:pPr algn="just">
                        <a:lnSpc>
                          <a:spcPct val="150000"/>
                        </a:lnSpc>
                      </a:pPr>
                      <a:r>
                        <a:rPr lang="en-US" sz="1200">
                          <a:effectLst/>
                        </a:rPr>
                        <a:t>Ionu lu Mihai, Br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Blagu li Macavei C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0152738"/>
                  </a:ext>
                </a:extLst>
              </a:tr>
              <a:tr h="419907">
                <a:tc>
                  <a:txBody>
                    <a:bodyPr/>
                    <a:lstStyle/>
                    <a:p>
                      <a:pPr algn="just">
                        <a:lnSpc>
                          <a:spcPct val="150000"/>
                        </a:lnSpc>
                      </a:pPr>
                      <a:r>
                        <a:rPr lang="en-US" sz="1200">
                          <a:effectLst/>
                        </a:rPr>
                        <a:t>Florea lu Mitru B III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Mircea li Iancu Ursului C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2934215"/>
                  </a:ext>
                </a:extLst>
              </a:tr>
              <a:tr h="419907">
                <a:tc>
                  <a:txBody>
                    <a:bodyPr/>
                    <a:lstStyle/>
                    <a:p>
                      <a:pPr algn="just">
                        <a:lnSpc>
                          <a:spcPct val="150000"/>
                        </a:lnSpc>
                      </a:pPr>
                      <a:r>
                        <a:rPr lang="en-US" sz="1200">
                          <a:effectLst/>
                        </a:rPr>
                        <a:t>Saveta lu Șimon B 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dirty="0" err="1">
                          <a:effectLst/>
                        </a:rPr>
                        <a:t>Florea</a:t>
                      </a:r>
                      <a:r>
                        <a:rPr lang="en-US" sz="1200" dirty="0">
                          <a:effectLst/>
                        </a:rPr>
                        <a:t> li Adam C I</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4539177"/>
                  </a:ext>
                </a:extLst>
              </a:tr>
            </a:tbl>
          </a:graphicData>
        </a:graphic>
      </p:graphicFrame>
      <p:sp>
        <p:nvSpPr>
          <p:cNvPr id="7" name="Rectangle 1">
            <a:extLst>
              <a:ext uri="{FF2B5EF4-FFF2-40B4-BE49-F238E27FC236}">
                <a16:creationId xmlns:a16="http://schemas.microsoft.com/office/drawing/2014/main" id="{65A50379-D1BB-1F42-E9E6-814E61E58FE3}"/>
              </a:ext>
            </a:extLst>
          </p:cNvPr>
          <p:cNvSpPr>
            <a:spLocks noChangeArrowheads="1"/>
          </p:cNvSpPr>
          <p:nvPr/>
        </p:nvSpPr>
        <p:spPr bwMode="auto">
          <a:xfrm>
            <a:off x="3233738" y="3633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RO"/>
          </a:p>
        </p:txBody>
      </p:sp>
      <p:sp>
        <p:nvSpPr>
          <p:cNvPr id="9" name="TextBox 8">
            <a:extLst>
              <a:ext uri="{FF2B5EF4-FFF2-40B4-BE49-F238E27FC236}">
                <a16:creationId xmlns:a16="http://schemas.microsoft.com/office/drawing/2014/main" id="{F818302A-E13B-BC55-DD3B-59C8341F8F10}"/>
              </a:ext>
            </a:extLst>
          </p:cNvPr>
          <p:cNvSpPr txBox="1"/>
          <p:nvPr/>
        </p:nvSpPr>
        <p:spPr>
          <a:xfrm rot="10800000" flipV="1">
            <a:off x="1201002" y="4536709"/>
            <a:ext cx="10131577" cy="463397"/>
          </a:xfrm>
          <a:prstGeom prst="rect">
            <a:avLst/>
          </a:prstGeom>
          <a:noFill/>
        </p:spPr>
        <p:txBody>
          <a:bodyPr wrap="square">
            <a:spAutoFit/>
          </a:bodyPr>
          <a:lstStyle/>
          <a:p>
            <a:pPr marL="342900" lvl="0" indent="-342900" algn="just">
              <a:lnSpc>
                <a:spcPct val="150000"/>
              </a:lnSpc>
              <a:buFont typeface="Times New Roman" panose="02020603050405020304" pitchFamily="18" charset="0"/>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eminine anthroponyms</a:t>
            </a:r>
            <a:endParaRPr lang="en-RO"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EE95DAE5-89A6-AB3F-F7AD-631315F42244}"/>
              </a:ext>
            </a:extLst>
          </p:cNvPr>
          <p:cNvGraphicFramePr>
            <a:graphicFrameLocks noGrp="1"/>
          </p:cNvGraphicFramePr>
          <p:nvPr>
            <p:extLst>
              <p:ext uri="{D42A27DB-BD31-4B8C-83A1-F6EECF244321}">
                <p14:modId xmlns:p14="http://schemas.microsoft.com/office/powerpoint/2010/main" val="2109300470"/>
              </p:ext>
            </p:extLst>
          </p:nvPr>
        </p:nvGraphicFramePr>
        <p:xfrm>
          <a:off x="3233420" y="4999995"/>
          <a:ext cx="5725160" cy="1346212"/>
        </p:xfrm>
        <a:graphic>
          <a:graphicData uri="http://schemas.openxmlformats.org/drawingml/2006/table">
            <a:tbl>
              <a:tblPr firstRow="1" firstCol="1" bandRow="1">
                <a:tableStyleId>{5C22544A-7EE6-4342-B048-85BDC9FD1C3A}</a:tableStyleId>
              </a:tblPr>
              <a:tblGrid>
                <a:gridCol w="2862580">
                  <a:extLst>
                    <a:ext uri="{9D8B030D-6E8A-4147-A177-3AD203B41FA5}">
                      <a16:colId xmlns:a16="http://schemas.microsoft.com/office/drawing/2014/main" val="1834519307"/>
                    </a:ext>
                  </a:extLst>
                </a:gridCol>
                <a:gridCol w="2862580">
                  <a:extLst>
                    <a:ext uri="{9D8B030D-6E8A-4147-A177-3AD203B41FA5}">
                      <a16:colId xmlns:a16="http://schemas.microsoft.com/office/drawing/2014/main" val="1710197590"/>
                    </a:ext>
                  </a:extLst>
                </a:gridCol>
              </a:tblGrid>
              <a:tr h="336553">
                <a:tc>
                  <a:txBody>
                    <a:bodyPr/>
                    <a:lstStyle/>
                    <a:p>
                      <a:pPr algn="just">
                        <a:lnSpc>
                          <a:spcPct val="150000"/>
                        </a:lnSpc>
                      </a:pPr>
                      <a:r>
                        <a:rPr lang="en-US" sz="1200">
                          <a:effectLst/>
                        </a:rPr>
                        <a:t>Maria lu Ileană Br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Floricuța li Marie C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7901"/>
                  </a:ext>
                </a:extLst>
              </a:tr>
              <a:tr h="336553">
                <a:tc>
                  <a:txBody>
                    <a:bodyPr/>
                    <a:lstStyle/>
                    <a:p>
                      <a:pPr algn="just">
                        <a:lnSpc>
                          <a:spcPct val="150000"/>
                        </a:lnSpc>
                      </a:pPr>
                      <a:r>
                        <a:rPr lang="en-US" sz="1200">
                          <a:effectLst/>
                        </a:rPr>
                        <a:t>Florica lu Saveta B 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9936894"/>
                  </a:ext>
                </a:extLst>
              </a:tr>
              <a:tr h="336553">
                <a:tc>
                  <a:txBody>
                    <a:bodyPr/>
                    <a:lstStyle/>
                    <a:p>
                      <a:pPr algn="just">
                        <a:lnSpc>
                          <a:spcPct val="150000"/>
                        </a:lnSpc>
                      </a:pPr>
                      <a:r>
                        <a:rPr lang="en-US" sz="1200" dirty="0" err="1">
                          <a:effectLst/>
                        </a:rPr>
                        <a:t>oala</a:t>
                      </a:r>
                      <a:r>
                        <a:rPr lang="en-US" sz="1200" dirty="0">
                          <a:effectLst/>
                        </a:rPr>
                        <a:t> </a:t>
                      </a:r>
                      <a:r>
                        <a:rPr lang="en-US" sz="1200" dirty="0" err="1">
                          <a:effectLst/>
                        </a:rPr>
                        <a:t>lu</a:t>
                      </a:r>
                      <a:r>
                        <a:rPr lang="en-US" sz="1200" dirty="0">
                          <a:effectLst/>
                        </a:rPr>
                        <a:t> </a:t>
                      </a:r>
                      <a:r>
                        <a:rPr lang="en-US" sz="1200" dirty="0" err="1">
                          <a:effectLst/>
                        </a:rPr>
                        <a:t>Floare</a:t>
                      </a:r>
                      <a:r>
                        <a:rPr lang="en-US" sz="1200" dirty="0">
                          <a:effectLst/>
                        </a:rPr>
                        <a:t> B II</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5174785"/>
                  </a:ext>
                </a:extLst>
              </a:tr>
              <a:tr h="336553">
                <a:tc>
                  <a:txBody>
                    <a:bodyPr/>
                    <a:lstStyle/>
                    <a:p>
                      <a:pPr algn="just">
                        <a:lnSpc>
                          <a:spcPct val="150000"/>
                        </a:lnSpc>
                      </a:pPr>
                      <a:r>
                        <a:rPr lang="en-US" sz="1200" dirty="0">
                          <a:effectLst/>
                        </a:rPr>
                        <a:t> </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dirty="0">
                          <a:effectLst/>
                        </a:rPr>
                        <a:t> </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1503702"/>
                  </a:ext>
                </a:extLst>
              </a:tr>
            </a:tbl>
          </a:graphicData>
        </a:graphic>
      </p:graphicFrame>
    </p:spTree>
    <p:extLst>
      <p:ext uri="{BB962C8B-B14F-4D97-AF65-F5344CB8AC3E}">
        <p14:creationId xmlns:p14="http://schemas.microsoft.com/office/powerpoint/2010/main" val="21438198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ADB2A0-B84E-A930-2092-49D4BAB18F28}"/>
              </a:ext>
            </a:extLst>
          </p:cNvPr>
          <p:cNvSpPr txBox="1"/>
          <p:nvPr/>
        </p:nvSpPr>
        <p:spPr>
          <a:xfrm>
            <a:off x="327546" y="163773"/>
            <a:ext cx="8813041" cy="463397"/>
          </a:xfrm>
          <a:prstGeom prst="rect">
            <a:avLst/>
          </a:prstGeom>
          <a:noFill/>
        </p:spPr>
        <p:txBody>
          <a:bodyPr wrap="square">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with kinship terms, both masculine and feminine: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for both,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for masculine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4E3202E-9293-8BF1-85E2-5FDE073B198A}"/>
              </a:ext>
            </a:extLst>
          </p:cNvPr>
          <p:cNvGraphicFramePr>
            <a:graphicFrameLocks noGrp="1"/>
          </p:cNvGraphicFramePr>
          <p:nvPr>
            <p:extLst>
              <p:ext uri="{D42A27DB-BD31-4B8C-83A1-F6EECF244321}">
                <p14:modId xmlns:p14="http://schemas.microsoft.com/office/powerpoint/2010/main" val="2353990350"/>
              </p:ext>
            </p:extLst>
          </p:nvPr>
        </p:nvGraphicFramePr>
        <p:xfrm>
          <a:off x="941696" y="750628"/>
          <a:ext cx="8016884" cy="1351128"/>
        </p:xfrm>
        <a:graphic>
          <a:graphicData uri="http://schemas.openxmlformats.org/drawingml/2006/table">
            <a:tbl>
              <a:tblPr firstRow="1" firstCol="1" bandRow="1">
                <a:tableStyleId>{5C22544A-7EE6-4342-B048-85BDC9FD1C3A}</a:tableStyleId>
              </a:tblPr>
              <a:tblGrid>
                <a:gridCol w="4008442">
                  <a:extLst>
                    <a:ext uri="{9D8B030D-6E8A-4147-A177-3AD203B41FA5}">
                      <a16:colId xmlns:a16="http://schemas.microsoft.com/office/drawing/2014/main" val="2419301441"/>
                    </a:ext>
                  </a:extLst>
                </a:gridCol>
                <a:gridCol w="4008442">
                  <a:extLst>
                    <a:ext uri="{9D8B030D-6E8A-4147-A177-3AD203B41FA5}">
                      <a16:colId xmlns:a16="http://schemas.microsoft.com/office/drawing/2014/main" val="1679931662"/>
                    </a:ext>
                  </a:extLst>
                </a:gridCol>
              </a:tblGrid>
              <a:tr h="450376">
                <a:tc>
                  <a:txBody>
                    <a:bodyPr/>
                    <a:lstStyle/>
                    <a:p>
                      <a:pPr algn="just">
                        <a:lnSpc>
                          <a:spcPct val="150000"/>
                        </a:lnSpc>
                      </a:pPr>
                      <a:r>
                        <a:rPr lang="en-US" sz="1200">
                          <a:effectLst/>
                        </a:rPr>
                        <a:t>Socru lu fecioru meu B 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Cumnatu li frate-meu Br 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6332620"/>
                  </a:ext>
                </a:extLst>
              </a:tr>
              <a:tr h="450376">
                <a:tc>
                  <a:txBody>
                    <a:bodyPr/>
                    <a:lstStyle/>
                    <a:p>
                      <a:pPr algn="just">
                        <a:lnSpc>
                          <a:spcPct val="150000"/>
                        </a:lnSpc>
                      </a:pPr>
                      <a:r>
                        <a:rPr lang="en-US" sz="1200">
                          <a:effectLst/>
                        </a:rPr>
                        <a:t>Casa lu muierea cea harnică B 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5741921"/>
                  </a:ext>
                </a:extLst>
              </a:tr>
              <a:tr h="450376">
                <a:tc>
                  <a:txBody>
                    <a:bodyPr/>
                    <a:lstStyle/>
                    <a:p>
                      <a:pPr algn="just">
                        <a:lnSpc>
                          <a:spcPct val="150000"/>
                        </a:lnSpc>
                      </a:pPr>
                      <a:r>
                        <a:rPr lang="en-US" sz="1200">
                          <a:effectLst/>
                        </a:rPr>
                        <a:t>Zestrea lu soră-mea B II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dirty="0">
                          <a:effectLst/>
                        </a:rPr>
                        <a:t> </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3378861"/>
                  </a:ext>
                </a:extLst>
              </a:tr>
            </a:tbl>
          </a:graphicData>
        </a:graphic>
      </p:graphicFrame>
      <p:sp>
        <p:nvSpPr>
          <p:cNvPr id="6" name="TextBox 5">
            <a:extLst>
              <a:ext uri="{FF2B5EF4-FFF2-40B4-BE49-F238E27FC236}">
                <a16:creationId xmlns:a16="http://schemas.microsoft.com/office/drawing/2014/main" id="{BB57EBDF-3FAC-AFFE-69B7-6C52D4DE5A9F}"/>
              </a:ext>
            </a:extLst>
          </p:cNvPr>
          <p:cNvSpPr txBox="1"/>
          <p:nvPr/>
        </p:nvSpPr>
        <p:spPr>
          <a:xfrm>
            <a:off x="327546" y="2388358"/>
            <a:ext cx="8813041" cy="1200329"/>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with indefinite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fata li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cutare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cutare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Further dialectal research has highlighted the extension of the li mark to the feminine: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tata li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moașa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Neagoe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Apuseni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3662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ACC0F66-01A3-D561-F6B3-90EF4319F98E}"/>
              </a:ext>
            </a:extLst>
          </p:cNvPr>
          <p:cNvGraphicFramePr>
            <a:graphicFrameLocks noGrp="1"/>
          </p:cNvGraphicFramePr>
          <p:nvPr>
            <p:extLst>
              <p:ext uri="{D42A27DB-BD31-4B8C-83A1-F6EECF244321}">
                <p14:modId xmlns:p14="http://schemas.microsoft.com/office/powerpoint/2010/main" val="3871871959"/>
              </p:ext>
            </p:extLst>
          </p:nvPr>
        </p:nvGraphicFramePr>
        <p:xfrm>
          <a:off x="1023582" y="682388"/>
          <a:ext cx="6980594" cy="4745753"/>
        </p:xfrm>
        <a:graphic>
          <a:graphicData uri="http://schemas.openxmlformats.org/drawingml/2006/table">
            <a:tbl>
              <a:tblPr firstRow="1" firstCol="1" bandRow="1">
                <a:tableStyleId>{5C22544A-7EE6-4342-B048-85BDC9FD1C3A}</a:tableStyleId>
              </a:tblPr>
              <a:tblGrid>
                <a:gridCol w="3490297">
                  <a:extLst>
                    <a:ext uri="{9D8B030D-6E8A-4147-A177-3AD203B41FA5}">
                      <a16:colId xmlns:a16="http://schemas.microsoft.com/office/drawing/2014/main" val="1801546412"/>
                    </a:ext>
                  </a:extLst>
                </a:gridCol>
                <a:gridCol w="3490297">
                  <a:extLst>
                    <a:ext uri="{9D8B030D-6E8A-4147-A177-3AD203B41FA5}">
                      <a16:colId xmlns:a16="http://schemas.microsoft.com/office/drawing/2014/main" val="3708323951"/>
                    </a:ext>
                  </a:extLst>
                </a:gridCol>
              </a:tblGrid>
              <a:tr h="2238686">
                <a:tc>
                  <a:txBody>
                    <a:bodyPr/>
                    <a:lstStyle/>
                    <a:p>
                      <a:pPr algn="just">
                        <a:lnSpc>
                          <a:spcPct val="150000"/>
                        </a:lnSpc>
                      </a:pPr>
                      <a:r>
                        <a:rPr lang="en-US" sz="1200">
                          <a:effectLst/>
                        </a:rPr>
                        <a:t>Maramureș, northern and central Transylvania – Petrovici, Șandru, ALR II, s.n., VI, h. 1597, Roșca, Radu Sp. Popescu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Maramureș, northern and central Transylvania – Roșca</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9278285"/>
                  </a:ext>
                </a:extLst>
              </a:tr>
              <a:tr h="867155">
                <a:tc>
                  <a:txBody>
                    <a:bodyPr/>
                    <a:lstStyle/>
                    <a:p>
                      <a:pPr algn="just">
                        <a:lnSpc>
                          <a:spcPct val="150000"/>
                        </a:lnSpc>
                      </a:pPr>
                      <a:r>
                        <a:rPr lang="en-US" sz="1200">
                          <a:effectLst/>
                        </a:rPr>
                        <a:t>'Mitru 'Kukului̯</a:t>
                      </a:r>
                      <a:endParaRPr lang="en-RO" sz="1100">
                        <a:effectLst/>
                      </a:endParaRPr>
                    </a:p>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Konstan'tin lu 'Pətru</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9932609"/>
                  </a:ext>
                </a:extLst>
              </a:tr>
              <a:tr h="409978">
                <a:tc>
                  <a:txBody>
                    <a:bodyPr/>
                    <a:lstStyle/>
                    <a:p>
                      <a:pPr algn="just">
                        <a:lnSpc>
                          <a:spcPct val="150000"/>
                        </a:lnSpc>
                      </a:pPr>
                      <a:r>
                        <a:rPr lang="en-US" sz="1200">
                          <a:effectLst/>
                        </a:rPr>
                        <a:t>'Mitu Mo'ganului̯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2208611"/>
                  </a:ext>
                </a:extLst>
              </a:tr>
              <a:tr h="409978">
                <a:tc>
                  <a:txBody>
                    <a:bodyPr/>
                    <a:lstStyle/>
                    <a:p>
                      <a:pPr algn="just">
                        <a:lnSpc>
                          <a:spcPct val="150000"/>
                        </a:lnSpc>
                      </a:pPr>
                      <a:r>
                        <a:rPr lang="en-US" sz="1200">
                          <a:effectLst/>
                        </a:rPr>
                        <a:t>Ji'won Du'mitrului̯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4945223"/>
                  </a:ext>
                </a:extLst>
              </a:tr>
              <a:tr h="409978">
                <a:tc>
                  <a:txBody>
                    <a:bodyPr/>
                    <a:lstStyle/>
                    <a:p>
                      <a:pPr algn="just">
                        <a:lnSpc>
                          <a:spcPct val="150000"/>
                        </a:lnSpc>
                      </a:pPr>
                      <a:r>
                        <a:rPr lang="en-US" sz="1200">
                          <a:effectLst/>
                        </a:rPr>
                        <a:t>Ji'wonu lu Ji'wonu 'Tinkului̯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a:effectLst/>
                        </a:rPr>
                        <a:t> </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2534753"/>
                  </a:ext>
                </a:extLst>
              </a:tr>
              <a:tr h="409978">
                <a:tc>
                  <a:txBody>
                    <a:bodyPr/>
                    <a:lstStyle/>
                    <a:p>
                      <a:pPr algn="just">
                        <a:lnSpc>
                          <a:spcPct val="150000"/>
                        </a:lnSpc>
                      </a:pPr>
                      <a:r>
                        <a:rPr lang="en-US" sz="1200">
                          <a:effectLst/>
                        </a:rPr>
                        <a:t>Po'jana 'ʃtefului̯</a:t>
                      </a:r>
                      <a:endParaRPr lang="en-R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pPr>
                      <a:r>
                        <a:rPr lang="en-US" sz="1200" dirty="0">
                          <a:effectLst/>
                        </a:rPr>
                        <a:t> </a:t>
                      </a:r>
                      <a:endParaRPr lang="en-R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4621591"/>
                  </a:ext>
                </a:extLst>
              </a:tr>
            </a:tbl>
          </a:graphicData>
        </a:graphic>
      </p:graphicFrame>
      <p:sp>
        <p:nvSpPr>
          <p:cNvPr id="3" name="TextBox 2">
            <a:extLst>
              <a:ext uri="{FF2B5EF4-FFF2-40B4-BE49-F238E27FC236}">
                <a16:creationId xmlns:a16="http://schemas.microsoft.com/office/drawing/2014/main" id="{E0FDD12F-EE28-A0CE-B72B-6342DD475B33}"/>
              </a:ext>
            </a:extLst>
          </p:cNvPr>
          <p:cNvSpPr txBox="1"/>
          <p:nvPr/>
        </p:nvSpPr>
        <p:spPr>
          <a:xfrm>
            <a:off x="8407021" y="805218"/>
            <a:ext cx="3480179" cy="4801314"/>
          </a:xfrm>
          <a:prstGeom prst="rect">
            <a:avLst/>
          </a:prstGeom>
          <a:noFill/>
        </p:spPr>
        <p:txBody>
          <a:bodyPr wrap="square" rtlCol="0">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area, too, the extension of the prenominal marking to animate – human nouns is attested:</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Șandru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Brânzeu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Jina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ber'bek</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Șandru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Lăpuș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vakə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Șandru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Lăpuș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gə'jinə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Șandru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Năsăud</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attested with personal, demonstrative, indefinite or relative pronouns, even if they have oblique forms morphologically marked:</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dirty="0" err="1">
                <a:effectLst/>
                <a:latin typeface="Times New Roman" panose="02020603050405020304" pitchFamily="18" charset="0"/>
                <a:ea typeface="Times New Roman" panose="02020603050405020304" pitchFamily="18" charset="0"/>
              </a:rPr>
              <a:t>ne'vasta</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lu</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h</a:t>
            </a:r>
            <a:r>
              <a:rPr lang="en-GB" sz="1800" dirty="0" err="1">
                <a:solidFill>
                  <a:srgbClr val="000000"/>
                </a:solidFill>
                <a:effectLst/>
                <a:latin typeface="Times New Roman" panose="02020603050405020304" pitchFamily="18" charset="0"/>
                <a:ea typeface="Times New Roman" panose="02020603050405020304" pitchFamily="18" charset="0"/>
              </a:rPr>
              <a:t>ə</a:t>
            </a:r>
            <a:r>
              <a:rPr lang="en-GB" sz="1800" dirty="0" err="1">
                <a:effectLst/>
                <a:latin typeface="Times New Roman" panose="02020603050405020304" pitchFamily="18" charset="0"/>
                <a:ea typeface="Times New Roman" panose="02020603050405020304" pitchFamily="18" charset="0"/>
              </a:rPr>
              <a:t>l</a:t>
            </a:r>
            <a:r>
              <a:rPr lang="en-GB" sz="1800" dirty="0" err="1">
                <a:solidFill>
                  <a:srgbClr val="000000"/>
                </a:solidFill>
                <a:effectLst/>
                <a:latin typeface="Times New Roman" panose="02020603050405020304" pitchFamily="18" charset="0"/>
                <a:ea typeface="Times New Roman" panose="02020603050405020304" pitchFamily="18" charset="0"/>
              </a:rPr>
              <a:t>ə</a:t>
            </a:r>
            <a:r>
              <a:rPr lang="en-GB" sz="1800" dirty="0" err="1">
                <a:effectLst/>
                <a:latin typeface="Times New Roman" panose="02020603050405020304" pitchFamily="18" charset="0"/>
                <a:ea typeface="Times New Roman" panose="02020603050405020304" pitchFamily="18" charset="0"/>
              </a:rPr>
              <a:t>'lant</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Şandru</a:t>
            </a:r>
            <a:r>
              <a:rPr lang="en-GB" sz="1800" dirty="0">
                <a:effectLst/>
                <a:latin typeface="Times New Roman" panose="02020603050405020304" pitchFamily="18" charset="0"/>
                <a:ea typeface="Times New Roman" panose="02020603050405020304" pitchFamily="18" charset="0"/>
              </a:rPr>
              <a:t> 1935: 132); </a:t>
            </a:r>
            <a:endParaRPr lang="en-RO" sz="1800" dirty="0">
              <a:effectLst/>
              <a:latin typeface="Times New Roman" panose="02020603050405020304" pitchFamily="18" charset="0"/>
              <a:ea typeface="Times New Roman" panose="02020603050405020304" pitchFamily="18" charset="0"/>
            </a:endParaRPr>
          </a:p>
          <a:p>
            <a:pPr indent="457200" algn="just"/>
            <a:r>
              <a:rPr lang="en-GB" sz="1800" dirty="0" err="1">
                <a:effectLst/>
                <a:latin typeface="Times New Roman" panose="02020603050405020304" pitchFamily="18" charset="0"/>
                <a:ea typeface="Times New Roman" panose="02020603050405020304" pitchFamily="18" charset="0"/>
              </a:rPr>
              <a:t>da</a:t>
            </a:r>
            <a:r>
              <a:rPr lang="en-GB" sz="1800" dirty="0" err="1">
                <a:solidFill>
                  <a:srgbClr val="000000"/>
                </a:solidFill>
                <a:effectLst/>
                <a:latin typeface="Times New Roman" panose="02020603050405020304" pitchFamily="18" charset="0"/>
                <a:ea typeface="Times New Roman" panose="02020603050405020304" pitchFamily="18" charset="0"/>
              </a:rPr>
              <a:t>i</a:t>
            </a:r>
            <a:r>
              <a:rPr lang="en-GB" sz="1800" dirty="0">
                <a:solidFill>
                  <a:srgbClr val="000000"/>
                </a:solidFill>
                <a:effectLst/>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lu</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fije'kare</a:t>
            </a:r>
            <a:r>
              <a:rPr lang="en-GB" sz="1800" dirty="0">
                <a:effectLst/>
                <a:latin typeface="Times New Roman" panose="02020603050405020304" pitchFamily="18" charset="0"/>
                <a:ea typeface="Times New Roman" panose="02020603050405020304" pitchFamily="18" charset="0"/>
              </a:rPr>
              <a:t> (id.). </a:t>
            </a:r>
            <a:endParaRPr lang="en-RO" sz="1800" dirty="0">
              <a:effectLst/>
              <a:latin typeface="Times New Roman" panose="02020603050405020304" pitchFamily="18" charset="0"/>
              <a:ea typeface="Times New Roman" panose="02020603050405020304" pitchFamily="18" charset="0"/>
            </a:endParaRPr>
          </a:p>
          <a:p>
            <a:endParaRPr lang="en-RO" dirty="0"/>
          </a:p>
        </p:txBody>
      </p:sp>
    </p:spTree>
    <p:extLst>
      <p:ext uri="{BB962C8B-B14F-4D97-AF65-F5344CB8AC3E}">
        <p14:creationId xmlns:p14="http://schemas.microsoft.com/office/powerpoint/2010/main" val="135407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020AFF-38D9-8BD4-936D-098AF0E518F4}"/>
              </a:ext>
            </a:extLst>
          </p:cNvPr>
          <p:cNvSpPr txBox="1"/>
          <p:nvPr/>
        </p:nvSpPr>
        <p:spPr>
          <a:xfrm>
            <a:off x="327546" y="300252"/>
            <a:ext cx="8813041" cy="4770537"/>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 – is back and more extensive than was originally thought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Further research widens the area where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used. It is attested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Crișana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Somoș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Petrovici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Bihor)</a:t>
            </a: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in northern Bucovina, Transnistria and southern Bessarabia: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Adam 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Pavăl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Niculai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Dionis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Tanase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al Radu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(Marin,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Neagoe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1998: 95).</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it's not only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but also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li/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attested in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Apuseni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Mountains, in the area of Cluj,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Târnava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Mare, Alba and Hunedoara, as well as in the Hungarian dialects: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 li Todor, Bota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Ştefan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li Ion, a li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Gheorghi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Liii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Iacob</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Marie a li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Iacob</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Ioan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li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Pitoc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 Pop, pct. 93, 100, 103, 156, 273, 283; Marin,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Mărgărit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2005: LXXVIII).</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Apuseni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Mountains,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Ţara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Moţilor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also appears in names from the kinship group</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i="1" dirty="0">
                <a:effectLst/>
                <a:latin typeface="Times New Roman" panose="02020603050405020304" pitchFamily="18" charset="0"/>
                <a:ea typeface="Times New Roman" panose="02020603050405020304" pitchFamily="18" charset="0"/>
              </a:rPr>
              <a:t>a li frate</a:t>
            </a:r>
            <a:r>
              <a:rPr lang="en-GB" sz="1800" dirty="0">
                <a:effectLst/>
                <a:latin typeface="Times New Roman" panose="02020603050405020304" pitchFamily="18" charset="0"/>
                <a:ea typeface="Times New Roman" panose="02020603050405020304" pitchFamily="18" charset="0"/>
              </a:rPr>
              <a:t> (Marin, </a:t>
            </a:r>
            <a:r>
              <a:rPr lang="en-GB" sz="1800" dirty="0" err="1">
                <a:effectLst/>
                <a:latin typeface="Times New Roman" panose="02020603050405020304" pitchFamily="18" charset="0"/>
                <a:ea typeface="Times New Roman" panose="02020603050405020304" pitchFamily="18" charset="0"/>
              </a:rPr>
              <a:t>Mărgărit</a:t>
            </a:r>
            <a:r>
              <a:rPr lang="en-GB" sz="1800" dirty="0">
                <a:effectLst/>
                <a:latin typeface="Times New Roman" panose="02020603050405020304" pitchFamily="18" charset="0"/>
                <a:ea typeface="Times New Roman" panose="02020603050405020304" pitchFamily="18" charset="0"/>
              </a:rPr>
              <a:t> 2005: LXXVIII).</a:t>
            </a:r>
            <a:endParaRPr lang="en-RO"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extended to the feminine:</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GB" sz="1800" i="1" dirty="0" err="1">
                <a:effectLst/>
                <a:latin typeface="Times New Roman" panose="02020603050405020304" pitchFamily="18" charset="0"/>
                <a:ea typeface="Times New Roman" panose="02020603050405020304" pitchFamily="18" charset="0"/>
              </a:rPr>
              <a:t>păru</a:t>
            </a:r>
            <a:r>
              <a:rPr lang="en-GB" sz="1800" i="1" dirty="0">
                <a:effectLst/>
                <a:latin typeface="Times New Roman" panose="02020603050405020304" pitchFamily="18" charset="0"/>
                <a:ea typeface="Times New Roman" panose="02020603050405020304" pitchFamily="18" charset="0"/>
              </a:rPr>
              <a:t> a li </a:t>
            </a:r>
            <a:r>
              <a:rPr lang="en-GB" sz="1800" i="1" dirty="0" err="1">
                <a:effectLst/>
                <a:latin typeface="Times New Roman" panose="02020603050405020304" pitchFamily="18" charset="0"/>
                <a:ea typeface="Times New Roman" panose="02020603050405020304" pitchFamily="18" charset="0"/>
              </a:rPr>
              <a:t>Rafila</a:t>
            </a:r>
            <a:r>
              <a:rPr lang="en-GB" sz="1800" i="1" dirty="0">
                <a:effectLst/>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Papahagi</a:t>
            </a:r>
            <a:r>
              <a:rPr lang="en-GB" sz="1800" dirty="0">
                <a:effectLst/>
                <a:latin typeface="Times New Roman" panose="02020603050405020304" pitchFamily="18" charset="0"/>
                <a:ea typeface="Times New Roman" panose="02020603050405020304" pitchFamily="18" charset="0"/>
              </a:rPr>
              <a:t> 1925b: 52) </a:t>
            </a:r>
            <a:endParaRPr lang="en-RO" sz="1800" dirty="0">
              <a:effectLst/>
              <a:latin typeface="Times New Roman" panose="02020603050405020304" pitchFamily="18" charset="0"/>
              <a:ea typeface="Times New Roman" panose="02020603050405020304" pitchFamily="18" charset="0"/>
            </a:endParaRPr>
          </a:p>
          <a:p>
            <a:pPr algn="just"/>
            <a:r>
              <a:rPr lang="en-GB" sz="1800" dirty="0">
                <a:effectLst/>
                <a:latin typeface="Times New Roman" panose="02020603050405020304" pitchFamily="18" charset="0"/>
                <a:ea typeface="Times New Roman" panose="02020603050405020304" pitchFamily="18" charset="0"/>
              </a:rPr>
              <a:t>and to pronouns:</a:t>
            </a:r>
            <a:endParaRPr lang="en-RO" sz="1800" dirty="0">
              <a:effectLst/>
              <a:latin typeface="Times New Roman" panose="02020603050405020304" pitchFamily="18" charset="0"/>
              <a:ea typeface="Times New Roman" panose="02020603050405020304" pitchFamily="18" charset="0"/>
            </a:endParaRPr>
          </a:p>
          <a:p>
            <a:pPr indent="457200" algn="just"/>
            <a:r>
              <a:rPr lang="en-GB" sz="1800" i="1" dirty="0">
                <a:effectLst/>
                <a:latin typeface="Times New Roman" panose="02020603050405020304" pitchFamily="18" charset="0"/>
                <a:ea typeface="Times New Roman" panose="02020603050405020304" pitchFamily="18" charset="0"/>
              </a:rPr>
              <a:t>a li </a:t>
            </a:r>
            <a:r>
              <a:rPr lang="en-GB" sz="1800" i="1" dirty="0" err="1">
                <a:effectLst/>
                <a:latin typeface="Times New Roman" panose="02020603050405020304" pitchFamily="18" charset="0"/>
                <a:ea typeface="Times New Roman" panose="02020603050405020304" pitchFamily="18" charset="0"/>
              </a:rPr>
              <a:t>astúia</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Neagoe</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Apuseni</a:t>
            </a:r>
            <a:r>
              <a:rPr lang="en-GB" sz="1800" dirty="0">
                <a:effectLst/>
                <a:latin typeface="Times New Roman" panose="02020603050405020304" pitchFamily="18" charset="0"/>
                <a:ea typeface="Times New Roman" panose="02020603050405020304" pitchFamily="18" charset="0"/>
              </a:rPr>
              <a:t>).</a:t>
            </a:r>
            <a:endParaRPr lang="en-RO" sz="1800" dirty="0">
              <a:effectLst/>
              <a:latin typeface="Times New Roman" panose="02020603050405020304" pitchFamily="18" charset="0"/>
              <a:ea typeface="Times New Roman" panose="02020603050405020304" pitchFamily="18" charset="0"/>
            </a:endParaRPr>
          </a:p>
          <a:p>
            <a:pPr algn="just"/>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7770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63DF01-0646-261C-7570-58DE1A3A3E0F}"/>
              </a:ext>
            </a:extLst>
          </p:cNvPr>
          <p:cNvSpPr txBox="1"/>
          <p:nvPr/>
        </p:nvSpPr>
        <p:spPr>
          <a:xfrm>
            <a:off x="1282890" y="504968"/>
            <a:ext cx="7857697" cy="4247317"/>
          </a:xfrm>
          <a:prstGeom prst="rect">
            <a:avLst/>
          </a:prstGeom>
          <a:noFill/>
        </p:spPr>
        <p:txBody>
          <a:bodyPr wrap="square">
            <a:spAutoFit/>
          </a:bodyPr>
          <a:lstStyle/>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feminine returns...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Prenominal marking is attested in the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Crișana-Maramureș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area: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Florică</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Papahagi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136), Mana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Surae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 138),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Dealu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Beresî</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Bistriţa-Năsăud</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Ionu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Fântâna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Mărine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Valea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îi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Cuboaie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Lacea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1923: 799);</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 the north to the south as well as the north of Tisa:</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Alexa-</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Pălăguţî</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Faţa-i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Dumbrăviţî</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Roşca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1978: 324)</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use in private letters from the end of the 20th century shows the viability of this mark in dialectal onomastics: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Dumitru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Ion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Aniţă</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but also outside these onomastic patterns: ii Marie ii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poftim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voie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Neagoe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1987: 314).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But also</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 north-western Transylvania: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Ionu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Mărie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Dumitru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Ană</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Iancu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1983: 41–42);</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 west of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Oltenia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Dâlma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Dragole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(toponyms formed with the feminine first name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Dragolea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 Sp. Popescu 1980: 74).</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96B3EF4-0111-C35C-F65A-C7541F5AFA02}"/>
              </a:ext>
            </a:extLst>
          </p:cNvPr>
          <p:cNvSpPr txBox="1"/>
          <p:nvPr/>
        </p:nvSpPr>
        <p:spPr>
          <a:xfrm>
            <a:off x="2797791" y="4752285"/>
            <a:ext cx="8352430" cy="1512037"/>
          </a:xfrm>
          <a:prstGeom prst="rect">
            <a:avLst/>
          </a:prstGeom>
          <a:noFill/>
        </p:spPr>
        <p:txBody>
          <a:bodyPr wrap="square" rtlCol="0">
            <a:spAutoFit/>
          </a:bodyPr>
          <a:lstStyle/>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There is no shortage of double-marked constructions either:</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Ionu-i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Floarii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Roşca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1978: 326);</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Dumn</a:t>
            </a:r>
            <a:r>
              <a:rPr lang="en-US" sz="1800" i="1" baseline="30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itru</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ɨi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a:t>
            </a:r>
            <a:r>
              <a:rPr lang="en-US" sz="1800" i="1"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(ALR II,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VI, h. 1601, pct. 272; h. 1603, pct. 325;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Petrovici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1988: 158, pct. 272);</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848117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37C350-A05F-5375-9ED1-6BB55D6040BC}"/>
              </a:ext>
            </a:extLst>
          </p:cNvPr>
          <p:cNvSpPr txBox="1"/>
          <p:nvPr/>
        </p:nvSpPr>
        <p:spPr>
          <a:xfrm>
            <a:off x="1965278" y="1460310"/>
            <a:ext cx="7175309" cy="1754326"/>
          </a:xfrm>
          <a:prstGeom prst="rect">
            <a:avLst/>
          </a:prstGeom>
          <a:noFill/>
        </p:spPr>
        <p:txBody>
          <a:bodyPr wrap="square">
            <a:spAutoFit/>
          </a:bodyPr>
          <a:lstStyle/>
          <a:p>
            <a:pPr algn="just"/>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Daco</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-Romance varieties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few words now about the other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Daco</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-Romance varieties. In fact, I will attempt to answer two questions: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if there is prenominal marking in these varieties;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to what extent the patterns in these varieties are similar to, or different from, those in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Daco</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-Romanian.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459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EFC17E-1CB7-BD9B-33BF-329549B93577}"/>
              </a:ext>
            </a:extLst>
          </p:cNvPr>
          <p:cNvSpPr txBox="1"/>
          <p:nvPr/>
        </p:nvSpPr>
        <p:spPr>
          <a:xfrm>
            <a:off x="832512" y="559558"/>
            <a:ext cx="11081983" cy="1754326"/>
          </a:xfrm>
          <a:prstGeom prst="rect">
            <a:avLst/>
          </a:prstGeom>
          <a:noFill/>
        </p:spPr>
        <p:txBody>
          <a:bodyPr wrap="square">
            <a:spAutoFit/>
          </a:bodyPr>
          <a:lstStyle/>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Again, there are some inconsistencies between what the monographs on these varieties say and the actual texts.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Aromanian, for example, in the monographs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Tratat</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Nevaci</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Saramandu</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etc.) it is shown that the proclitic marking occurs in personal names, after which –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passant - the names of animals, plants and personified objects are also mentioned. The assessment personified objects is problematic: are they personified because they accept prenominal marking? But if they have postnominal marking, are they un-personified?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Broadly speaking, the prenominal marking is as follows: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6D3EE1A-ED86-8ABE-80E2-9491DA902C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7540" y="2471463"/>
            <a:ext cx="6464215" cy="3534334"/>
          </a:xfrm>
          <a:prstGeom prst="rect">
            <a:avLst/>
          </a:prstGeom>
        </p:spPr>
      </p:pic>
    </p:spTree>
    <p:extLst>
      <p:ext uri="{BB962C8B-B14F-4D97-AF65-F5344CB8AC3E}">
        <p14:creationId xmlns:p14="http://schemas.microsoft.com/office/powerpoint/2010/main" val="3166818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E55167-7963-DB13-51DC-FF33372689C6}"/>
              </a:ext>
            </a:extLst>
          </p:cNvPr>
          <p:cNvSpPr txBox="1"/>
          <p:nvPr/>
        </p:nvSpPr>
        <p:spPr>
          <a:xfrm>
            <a:off x="220639" y="211652"/>
            <a:ext cx="11750722" cy="2540888"/>
          </a:xfrm>
          <a:prstGeom prst="rect">
            <a:avLst/>
          </a:prstGeom>
          <a:noFill/>
        </p:spPr>
        <p:txBody>
          <a:bodyPr wrap="square">
            <a:spAutoFit/>
          </a:bodyPr>
          <a:lstStyle/>
          <a:p>
            <a:pPr algn="just"/>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Very broadly speaking, since the data from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Capidan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are a little more nuanced, not so much for the masculine, where they indicate only anthroponyms, honorifics, professional names and nouns from the kinship group:</a:t>
            </a:r>
            <a:endParaRPr lang="en-RO" sz="16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domnu</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 'frate</a:t>
            </a:r>
            <a:endParaRPr lang="en-RO" sz="16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lala</a:t>
            </a:r>
            <a:endParaRPr lang="en-RO" sz="16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a'miră</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Capidan</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386)</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the feminine,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Capidan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indicates several strategies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Type 1 – with prenominal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0E81DF6-4342-C707-AD4D-F183E0E80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69" y="3065176"/>
            <a:ext cx="8034566" cy="2765998"/>
          </a:xfrm>
          <a:prstGeom prst="rect">
            <a:avLst/>
          </a:prstGeom>
        </p:spPr>
      </p:pic>
      <p:sp>
        <p:nvSpPr>
          <p:cNvPr id="5" name="TextBox 4">
            <a:extLst>
              <a:ext uri="{FF2B5EF4-FFF2-40B4-BE49-F238E27FC236}">
                <a16:creationId xmlns:a16="http://schemas.microsoft.com/office/drawing/2014/main" id="{739D2B90-1100-4D6D-3757-09433601974E}"/>
              </a:ext>
            </a:extLst>
          </p:cNvPr>
          <p:cNvSpPr txBox="1"/>
          <p:nvPr/>
        </p:nvSpPr>
        <p:spPr>
          <a:xfrm>
            <a:off x="8589364" y="3207895"/>
            <a:ext cx="3372787" cy="1754326"/>
          </a:xfrm>
          <a:prstGeom prst="rect">
            <a:avLst/>
          </a:prstGeom>
          <a:noFill/>
        </p:spPr>
        <p:txBody>
          <a:bodyPr wrap="square" rtlCol="0">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either with simple marking (a)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fɛtə</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or with double marking (b)</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err="1">
                <a:effectLst/>
                <a:latin typeface="Times New Roman" panose="02020603050405020304" pitchFamily="18" charset="0"/>
                <a:ea typeface="Calibri" panose="020F0502020204030204" pitchFamily="34" charset="0"/>
              </a:rPr>
              <a:t>ali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fɛte</a:t>
            </a:r>
            <a:r>
              <a:rPr lang="en-US" sz="1800" dirty="0">
                <a:effectLst/>
                <a:latin typeface="Times New Roman" panose="02020603050405020304" pitchFamily="18" charset="0"/>
                <a:ea typeface="Calibri" panose="020F0502020204030204" pitchFamily="34" charset="0"/>
              </a:rPr>
              <a:t> (where the oblique form is also morphologically marked)</a:t>
            </a:r>
            <a:r>
              <a:rPr lang="en-RO" dirty="0">
                <a:effectLst/>
              </a:rPr>
              <a:t> </a:t>
            </a:r>
            <a:endParaRPr lang="en-RO" dirty="0"/>
          </a:p>
        </p:txBody>
      </p:sp>
    </p:spTree>
    <p:extLst>
      <p:ext uri="{BB962C8B-B14F-4D97-AF65-F5344CB8AC3E}">
        <p14:creationId xmlns:p14="http://schemas.microsoft.com/office/powerpoint/2010/main" val="42353451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CE3635-B3AE-9D42-F372-413E385B171A}"/>
              </a:ext>
            </a:extLst>
          </p:cNvPr>
          <p:cNvSpPr txBox="1"/>
          <p:nvPr/>
        </p:nvSpPr>
        <p:spPr>
          <a:xfrm>
            <a:off x="104931" y="104932"/>
            <a:ext cx="9035320" cy="463397"/>
          </a:xfrm>
          <a:prstGeom prst="rect">
            <a:avLst/>
          </a:prstGeom>
          <a:noFill/>
        </p:spPr>
        <p:txBody>
          <a:bodyPr wrap="square">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Type 2 – with postnominal marking</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E3651C9-710A-951D-E267-CBE27CF44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4" y="1008195"/>
            <a:ext cx="8811433" cy="2418101"/>
          </a:xfrm>
          <a:prstGeom prst="rect">
            <a:avLst/>
          </a:prstGeom>
        </p:spPr>
      </p:pic>
      <p:sp>
        <p:nvSpPr>
          <p:cNvPr id="5" name="TextBox 4">
            <a:extLst>
              <a:ext uri="{FF2B5EF4-FFF2-40B4-BE49-F238E27FC236}">
                <a16:creationId xmlns:a16="http://schemas.microsoft.com/office/drawing/2014/main" id="{D0E17196-5223-7580-D8A8-C55B2F578899}"/>
              </a:ext>
            </a:extLst>
          </p:cNvPr>
          <p:cNvSpPr txBox="1"/>
          <p:nvPr/>
        </p:nvSpPr>
        <p:spPr>
          <a:xfrm>
            <a:off x="4961744" y="3777521"/>
            <a:ext cx="6086007" cy="2308324"/>
          </a:xfrm>
          <a:prstGeom prst="rect">
            <a:avLst/>
          </a:prstGeom>
          <a:noFill/>
        </p:spPr>
        <p:txBody>
          <a:bodyPr wrap="square" rtlCol="0">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either with no marking in nouns (a)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fɛtəʎei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or with double marking in nouns (b)</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fɛteʎei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(where the oblique form is also morphologically marked)</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23707350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A6A44F-8BA0-37CF-58A7-A669761132F7}"/>
              </a:ext>
            </a:extLst>
          </p:cNvPr>
          <p:cNvSpPr txBox="1"/>
          <p:nvPr/>
        </p:nvSpPr>
        <p:spPr>
          <a:xfrm>
            <a:off x="3046751" y="1323811"/>
            <a:ext cx="6093500" cy="4202882"/>
          </a:xfrm>
          <a:prstGeom prst="rect">
            <a:avLst/>
          </a:prstGeom>
          <a:noFill/>
        </p:spPr>
        <p:txBody>
          <a:bodyPr wrap="square">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18</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century, type 2b is the most widespread: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kasiʎi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mu'ʎeriʎi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etc. (Dim. Code)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Capidan's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research, there is also a ranking of forms by frequency</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fɛte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&gt;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fɛteʎei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fɛtə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&gt; 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fɛtəʎei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 that as it may, in Aromanian the prenominal marking is sensitive to gender and number (it seems to be used only in the singular). However, extensions exist compared to the situation presented by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Capidan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since this prenominal marking is no longer exclusively found in anthroponyms and animate + human, but is also used in animate – human nouns.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74703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619BE1-4ABA-419E-14B9-14C7C76A8157}"/>
              </a:ext>
            </a:extLst>
          </p:cNvPr>
          <p:cNvSpPr txBox="1"/>
          <p:nvPr/>
        </p:nvSpPr>
        <p:spPr>
          <a:xfrm>
            <a:off x="209862" y="338877"/>
            <a:ext cx="9353863" cy="3416320"/>
          </a:xfrm>
          <a:prstGeom prst="rect">
            <a:avLst/>
          </a:prstGeom>
          <a:noFill/>
        </p:spPr>
        <p:txBody>
          <a:bodyPr wrap="square">
            <a:spAutoFit/>
          </a:bodyPr>
          <a:lstStyle/>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Istro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-Romanian,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according</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monographs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prenominal</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marking</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realised</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lu (for masculine)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le (for feminine),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along</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postnominal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marking</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least</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that</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case in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northern</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variety</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'omului̯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omu</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mu'lereʎei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mu'ʎɒre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av spus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mu'ʎɒre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kɒsa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mɒje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kɒsa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ʒenske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zis a le 'sore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ar'mɒru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fiʎe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 '</a:t>
            </a:r>
            <a:r>
              <a:rPr lang="ro-RO"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grofu</a:t>
            </a:r>
            <a:r>
              <a:rPr lang="ro-RO"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strineʎei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strine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(Fi 515 J)</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'roba le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mɒje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(ALR II, s.n.)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E03442F-407E-204D-2C5A-1CCD38C4F33F}"/>
              </a:ext>
            </a:extLst>
          </p:cNvPr>
          <p:cNvSpPr txBox="1"/>
          <p:nvPr/>
        </p:nvSpPr>
        <p:spPr>
          <a:xfrm>
            <a:off x="4182255" y="2743200"/>
            <a:ext cx="7450111" cy="3970318"/>
          </a:xfrm>
          <a:prstGeom prst="rect">
            <a:avLst/>
          </a:prstGeom>
          <a:noFill/>
        </p:spPr>
        <p:txBody>
          <a:bodyPr wrap="square" rtlCol="0">
            <a:spAutoFit/>
          </a:bodyPr>
          <a:lstStyle/>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yet...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the southern variety of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Istro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-Romanian, we note that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 selected for masculine and feminine nouns, in both singular and plural, irrespective of whether they are animate or not. That means that the various gender and number conditionings occur only in the more conservative northern variety.</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omu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bovu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mu'ʎɒre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frɒtele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ʃi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'sore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libri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(Fi 492 S) </a:t>
            </a:r>
          </a:p>
          <a:p>
            <a:pPr indent="457200"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ko'rona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tse'sɒru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(Pi)</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ko'rista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fa'milije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korta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porku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 a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kre'zut</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listurle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(Pu)</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kɒprele</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lui̯ (Fi 1418 M)</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RO" dirty="0"/>
          </a:p>
        </p:txBody>
      </p:sp>
    </p:spTree>
    <p:extLst>
      <p:ext uri="{BB962C8B-B14F-4D97-AF65-F5344CB8AC3E}">
        <p14:creationId xmlns:p14="http://schemas.microsoft.com/office/powerpoint/2010/main" val="33003809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30CC78-DBC7-DD84-B124-C9179571D54E}"/>
              </a:ext>
            </a:extLst>
          </p:cNvPr>
          <p:cNvSpPr txBox="1"/>
          <p:nvPr/>
        </p:nvSpPr>
        <p:spPr>
          <a:xfrm>
            <a:off x="704538" y="179882"/>
            <a:ext cx="8435713" cy="5909310"/>
          </a:xfrm>
          <a:prstGeom prst="rect">
            <a:avLst/>
          </a:prstGeom>
          <a:noFill/>
        </p:spPr>
        <p:txBody>
          <a:bodyPr wrap="square">
            <a:spAutoFit/>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Megleno-Romanian, there are two prenominal marks: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əl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əṷ</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but they are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specialised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for the genitive case.</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selected: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anthroponyms:</a:t>
            </a:r>
            <a:endParaRPr lang="en-RO" sz="1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'Piti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Tsapu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Djuniʃ</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'Stavri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Papa'tsafa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animate (+ human) nouns</a:t>
            </a:r>
            <a:endParaRPr lang="en-RO"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gn="just"/>
            <a:r>
              <a:rPr lang="en-US" sz="1600" dirty="0">
                <a:effectLst/>
                <a:latin typeface="TimesNewRoman,BoldItalic"/>
                <a:ea typeface="Calibri" panose="020F0502020204030204" pitchFamily="34" charset="0"/>
                <a:cs typeface="Times New Roman" panose="02020603050405020304" pitchFamily="18" charset="0"/>
              </a:rPr>
              <a:t>a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BoldItalic"/>
                <a:ea typeface="Calibri" panose="020F0502020204030204" pitchFamily="34" charset="0"/>
                <a:cs typeface="Times New Roman" panose="02020603050405020304" pitchFamily="18" charset="0"/>
              </a:rPr>
              <a:t>po̯arta</a:t>
            </a:r>
            <a:r>
              <a:rPr lang="en-US" sz="1600" dirty="0">
                <a:effectLst/>
                <a:latin typeface="TimesNewRoman,BoldItalic"/>
                <a:ea typeface="Calibri" panose="020F0502020204030204" pitchFamily="34" charset="0"/>
                <a:cs typeface="Times New Roman" panose="02020603050405020304" pitchFamily="18" charset="0"/>
              </a:rPr>
              <a:t> </a:t>
            </a:r>
            <a:r>
              <a:rPr lang="en-US" sz="1600" dirty="0" err="1">
                <a:effectLst/>
                <a:latin typeface="TimesNewRoman,BoldItalic"/>
                <a:ea typeface="Calibri" panose="020F0502020204030204" pitchFamily="34" charset="0"/>
                <a:cs typeface="Times New Roman" panose="02020603050405020304" pitchFamily="18" charset="0"/>
              </a:rPr>
              <a:t>lu</a:t>
            </a:r>
            <a:r>
              <a:rPr lang="en-US" sz="1600" dirty="0">
                <a:effectLst/>
                <a:latin typeface="TimesNewRoman,BoldItalic"/>
                <a:ea typeface="Calibri" panose="020F0502020204030204" pitchFamily="34" charset="0"/>
                <a:cs typeface="Times New Roman" panose="02020603050405020304" pitchFamily="18" charset="0"/>
              </a:rPr>
              <a:t> </a:t>
            </a:r>
            <a:r>
              <a:rPr lang="en-US" sz="1600" dirty="0" err="1">
                <a:effectLst/>
                <a:latin typeface="TimesNewRoman,BoldItalic"/>
                <a:ea typeface="Calibri" panose="020F0502020204030204" pitchFamily="34" charset="0"/>
                <a:cs typeface="Times New Roman" panose="02020603050405020304" pitchFamily="18" charset="0"/>
              </a:rPr>
              <a:t>ampi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effectLst/>
                <a:latin typeface="TimesNewRoman,BoldItalic"/>
                <a:ea typeface="Calibri" panose="020F0502020204030204" pitchFamily="34" charset="0"/>
                <a:cs typeface="Times New Roman" panose="02020603050405020304" pitchFamily="18" charset="0"/>
              </a:rPr>
              <a:t>ratu</a:t>
            </a:r>
            <a:r>
              <a:rPr lang="en-US" sz="1600" dirty="0">
                <a:effectLst/>
                <a:latin typeface="TimesNewRoman,Italic"/>
                <a:ea typeface="Calibri" panose="020F0502020204030204" pitchFamily="34" charset="0"/>
                <a:cs typeface="Times New Roman" panose="02020603050405020304" pitchFamily="18" charset="0"/>
              </a:rPr>
              <a:t> (Pap)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ampi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effectLst/>
                <a:latin typeface="TimesNewRoman,Italic"/>
                <a:ea typeface="Calibri" panose="020F0502020204030204" pitchFamily="34" charset="0"/>
                <a:cs typeface="Times New Roman" panose="02020603050405020304" pitchFamily="18" charset="0"/>
              </a:rPr>
              <a:t>ratu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iʎə</a:t>
            </a:r>
            <a:r>
              <a:rPr lang="en-US" sz="1600" dirty="0">
                <a:effectLst/>
                <a:latin typeface="TimesNewRoman,Italic"/>
                <a:ea typeface="Calibri" panose="020F0502020204030204" pitchFamily="34" charset="0"/>
                <a:cs typeface="Times New Roman" panose="02020603050405020304" pitchFamily="18" charset="0"/>
              </a:rPr>
              <a:t> (Cap</a:t>
            </a:r>
            <a:r>
              <a:rPr lang="en-US" sz="1600" baseline="30000" dirty="0">
                <a:effectLst/>
                <a:latin typeface="TimesNewRoman,Italic"/>
                <a:ea typeface="Calibri" panose="020F0502020204030204" pitchFamily="34" charset="0"/>
                <a:cs typeface="Times New Roman" panose="02020603050405020304" pitchFamily="18" charset="0"/>
              </a:rPr>
              <a:t>2</a:t>
            </a:r>
            <a:r>
              <a:rPr lang="en-US" sz="1600" dirty="0">
                <a:effectLst/>
                <a:latin typeface="TimesNewRoman,Italic"/>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1600" dirty="0">
                <a:effectLst/>
                <a:latin typeface="TimesNewRoman,Italic"/>
                <a:ea typeface="Calibri" panose="020F0502020204030204" pitchFamily="34" charset="0"/>
                <a:cs typeface="Times New Roman" panose="02020603050405020304" pitchFamily="18" charset="0"/>
              </a:rPr>
              <a:t>la </a:t>
            </a:r>
            <a:r>
              <a:rPr lang="en-US" sz="1600" dirty="0" err="1">
                <a:effectLst/>
                <a:latin typeface="TimesNewRoman,Italic"/>
                <a:ea typeface="Calibri" panose="020F0502020204030204" pitchFamily="34" charset="0"/>
                <a:cs typeface="Times New Roman" panose="02020603050405020304" pitchFamily="18" charset="0"/>
              </a:rPr>
              <a:t>t̠ʃi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flik</a:t>
            </a:r>
            <a:r>
              <a:rPr lang="en-US" sz="1600" baseline="30000" dirty="0" err="1">
                <a:effectLst/>
                <a:latin typeface="TimesNewRoman,Italic"/>
                <a:ea typeface="Calibri" panose="020F0502020204030204" pitchFamily="34" charset="0"/>
                <a:cs typeface="Times New Roman" panose="02020603050405020304" pitchFamily="18" charset="0"/>
              </a:rPr>
              <a:t>j</a:t>
            </a:r>
            <a:r>
              <a:rPr lang="en-US" sz="1600" dirty="0" err="1">
                <a:effectLst/>
                <a:latin typeface="TimesNewRoman,Italic"/>
                <a:ea typeface="Calibri" panose="020F0502020204030204" pitchFamily="34" charset="0"/>
                <a:cs typeface="Times New Roman" panose="02020603050405020304" pitchFamily="18" charset="0"/>
              </a:rPr>
              <a:t>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begu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D.ms</a:t>
            </a:r>
            <a:r>
              <a:rPr lang="en-US" sz="1600" dirty="0">
                <a:effectLst/>
                <a:latin typeface="TimesNewRoman,Italic"/>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popa</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kasə</a:t>
            </a:r>
            <a:r>
              <a:rPr lang="en-US" sz="1600" dirty="0">
                <a:effectLst/>
                <a:latin typeface="TimesNewRoman,Italic"/>
                <a:ea typeface="Calibri" panose="020F0502020204030204" pitchFamily="34" charset="0"/>
                <a:cs typeface="Times New Roman" panose="02020603050405020304" pitchFamily="18" charset="0"/>
              </a:rPr>
              <a:t> (Pap)</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extended to animate – human and to inanimate nouns: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a:t>
            </a:r>
            <a:r>
              <a:rPr lang="en-US" sz="1600" dirty="0" err="1">
                <a:effectLst/>
                <a:latin typeface="TimesNewRoman,BoldItalic"/>
                <a:ea typeface="Calibri" panose="020F0502020204030204" pitchFamily="34" charset="0"/>
                <a:cs typeface="Times New Roman" panose="02020603050405020304" pitchFamily="18" charset="0"/>
              </a:rPr>
              <a:t>o̯</a:t>
            </a:r>
            <a:r>
              <a:rPr lang="en-US" sz="1600" dirty="0" err="1">
                <a:effectLst/>
                <a:latin typeface="TimesNewRoman,Italic"/>
                <a:ea typeface="Calibri" panose="020F0502020204030204" pitchFamily="34" charset="0"/>
                <a:cs typeface="Times New Roman" panose="02020603050405020304" pitchFamily="18" charset="0"/>
              </a:rPr>
              <a:t>ada</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kalu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fi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t̠ʃor</a:t>
            </a:r>
            <a:r>
              <a:rPr lang="en-US" sz="1600" dirty="0">
                <a:effectLst/>
                <a:latin typeface="TimesNewRoman,Italic"/>
                <a:ea typeface="Calibri" panose="020F0502020204030204" pitchFamily="34" charset="0"/>
                <a:cs typeface="Times New Roman" panose="02020603050405020304" pitchFamily="18" charset="0"/>
              </a:rPr>
              <a:t> (Cap</a:t>
            </a:r>
            <a:r>
              <a:rPr lang="en-US" sz="1600" baseline="30000" dirty="0">
                <a:effectLst/>
                <a:latin typeface="TimesNewRoman,Italic"/>
                <a:ea typeface="Calibri" panose="020F0502020204030204" pitchFamily="34" charset="0"/>
                <a:cs typeface="Times New Roman" panose="02020603050405020304" pitchFamily="18" charset="0"/>
              </a:rPr>
              <a:t>2</a:t>
            </a:r>
            <a:r>
              <a:rPr lang="en-US" sz="1600" dirty="0">
                <a:effectLst/>
                <a:latin typeface="TimesNewRoman,Italic"/>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600" dirty="0" err="1">
                <a:effectLst/>
                <a:latin typeface="TimesNewRoman,Italic"/>
                <a:ea typeface="Calibri" panose="020F0502020204030204" pitchFamily="34" charset="0"/>
                <a:cs typeface="Times New Roman" panose="02020603050405020304" pitchFamily="18" charset="0"/>
              </a:rPr>
              <a:t>t̠ʃə</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nuʃa</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meru</a:t>
            </a:r>
            <a:r>
              <a:rPr lang="en-US" sz="1600" dirty="0">
                <a:effectLst/>
                <a:latin typeface="TimesNewRoman,Italic"/>
                <a:ea typeface="Calibri" panose="020F0502020204030204" pitchFamily="34" charset="0"/>
                <a:cs typeface="Times New Roman" panose="02020603050405020304" pitchFamily="18" charset="0"/>
              </a:rPr>
              <a:t> (Can)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600" dirty="0" err="1">
                <a:effectLst/>
                <a:latin typeface="TimesNewRoman,Italic"/>
                <a:ea typeface="Calibri" panose="020F0502020204030204" pitchFamily="34" charset="0"/>
                <a:cs typeface="Times New Roman" panose="02020603050405020304" pitchFamily="18" charset="0"/>
              </a:rPr>
              <a:t>kəl</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a:t>
            </a:r>
            <a:r>
              <a:rPr lang="en-US" sz="1600" dirty="0" err="1">
                <a:effectLst/>
                <a:latin typeface="TimesNewRoman,BoldItalic"/>
                <a:ea typeface="Calibri" panose="020F0502020204030204" pitchFamily="34" charset="0"/>
                <a:cs typeface="Times New Roman" panose="02020603050405020304" pitchFamily="18" charset="0"/>
              </a:rPr>
              <a:t>o̯</a:t>
            </a:r>
            <a:r>
              <a:rPr lang="en-US" sz="1600" dirty="0" err="1">
                <a:effectLst/>
                <a:latin typeface="TimesNewRoman,Italic"/>
                <a:ea typeface="Calibri" panose="020F0502020204030204" pitchFamily="34" charset="0"/>
                <a:cs typeface="Times New Roman" panose="02020603050405020304" pitchFamily="18" charset="0"/>
              </a:rPr>
              <a:t>aɲu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ti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kuʃu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D.ms</a:t>
            </a:r>
            <a:r>
              <a:rPr lang="en-US" sz="1600" dirty="0">
                <a:effectLst/>
                <a:latin typeface="TimesNewRoman,Italic"/>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zidu</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lu</a:t>
            </a:r>
            <a:r>
              <a:rPr lang="en-US" sz="1600" dirty="0">
                <a:effectLst/>
                <a:latin typeface="TimesNewRoman,Italic"/>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kasa</a:t>
            </a:r>
            <a:r>
              <a:rPr lang="en-US" sz="1600" dirty="0">
                <a:effectLst/>
                <a:latin typeface="TimesNewRoman,Italic"/>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D.ms</a:t>
            </a:r>
            <a:r>
              <a:rPr lang="en-US" sz="1600" dirty="0">
                <a:effectLst/>
                <a:latin typeface="TimesNewRoman,Italic"/>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extended to the feminine (see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zidu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kasa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but also to the plural:</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bu'naru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zmeji</a:t>
            </a:r>
            <a:r>
              <a:rPr lang="en-US" sz="1600" dirty="0" err="1">
                <a:effectLst/>
                <a:latin typeface="TimesNewRoman,Italic"/>
                <a:ea typeface="Calibri" panose="020F0502020204030204" pitchFamily="34" charset="0"/>
                <a:cs typeface="Times New Roman" panose="02020603050405020304" pitchFamily="18" charset="0"/>
              </a:rPr>
              <a:t>ʎ</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Can</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907AA19-89DD-E376-7AE3-60694DD2F530}"/>
              </a:ext>
            </a:extLst>
          </p:cNvPr>
          <p:cNvSpPr txBox="1"/>
          <p:nvPr/>
        </p:nvSpPr>
        <p:spPr>
          <a:xfrm>
            <a:off x="7839857" y="1648918"/>
            <a:ext cx="4352144" cy="2169825"/>
          </a:xfrm>
          <a:prstGeom prst="rect">
            <a:avLst/>
          </a:prstGeom>
          <a:noFill/>
        </p:spPr>
        <p:txBody>
          <a:bodyPr wrap="square" rtlCol="0">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double-marked constructions are very well attested, especially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Lumniță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Skra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 </a:t>
            </a:r>
            <a:r>
              <a:rPr lang="en-US" sz="1800" dirty="0" err="1">
                <a:effectLst/>
                <a:latin typeface="TimesNewRoman,Italic"/>
                <a:ea typeface="Calibri" panose="020F0502020204030204" pitchFamily="34" charset="0"/>
                <a:cs typeface="Times New Roman" panose="02020603050405020304" pitchFamily="18" charset="0"/>
              </a:rPr>
              <a:t>ə</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mpi'ratului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kasa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(MP)</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kasa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tinirului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(MP)</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mjerdzirḙa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tsista</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kalului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Kats</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in the plural:</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tat</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lu </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fi't̠ʃurilw</a:t>
            </a:r>
            <a:r>
              <a:rPr lang="en-US" sz="1800" dirty="0" err="1">
                <a:effectLst/>
                <a:latin typeface="TimesNewRoman,Italic"/>
                <a:ea typeface="Calibri" panose="020F0502020204030204" pitchFamily="34" charset="0"/>
                <a:cs typeface="Times New Roman" panose="02020603050405020304" pitchFamily="18" charset="0"/>
              </a:rPr>
              <a:t>ə</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 (MP)</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2403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6E9E30-DE47-3060-BA0B-113EF7F5E277}"/>
              </a:ext>
            </a:extLst>
          </p:cNvPr>
          <p:cNvSpPr txBox="1"/>
          <p:nvPr/>
        </p:nvSpPr>
        <p:spPr>
          <a:xfrm>
            <a:off x="3046751" y="1462311"/>
            <a:ext cx="6093500" cy="3925883"/>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Based on his own investigations, 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Atanasov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argues that the use of the article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əl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specific to the speech of the village of Uma, whilst its variant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əṷ</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specific to the speech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Ţârnareca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where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pronounced as a velar consonant, similar to a vowel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Atanasov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2002: 213).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insensitive to gender and number, it has extended to animate – human and to inanimate nouns; therefore, like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has generalized:</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ə</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ampi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ratu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fɛt</a:t>
            </a:r>
            <a:r>
              <a:rPr lang="en-US" sz="1600" dirty="0" err="1">
                <a:effectLst/>
                <a:latin typeface="TimesNewRoman,Italic"/>
                <a:ea typeface="Calibri" panose="020F0502020204030204" pitchFamily="34" charset="0"/>
                <a:cs typeface="Times New Roman" panose="02020603050405020304" pitchFamily="18" charset="0"/>
              </a:rPr>
              <a:t>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(Cap</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t>
            </a:r>
            <a:r>
              <a:rPr lang="en-US" sz="1600" dirty="0" err="1">
                <a:effectLst/>
                <a:latin typeface="TimesNewRoman,Italic"/>
                <a:ea typeface="Calibri" panose="020F0502020204030204" pitchFamily="34" charset="0"/>
                <a:cs typeface="Times New Roman" panose="02020603050405020304" pitchFamily="18" charset="0"/>
              </a:rPr>
              <a:t>ə</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trar</a:t>
            </a:r>
            <a:r>
              <a:rPr lang="ro-RO"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600" dirty="0" err="1">
                <a:effectLst/>
                <a:latin typeface="TimesNewRoman,Italic"/>
                <a:ea typeface="Calibri" panose="020F0502020204030204" pitchFamily="34" charset="0"/>
                <a:cs typeface="Times New Roman" panose="02020603050405020304" pitchFamily="18" charset="0"/>
              </a:rPr>
              <a:t>ə</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dirty="0" err="1">
                <a:effectLst/>
                <a:latin typeface="TimesNewRoman,Italic"/>
                <a:ea typeface="Calibri" panose="020F0502020204030204" pitchFamily="34" charset="0"/>
                <a:cs typeface="Times New Roman" panose="02020603050405020304" pitchFamily="18" charset="0"/>
              </a:rPr>
              <a:t>ə</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(Kats)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tsela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a:t>
            </a:r>
            <a:r>
              <a:rPr lang="en-US" sz="1600" dirty="0" err="1">
                <a:effectLst/>
                <a:latin typeface="TimesNewRoman,Italic"/>
                <a:ea typeface="Calibri" panose="020F0502020204030204" pitchFamily="34" charset="0"/>
                <a:cs typeface="Times New Roman" panose="02020603050405020304" pitchFamily="18" charset="0"/>
              </a:rPr>
              <a:t>ə</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bit </a:t>
            </a:r>
            <a:r>
              <a:rPr lang="en-US" sz="1600" dirty="0" err="1">
                <a:effectLst/>
                <a:latin typeface="TimesNewRoman,Italic"/>
                <a:ea typeface="Calibri" panose="020F0502020204030204" pitchFamily="34" charset="0"/>
                <a:cs typeface="Times New Roman" panose="02020603050405020304" pitchFamily="18" charset="0"/>
              </a:rPr>
              <a:t>ə</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rapi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(DP)</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also occur – like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in multiple-marked structures: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effectLst/>
                <a:latin typeface="TimesNewRoman,Italic"/>
                <a:ea typeface="Calibri" panose="020F0502020204030204" pitchFamily="34" charset="0"/>
                <a:cs typeface="Times New Roman" panose="02020603050405020304" pitchFamily="18" charset="0"/>
              </a:rPr>
              <a:t>əṷ</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tsarlui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fi</a:t>
            </a:r>
            <a:r>
              <a:rPr lang="ro-RO"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err="1">
                <a:effectLst/>
                <a:latin typeface="TimesNewRoman,Italic"/>
                <a:ea typeface="Calibri" panose="020F0502020204030204" pitchFamily="34" charset="0"/>
                <a:cs typeface="Times New Roman" panose="02020603050405020304" pitchFamily="18" charset="0"/>
              </a:rPr>
              <a:t>t̠ʃ</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or</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2035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DC3A24-9662-3F1D-3D3E-8EC96B6566A4}"/>
              </a:ext>
            </a:extLst>
          </p:cNvPr>
          <p:cNvSpPr txBox="1"/>
          <p:nvPr/>
        </p:nvSpPr>
        <p:spPr>
          <a:xfrm>
            <a:off x="1693888" y="449706"/>
            <a:ext cx="8394491" cy="4247317"/>
          </a:xfrm>
          <a:prstGeom prst="rect">
            <a:avLst/>
          </a:prstGeom>
          <a:noFill/>
        </p:spPr>
        <p:txBody>
          <a:bodyPr wrap="square">
            <a:spAutoFit/>
          </a:bodyPr>
          <a:lstStyle/>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origin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discussion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origin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never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ending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story in Romanian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linguistics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Three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hypotheses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formulated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19th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century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original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later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innovation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Hasdeu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1879, Meyer-</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Lubke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1930, Rosetti 1964, Rosetti 1986, Coteanu 1969, Ruxăndoiu 2018);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explained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analogy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acestui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acelui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original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later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innovation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fact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occurs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specific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syntactic</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contexts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(lui Ion, lui Ilie)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Bacmeister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1897,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Găzdaru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1929, Densusianu 1938, Dimitrescu 1974,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hypothesis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hunt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hounds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both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inherited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Latin,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err="1">
                <a:effectLst/>
                <a:latin typeface="Times New Roman" panose="02020603050405020304" pitchFamily="18" charset="0"/>
                <a:ea typeface="Calibri" panose="020F0502020204030204" pitchFamily="34" charset="0"/>
                <a:cs typeface="Times New Roman" panose="02020603050405020304" pitchFamily="18" charset="0"/>
              </a:rPr>
              <a:t>illo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cap="small" dirty="0" err="1">
                <a:effectLst/>
                <a:latin typeface="Times New Roman" panose="02020603050405020304" pitchFamily="18" charset="0"/>
                <a:ea typeface="Calibri" panose="020F0502020204030204" pitchFamily="34" charset="0"/>
                <a:cs typeface="Times New Roman" panose="02020603050405020304" pitchFamily="18" charset="0"/>
              </a:rPr>
              <a:t>illui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(Pușcariu 1921).</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Ei, ii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escape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controversies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origin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explained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either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an old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phenomenon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(Philippide, Densusianu 1938);</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either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 recent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phenomenon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(Coteanu 1969).</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04698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310A98-23D3-4D4D-3D8C-8EAAD7E7F5A3}"/>
              </a:ext>
            </a:extLst>
          </p:cNvPr>
          <p:cNvSpPr txBox="1"/>
          <p:nvPr/>
        </p:nvSpPr>
        <p:spPr>
          <a:xfrm>
            <a:off x="2143593" y="944380"/>
            <a:ext cx="6996658" cy="3416320"/>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documents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show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both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attested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15th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century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Wallachia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Moldova.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compelling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evidence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assume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different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origins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inherited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illo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controversial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following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reasons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unstressed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evolved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u in Romanian,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therefore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illo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nominative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accusative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illu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(&lt;</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illum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would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same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outcome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only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2)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ending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appears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m.sg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determiners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(acestui, acelui, lui, etc.),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including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Daco-</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NO, in old Romanian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high-frequency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low-frequency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ratio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does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favour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2786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550ECA-B398-9F1A-AB82-B16A479A27F0}"/>
              </a:ext>
            </a:extLst>
          </p:cNvPr>
          <p:cNvSpPr txBox="1"/>
          <p:nvPr/>
        </p:nvSpPr>
        <p:spPr>
          <a:xfrm>
            <a:off x="1334125" y="404734"/>
            <a:ext cx="9518754" cy="4801314"/>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existence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correlation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demonstrated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two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phenomena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change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distribution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printed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texts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Wallachia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18th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century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constantly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changed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because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formally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diverged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2)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co-occurrence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marker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same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sequence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same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explained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reduction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frequently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functional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word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unstressed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position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initially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specific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contexts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relevant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possible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influence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phonological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context on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loss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glide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before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initial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high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palatal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vowel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very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existence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marker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must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attributed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changes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occured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position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example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northern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Crișana,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appears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exclusively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ending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 consonant, in (semi)vocalic -u,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semivocalic -i,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cal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horse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codru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forest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leu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chicken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kalului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&gt;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kaluli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pujului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&gt;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pujuli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indent="457200"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whereas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câine dog:</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kɨnelui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57590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6980CE-275E-0AED-0CED-74F8756296B7}"/>
              </a:ext>
            </a:extLst>
          </p:cNvPr>
          <p:cNvSpPr txBox="1"/>
          <p:nvPr/>
        </p:nvSpPr>
        <p:spPr>
          <a:xfrm>
            <a:off x="1888761" y="614598"/>
            <a:ext cx="8469442" cy="3693319"/>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fact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exactly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area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phenomenon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occurs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also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occurs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proves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again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correlation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hand,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attested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northern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Moldova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including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Bukovina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Bessarabia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Transnistrian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dialects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same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locality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coexist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toponyms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Vadu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Horoniculu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Vadu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Horonicului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Dealu lu Precup (Pușcariu 1974: 450).</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analogical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pressure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masculine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some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changed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Daco-</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such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Aromanian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Istroromanian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especially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northern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prenominal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 marker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le/ li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ʎe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ʎi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palatal lateral.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masculine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led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replacement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palatal.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Istroromanian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glide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both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explained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result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analogy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or as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result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phonological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reduction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functional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words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3402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806ACC-8704-91B5-B8EE-8DE191BA1CA8}"/>
              </a:ext>
            </a:extLst>
          </p:cNvPr>
          <p:cNvSpPr txBox="1"/>
          <p:nvPr/>
        </p:nvSpPr>
        <p:spPr>
          <a:xfrm>
            <a:off x="1903751" y="599607"/>
            <a:ext cx="8255831" cy="5355312"/>
          </a:xfrm>
          <a:prstGeom prst="rect">
            <a:avLst/>
          </a:prstGeom>
          <a:noFill/>
        </p:spPr>
        <p:txBody>
          <a:bodyPr wrap="square">
            <a:spAutoFit/>
          </a:bodyPr>
          <a:lstStyle/>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‘animate’ feature is a very important feature in traditional grammars. It has been discussed for a long time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Racoviță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1938,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Graur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1945,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Iordan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Guțu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Romalo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Niculescu 1967, Avram 1997, GALR, etc.). In fact, the main grammars are talking about a sensitivity of the Romanian for marking animacy. The grammars mention, every single time, that the ‘animate’ feature controls phenomena such as prenominal marking in Romanian. The data from the old Romanian shows that this trait should be taken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cum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grano</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salis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it a split ... in animacy? How is it that some masculine anthroponyms admit prenominal marking and others are attested with postnominal marking? Do they have less ... animacy? And do the feminine anthroponyms occupy a lower position in the animacy scale? I don't even want to take that into consideration...</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data show that ‘animate’ feature should not be assign an absolute value, since, for example, morphophonological features are as important as semantic feature. Or, even more important...</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sometimes it depends on which register we have in mind. Literary language can be an example, but even here the norms were established at a later date. Compared to the standard literary language, colloquial registers of the spoken language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-Romanian varieties show a (somehow) reduced sensitivity to animacy, as the prenominal marking has extended to the inanimate nouns. Likewise in some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-Romance varieties.</a:t>
            </a:r>
            <a:endParaRPr lang="en-R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06276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06019A-822B-9B28-4840-94FAD027527F}"/>
              </a:ext>
            </a:extLst>
          </p:cNvPr>
          <p:cNvSpPr txBox="1"/>
          <p:nvPr/>
        </p:nvSpPr>
        <p:spPr>
          <a:xfrm>
            <a:off x="1648918" y="494675"/>
            <a:ext cx="8904157" cy="4801314"/>
          </a:xfrm>
          <a:prstGeom prst="rect">
            <a:avLst/>
          </a:prstGeom>
          <a:noFill/>
        </p:spPr>
        <p:txBody>
          <a:bodyPr wrap="square">
            <a:spAutoFit/>
          </a:bodyPr>
          <a:lstStyle/>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now</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sixty-four-thousand-dollar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question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status of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preproprial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One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hypothesis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etc.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traditional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modern?)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interpretation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reflects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origin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(GLR 1963: 104‐105, Giurgea 2013).</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could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considered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determiner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feature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which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without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inflexion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hypothesis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supported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fact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even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colloquial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register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kinship</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accept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marker: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 mama, lu' sor‐ta, lu' </a:t>
            </a:r>
            <a:r>
              <a:rPr lang="ro-RO" sz="1800" i="1" dirty="0" err="1">
                <a:effectLst/>
                <a:latin typeface="Times New Roman" panose="02020603050405020304" pitchFamily="18" charset="0"/>
                <a:ea typeface="Calibri" panose="020F0502020204030204" pitchFamily="34" charset="0"/>
                <a:cs typeface="Times New Roman" panose="02020603050405020304" pitchFamily="18" charset="0"/>
              </a:rPr>
              <a:t>băiatu</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determiner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status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suggested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restrictions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singular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which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indicates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singular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number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because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do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genitive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dative select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DPs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oblique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Moreover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inflexion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exhibit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standard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register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literary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language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postnominal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determiner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assumed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simply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remains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empty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different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intepretation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Longobardi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1994).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proprial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unique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Romanian,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found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among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many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languages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Tagalog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(Campbell 1991: 1587),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Māori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Harlow</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2001: 28-29), Catalan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Coromina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2001),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Icelandic</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Sigurðsson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2006; Wood 2009),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certain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dialects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Norwegian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Swedish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Delsing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1993,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Delsing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2003,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Johannessen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Garbacz</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2014 etc.).</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21098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5D8B17-CEE7-FA89-0000-FCEDA6E2E32C}"/>
              </a:ext>
            </a:extLst>
          </p:cNvPr>
          <p:cNvSpPr txBox="1"/>
          <p:nvPr/>
        </p:nvSpPr>
        <p:spPr>
          <a:xfrm>
            <a:off x="1768839" y="659568"/>
            <a:ext cx="7371412" cy="2585323"/>
          </a:xfrm>
          <a:prstGeom prst="rect">
            <a:avLst/>
          </a:prstGeom>
          <a:noFill/>
        </p:spPr>
        <p:txBody>
          <a:bodyPr wrap="square">
            <a:spAutoFit/>
          </a:bodyPr>
          <a:lstStyle/>
          <a:p>
            <a:pPr indent="457200"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proprial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highly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selective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complements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occurring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grammatically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exclusion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suggest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proprial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special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determiner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whose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limited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distribution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reflects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function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important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semantics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specifically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Muñoz</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2019).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Muñoz</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suggests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element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distinct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definite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semantic role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take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name-bearing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predicate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rigidly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referential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expression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example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Romanian,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selects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an NP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yield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DP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consisting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article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on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following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highly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simplified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representation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referential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name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 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BD571C6-F4B1-482B-AD71-44A722BA7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6950" y="3832590"/>
            <a:ext cx="2578100" cy="901700"/>
          </a:xfrm>
          <a:prstGeom prst="rect">
            <a:avLst/>
          </a:prstGeom>
        </p:spPr>
      </p:pic>
      <p:sp>
        <p:nvSpPr>
          <p:cNvPr id="9" name="TextBox 8">
            <a:extLst>
              <a:ext uri="{FF2B5EF4-FFF2-40B4-BE49-F238E27FC236}">
                <a16:creationId xmlns:a16="http://schemas.microsoft.com/office/drawing/2014/main" id="{B138E442-45C4-2CAA-8E48-C8BE8D1C91C1}"/>
              </a:ext>
            </a:extLst>
          </p:cNvPr>
          <p:cNvSpPr txBox="1"/>
          <p:nvPr/>
        </p:nvSpPr>
        <p:spPr>
          <a:xfrm>
            <a:off x="5620215" y="4921405"/>
            <a:ext cx="1764835" cy="369332"/>
          </a:xfrm>
          <a:prstGeom prst="rect">
            <a:avLst/>
          </a:prstGeom>
          <a:noFill/>
        </p:spPr>
        <p:txBody>
          <a:bodyPr wrap="square" rtlCol="0">
            <a:spAutoFit/>
          </a:bodyPr>
          <a:lstStyle/>
          <a:p>
            <a:r>
              <a:rPr lang="en-GB" dirty="0"/>
              <a:t>l</a:t>
            </a:r>
            <a:r>
              <a:rPr lang="en-RO" dirty="0"/>
              <a:t>ui    Ion</a:t>
            </a:r>
          </a:p>
        </p:txBody>
      </p:sp>
    </p:spTree>
    <p:extLst>
      <p:ext uri="{BB962C8B-B14F-4D97-AF65-F5344CB8AC3E}">
        <p14:creationId xmlns:p14="http://schemas.microsoft.com/office/powerpoint/2010/main" val="1794152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9E742F-8686-CAD3-807B-9189B5D6DC6B}"/>
              </a:ext>
            </a:extLst>
          </p:cNvPr>
          <p:cNvSpPr txBox="1"/>
          <p:nvPr/>
        </p:nvSpPr>
        <p:spPr>
          <a:xfrm>
            <a:off x="1974573" y="530087"/>
            <a:ext cx="8004313" cy="5386090"/>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various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Daco-Romanian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Daco-</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 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longer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restricted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singular,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longer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sensitive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gender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animacy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combine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plural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forms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inanimate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might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suggest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whatever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status in old Romanian –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now</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closer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because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case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markers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sensitive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number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fact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also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used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feminine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shows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lost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φ-features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data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Daco-Romanian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Daco-</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should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ignored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grammaticalization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process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keeps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repeating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Daco-Romanian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with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lui/lu, li etc.), but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also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Daco-</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although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generalized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all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these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varieties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Since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nouns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due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their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referential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meaning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DPs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perhaps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instance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N-</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movement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 as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Longobardi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1994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proposed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Romance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languages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lui/lu</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clearly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an independent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morpheme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one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might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conclude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from</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beginning</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case marker (GALR, GOR, SOR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treat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as a case marker).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Lui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preceded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which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may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interpreted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either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as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fact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takes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complement or as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possibility</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al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K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head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Whatever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interpretation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we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must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bear</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mind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there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second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AL</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might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possible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certain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areas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fusion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a</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(&lt;AD)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and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descendants</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of ILLE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did</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happen</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not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a(l) lu(i) &gt; al(u), but a lu(i)&gt; al(u)).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ro-RO"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2896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14933</Words>
  <Application>Microsoft Macintosh PowerPoint</Application>
  <PresentationFormat>Widescreen</PresentationFormat>
  <Paragraphs>852</Paragraphs>
  <Slides>75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75</vt:i4>
      </vt:variant>
    </vt:vector>
  </HeadingPairs>
  <TitlesOfParts>
    <vt:vector size="82" baseType="lpstr">
      <vt:lpstr>Arial</vt:lpstr>
      <vt:lpstr>Calibri</vt:lpstr>
      <vt:lpstr>Calibri Light</vt:lpstr>
      <vt:lpstr>Times New Roman</vt:lpstr>
      <vt:lpstr>TimesNewRoman,BoldItalic</vt:lpstr>
      <vt:lpstr>TimesNewRoman,Italic</vt:lpstr>
      <vt:lpstr>Office Theme</vt:lpstr>
      <vt:lpstr>Analytic marking of obliques in Romanian: the case of lu(i) and li…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Oana Uta</dc:creator>
  <cp:lastModifiedBy>Oana</cp:lastModifiedBy>
  <cp:revision>6</cp:revision>
  <dcterms:created xsi:type="dcterms:W3CDTF">2022-12-12T20:24:40Z</dcterms:created>
  <dcterms:modified xsi:type="dcterms:W3CDTF">2022-12-13T10:54:37Z</dcterms:modified>
</cp:coreProperties>
</file>