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71" r:id="rId2"/>
    <p:sldId id="365" r:id="rId3"/>
    <p:sldId id="366" r:id="rId4"/>
    <p:sldId id="317" r:id="rId5"/>
    <p:sldId id="404" r:id="rId6"/>
    <p:sldId id="402" r:id="rId7"/>
    <p:sldId id="367" r:id="rId8"/>
    <p:sldId id="320" r:id="rId9"/>
    <p:sldId id="321" r:id="rId10"/>
    <p:sldId id="368" r:id="rId11"/>
    <p:sldId id="396" r:id="rId12"/>
    <p:sldId id="326" r:id="rId13"/>
    <p:sldId id="328" r:id="rId14"/>
    <p:sldId id="369" r:id="rId15"/>
    <p:sldId id="398" r:id="rId16"/>
    <p:sldId id="399" r:id="rId17"/>
    <p:sldId id="385" r:id="rId18"/>
    <p:sldId id="349" r:id="rId19"/>
    <p:sldId id="370" r:id="rId20"/>
    <p:sldId id="390" r:id="rId21"/>
    <p:sldId id="298" r:id="rId22"/>
    <p:sldId id="359" r:id="rId23"/>
    <p:sldId id="392" r:id="rId24"/>
    <p:sldId id="371" r:id="rId25"/>
    <p:sldId id="341" r:id="rId26"/>
    <p:sldId id="299" r:id="rId27"/>
    <p:sldId id="335" r:id="rId28"/>
    <p:sldId id="303" r:id="rId29"/>
    <p:sldId id="342" r:id="rId30"/>
    <p:sldId id="336" r:id="rId31"/>
    <p:sldId id="372" r:id="rId32"/>
    <p:sldId id="302" r:id="rId33"/>
    <p:sldId id="350" r:id="rId34"/>
    <p:sldId id="373" r:id="rId35"/>
    <p:sldId id="305" r:id="rId36"/>
    <p:sldId id="374" r:id="rId37"/>
    <p:sldId id="306" r:id="rId38"/>
    <p:sldId id="339" r:id="rId39"/>
    <p:sldId id="338" r:id="rId40"/>
    <p:sldId id="393" r:id="rId41"/>
    <p:sldId id="337" r:id="rId42"/>
    <p:sldId id="375" r:id="rId43"/>
    <p:sldId id="307" r:id="rId44"/>
    <p:sldId id="340" r:id="rId45"/>
    <p:sldId id="376" r:id="rId46"/>
    <p:sldId id="361" r:id="rId47"/>
    <p:sldId id="309" r:id="rId48"/>
    <p:sldId id="310" r:id="rId49"/>
    <p:sldId id="343" r:id="rId50"/>
    <p:sldId id="378" r:id="rId51"/>
    <p:sldId id="311" r:id="rId52"/>
    <p:sldId id="400" r:id="rId53"/>
    <p:sldId id="352" r:id="rId54"/>
    <p:sldId id="379" r:id="rId55"/>
    <p:sldId id="313" r:id="rId56"/>
    <p:sldId id="333" r:id="rId57"/>
    <p:sldId id="351" r:id="rId58"/>
    <p:sldId id="314" r:id="rId59"/>
    <p:sldId id="394" r:id="rId60"/>
    <p:sldId id="395" r:id="rId61"/>
    <p:sldId id="344" r:id="rId62"/>
    <p:sldId id="380" r:id="rId63"/>
    <p:sldId id="354" r:id="rId64"/>
    <p:sldId id="356" r:id="rId65"/>
    <p:sldId id="381" r:id="rId66"/>
    <p:sldId id="386" r:id="rId67"/>
    <p:sldId id="332" r:id="rId68"/>
    <p:sldId id="358" r:id="rId69"/>
    <p:sldId id="383" r:id="rId70"/>
    <p:sldId id="362" r:id="rId71"/>
    <p:sldId id="308" r:id="rId72"/>
    <p:sldId id="363" r:id="rId73"/>
    <p:sldId id="384" r:id="rId74"/>
    <p:sldId id="387" r:id="rId75"/>
    <p:sldId id="388" r:id="rId7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19A533F-654E-3BA0-A732-EA93F384346C}" name="Giusy Truncellito" initials="GT" userId="S::g.truncellito@studenti.unistrasi.it::14b1bf78-6a9a-4652-81e6-90fe89fb29b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F90"/>
    <a:srgbClr val="AAB8E4"/>
    <a:srgbClr val="FFF4E7"/>
    <a:srgbClr val="DE806B"/>
    <a:srgbClr val="D9B2F6"/>
    <a:srgbClr val="83D2F0"/>
    <a:srgbClr val="7AC4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ile chiaro 2 - Color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ile medio 4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8FB837D-C827-4EFA-A057-4D05807E0F7C}" styleName="Stile con tema 1 - Color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7" autoAdjust="0"/>
    <p:restoredTop sz="92338"/>
  </p:normalViewPr>
  <p:slideViewPr>
    <p:cSldViewPr snapToGrid="0">
      <p:cViewPr varScale="1">
        <p:scale>
          <a:sx n="100" d="100"/>
          <a:sy n="100" d="100"/>
        </p:scale>
        <p:origin x="1160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386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566233A0-B108-B55D-166F-9A32E3E853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907A79F-8133-752C-F009-16B97E5FD9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052BD-C57A-774E-B991-710880F10518}" type="datetimeFigureOut">
              <a:rPr lang="it-IT" smtClean="0"/>
              <a:t>17/05/22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BC8CC53-414E-CD12-FE11-28F04E1EBA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A41411B-DF46-95D7-4F03-0C3FF83194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6A6DC-7DD6-504D-84B8-5C7CBC592A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4517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9D7EA-63DF-D64C-86C8-15DA95FB2ECC}" type="datetimeFigureOut">
              <a:rPr lang="it-IT" smtClean="0"/>
              <a:t>17/05/22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E5F6C-9A95-744C-B276-8B2B6648B9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07653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8113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Aggiungere </a:t>
            </a:r>
            <a:r>
              <a:rPr lang="it-IT" dirty="0" err="1"/>
              <a:t>meaning</a:t>
            </a:r>
            <a:r>
              <a:rPr lang="it-IT" dirty="0"/>
              <a:t> of the </a:t>
            </a:r>
            <a:r>
              <a:rPr lang="it-IT" dirty="0" err="1"/>
              <a:t>reduplicated</a:t>
            </a:r>
            <a:r>
              <a:rPr lang="it-IT" dirty="0"/>
              <a:t> </a:t>
            </a:r>
            <a:r>
              <a:rPr lang="it-IT" dirty="0" err="1"/>
              <a:t>forms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4119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845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5009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49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1188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53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1460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55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8188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59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6903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60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0718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61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891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63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3141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74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684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E5F6C-9A95-744C-B276-8B2B6648B913}" type="slidenum">
              <a:rPr lang="it-IT" smtClean="0"/>
              <a:t>75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4555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12AA16-9E79-49A4-890C-D00F2E9EE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5036AE5-215E-400E-885E-657704256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2620FE-ED23-4BD6-BCB7-3759A2C86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6917E-7910-1743-AEC1-55087E6F3B1D}" type="datetime1">
              <a:rPr lang="it-IT" smtClean="0"/>
              <a:t>17/05/22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E20135-CA9C-4A0F-A27C-17D6CCE40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EFDF8E-6755-4C0E-902A-CE43936C0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0367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6093C4-3237-4EB0-BD11-FB72FC1AF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7574FC-CAB1-46A1-8768-A4417B26C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943D7BC-1C89-478C-B7C9-8A3D11C45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0D9E-961C-8F46-A3FD-38D72E478A9D}" type="datetime1">
              <a:rPr lang="it-IT" smtClean="0"/>
              <a:t>17/05/22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53F74AF-8279-4D7B-9377-FF6A4E010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E7914B-68CE-4E5B-B9FC-EC6DA2280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4561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73BD86-E961-4BA3-AEE1-94CCAE5BC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D132435-FABE-49BA-A474-D70042579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3282D89-FAFE-4248-A121-2FB885CAE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6EF1-FC79-2A45-8D34-FA63BE79CE64}" type="datetime1">
              <a:rPr lang="it-IT" smtClean="0"/>
              <a:t>17/05/22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A4C42D-64EB-4033-B1F2-5AB52169C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EE57D50-C460-43CB-B43C-89BDE6992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3004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730CEA-AEE0-4311-8654-E8801DFDF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A835B9-704A-44D7-91D6-8068505490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5B97C70-A429-4C30-8368-A6DBDF423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9ACB81E-608E-4DFA-875B-6CDF097DF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8F11-B15A-984E-8CC6-686605D7278E}" type="datetime1">
              <a:rPr lang="it-IT" smtClean="0"/>
              <a:t>17/05/22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F91F508-DFD6-4834-8D16-4093CB9D6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0D8FE57-2BC8-4293-A5B5-C7DA09412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149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DCAD88-8139-47E9-90F5-B87B1C97C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6BA4608-1B49-4CEE-9BDC-E9734173A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8CBF357-3D5E-4317-9869-B2DDB0A52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E82B5BF-128F-44DD-81D0-E61C520F58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49F725E-FE35-4C91-8AD6-1B522471C7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66EDC99-9173-4F66-A23E-57997CCEF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57631-4E83-0448-831E-B669A8FAF741}" type="datetime1">
              <a:rPr lang="it-IT" smtClean="0"/>
              <a:t>17/05/22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F614F5E-469B-41F5-8896-D9E86B83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FB45438-027B-4936-A1C0-7372CD876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596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4FD4F9-660B-4BC8-A988-19F8353D1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C9C8F56-A649-42A1-8D55-4ECEF317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49FAD-A473-0545-B918-5CF93EA86EB0}" type="datetime1">
              <a:rPr lang="it-IT" smtClean="0"/>
              <a:t>17/05/22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A4947F9-D563-4D85-9C3A-25149B89B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B31EA9-BFB0-44B8-AD4F-FF74CBCEF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685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A32E67E-BC33-4E25-A55E-F127FE9DF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F433-2E51-DD4D-885D-2C7280F1B571}" type="datetime1">
              <a:rPr lang="it-IT" smtClean="0"/>
              <a:t>17/05/22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0914945-CE38-406A-AF59-E584EE853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D2E0950-AD5D-47EC-9635-D2D6F568A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034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413F69-95E7-41A6-8BDB-622CCCBE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AD550A-E80E-4B1B-B94E-CF4988DB5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C224E75-9301-4154-BEA0-DD22EC976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FF0CD9-0D73-4308-ADCB-3FAF68479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22D-8E70-584B-8142-3D1C6A80B47D}" type="datetime1">
              <a:rPr lang="it-IT" smtClean="0"/>
              <a:t>17/05/22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AAD3AE3-95DF-478C-8F39-A803D4DF1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59A55DA-4FBB-400A-9B18-7D6ECAE75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541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D74181-28DB-40EF-B56A-C8BE8383B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2892960-F3CF-4055-8EB4-F8DFF623B0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D93895D-EA5D-4EA7-B9ED-52314C514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6F662D-61C1-46BF-B929-2DEC82B1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688B2-AE82-B84C-AD59-4B2476826DD9}" type="datetime1">
              <a:rPr lang="it-IT" smtClean="0"/>
              <a:t>17/05/22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B69B8EB-4D6D-49C1-9D6C-688F39BAE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5DEEB14-10E0-4350-976C-A465C1D10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917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F39D54-C3F2-4D91-898C-8E5B03E01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D6AACED-D66F-4743-9C3F-90A35AD21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D044B6-42BF-4434-967A-2177A730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D4326-FFF2-EC43-9C09-07FD28B02B7C}" type="datetime1">
              <a:rPr lang="it-IT" smtClean="0"/>
              <a:t>17/05/22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20E285-20DD-468E-98A4-82EAEE405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04BEF41-FFFE-4847-9FAD-DA2325C41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53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8AB5A20-DBCF-436B-BF85-B0D126B3EC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5E50AE4-6BDA-4125-83CF-5C6653214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95AB2A-20B4-4705-B511-6CC288A3E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E0A99-0947-344C-86BA-A12AC0806600}" type="datetime1">
              <a:rPr lang="it-IT" smtClean="0"/>
              <a:t>17/05/22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688634-0030-4FD5-9D51-CCD0A8366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1B3ED6C-FCCA-43E6-9500-4FB322E0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0390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BCFADC1-1076-4BCD-BAAF-26E4CBCA3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BE89827-3C7B-4B8B-876E-89DE760C0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18966DA-6A17-4928-9253-431F74F859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FEE24-B9AF-B146-9B78-D3D3E616B1F3}" type="datetime1">
              <a:rPr lang="it-IT" smtClean="0"/>
              <a:t>17/05/22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A65C018-8FA0-41B2-982B-9275E62A1E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5B0B53-B9E7-429D-AA0C-481EB9585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329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5A20EE95-807C-4FAF-ADF5-24E95D39DBA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6935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mailto:g.truncellito@studenti.unistrasi.i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512618" y="1582014"/>
            <a:ext cx="8420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 IN NORTHEASTERN CALABRESE</a:t>
            </a:r>
          </a:p>
          <a:p>
            <a:endParaRPr lang="it-IT" sz="3600" dirty="0">
              <a:solidFill>
                <a:srgbClr val="275F90"/>
              </a:solidFill>
              <a:latin typeface="Book Antiqua" panose="020406020503050303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68211"/>
            <a:ext cx="4180210" cy="5877272"/>
          </a:xfrm>
          <a:prstGeom prst="rect">
            <a:avLst/>
          </a:prstGeom>
        </p:spPr>
      </p:pic>
      <p:sp>
        <p:nvSpPr>
          <p:cNvPr id="7" name="Google Shape;58;p13">
            <a:extLst>
              <a:ext uri="{FF2B5EF4-FFF2-40B4-BE49-F238E27FC236}">
                <a16:creationId xmlns:a16="http://schemas.microsoft.com/office/drawing/2014/main" id="{C02C068C-BFEC-5872-29B4-B3A10A58C85B}"/>
              </a:ext>
            </a:extLst>
          </p:cNvPr>
          <p:cNvSpPr txBox="1"/>
          <p:nvPr/>
        </p:nvSpPr>
        <p:spPr>
          <a:xfrm>
            <a:off x="512618" y="4880104"/>
            <a:ext cx="8828690" cy="997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80000"/>
              </a:lnSpc>
              <a:buClr>
                <a:schemeClr val="dk1"/>
              </a:buClr>
              <a:buSzPts val="1100"/>
            </a:pPr>
            <a:r>
              <a:rPr lang="it" sz="1600" b="1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Giusy Truncellito </a:t>
            </a:r>
            <a:r>
              <a:rPr lang="it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(Università per Stranieri di Siena)</a:t>
            </a:r>
          </a:p>
          <a:p>
            <a:pPr marL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g.truncellito@studenti.unistrasi.it</a:t>
            </a:r>
            <a:endParaRPr lang="it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it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5CF3CB4-3991-2266-3DA7-E42D3C1B8FAD}"/>
              </a:ext>
            </a:extLst>
          </p:cNvPr>
          <p:cNvSpPr txBox="1"/>
          <p:nvPr/>
        </p:nvSpPr>
        <p:spPr>
          <a:xfrm>
            <a:off x="1781130" y="209967"/>
            <a:ext cx="446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err="1">
                <a:solidFill>
                  <a:schemeClr val="accent1">
                    <a:lumMod val="75000"/>
                  </a:schemeClr>
                </a:solidFill>
                <a:latin typeface="Times" pitchFamily="2" charset="0"/>
              </a:rPr>
              <a:t>RoLinC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Times" pitchFamily="2" charset="0"/>
              </a:rPr>
              <a:t> (Romance </a:t>
            </a:r>
            <a:r>
              <a:rPr lang="it-IT" sz="2000" dirty="0" err="1">
                <a:solidFill>
                  <a:schemeClr val="accent1">
                    <a:lumMod val="75000"/>
                  </a:schemeClr>
                </a:solidFill>
                <a:latin typeface="Times" pitchFamily="2" charset="0"/>
              </a:rPr>
              <a:t>Linguistics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Times" pitchFamily="2" charset="0"/>
              </a:rPr>
              <a:t> </a:t>
            </a:r>
            <a:r>
              <a:rPr lang="it-IT" sz="2000" dirty="0" err="1">
                <a:solidFill>
                  <a:schemeClr val="accent1">
                    <a:lumMod val="75000"/>
                  </a:schemeClr>
                </a:solidFill>
                <a:latin typeface="Times" pitchFamily="2" charset="0"/>
              </a:rPr>
              <a:t>Circle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Times" pitchFamily="2" charset="0"/>
              </a:rPr>
              <a:t>) </a:t>
            </a:r>
          </a:p>
          <a:p>
            <a:pPr algn="ctr"/>
            <a:r>
              <a:rPr lang="it-IT" sz="2000" dirty="0" err="1">
                <a:solidFill>
                  <a:schemeClr val="accent1">
                    <a:lumMod val="75000"/>
                  </a:schemeClr>
                </a:solidFill>
                <a:latin typeface="Times" pitchFamily="2" charset="0"/>
              </a:rPr>
              <a:t>Universities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Times" pitchFamily="2" charset="0"/>
              </a:rPr>
              <a:t> of Cambridge and Newcastle</a:t>
            </a:r>
            <a:br>
              <a:rPr lang="it-IT" sz="2000" dirty="0">
                <a:solidFill>
                  <a:schemeClr val="accent1">
                    <a:lumMod val="75000"/>
                  </a:schemeClr>
                </a:solidFill>
                <a:latin typeface="Times" pitchFamily="2" charset="0"/>
              </a:rPr>
            </a:br>
            <a:r>
              <a:rPr lang="it-IT" sz="2000" dirty="0" err="1">
                <a:solidFill>
                  <a:schemeClr val="accent1">
                    <a:lumMod val="75000"/>
                  </a:schemeClr>
                </a:solidFill>
                <a:latin typeface="Times" pitchFamily="2" charset="0"/>
              </a:rPr>
              <a:t>May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Times" pitchFamily="2" charset="0"/>
              </a:rPr>
              <a:t> 17th 2022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4E6D3491-28B6-7290-50CC-5A135CF73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468000"/>
          <a:lstStyle/>
          <a:p>
            <a:fld id="{5A20EE95-807C-4FAF-ADF5-24E95D39DBA7}" type="slidenum">
              <a:rPr lang="it-IT" sz="1600" smtClean="0">
                <a:solidFill>
                  <a:schemeClr val="bg1"/>
                </a:solidFill>
              </a:rPr>
              <a:t>1</a:t>
            </a:fld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747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5683688-651C-5AA3-A80B-31635E94DB35}"/>
              </a:ext>
            </a:extLst>
          </p:cNvPr>
          <p:cNvSpPr txBox="1"/>
          <p:nvPr/>
        </p:nvSpPr>
        <p:spPr>
          <a:xfrm>
            <a:off x="285986" y="604903"/>
            <a:ext cx="6149440" cy="1933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Italian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southern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Italian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dialects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variety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Canna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308D75B-2D6F-8728-F131-FE5A93833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19EBC6E7-A5E4-BC93-112B-C89DB49B69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C71A11FF-694C-CC31-80A1-23AD8B7CE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z="1600" smtClean="0">
                <a:solidFill>
                  <a:schemeClr val="bg1"/>
                </a:solidFill>
              </a:rPr>
              <a:t>2</a:t>
            </a:fld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606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4045542" y="2182907"/>
            <a:ext cx="4100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C9372C-006B-30F3-C9F5-D4CD50393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z="1600" smtClean="0">
                <a:solidFill>
                  <a:schemeClr val="bg1"/>
                </a:solidFill>
              </a:rPr>
              <a:t>3</a:t>
            </a:fld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561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5557892-A516-D634-A37B-ABA967608925}"/>
              </a:ext>
            </a:extLst>
          </p:cNvPr>
          <p:cNvSpPr txBox="1"/>
          <p:nvPr/>
        </p:nvSpPr>
        <p:spPr>
          <a:xfrm>
            <a:off x="309564" y="541580"/>
            <a:ext cx="86296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– i.e.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repetition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a word or a part of it –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widespread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phenomenon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world's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strategy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resort to in order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convey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wide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varied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range of information on a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syntactic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and/or semantic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»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Sgarioto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2005: 36) </a:t>
            </a: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CE3AC35-A3B4-0672-BC94-FD1E5218D28D}"/>
              </a:ext>
            </a:extLst>
          </p:cNvPr>
          <p:cNvSpPr txBox="1"/>
          <p:nvPr/>
        </p:nvSpPr>
        <p:spPr>
          <a:xfrm>
            <a:off x="309565" y="2298066"/>
            <a:ext cx="8629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FD6485C5-0A73-9D22-7659-34A395672950}"/>
              </a:ext>
            </a:extLst>
          </p:cNvPr>
          <p:cNvCxnSpPr>
            <a:cxnSpLocks/>
          </p:cNvCxnSpPr>
          <p:nvPr/>
        </p:nvCxnSpPr>
        <p:spPr>
          <a:xfrm flipV="1">
            <a:off x="2059878" y="2209362"/>
            <a:ext cx="753369" cy="488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70270F77-1645-68C3-5DF0-F09638A73AF5}"/>
              </a:ext>
            </a:extLst>
          </p:cNvPr>
          <p:cNvCxnSpPr>
            <a:cxnSpLocks/>
          </p:cNvCxnSpPr>
          <p:nvPr/>
        </p:nvCxnSpPr>
        <p:spPr>
          <a:xfrm>
            <a:off x="2059878" y="2845664"/>
            <a:ext cx="802446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2F0BB2E-9D36-56FA-CA6E-BD1894BEFE85}"/>
              </a:ext>
            </a:extLst>
          </p:cNvPr>
          <p:cNvSpPr txBox="1"/>
          <p:nvPr/>
        </p:nvSpPr>
        <p:spPr>
          <a:xfrm>
            <a:off x="2813247" y="1992882"/>
            <a:ext cx="389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repetition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word)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A8C2EFD-5B7C-FC7A-4182-66A42190F4EE}"/>
              </a:ext>
            </a:extLst>
          </p:cNvPr>
          <p:cNvSpPr txBox="1"/>
          <p:nvPr/>
        </p:nvSpPr>
        <p:spPr>
          <a:xfrm>
            <a:off x="2826168" y="3031863"/>
            <a:ext cx="4180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partial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repetition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a part of the word)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0458C3D-A81B-33BA-7695-D177D99A6E8F}"/>
              </a:ext>
            </a:extLst>
          </p:cNvPr>
          <p:cNvSpPr txBox="1"/>
          <p:nvPr/>
        </p:nvSpPr>
        <p:spPr>
          <a:xfrm>
            <a:off x="309564" y="3549319"/>
            <a:ext cx="8834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used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convey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information,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varies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from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include: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plural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aspectual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alterations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noun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diminutives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augmentatives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D5DD2D29-114F-D15D-B6CA-7BC77816E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D09C4325-0050-7DEE-8B38-7D6D092C234A}"/>
              </a:ext>
            </a:extLst>
          </p:cNvPr>
          <p:cNvSpPr/>
          <p:nvPr/>
        </p:nvSpPr>
        <p:spPr>
          <a:xfrm>
            <a:off x="3841660" y="193014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4D5D1BB-7BEC-4B2C-89B1-9A48D3A18D92}"/>
              </a:ext>
            </a:extLst>
          </p:cNvPr>
          <p:cNvSpPr txBox="1"/>
          <p:nvPr/>
        </p:nvSpPr>
        <p:spPr>
          <a:xfrm>
            <a:off x="309564" y="4619619"/>
            <a:ext cx="8964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Nothing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prevalence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words,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repetition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all or part of the radical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generally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employed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[…] to indicate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concepts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distribution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plurality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repetition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customary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activity,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of size,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added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continuance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» (Sapir, 1921: 79)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9A033B1E-62C2-5132-DF7E-65781F0E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z="1600" smtClean="0">
                <a:solidFill>
                  <a:schemeClr val="bg1"/>
                </a:solidFill>
              </a:rPr>
              <a:t>4</a:t>
            </a:fld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80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932816" y="2095821"/>
            <a:ext cx="63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SOME EXAMPLE OF REDUPLICATION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8FA9B1-ACA2-D766-CAB1-DF4C262C2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z="1400" smtClean="0"/>
              <a:t>5</a:t>
            </a:fld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935250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B4C33326-E721-6FA1-ED5D-C25DE1607827}"/>
              </a:ext>
            </a:extLst>
          </p:cNvPr>
          <p:cNvSpPr/>
          <p:nvPr/>
        </p:nvSpPr>
        <p:spPr>
          <a:xfrm>
            <a:off x="5827751" y="840488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INDONESIAN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(Forza: 2011, 8)</a:t>
            </a:r>
          </a:p>
          <a:p>
            <a:pPr fontAlgn="base"/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‘book’ </a:t>
            </a:r>
          </a:p>
          <a:p>
            <a:pPr fontAlgn="base"/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‘books’ </a:t>
            </a:r>
          </a:p>
          <a:p>
            <a:endParaRPr lang="it-IT" dirty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PERSIAN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Khanjan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Batool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2010: 175):</a:t>
            </a:r>
          </a:p>
          <a:p>
            <a:pPr fontAlgn="base"/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Bepær-bepær</a:t>
            </a: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jump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jump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 ‘jumping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repeatedly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 </a:t>
            </a:r>
          </a:p>
          <a:p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boxor-boxor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endParaRPr lang="it-IT" dirty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BIKOL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Mattes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2014: 72)</a:t>
            </a:r>
          </a:p>
          <a:p>
            <a:pPr fontAlgn="base"/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samod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cry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fontAlgn="base"/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samod</a:t>
            </a: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samod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cry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little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bit’</a:t>
            </a:r>
          </a:p>
          <a:p>
            <a:endParaRPr lang="it-IT" dirty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3CCABB8-C78A-6C9D-6950-E07B254401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982" y="215403"/>
            <a:ext cx="4180210" cy="5877272"/>
          </a:xfrm>
          <a:prstGeom prst="rect">
            <a:avLst/>
          </a:prstGeom>
        </p:spPr>
      </p:pic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AEB63B61-9867-377E-9C83-AED00C65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6</a:t>
            </a:fld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91CAF71-045F-1913-73FA-25959EAD04E5}"/>
              </a:ext>
            </a:extLst>
          </p:cNvPr>
          <p:cNvSpPr/>
          <p:nvPr/>
        </p:nvSpPr>
        <p:spPr>
          <a:xfrm>
            <a:off x="3841660" y="193014"/>
            <a:ext cx="4589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SOME EXAPLES OF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BBA317-DE39-2357-0484-EFC3341AA5FF}"/>
              </a:ext>
            </a:extLst>
          </p:cNvPr>
          <p:cNvSpPr txBox="1"/>
          <p:nvPr/>
        </p:nvSpPr>
        <p:spPr>
          <a:xfrm>
            <a:off x="252248" y="839344"/>
            <a:ext cx="5250155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BRASILIAN PORTUGUESE</a:t>
            </a:r>
          </a:p>
          <a:p>
            <a:r>
              <a:rPr lang="it-IT" b="1" dirty="0" err="1"/>
              <a:t>rói-rói</a:t>
            </a:r>
            <a:r>
              <a:rPr lang="it-IT" b="1" dirty="0"/>
              <a:t> 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nibble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nibble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 ‘to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nibble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for a long time’</a:t>
            </a:r>
          </a:p>
          <a:p>
            <a:r>
              <a:rPr lang="it-IT" b="1" dirty="0"/>
              <a:t>corre-corre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hustle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bustle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endParaRPr lang="it-IT" b="1" dirty="0"/>
          </a:p>
          <a:p>
            <a:endParaRPr lang="it-IT" b="1" dirty="0"/>
          </a:p>
          <a:p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ROMANIAN</a:t>
            </a:r>
          </a:p>
          <a:p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Încet</a:t>
            </a: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încet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 ‘to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lowly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albă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albă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white white)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pale’</a:t>
            </a:r>
            <a:endParaRPr lang="it-IT" b="1" dirty="0"/>
          </a:p>
          <a:p>
            <a:endParaRPr lang="it-IT" b="1" dirty="0"/>
          </a:p>
          <a:p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ENGLISH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(Sapir, 2007: 77):</a:t>
            </a:r>
          </a:p>
          <a:p>
            <a:pPr fontAlgn="base"/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goody-goody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pooh-pooh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b="1" dirty="0"/>
          </a:p>
          <a:p>
            <a:endParaRPr lang="it-IT" b="1" dirty="0"/>
          </a:p>
          <a:p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TURKISH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(Müller, 2003)</a:t>
            </a:r>
          </a:p>
          <a:p>
            <a:pPr fontAlgn="base"/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gel-gel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come come)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attraction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çek-çek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push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push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rickshaw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220328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932816" y="2095821"/>
            <a:ext cx="63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IN STANDARD ITALIAN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2D0F947-2950-7C9B-F3AC-343BD89A2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36736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2BC2894-E7EE-3D1E-65A4-C607EF5AD3EE}"/>
              </a:ext>
            </a:extLst>
          </p:cNvPr>
          <p:cNvSpPr txBox="1"/>
          <p:nvPr/>
        </p:nvSpPr>
        <p:spPr>
          <a:xfrm>
            <a:off x="233082" y="699246"/>
            <a:ext cx="9000565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morphological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phenomenon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involves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various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parts of speech (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adverbs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nouns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mostly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acts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intensifier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meaning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repeated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unit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(De Santis, 2014).</a:t>
            </a:r>
          </a:p>
          <a:p>
            <a:pPr algn="just">
              <a:spcBef>
                <a:spcPts val="600"/>
              </a:spcBef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Rohlfs (1968: 87)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showed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possible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«a mo’ d’intensificazione»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even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in Latin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inscriptions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800100" lvl="1" indent="-342900" algn="just" fontAlgn="base">
              <a:spcBef>
                <a:spcPts val="600"/>
              </a:spcBef>
              <a:buFont typeface="Font di sistema regolare"/>
              <a:buChar char="-"/>
            </a:pPr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malus</a:t>
            </a: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malus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pessimus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800100" lvl="1" indent="-342900" algn="just" fontAlgn="base">
              <a:spcBef>
                <a:spcPts val="600"/>
              </a:spcBef>
              <a:buFont typeface="Font di sistema regolare"/>
              <a:buChar char="-"/>
            </a:pP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bene bene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optime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342900" indent="-342900" algn="just" fontAlgn="base">
              <a:buFont typeface="+mj-lt"/>
              <a:buAutoNum type="alphaLcPeriod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9A1CAB1-35E8-A0D2-D9E9-5C3D0321A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E901F002-E1DE-1D7B-7FAA-B82DF14DB75B}"/>
              </a:ext>
            </a:extLst>
          </p:cNvPr>
          <p:cNvSpPr/>
          <p:nvPr/>
        </p:nvSpPr>
        <p:spPr>
          <a:xfrm>
            <a:off x="3841660" y="193014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REDUPLICATION IN ITALIAN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59A6BE0-E556-75B3-EFDD-D7C59381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50086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CF01E9BF-F24A-AD19-98DC-DE7A1E6280EB}"/>
              </a:ext>
            </a:extLst>
          </p:cNvPr>
          <p:cNvSpPr/>
          <p:nvPr/>
        </p:nvSpPr>
        <p:spPr>
          <a:xfrm>
            <a:off x="288310" y="689157"/>
            <a:ext cx="875999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STANDARD ITALIAN</a:t>
            </a:r>
            <a:r>
              <a:rPr lang="it-IT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: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durative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widely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spread in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fairy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tales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(De Santis, 2014):</a:t>
            </a:r>
          </a:p>
          <a:p>
            <a:pPr marL="1200150" lvl="2" indent="-285750" algn="just">
              <a:spcBef>
                <a:spcPts val="600"/>
              </a:spcBef>
              <a:buFont typeface="Font di sistema regolare"/>
              <a:buChar char="-"/>
            </a:pP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cammina, cammina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‘after a long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lvl="2" algn="just">
              <a:spcBef>
                <a:spcPts val="600"/>
              </a:spcBef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to express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urgency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annoyance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astonishment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etc. (De Santis, 2014):</a:t>
            </a:r>
          </a:p>
          <a:p>
            <a:pPr marL="1371600" lvl="2" indent="-457200" algn="just" fontAlgn="base">
              <a:spcBef>
                <a:spcPts val="600"/>
              </a:spcBef>
              <a:buFont typeface="Font di sistema regolare"/>
              <a:buChar char="-"/>
            </a:pP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Senti, senti!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i="1" dirty="0" err="1">
                <a:latin typeface="Arial" panose="020B0604020202020204" pitchFamily="34" charset="0"/>
                <a:cs typeface="Arial" panose="020B0604020202020204" pitchFamily="34" charset="0"/>
              </a:rPr>
              <a:t>hear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i="1" dirty="0" err="1">
                <a:latin typeface="Arial" panose="020B0604020202020204" pitchFamily="34" charset="0"/>
                <a:cs typeface="Arial" panose="020B0604020202020204" pitchFamily="34" charset="0"/>
              </a:rPr>
              <a:t>hear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!’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 algn="just" fontAlgn="base">
              <a:spcBef>
                <a:spcPts val="600"/>
              </a:spcBef>
              <a:buFont typeface="Font di sistema regolare"/>
              <a:buChar char="-"/>
            </a:pP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Guarda, guarda!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 ‘look look!’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it can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bring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«a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grammatical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meanings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the new compound» (Forza, 2011: 13):</a:t>
            </a:r>
          </a:p>
          <a:p>
            <a:pPr marL="1200150" lvl="2" indent="-285750" algn="just">
              <a:buFont typeface="Font di sistema regolare"/>
              <a:buChar char="-"/>
            </a:pP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lecca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lick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	 </a:t>
            </a: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lecca lecca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lollipop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 	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Italian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 </a:t>
            </a:r>
            <a:r>
              <a:rPr lang="it-IT" b="1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nouns</a:t>
            </a:r>
            <a:r>
              <a:rPr lang="it-IT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(in a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homophonous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the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singular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imperative)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productive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14th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century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productive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tira tira ‘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pull pull</a:t>
            </a:r>
            <a:r>
              <a:rPr lang="it-IT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serra serra 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‘lock lock’, </a:t>
            </a:r>
            <a:r>
              <a:rPr lang="it-IT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mangia mangia 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’, </a:t>
            </a:r>
            <a:r>
              <a:rPr lang="it-IT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scappa scappa 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’, </a:t>
            </a:r>
            <a:r>
              <a:rPr lang="it-IT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parla parla 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‘talk talk’, etc. (Thornton, 2010).	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53A5D1A-69B0-B045-C939-D3D8060A3B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C84D6EB6-D278-7978-A9E3-D6BC8BAE7678}"/>
              </a:ext>
            </a:extLst>
          </p:cNvPr>
          <p:cNvSpPr/>
          <p:nvPr/>
        </p:nvSpPr>
        <p:spPr>
          <a:xfrm>
            <a:off x="3841660" y="193014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REDUPLICATION IN ITALIAN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7BAE6819-8BB4-58CC-D6F8-21106FE31526}"/>
              </a:ext>
            </a:extLst>
          </p:cNvPr>
          <p:cNvCxnSpPr/>
          <p:nvPr/>
        </p:nvCxnSpPr>
        <p:spPr>
          <a:xfrm>
            <a:off x="2648607" y="4120055"/>
            <a:ext cx="483476" cy="0"/>
          </a:xfrm>
          <a:prstGeom prst="straightConnector1">
            <a:avLst/>
          </a:prstGeom>
          <a:ln>
            <a:solidFill>
              <a:srgbClr val="275F9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B082CD20-7ABE-C0A3-B48B-28B3C1585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1403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932816" y="2095821"/>
            <a:ext cx="6326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IN THE DIALECTS OF ITALY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D26089-D7E6-0584-7AA7-3EFC2E93F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90782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5image58169024">
            <a:extLst>
              <a:ext uri="{FF2B5EF4-FFF2-40B4-BE49-F238E27FC236}">
                <a16:creationId xmlns:a16="http://schemas.microsoft.com/office/drawing/2014/main" id="{82E242F0-F664-D9B8-43CF-1B15AA0F2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164" y="234532"/>
            <a:ext cx="5336457" cy="63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1CBAF20-F88A-DD67-CBC4-1E211ADFFB46}"/>
              </a:ext>
            </a:extLst>
          </p:cNvPr>
          <p:cNvSpPr txBox="1"/>
          <p:nvPr/>
        </p:nvSpPr>
        <p:spPr>
          <a:xfrm>
            <a:off x="481263" y="1383632"/>
            <a:ext cx="7276351" cy="2949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northern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dialects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(gallo-italici, veneto) </a:t>
            </a:r>
          </a:p>
          <a:p>
            <a:pPr>
              <a:lnSpc>
                <a:spcPct val="150000"/>
              </a:lnSpc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friulan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dialects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tuscan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central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southern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dialects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(area mediana e area meridionale) </a:t>
            </a:r>
          </a:p>
          <a:p>
            <a:pPr>
              <a:lnSpc>
                <a:spcPct val="150000"/>
              </a:lnSpc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extreme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southern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dialects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sardinian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dialects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9FB4269-61AE-B4CC-B753-708E60603003}"/>
              </a:ext>
            </a:extLst>
          </p:cNvPr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DA439AA7-00DF-F4A0-8378-9A88081427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43BA2B29-C563-5FE4-2DE8-CE93981F83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E0D99CC7-0F26-960E-CBB5-CFFD04B7D8C2}"/>
              </a:ext>
            </a:extLst>
          </p:cNvPr>
          <p:cNvSpPr/>
          <p:nvPr/>
        </p:nvSpPr>
        <p:spPr>
          <a:xfrm>
            <a:off x="1082842" y="1503947"/>
            <a:ext cx="276726" cy="30079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A3365FA-C232-B8C0-8C03-8A735D29EDA6}"/>
              </a:ext>
            </a:extLst>
          </p:cNvPr>
          <p:cNvSpPr/>
          <p:nvPr/>
        </p:nvSpPr>
        <p:spPr>
          <a:xfrm>
            <a:off x="674495" y="1503947"/>
            <a:ext cx="276726" cy="300790"/>
          </a:xfrm>
          <a:prstGeom prst="rect">
            <a:avLst/>
          </a:prstGeom>
          <a:solidFill>
            <a:srgbClr val="7AC4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FBA0A53-9C0C-1134-4F5F-6235B08C9130}"/>
              </a:ext>
            </a:extLst>
          </p:cNvPr>
          <p:cNvSpPr/>
          <p:nvPr/>
        </p:nvSpPr>
        <p:spPr>
          <a:xfrm>
            <a:off x="898749" y="1900988"/>
            <a:ext cx="276726" cy="300790"/>
          </a:xfrm>
          <a:prstGeom prst="rect">
            <a:avLst/>
          </a:prstGeom>
          <a:solidFill>
            <a:srgbClr val="83D2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63A537D-8C29-82A8-0477-7171AC70F5F9}"/>
              </a:ext>
            </a:extLst>
          </p:cNvPr>
          <p:cNvSpPr/>
          <p:nvPr/>
        </p:nvSpPr>
        <p:spPr>
          <a:xfrm>
            <a:off x="898749" y="2298029"/>
            <a:ext cx="276726" cy="300790"/>
          </a:xfrm>
          <a:prstGeom prst="rect">
            <a:avLst/>
          </a:prstGeom>
          <a:solidFill>
            <a:srgbClr val="D9B2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54E39B64-CB9A-7090-2923-0FEAA631BCDC}"/>
              </a:ext>
            </a:extLst>
          </p:cNvPr>
          <p:cNvSpPr/>
          <p:nvPr/>
        </p:nvSpPr>
        <p:spPr>
          <a:xfrm>
            <a:off x="674495" y="2719134"/>
            <a:ext cx="276726" cy="300790"/>
          </a:xfrm>
          <a:prstGeom prst="rect">
            <a:avLst/>
          </a:prstGeom>
          <a:solidFill>
            <a:srgbClr val="DE80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6E0B402B-00A0-0E4E-CEBE-DFE888DC9218}"/>
              </a:ext>
            </a:extLst>
          </p:cNvPr>
          <p:cNvSpPr/>
          <p:nvPr/>
        </p:nvSpPr>
        <p:spPr>
          <a:xfrm>
            <a:off x="1082842" y="2719134"/>
            <a:ext cx="276726" cy="3007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F269D4CD-896A-D8BE-8CBE-4EC78C01821B}"/>
              </a:ext>
            </a:extLst>
          </p:cNvPr>
          <p:cNvSpPr/>
          <p:nvPr/>
        </p:nvSpPr>
        <p:spPr>
          <a:xfrm>
            <a:off x="898749" y="3165166"/>
            <a:ext cx="276726" cy="300790"/>
          </a:xfrm>
          <a:prstGeom prst="rect">
            <a:avLst/>
          </a:prstGeom>
          <a:solidFill>
            <a:srgbClr val="FFF4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D94710F6-03CA-11A7-26B1-97D66F258202}"/>
              </a:ext>
            </a:extLst>
          </p:cNvPr>
          <p:cNvSpPr/>
          <p:nvPr/>
        </p:nvSpPr>
        <p:spPr>
          <a:xfrm>
            <a:off x="898749" y="3611198"/>
            <a:ext cx="276726" cy="300790"/>
          </a:xfrm>
          <a:prstGeom prst="rect">
            <a:avLst/>
          </a:prstGeom>
          <a:solidFill>
            <a:srgbClr val="AAB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3D6D068-22AA-FC9A-B83F-804C7596B580}"/>
              </a:ext>
            </a:extLst>
          </p:cNvPr>
          <p:cNvSpPr/>
          <p:nvPr/>
        </p:nvSpPr>
        <p:spPr>
          <a:xfrm>
            <a:off x="4121641" y="242211"/>
            <a:ext cx="3089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THE DIALECTS OF ITALY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2DCFB003-2D4A-030D-0431-9B0D8BB5727A}"/>
              </a:ext>
            </a:extLst>
          </p:cNvPr>
          <p:cNvSpPr/>
          <p:nvPr/>
        </p:nvSpPr>
        <p:spPr>
          <a:xfrm>
            <a:off x="10920248" y="4246178"/>
            <a:ext cx="543360" cy="54411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2FAE2D03-02EB-FFE2-F90F-55FCC56EF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1169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C02F4532-6348-59BC-B659-5D77A8BE2762}"/>
              </a:ext>
            </a:extLst>
          </p:cNvPr>
          <p:cNvSpPr/>
          <p:nvPr/>
        </p:nvSpPr>
        <p:spPr>
          <a:xfrm>
            <a:off x="211370" y="696366"/>
            <a:ext cx="9097381" cy="4411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400"/>
              </a:spcAft>
            </a:pPr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ABRUZZESE</a:t>
            </a: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(Passino, 2017: 242-243):</a:t>
            </a:r>
          </a:p>
          <a:p>
            <a:pPr marL="1257300" lvl="2" indent="-342900" algn="just">
              <a:spcAft>
                <a:spcPts val="400"/>
              </a:spcAft>
              <a:buFont typeface="Font di sistema regolare"/>
              <a:buChar char="-"/>
            </a:pPr>
            <a:r>
              <a:rPr lang="it-IT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collə</a:t>
            </a:r>
            <a:r>
              <a:rPr lang="it-IT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hill</a:t>
            </a:r>
            <a:r>
              <a:rPr lang="it-IT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&gt; </a:t>
            </a:r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collacollə</a:t>
            </a: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it-IT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hill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hill</a:t>
            </a:r>
            <a:r>
              <a:rPr lang="it-IT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1257300" lvl="2" indent="-342900" algn="just">
              <a:spcAft>
                <a:spcPts val="400"/>
              </a:spcAft>
              <a:buFont typeface="Font di sistema regolare"/>
              <a:buChar char="-"/>
            </a:pPr>
            <a:r>
              <a:rPr lang="it-IT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spennə</a:t>
            </a:r>
            <a:r>
              <a:rPr lang="it-IT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spend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&gt;</a:t>
            </a:r>
            <a:r>
              <a:rPr lang="it-IT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spinnaspinnə</a:t>
            </a:r>
            <a:r>
              <a:rPr lang="it-IT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spend-spend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1257300" lvl="2" indent="-342900" algn="just">
              <a:spcAft>
                <a:spcPts val="400"/>
              </a:spcAft>
              <a:buFont typeface="Font di sistema regolare"/>
              <a:buChar char="-"/>
            </a:pPr>
            <a:r>
              <a:rPr lang="it-IT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l-GR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it-IT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mmə</a:t>
            </a:r>
            <a:r>
              <a:rPr lang="it-IT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‘slow’ &gt; </a:t>
            </a:r>
            <a:r>
              <a:rPr lang="it-IT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l-GR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it-IT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mməl</a:t>
            </a:r>
            <a:r>
              <a:rPr lang="el-GR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it-IT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mmə</a:t>
            </a:r>
            <a:r>
              <a:rPr lang="it-IT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slowly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 </a:t>
            </a:r>
          </a:p>
          <a:p>
            <a:pPr marL="0" lvl="2" algn="just">
              <a:spcAft>
                <a:spcPts val="400"/>
              </a:spcAft>
            </a:pPr>
            <a:endParaRPr lang="it-IT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algn="just">
              <a:spcAft>
                <a:spcPts val="400"/>
              </a:spcAft>
            </a:pPr>
            <a:endParaRPr lang="it-IT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algn="just">
              <a:spcAft>
                <a:spcPts val="400"/>
              </a:spcAft>
            </a:pPr>
            <a:endParaRPr lang="it-IT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algn="just">
              <a:spcAft>
                <a:spcPts val="400"/>
              </a:spcAft>
            </a:pPr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APULO BARESE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(D’Onghia, 2019: 317-318):</a:t>
            </a:r>
          </a:p>
          <a:p>
            <a:pPr marL="1200150" lvl="2" indent="-285750" algn="just" fontAlgn="base">
              <a:spcBef>
                <a:spcPts val="600"/>
              </a:spcBef>
              <a:buFont typeface="Font di sistema regolare"/>
              <a:buChar char="-"/>
            </a:pP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ɔnnə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mə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lɔ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taggj</a:t>
            </a:r>
            <a:r>
              <a:rPr lang="el-G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prećisa</a:t>
            </a:r>
            <a:r>
              <a:rPr lang="it-IT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prećisə</a:t>
            </a:r>
            <a:r>
              <a:rPr lang="it-IT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skirt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precisely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1200150" lvl="2" indent="-285750" algn="just" fontAlgn="base">
              <a:spcBef>
                <a:spcPts val="600"/>
              </a:spcBef>
              <a:buFont typeface="Font di sistema regolare"/>
              <a:buChar char="-"/>
            </a:pP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lunə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bbjanga</a:t>
            </a:r>
            <a:r>
              <a:rPr lang="it-IT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bbjangə</a:t>
            </a:r>
            <a:r>
              <a:rPr lang="it-IT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‘a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white moon’</a:t>
            </a:r>
          </a:p>
          <a:p>
            <a:pPr marL="1200150" lvl="2" indent="-285750" algn="just" fontAlgn="base">
              <a:spcBef>
                <a:spcPts val="600"/>
              </a:spcBef>
              <a:buFont typeface="Font di sistema regolare"/>
              <a:buChar char="-"/>
            </a:pPr>
            <a:r>
              <a:rPr lang="it-IT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makkjə</a:t>
            </a:r>
            <a:r>
              <a:rPr lang="it-IT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makkjə</a:t>
            </a:r>
            <a:r>
              <a:rPr lang="it-I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 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‘full of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stains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1200150" lvl="2" indent="-285750" algn="just" fontAlgn="base">
              <a:spcBef>
                <a:spcPts val="600"/>
              </a:spcBef>
              <a:buFont typeface="Font di sistema regolare"/>
              <a:buChar char="-"/>
            </a:pPr>
            <a:r>
              <a:rPr lang="it-IT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costa </a:t>
            </a:r>
            <a:r>
              <a:rPr lang="it-IT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costə</a:t>
            </a:r>
            <a:r>
              <a:rPr lang="it-IT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‘along the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coast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lvl="2">
              <a:spcAft>
                <a:spcPts val="400"/>
              </a:spcAft>
            </a:pPr>
            <a:endParaRPr lang="it-IT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76511B2-898F-CBEA-2EC4-216B1760B7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094C1B5-B8E1-63CF-876D-D11D858D3FCD}"/>
              </a:ext>
            </a:extLst>
          </p:cNvPr>
          <p:cNvSpPr/>
          <p:nvPr/>
        </p:nvSpPr>
        <p:spPr>
          <a:xfrm>
            <a:off x="2909771" y="163517"/>
            <a:ext cx="5513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REDUPLICATION IN THE DIALECTS OF ITALY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7C6B3D11-42B5-0AE8-DD47-7620A6A29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4237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753BC51-1846-CD8E-E02E-F96F0BCB2E99}"/>
              </a:ext>
            </a:extLst>
          </p:cNvPr>
          <p:cNvSpPr txBox="1"/>
          <p:nvPr/>
        </p:nvSpPr>
        <p:spPr>
          <a:xfrm>
            <a:off x="217473" y="664606"/>
            <a:ext cx="87989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just" fontAlgn="base">
              <a:spcBef>
                <a:spcPts val="600"/>
              </a:spcBef>
            </a:pPr>
            <a:endParaRPr lang="it-IT" b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  <a:p>
            <a:pPr marL="0" lvl="2" algn="just" fontAlgn="base">
              <a:spcBef>
                <a:spcPts val="600"/>
              </a:spcBef>
            </a:pPr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SOUTHERN CALABRESE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(Idone, 2020):</a:t>
            </a:r>
          </a:p>
          <a:p>
            <a:pPr marL="1200150" lvl="4" indent="-285750" algn="just" fontAlgn="base">
              <a:spcBef>
                <a:spcPts val="600"/>
              </a:spcBef>
              <a:buFont typeface="Font di sistema regolare"/>
              <a:buChar char="-"/>
            </a:pP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kuɟɟɪ́ʊmʊ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bbrɪttʃʊ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ʃʊmari</a:t>
            </a:r>
            <a:r>
              <a:rPr lang="it-I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ʃʊmari</a:t>
            </a:r>
            <a:r>
              <a:rPr lang="it-I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ɛ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ʊ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vɪndɪ́ʊmʊ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‘we used to collect gravel along the river and sell it’</a:t>
            </a:r>
          </a:p>
          <a:p>
            <a:pPr marL="1200150" lvl="4" indent="-285750" algn="just" fontAlgn="base">
              <a:spcBef>
                <a:spcPts val="600"/>
              </a:spcBef>
              <a:buFont typeface="Font di sistema regolare"/>
              <a:buChar char="-"/>
            </a:pP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ʂɽɪkaʊ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mákɪna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mʊrʊ</a:t>
            </a:r>
            <a:r>
              <a:rPr lang="it-I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mʊrʊ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‘he crawled the car all along the wall’</a:t>
            </a:r>
          </a:p>
          <a:p>
            <a:pPr marL="914400" lvl="4" algn="just" fontAlgn="base">
              <a:spcBef>
                <a:spcPts val="600"/>
              </a:spcBef>
            </a:pPr>
            <a:endParaRPr lang="it-IT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4" algn="just" fontAlgn="base">
              <a:spcBef>
                <a:spcPts val="600"/>
              </a:spcBef>
            </a:pPr>
            <a:endParaRPr lang="it-IT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algn="just" fontAlgn="base">
              <a:spcBef>
                <a:spcPts val="600"/>
              </a:spcBef>
            </a:pPr>
            <a:r>
              <a:rPr lang="it-IT" b="1" dirty="0">
                <a:solidFill>
                  <a:srgbClr val="275F9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SICILIAN 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Sgarioto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2005):</a:t>
            </a:r>
          </a:p>
          <a:p>
            <a:pPr marL="1257300" lvl="2" indent="-342900" algn="just">
              <a:spcBef>
                <a:spcPts val="600"/>
              </a:spcBef>
              <a:buFont typeface="Font di sistema regolare"/>
              <a:buChar char="-"/>
            </a:pPr>
            <a:r>
              <a:rPr lang="it-IT" i="1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caminava</a:t>
            </a:r>
            <a:r>
              <a:rPr lang="it-IT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riva riva  </a:t>
            </a:r>
            <a:r>
              <a:rPr lang="it-IT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‘he/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walking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along the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edge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1257300" lvl="2" indent="-342900" algn="just">
              <a:spcBef>
                <a:spcPts val="600"/>
              </a:spcBef>
              <a:buFont typeface="Font di sistema regolare"/>
              <a:buChar char="-"/>
            </a:pPr>
            <a:r>
              <a:rPr lang="it-IT" i="1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tagghiau</a:t>
            </a:r>
            <a:r>
              <a:rPr lang="it-IT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 pisci </a:t>
            </a:r>
            <a:r>
              <a:rPr lang="it-IT" b="1" i="1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pizzuddi</a:t>
            </a:r>
            <a:r>
              <a:rPr lang="it-IT" b="1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pizzuddi</a:t>
            </a:r>
            <a:r>
              <a:rPr lang="it-IT" b="1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it-IT" i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  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‘he/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pieces</a:t>
            </a: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B9C40A6-B7C0-5937-9446-63B7C53E3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DB5F31FF-3825-391A-DD18-760AA0F04BAD}"/>
              </a:ext>
            </a:extLst>
          </p:cNvPr>
          <p:cNvSpPr/>
          <p:nvPr/>
        </p:nvSpPr>
        <p:spPr>
          <a:xfrm>
            <a:off x="2909771" y="163517"/>
            <a:ext cx="5513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REDUPLICATION IN THE DIALECTS OF ITALY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0351C1F6-AA1A-2993-EE97-26FD306C76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016385"/>
            <a:ext cx="546100" cy="368300"/>
          </a:xfrm>
          <a:prstGeom prst="rect">
            <a:avLst/>
          </a:prstGeom>
        </p:spPr>
      </p:pic>
      <p:sp>
        <p:nvSpPr>
          <p:cNvPr id="27" name="Segnaposto numero diapositiva 26">
            <a:extLst>
              <a:ext uri="{FF2B5EF4-FFF2-40B4-BE49-F238E27FC236}">
                <a16:creationId xmlns:a16="http://schemas.microsoft.com/office/drawing/2014/main" id="{03E05DE3-325A-6AF2-2620-0311EA9E6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4760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932816" y="2095821"/>
            <a:ext cx="6326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IN THE DIALECT OF CANNA (CS)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8B6F97-F44D-FED3-4E62-36DE9CFB9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7422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BE899545-42BF-9090-0241-23B4DB86FEBF}"/>
              </a:ext>
            </a:extLst>
          </p:cNvPr>
          <p:cNvSpPr/>
          <p:nvPr/>
        </p:nvSpPr>
        <p:spPr>
          <a:xfrm>
            <a:off x="5231784" y="182294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CALABRIA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1CBAF20-F88A-DD67-CBC4-1E211ADFFB46}"/>
              </a:ext>
            </a:extLst>
          </p:cNvPr>
          <p:cNvSpPr txBox="1"/>
          <p:nvPr/>
        </p:nvSpPr>
        <p:spPr>
          <a:xfrm>
            <a:off x="2500470" y="768483"/>
            <a:ext cx="7191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«Dal punto di vista idiomatico la Calabria appartiene a quelle regioni d’Italia che offrono i più forti contrasti. Essa è dunque per gli studi linguistici una delle terre più interessanti» (Rohlfs, 1950: 997). </a:t>
            </a:r>
          </a:p>
          <a:p>
            <a:pPr algn="just"/>
            <a:endParaRPr lang="it-IT" dirty="0"/>
          </a:p>
        </p:txBody>
      </p:sp>
      <p:pic>
        <p:nvPicPr>
          <p:cNvPr id="3077" name="Picture 5" descr="page22image57677296">
            <a:extLst>
              <a:ext uri="{FF2B5EF4-FFF2-40B4-BE49-F238E27FC236}">
                <a16:creationId xmlns:a16="http://schemas.microsoft.com/office/drawing/2014/main" id="{42086C59-EA4A-4846-8560-9415BE7DB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238" y="1766808"/>
            <a:ext cx="2560319" cy="384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A82DDBC0-DC09-461E-AB0A-14B48206E2FD}"/>
              </a:ext>
            </a:extLst>
          </p:cNvPr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17633CE-DA27-C585-9036-AC46D1540A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2F580763-2994-3133-B46A-2F1889078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pic>
        <p:nvPicPr>
          <p:cNvPr id="9" name="Picture 1" descr="page15image58169024">
            <a:extLst>
              <a:ext uri="{FF2B5EF4-FFF2-40B4-BE49-F238E27FC236}">
                <a16:creationId xmlns:a16="http://schemas.microsoft.com/office/drawing/2014/main" id="{F8D71FFB-7EE5-515F-67B4-96BEE0504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49" y="2583830"/>
            <a:ext cx="2560319" cy="3029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CFECCFD4-3475-491C-DD49-D5417D8D3C74}"/>
              </a:ext>
            </a:extLst>
          </p:cNvPr>
          <p:cNvCxnSpPr>
            <a:cxnSpLocks/>
          </p:cNvCxnSpPr>
          <p:nvPr/>
        </p:nvCxnSpPr>
        <p:spPr>
          <a:xfrm flipV="1">
            <a:off x="2787162" y="1766808"/>
            <a:ext cx="1359536" cy="2805192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7E56BD24-F0E6-8887-3155-1F37261268D9}"/>
              </a:ext>
            </a:extLst>
          </p:cNvPr>
          <p:cNvCxnSpPr>
            <a:cxnSpLocks/>
          </p:cNvCxnSpPr>
          <p:nvPr/>
        </p:nvCxnSpPr>
        <p:spPr>
          <a:xfrm>
            <a:off x="2866292" y="5202458"/>
            <a:ext cx="1195754" cy="17843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oogle Shape;72;p14">
            <a:extLst>
              <a:ext uri="{FF2B5EF4-FFF2-40B4-BE49-F238E27FC236}">
                <a16:creationId xmlns:a16="http://schemas.microsoft.com/office/drawing/2014/main" id="{F1C133C7-62E3-6A76-1E9B-BC97A049B17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7748" y="1766808"/>
            <a:ext cx="3289644" cy="3654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A311CC35-56DC-5AF4-58C5-B32D61A26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430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A95ECF8-5BBC-82A5-C0C1-8565BE16876C}"/>
              </a:ext>
            </a:extLst>
          </p:cNvPr>
          <p:cNvSpPr txBox="1"/>
          <p:nvPr/>
        </p:nvSpPr>
        <p:spPr>
          <a:xfrm>
            <a:off x="4374983" y="286724"/>
            <a:ext cx="2244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LAUSBERG AREA </a:t>
            </a:r>
          </a:p>
          <a:p>
            <a:pPr algn="ctr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(Lausberg, 1939)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60CD2C3-06C6-D8DA-D6B8-7A81BB286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E66F695D-123B-D4A8-9193-D25920DE5AF0}"/>
              </a:ext>
            </a:extLst>
          </p:cNvPr>
          <p:cNvSpPr/>
          <p:nvPr/>
        </p:nvSpPr>
        <p:spPr>
          <a:xfrm>
            <a:off x="5706084" y="933055"/>
            <a:ext cx="6289493" cy="4334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spcAft>
                <a:spcPts val="1000"/>
              </a:spcAft>
              <a:buFont typeface="Wingdings" pitchFamily="2" charset="2"/>
              <a:buChar char="Ø"/>
            </a:pP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Southern Lucania and Northern Calabria </a:t>
            </a:r>
            <a:endParaRPr lang="it-IT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Aft>
                <a:spcPts val="1000"/>
              </a:spcAft>
              <a:buFont typeface="Wingdings" pitchFamily="2" charset="2"/>
              <a:buChar char="Ø"/>
            </a:pP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degree of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archaism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area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long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affected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a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geographical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cultural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isolation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(Martino, 1991: 11) </a:t>
            </a:r>
          </a:p>
          <a:p>
            <a:pPr marL="285750" indent="-285750" algn="just" fontAlgn="base">
              <a:spcAft>
                <a:spcPts val="1000"/>
              </a:spcAft>
              <a:buFont typeface="Wingdings" pitchFamily="2" charset="2"/>
              <a:buChar char="Ø"/>
            </a:pP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one of the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conservative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Romània</a:t>
            </a:r>
            <a:endParaRPr lang="it-IT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Aft>
                <a:spcPts val="1000"/>
              </a:spcAft>
              <a:buFont typeface="Wingdings" pitchFamily="2" charset="2"/>
              <a:buChar char="Ø"/>
            </a:pP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influenced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Neapolitan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in the south by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Sicilian-type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dialects</a:t>
            </a:r>
            <a:endParaRPr lang="it-IT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base">
              <a:spcAft>
                <a:spcPts val="1000"/>
              </a:spcAft>
              <a:buFont typeface="Wingdings" pitchFamily="2" charset="2"/>
              <a:buChar char="Ø"/>
            </a:pPr>
            <a:r>
              <a:rPr lang="it-IT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Mittelzone o “</a:t>
            </a:r>
            <a:r>
              <a:rPr lang="it-IT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</a:t>
            </a:r>
            <a:r>
              <a:rPr lang="it-IT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zone”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«"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Sardinian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vocalism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preservation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timbre and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convergence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long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vowels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short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homotopic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ones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 algn="just" fontAlgn="base">
              <a:spcAft>
                <a:spcPts val="1000"/>
              </a:spcAft>
              <a:buFont typeface="Wingdings" pitchFamily="2" charset="2"/>
              <a:buChar char="Ø"/>
            </a:pPr>
            <a:b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5120CFE-7522-0493-AD17-98AD820D9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140" y="4549318"/>
            <a:ext cx="5648512" cy="718257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92E0F57A-A8E1-AD04-5E49-E8177256F720}"/>
              </a:ext>
            </a:extLst>
          </p:cNvPr>
          <p:cNvGrpSpPr/>
          <p:nvPr/>
        </p:nvGrpSpPr>
        <p:grpSpPr>
          <a:xfrm>
            <a:off x="-139113" y="933055"/>
            <a:ext cx="5805408" cy="4736347"/>
            <a:chOff x="-139113" y="933055"/>
            <a:chExt cx="5805408" cy="4736347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A366C84A-0C26-058C-9146-1AE102DD1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9113" y="933055"/>
              <a:ext cx="5805408" cy="4736347"/>
            </a:xfrm>
            <a:prstGeom prst="rect">
              <a:avLst/>
            </a:prstGeom>
          </p:spPr>
        </p:pic>
        <p:pic>
          <p:nvPicPr>
            <p:cNvPr id="19" name="Picture 1" descr="page15image58169024">
              <a:extLst>
                <a:ext uri="{FF2B5EF4-FFF2-40B4-BE49-F238E27FC236}">
                  <a16:creationId xmlns:a16="http://schemas.microsoft.com/office/drawing/2014/main" id="{4F85AFA2-11E4-825A-8A1D-32AC38E3D5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700" y="4026151"/>
              <a:ext cx="1049104" cy="1241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Connettore 1 19">
              <a:extLst>
                <a:ext uri="{FF2B5EF4-FFF2-40B4-BE49-F238E27FC236}">
                  <a16:creationId xmlns:a16="http://schemas.microsoft.com/office/drawing/2014/main" id="{1D07E1C8-9CFC-2ED8-ED90-FDDC487C91AE}"/>
                </a:ext>
              </a:extLst>
            </p:cNvPr>
            <p:cNvCxnSpPr/>
            <p:nvPr/>
          </p:nvCxnSpPr>
          <p:spPr>
            <a:xfrm>
              <a:off x="1061539" y="4908446"/>
              <a:ext cx="968375" cy="347979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>
              <a:extLst>
                <a:ext uri="{FF2B5EF4-FFF2-40B4-BE49-F238E27FC236}">
                  <a16:creationId xmlns:a16="http://schemas.microsoft.com/office/drawing/2014/main" id="{9278436D-1828-99D5-A6D7-B98B641CC9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6384" y="3818281"/>
              <a:ext cx="213420" cy="1079015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Segnaposto numero diapositiva 23">
            <a:extLst>
              <a:ext uri="{FF2B5EF4-FFF2-40B4-BE49-F238E27FC236}">
                <a16:creationId xmlns:a16="http://schemas.microsoft.com/office/drawing/2014/main" id="{69466A6F-DC2E-D2C2-6786-893625CF3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2203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932816" y="2095821"/>
            <a:ext cx="63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 IN CANNESE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2BB8B5-C743-6C3E-E742-B14350B94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8723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7" name="Google Shape;83;p15">
            <a:extLst>
              <a:ext uri="{FF2B5EF4-FFF2-40B4-BE49-F238E27FC236}">
                <a16:creationId xmlns:a16="http://schemas.microsoft.com/office/drawing/2014/main" id="{358ABFA0-7018-2861-1103-80733DFD0256}"/>
              </a:ext>
            </a:extLst>
          </p:cNvPr>
          <p:cNvSpPr txBox="1"/>
          <p:nvPr/>
        </p:nvSpPr>
        <p:spPr>
          <a:xfrm>
            <a:off x="785358" y="556384"/>
            <a:ext cx="4994328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335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</a:pP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Three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types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of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reduplication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:</a:t>
            </a: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Wingdings" pitchFamily="2" charset="2"/>
              <a:buChar char="Ø"/>
            </a:pPr>
            <a:endParaRPr lang="it-IT" b="1" dirty="0">
              <a:solidFill>
                <a:schemeClr val="dk1"/>
              </a:solidFill>
              <a:highlight>
                <a:srgbClr val="FFFFFF"/>
              </a:highlight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Wingdings" pitchFamily="2" charset="2"/>
              <a:buChar char="Ø"/>
            </a:pPr>
            <a:r>
              <a:rPr lang="it-IT" b="1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adjectives</a:t>
            </a:r>
            <a:r>
              <a:rPr lang="it" b="1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/ adverbs</a:t>
            </a:r>
          </a:p>
          <a:p>
            <a:pPr marL="457200" indent="-323850" algn="just">
              <a:lnSpc>
                <a:spcPct val="150000"/>
              </a:lnSpc>
              <a:buClr>
                <a:schemeClr val="dk1"/>
              </a:buClr>
              <a:buSzPts val="1500"/>
              <a:buFont typeface="Wingdings" pitchFamily="2" charset="2"/>
              <a:buChar char="Ø"/>
            </a:pPr>
            <a:r>
              <a:rPr lang="it-IT" b="1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nouns</a:t>
            </a:r>
            <a:endParaRPr lang="it-IT" b="1" dirty="0">
              <a:solidFill>
                <a:schemeClr val="dk1"/>
              </a:solidFill>
              <a:highlight>
                <a:srgbClr val="FFFFFF"/>
              </a:highlight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457200" indent="-323850" algn="just">
              <a:lnSpc>
                <a:spcPct val="150000"/>
              </a:lnSpc>
              <a:buClr>
                <a:schemeClr val="dk1"/>
              </a:buClr>
              <a:buSzPts val="1500"/>
              <a:buFont typeface="Wingdings" pitchFamily="2" charset="2"/>
              <a:buChar char="Ø"/>
            </a:pPr>
            <a:r>
              <a:rPr lang="it-IT" b="1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verbs</a:t>
            </a:r>
            <a:endParaRPr lang="it-IT" b="1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0" algn="just">
              <a:lnSpc>
                <a:spcPct val="150000"/>
              </a:lnSpc>
              <a:buClr>
                <a:schemeClr val="dk1"/>
              </a:buClr>
              <a:buSzPts val="1500"/>
            </a:pPr>
            <a:endParaRPr lang="it-IT" b="1" dirty="0">
              <a:solidFill>
                <a:schemeClr val="dk1"/>
              </a:solidFill>
              <a:highlight>
                <a:srgbClr val="FFFFFF"/>
              </a:highlight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457200" indent="-323850" algn="just">
              <a:lnSpc>
                <a:spcPct val="150000"/>
              </a:lnSpc>
              <a:buClr>
                <a:schemeClr val="dk1"/>
              </a:buClr>
              <a:buSzPts val="1500"/>
              <a:buFont typeface="Wingdings" pitchFamily="2" charset="2"/>
              <a:buChar char="Ø"/>
            </a:pP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Wingdings" pitchFamily="2" charset="2"/>
              <a:buChar char="Ø"/>
            </a:pP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545732B-3182-523F-45F8-AF9B7A40CD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255B5EE-4665-134B-79BC-53F0E7AE2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6835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932816" y="2095821"/>
            <a:ext cx="63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ADJECTIVAL AND VERBAL REDUPLICATION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CC7BA5-9E0B-00E3-43A2-EE9751B25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2664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7" name="Google Shape;112;p17">
            <a:extLst>
              <a:ext uri="{FF2B5EF4-FFF2-40B4-BE49-F238E27FC236}">
                <a16:creationId xmlns:a16="http://schemas.microsoft.com/office/drawing/2014/main" id="{2C33631F-F2C6-B02C-F7E1-0DEDD880D8D7}"/>
              </a:ext>
            </a:extLst>
          </p:cNvPr>
          <p:cNvSpPr txBox="1"/>
          <p:nvPr/>
        </p:nvSpPr>
        <p:spPr>
          <a:xfrm>
            <a:off x="0" y="1484308"/>
            <a:ext cx="9216517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17500" algn="just">
              <a:lnSpc>
                <a:spcPct val="115000"/>
              </a:lnSpc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it-IT" sz="1750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Expresses</a:t>
            </a:r>
            <a:r>
              <a:rPr lang="it-IT" sz="1750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the </a:t>
            </a:r>
            <a:r>
              <a:rPr lang="it-IT" sz="1750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superlative degree</a:t>
            </a:r>
          </a:p>
          <a:p>
            <a:pPr marL="457200" indent="-317500" algn="just">
              <a:lnSpc>
                <a:spcPct val="115000"/>
              </a:lnSpc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it-IT" sz="1750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Intensification</a:t>
            </a:r>
            <a:r>
              <a:rPr lang="it-IT" sz="1750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and </a:t>
            </a:r>
            <a:r>
              <a:rPr lang="it-IT" sz="1750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expressive</a:t>
            </a:r>
            <a:r>
              <a:rPr lang="it-IT" sz="1750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sz="1750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reinforcement</a:t>
            </a:r>
            <a:r>
              <a:rPr lang="it-IT" sz="1750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sz="1750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functions</a:t>
            </a:r>
            <a:r>
              <a:rPr lang="it-IT" sz="1750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sz="1750" dirty="0">
                <a:solidFill>
                  <a:schemeClr val="dk1"/>
                </a:solidFill>
                <a:highlight>
                  <a:schemeClr val="lt1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(Rohlfs, 1968; </a:t>
            </a:r>
            <a:r>
              <a:rPr lang="it-IT" sz="1750" dirty="0" err="1"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Floričić</a:t>
            </a:r>
            <a:r>
              <a:rPr lang="it-IT" sz="1750" dirty="0">
                <a:solidFill>
                  <a:schemeClr val="dk1"/>
                </a:solidFill>
                <a:highlight>
                  <a:schemeClr val="lt1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2012)</a:t>
            </a:r>
          </a:p>
          <a:p>
            <a:pPr marL="457200" lvl="0" indent="-317500" algn="just">
              <a:lnSpc>
                <a:spcPct val="115000"/>
              </a:lnSpc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it-IT" sz="1750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 clear </a:t>
            </a:r>
            <a:r>
              <a:rPr lang="it-IT" sz="1750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separation</a:t>
            </a:r>
            <a:r>
              <a:rPr lang="it-IT" sz="1750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sz="1750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between</a:t>
            </a:r>
            <a:r>
              <a:rPr lang="it-IT" sz="1750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the superlative degree and </a:t>
            </a:r>
            <a:r>
              <a:rPr lang="it-IT" sz="1750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expressive</a:t>
            </a:r>
            <a:r>
              <a:rPr lang="it-IT" sz="1750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sz="1750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reinforcement</a:t>
            </a:r>
            <a:r>
              <a:rPr lang="it-IT" sz="1750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sz="1750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is</a:t>
            </a:r>
            <a:r>
              <a:rPr lang="it-IT" sz="1750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sz="1750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very</a:t>
            </a:r>
            <a:r>
              <a:rPr lang="it-IT" sz="1750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sz="1750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difficult</a:t>
            </a:r>
            <a:endParaRPr sz="1750" dirty="0">
              <a:solidFill>
                <a:schemeClr val="dk1"/>
              </a:solidFill>
              <a:highlight>
                <a:schemeClr val="lt1"/>
              </a:highlight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graphicFrame>
        <p:nvGraphicFramePr>
          <p:cNvPr id="9" name="Google Shape;115;p17">
            <a:extLst>
              <a:ext uri="{FF2B5EF4-FFF2-40B4-BE49-F238E27FC236}">
                <a16:creationId xmlns:a16="http://schemas.microsoft.com/office/drawing/2014/main" id="{7D0491F5-A291-30C5-B96C-A92F78788B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1501308"/>
              </p:ext>
            </p:extLst>
          </p:nvPr>
        </p:nvGraphicFramePr>
        <p:xfrm>
          <a:off x="525169" y="3464005"/>
          <a:ext cx="4282552" cy="1112520"/>
        </p:xfrm>
        <a:graphic>
          <a:graphicData uri="http://schemas.openxmlformats.org/drawingml/2006/table">
            <a:tbl>
              <a:tblPr/>
              <a:tblGrid>
                <a:gridCol w="467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25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stu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kafɛ́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jɛ́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llínd</a:t>
                      </a:r>
                      <a:r>
                        <a:rPr lang="it" sz="1600" b="1" dirty="0">
                          <a:solidFill>
                            <a:srgbClr val="FF0000"/>
                          </a:solidFill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ə</a:t>
                      </a:r>
                      <a:r>
                        <a:rPr lang="it" sz="1600" b="1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líndə</a:t>
                      </a:r>
                      <a:endParaRPr sz="1600" b="1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coffee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be.3SG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</a:t>
                      </a: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eak.M weak.M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‘this coffee is very diluted’ 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Google Shape;116;p17">
            <a:extLst>
              <a:ext uri="{FF2B5EF4-FFF2-40B4-BE49-F238E27FC236}">
                <a16:creationId xmlns:a16="http://schemas.microsoft.com/office/drawing/2014/main" id="{9B9D2F81-3ECB-9A3A-E81A-E749BB7915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6590028"/>
              </p:ext>
            </p:extLst>
          </p:nvPr>
        </p:nvGraphicFramePr>
        <p:xfrm>
          <a:off x="525169" y="4764750"/>
          <a:ext cx="4489133" cy="1143000"/>
        </p:xfrm>
        <a:graphic>
          <a:graphicData uri="http://schemas.openxmlformats.org/drawingml/2006/table">
            <a:tbl>
              <a:tblPr/>
              <a:tblGrid>
                <a:gridCol w="46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5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6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εj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fattə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jáŋg</a:t>
                      </a:r>
                      <a:r>
                        <a:rPr lang="it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jáŋgə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have.AUX.2SG</a:t>
                      </a: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 PPT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hite.F  white.F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‘you’ve become very pale’ 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Google Shape;116;p17">
            <a:extLst>
              <a:ext uri="{FF2B5EF4-FFF2-40B4-BE49-F238E27FC236}">
                <a16:creationId xmlns:a16="http://schemas.microsoft.com/office/drawing/2014/main" id="{AA383A71-CB65-963C-49CA-F61B0EF5D5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3045209"/>
              </p:ext>
            </p:extLst>
          </p:nvPr>
        </p:nvGraphicFramePr>
        <p:xfrm>
          <a:off x="4944302" y="3429000"/>
          <a:ext cx="4845462" cy="1143000"/>
        </p:xfrm>
        <a:graphic>
          <a:graphicData uri="http://schemas.openxmlformats.org/drawingml/2006/table">
            <a:tbl>
              <a:tblPr/>
              <a:tblGrid>
                <a:gridCol w="487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8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ε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j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fattə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káud</a:t>
                      </a:r>
                      <a:r>
                        <a:rPr lang="it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ə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 káudə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have.AUX.2SG</a:t>
                      </a: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do.PPT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hot.M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  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hot.M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‘you’ve become very hot’ 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Rettangolo 13">
            <a:extLst>
              <a:ext uri="{FF2B5EF4-FFF2-40B4-BE49-F238E27FC236}">
                <a16:creationId xmlns:a16="http://schemas.microsoft.com/office/drawing/2014/main" id="{A9178BFA-CDB3-2600-E3D1-299C25705C3C}"/>
              </a:ext>
            </a:extLst>
          </p:cNvPr>
          <p:cNvSpPr/>
          <p:nvPr/>
        </p:nvSpPr>
        <p:spPr>
          <a:xfrm>
            <a:off x="898749" y="2817543"/>
            <a:ext cx="2642070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ADJ+ADJ = </a:t>
            </a:r>
            <a:r>
              <a:rPr lang="i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SUP. DEG.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FD8D67E-3B78-FC3D-8D96-F0AB30E26DBE}"/>
              </a:ext>
            </a:extLst>
          </p:cNvPr>
          <p:cNvSpPr txBox="1"/>
          <p:nvPr/>
        </p:nvSpPr>
        <p:spPr>
          <a:xfrm>
            <a:off x="225106" y="3241322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(1)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0B3D42FC-2D21-B546-FE28-64A162C1E8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09219C13-8595-3B21-65C4-3D40EC6BB7D7}"/>
              </a:ext>
            </a:extLst>
          </p:cNvPr>
          <p:cNvSpPr/>
          <p:nvPr/>
        </p:nvSpPr>
        <p:spPr>
          <a:xfrm>
            <a:off x="342819" y="456712"/>
            <a:ext cx="87714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varieties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almost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 no trace of the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derivational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suffixes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it-IT" b="1" i="1" dirty="0" err="1">
                <a:latin typeface="Arial" panose="020B0604020202020204" pitchFamily="34" charset="0"/>
                <a:cs typeface="Arial" panose="020B0604020202020204" pitchFamily="34" charset="0"/>
              </a:rPr>
              <a:t>issimo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-mente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superlatives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adverbs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manner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graphicFrame>
        <p:nvGraphicFramePr>
          <p:cNvPr id="17" name="Google Shape;116;p17">
            <a:extLst>
              <a:ext uri="{FF2B5EF4-FFF2-40B4-BE49-F238E27FC236}">
                <a16:creationId xmlns:a16="http://schemas.microsoft.com/office/drawing/2014/main" id="{146BC225-5965-E153-3061-38647E819A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3297299"/>
              </p:ext>
            </p:extLst>
          </p:nvPr>
        </p:nvGraphicFramePr>
        <p:xfrm>
          <a:off x="4944302" y="4743572"/>
          <a:ext cx="4845462" cy="1143000"/>
        </p:xfrm>
        <a:graphic>
          <a:graphicData uri="http://schemas.openxmlformats.org/drawingml/2006/table">
            <a:tbl>
              <a:tblPr/>
              <a:tblGrid>
                <a:gridCol w="487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8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ε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j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fattə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káud</a:t>
                      </a:r>
                      <a:r>
                        <a:rPr lang="it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 káudə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have.AUX.2SG</a:t>
                      </a: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do.PPT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hot.F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  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hot.F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‘you’ve become very hot’ 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Rettangolo 17">
            <a:extLst>
              <a:ext uri="{FF2B5EF4-FFF2-40B4-BE49-F238E27FC236}">
                <a16:creationId xmlns:a16="http://schemas.microsoft.com/office/drawing/2014/main" id="{A57078E4-962E-06BA-D60F-477AFB165491}"/>
              </a:ext>
            </a:extLst>
          </p:cNvPr>
          <p:cNvSpPr/>
          <p:nvPr/>
        </p:nvSpPr>
        <p:spPr>
          <a:xfrm>
            <a:off x="3542445" y="87378"/>
            <a:ext cx="3781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ADJECTIVAL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1090DDF-0DD6-B2D7-07AE-3DE89272A44C}"/>
              </a:ext>
            </a:extLst>
          </p:cNvPr>
          <p:cNvSpPr/>
          <p:nvPr/>
        </p:nvSpPr>
        <p:spPr>
          <a:xfrm>
            <a:off x="342818" y="1190840"/>
            <a:ext cx="3781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ADJECTIVAL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6B94F9D-F941-8C0D-7FAF-B5D7562F7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4187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5" name="Google Shape;96;p16">
            <a:extLst>
              <a:ext uri="{FF2B5EF4-FFF2-40B4-BE49-F238E27FC236}">
                <a16:creationId xmlns:a16="http://schemas.microsoft.com/office/drawing/2014/main" id="{A9F9CE6F-5E0F-2FEB-631F-461F35F0F93F}"/>
              </a:ext>
            </a:extLst>
          </p:cNvPr>
          <p:cNvSpPr txBox="1"/>
          <p:nvPr/>
        </p:nvSpPr>
        <p:spPr>
          <a:xfrm>
            <a:off x="283399" y="562347"/>
            <a:ext cx="8835201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manner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adverbs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or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intensified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(D’Onghia 2019; Passino, 2017: 243) </a:t>
            </a:r>
          </a:p>
        </p:txBody>
      </p:sp>
      <p:graphicFrame>
        <p:nvGraphicFramePr>
          <p:cNvPr id="7" name="Google Shape;99;p16">
            <a:extLst>
              <a:ext uri="{FF2B5EF4-FFF2-40B4-BE49-F238E27FC236}">
                <a16:creationId xmlns:a16="http://schemas.microsoft.com/office/drawing/2014/main" id="{CF9D2291-D6E3-7AF6-2054-7DBD8D74F4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6952989"/>
              </p:ext>
            </p:extLst>
          </p:nvPr>
        </p:nvGraphicFramePr>
        <p:xfrm>
          <a:off x="501221" y="2488127"/>
          <a:ext cx="4190684" cy="1356360"/>
        </p:xfrm>
        <a:graphic>
          <a:graphicData uri="http://schemas.openxmlformats.org/drawingml/2006/table">
            <a:tbl>
              <a:tblPr/>
              <a:tblGrid>
                <a:gridCol w="354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9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8736">
                  <a:extLst>
                    <a:ext uri="{9D8B030D-6E8A-4147-A177-3AD203B41FA5}">
                      <a16:colId xmlns:a16="http://schemas.microsoft.com/office/drawing/2014/main" val="598560246"/>
                    </a:ext>
                  </a:extLst>
                </a:gridCol>
              </a:tblGrid>
              <a:tr h="364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d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ətʃíllə</a:t>
                      </a:r>
                      <a:endParaRPr sz="16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cár</a:t>
                      </a:r>
                      <a:r>
                        <a:rPr lang="it-IT" sz="1600" b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ə</a:t>
                      </a:r>
                      <a:endParaRPr lang="it-IT"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cár</a:t>
                      </a:r>
                      <a:r>
                        <a:rPr lang="it-IT" sz="1600" b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ə</a:t>
                      </a:r>
                      <a:endParaRPr lang="it-IT"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42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say</a:t>
                      </a: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.IMP.2SG+CL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clear.ADJ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clear.ADJ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307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‘say it (really) clearly’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it. ‘dillo 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chiaramente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 dirty="0">
                          <a:latin typeface="Times" pitchFamily="2" charset="0"/>
                          <a:cs typeface="Arial" panose="020B0604020202020204" pitchFamily="34" charset="0"/>
                          <a:sym typeface="Times New Roman"/>
                        </a:rPr>
                        <a:t>‘mia mamma cucina bene’</a:t>
                      </a:r>
                      <a:endParaRPr sz="1800" dirty="0">
                        <a:latin typeface="Times" pitchFamily="2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AA5CB3CD-6C9B-F238-315C-D10F775900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195829"/>
              </p:ext>
            </p:extLst>
          </p:nvPr>
        </p:nvGraphicFramePr>
        <p:xfrm>
          <a:off x="501221" y="4565534"/>
          <a:ext cx="7420613" cy="1356360"/>
        </p:xfrm>
        <a:graphic>
          <a:graphicData uri="http://schemas.openxmlformats.org/drawingml/2006/table">
            <a:tbl>
              <a:tblPr/>
              <a:tblGrid>
                <a:gridCol w="354013">
                  <a:extLst>
                    <a:ext uri="{9D8B030D-6E8A-4147-A177-3AD203B41FA5}">
                      <a16:colId xmlns:a16="http://schemas.microsoft.com/office/drawing/2014/main" val="511131004"/>
                    </a:ext>
                  </a:extLst>
                </a:gridCol>
                <a:gridCol w="1480312">
                  <a:extLst>
                    <a:ext uri="{9D8B030D-6E8A-4147-A177-3AD203B41FA5}">
                      <a16:colId xmlns:a16="http://schemas.microsoft.com/office/drawing/2014/main" val="4076832090"/>
                    </a:ext>
                  </a:extLst>
                </a:gridCol>
                <a:gridCol w="684213">
                  <a:extLst>
                    <a:ext uri="{9D8B030D-6E8A-4147-A177-3AD203B41FA5}">
                      <a16:colId xmlns:a16="http://schemas.microsoft.com/office/drawing/2014/main" val="697724691"/>
                    </a:ext>
                  </a:extLst>
                </a:gridCol>
                <a:gridCol w="758825">
                  <a:extLst>
                    <a:ext uri="{9D8B030D-6E8A-4147-A177-3AD203B41FA5}">
                      <a16:colId xmlns:a16="http://schemas.microsoft.com/office/drawing/2014/main" val="3327525209"/>
                    </a:ext>
                  </a:extLst>
                </a:gridCol>
                <a:gridCol w="1159637">
                  <a:extLst>
                    <a:ext uri="{9D8B030D-6E8A-4147-A177-3AD203B41FA5}">
                      <a16:colId xmlns:a16="http://schemas.microsoft.com/office/drawing/2014/main" val="2540607271"/>
                    </a:ext>
                  </a:extLst>
                </a:gridCol>
                <a:gridCol w="1154113">
                  <a:extLst>
                    <a:ext uri="{9D8B030D-6E8A-4147-A177-3AD203B41FA5}">
                      <a16:colId xmlns:a16="http://schemas.microsoft.com/office/drawing/2014/main" val="3394878643"/>
                    </a:ext>
                  </a:extLst>
                </a:gridCol>
                <a:gridCol w="495999">
                  <a:extLst>
                    <a:ext uri="{9D8B030D-6E8A-4147-A177-3AD203B41FA5}">
                      <a16:colId xmlns:a16="http://schemas.microsoft.com/office/drawing/2014/main" val="129384907"/>
                    </a:ext>
                  </a:extLst>
                </a:gridCol>
                <a:gridCol w="427038">
                  <a:extLst>
                    <a:ext uri="{9D8B030D-6E8A-4147-A177-3AD203B41FA5}">
                      <a16:colId xmlns:a16="http://schemas.microsoft.com/office/drawing/2014/main" val="2845497586"/>
                    </a:ext>
                  </a:extLst>
                </a:gridCol>
                <a:gridCol w="906463">
                  <a:extLst>
                    <a:ext uri="{9D8B030D-6E8A-4147-A177-3AD203B41FA5}">
                      <a16:colId xmlns:a16="http://schemas.microsoft.com/office/drawing/2014/main" val="315374072"/>
                    </a:ext>
                  </a:extLst>
                </a:gridCol>
              </a:tblGrid>
              <a:tr h="316917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</a:t>
                      </a:r>
                      <a:endParaRPr lang="it-IT" sz="16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mákənə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08561827"/>
                  </a:ext>
                </a:extLst>
              </a:tr>
              <a:tr h="219312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</a:t>
                      </a:r>
                      <a:r>
                        <a:rPr lang="it-IT" sz="1600" b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</a:t>
                      </a: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go.INF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slowly.ADV</a:t>
                      </a:r>
                      <a:endParaRPr lang="it-IT" sz="1600" b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slowly.ADV</a:t>
                      </a:r>
                      <a:endParaRPr lang="it-IT" sz="1600" b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2570569"/>
                  </a:ext>
                </a:extLst>
              </a:tr>
              <a:tr h="243229">
                <a:tc gridSpan="9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should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drive 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car (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really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slowly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 </a:t>
                      </a: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it. ‘dovresti guidare molto </a:t>
                      </a:r>
                      <a:r>
                        <a:rPr lang="it-IT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lentamente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‘devi andare lentamente con la macchina’</a:t>
                      </a:r>
                      <a:endParaRPr lang="it-IT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812963"/>
                  </a:ext>
                </a:extLst>
              </a:tr>
            </a:tbl>
          </a:graphicData>
        </a:graphic>
      </p:graphicFrame>
      <p:sp>
        <p:nvSpPr>
          <p:cNvPr id="4" name="Rettangolo 3">
            <a:extLst>
              <a:ext uri="{FF2B5EF4-FFF2-40B4-BE49-F238E27FC236}">
                <a16:creationId xmlns:a16="http://schemas.microsoft.com/office/drawing/2014/main" id="{F9C4D4C7-3D3B-F66D-B237-ABEF12247233}"/>
              </a:ext>
            </a:extLst>
          </p:cNvPr>
          <p:cNvSpPr/>
          <p:nvPr/>
        </p:nvSpPr>
        <p:spPr>
          <a:xfrm>
            <a:off x="898749" y="1802160"/>
            <a:ext cx="1920141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ADJ+ADJ= </a:t>
            </a:r>
            <a:r>
              <a:rPr lang="i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0D176E2-9818-5598-DEE8-F30C88431C90}"/>
              </a:ext>
            </a:extLst>
          </p:cNvPr>
          <p:cNvSpPr txBox="1"/>
          <p:nvPr/>
        </p:nvSpPr>
        <p:spPr>
          <a:xfrm>
            <a:off x="283399" y="218747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5F826FC3-2C3E-D41E-E936-22A55B8FE4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7D3CCC67-D31D-F272-8C41-938BA3F55561}"/>
              </a:ext>
            </a:extLst>
          </p:cNvPr>
          <p:cNvSpPr/>
          <p:nvPr/>
        </p:nvSpPr>
        <p:spPr>
          <a:xfrm>
            <a:off x="841040" y="4041716"/>
            <a:ext cx="2035557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ADV+ADV= </a:t>
            </a:r>
            <a:r>
              <a:rPr lang="i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5D1FEBC-BAE2-EFC7-DAA8-09B5C9B286D1}"/>
              </a:ext>
            </a:extLst>
          </p:cNvPr>
          <p:cNvSpPr/>
          <p:nvPr/>
        </p:nvSpPr>
        <p:spPr>
          <a:xfrm>
            <a:off x="3153528" y="110634"/>
            <a:ext cx="5884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ADJECTIVAL AND ADVERBIAL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5B37DA02-E2E6-9A32-9200-20DD38B31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9709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F826FC3-2C3E-D41E-E936-22A55B8FE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A8EB9AE-B0EC-4E19-65F0-C17DB4254159}"/>
              </a:ext>
            </a:extLst>
          </p:cNvPr>
          <p:cNvSpPr txBox="1"/>
          <p:nvPr/>
        </p:nvSpPr>
        <p:spPr>
          <a:xfrm>
            <a:off x="209025" y="637165"/>
            <a:ext cx="49039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In some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cases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necessary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B079F21B-ADC0-76FA-FA6E-0EE71E170060}"/>
              </a:ext>
            </a:extLst>
          </p:cNvPr>
          <p:cNvSpPr/>
          <p:nvPr/>
        </p:nvSpPr>
        <p:spPr>
          <a:xfrm>
            <a:off x="3153528" y="110634"/>
            <a:ext cx="5884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ADJECTIVAL AND ADVERBIAL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4" name="Google Shape;115;p17">
            <a:extLst>
              <a:ext uri="{FF2B5EF4-FFF2-40B4-BE49-F238E27FC236}">
                <a16:creationId xmlns:a16="http://schemas.microsoft.com/office/drawing/2014/main" id="{150951DD-352D-63D7-2039-DDD81CCC53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7170182"/>
              </p:ext>
            </p:extLst>
          </p:nvPr>
        </p:nvGraphicFramePr>
        <p:xfrm>
          <a:off x="390129" y="1509839"/>
          <a:ext cx="4282552" cy="1112520"/>
        </p:xfrm>
        <a:graphic>
          <a:graphicData uri="http://schemas.openxmlformats.org/drawingml/2006/table">
            <a:tbl>
              <a:tblPr/>
              <a:tblGrid>
                <a:gridCol w="467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25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stu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kafɛ́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jɛ́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llínd</a:t>
                      </a:r>
                      <a:r>
                        <a:rPr lang="it" sz="1600" b="1" dirty="0">
                          <a:solidFill>
                            <a:schemeClr val="tx1"/>
                          </a:solidFill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ə</a:t>
                      </a:r>
                      <a:r>
                        <a:rPr lang="it" sz="1600" b="1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" sz="1600" b="1" strike="sngStrike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líndə</a:t>
                      </a:r>
                      <a:endParaRPr sz="1600" b="1" strike="sngStrike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coffee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be.3SG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</a:t>
                      </a: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eak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‘this coffee is </a:t>
                      </a:r>
                      <a:r>
                        <a:rPr lang="it" sz="1600" strike="sngStrike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very</a:t>
                      </a:r>
                      <a:r>
                        <a:rPr lang="it" sz="1600" dirty="0">
                          <a:highlight>
                            <a:schemeClr val="lt1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diluted’ </a:t>
                      </a:r>
                      <a:endParaRPr sz="1600" dirty="0">
                        <a:highlight>
                          <a:schemeClr val="lt1"/>
                        </a:highlight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6" name="Tabella 25">
            <a:extLst>
              <a:ext uri="{FF2B5EF4-FFF2-40B4-BE49-F238E27FC236}">
                <a16:creationId xmlns:a16="http://schemas.microsoft.com/office/drawing/2014/main" id="{5E4F5477-AAD3-EB00-4984-7A13D309F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923776"/>
              </p:ext>
            </p:extLst>
          </p:nvPr>
        </p:nvGraphicFramePr>
        <p:xfrm>
          <a:off x="442783" y="2944886"/>
          <a:ext cx="6989701" cy="1112520"/>
        </p:xfrm>
        <a:graphic>
          <a:graphicData uri="http://schemas.openxmlformats.org/drawingml/2006/table">
            <a:tbl>
              <a:tblPr/>
              <a:tblGrid>
                <a:gridCol w="354013">
                  <a:extLst>
                    <a:ext uri="{9D8B030D-6E8A-4147-A177-3AD203B41FA5}">
                      <a16:colId xmlns:a16="http://schemas.microsoft.com/office/drawing/2014/main" val="511131004"/>
                    </a:ext>
                  </a:extLst>
                </a:gridCol>
                <a:gridCol w="1480312">
                  <a:extLst>
                    <a:ext uri="{9D8B030D-6E8A-4147-A177-3AD203B41FA5}">
                      <a16:colId xmlns:a16="http://schemas.microsoft.com/office/drawing/2014/main" val="4076832090"/>
                    </a:ext>
                  </a:extLst>
                </a:gridCol>
                <a:gridCol w="684213">
                  <a:extLst>
                    <a:ext uri="{9D8B030D-6E8A-4147-A177-3AD203B41FA5}">
                      <a16:colId xmlns:a16="http://schemas.microsoft.com/office/drawing/2014/main" val="697724691"/>
                    </a:ext>
                  </a:extLst>
                </a:gridCol>
                <a:gridCol w="758825">
                  <a:extLst>
                    <a:ext uri="{9D8B030D-6E8A-4147-A177-3AD203B41FA5}">
                      <a16:colId xmlns:a16="http://schemas.microsoft.com/office/drawing/2014/main" val="3327525209"/>
                    </a:ext>
                  </a:extLst>
                </a:gridCol>
                <a:gridCol w="1159637">
                  <a:extLst>
                    <a:ext uri="{9D8B030D-6E8A-4147-A177-3AD203B41FA5}">
                      <a16:colId xmlns:a16="http://schemas.microsoft.com/office/drawing/2014/main" val="2540607271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3394878643"/>
                    </a:ext>
                  </a:extLst>
                </a:gridCol>
                <a:gridCol w="544513">
                  <a:extLst>
                    <a:ext uri="{9D8B030D-6E8A-4147-A177-3AD203B41FA5}">
                      <a16:colId xmlns:a16="http://schemas.microsoft.com/office/drawing/2014/main" val="129384907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2845497586"/>
                    </a:ext>
                  </a:extLst>
                </a:gridCol>
                <a:gridCol w="906463">
                  <a:extLst>
                    <a:ext uri="{9D8B030D-6E8A-4147-A177-3AD203B41FA5}">
                      <a16:colId xmlns:a16="http://schemas.microsoft.com/office/drawing/2014/main" val="315374072"/>
                    </a:ext>
                  </a:extLst>
                </a:gridCol>
              </a:tblGrid>
              <a:tr h="316917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</a:t>
                      </a:r>
                      <a:endParaRPr lang="it-IT" sz="16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u="none" strike="sng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</a:t>
                      </a:r>
                      <a:r>
                        <a:rPr lang="it" sz="1600" b="1" strike="sngStrike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ɛ́nə</a:t>
                      </a:r>
                      <a:endParaRPr lang="it-IT" sz="1600" strike="sng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mákənə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08561827"/>
                  </a:ext>
                </a:extLst>
              </a:tr>
              <a:tr h="219312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</a:t>
                      </a:r>
                      <a:r>
                        <a:rPr lang="it-IT" sz="1600" b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</a:t>
                      </a: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go.INF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slowly.ADV</a:t>
                      </a:r>
                      <a:endParaRPr lang="it-IT" sz="1600" b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2570569"/>
                  </a:ext>
                </a:extLst>
              </a:tr>
              <a:tr h="243229">
                <a:tc gridSpan="9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should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drive 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car </a:t>
                      </a:r>
                      <a:r>
                        <a:rPr lang="it-IT" sz="1600" b="0" u="none" strike="sng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very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slowly</a:t>
                      </a: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 </a:t>
                      </a: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‘devi andare lentamente con la macchina’</a:t>
                      </a:r>
                      <a:endParaRPr lang="it-IT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812963"/>
                  </a:ext>
                </a:extLst>
              </a:tr>
            </a:tbl>
          </a:graphicData>
        </a:graphic>
      </p:graphicFrame>
      <p:sp>
        <p:nvSpPr>
          <p:cNvPr id="28" name="Rettangolo 27">
            <a:extLst>
              <a:ext uri="{FF2B5EF4-FFF2-40B4-BE49-F238E27FC236}">
                <a16:creationId xmlns:a16="http://schemas.microsoft.com/office/drawing/2014/main" id="{A41F192F-6960-BCBA-608F-50C9D26D019D}"/>
              </a:ext>
            </a:extLst>
          </p:cNvPr>
          <p:cNvSpPr/>
          <p:nvPr/>
        </p:nvSpPr>
        <p:spPr>
          <a:xfrm>
            <a:off x="368695" y="4966465"/>
            <a:ext cx="92981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sentences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grammatical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even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though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either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no superlative degree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expressive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reinforcement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590F9B9-4EDC-D780-AEED-FE13886FD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3952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F826FC3-2C3E-D41E-E936-22A55B8FE4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A8EB9AE-B0EC-4E19-65F0-C17DB4254159}"/>
              </a:ext>
            </a:extLst>
          </p:cNvPr>
          <p:cNvSpPr txBox="1"/>
          <p:nvPr/>
        </p:nvSpPr>
        <p:spPr>
          <a:xfrm>
            <a:off x="209025" y="637165"/>
            <a:ext cx="44678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In some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cases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obligatory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(4)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B079F21B-ADC0-76FA-FA6E-0EE71E170060}"/>
              </a:ext>
            </a:extLst>
          </p:cNvPr>
          <p:cNvSpPr/>
          <p:nvPr/>
        </p:nvSpPr>
        <p:spPr>
          <a:xfrm>
            <a:off x="3153528" y="110634"/>
            <a:ext cx="5884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ADJECTIVAL AND ADVERBIAL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1F5D94DD-3047-66FD-3669-8EC756ABF408}"/>
              </a:ext>
            </a:extLst>
          </p:cNvPr>
          <p:cNvSpPr txBox="1"/>
          <p:nvPr/>
        </p:nvSpPr>
        <p:spPr>
          <a:xfrm>
            <a:off x="274409" y="297027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(5)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A41F192F-6960-BCBA-608F-50C9D26D019D}"/>
              </a:ext>
            </a:extLst>
          </p:cNvPr>
          <p:cNvSpPr/>
          <p:nvPr/>
        </p:nvSpPr>
        <p:spPr>
          <a:xfrm>
            <a:off x="363391" y="4934454"/>
            <a:ext cx="92981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sentences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ungrammatical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13" name="Google Shape;116;p17">
            <a:extLst>
              <a:ext uri="{FF2B5EF4-FFF2-40B4-BE49-F238E27FC236}">
                <a16:creationId xmlns:a16="http://schemas.microsoft.com/office/drawing/2014/main" id="{860C0F86-D86E-B86B-1D5F-5B06DE1BF0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5492772"/>
              </p:ext>
            </p:extLst>
          </p:nvPr>
        </p:nvGraphicFramePr>
        <p:xfrm>
          <a:off x="363391" y="1538384"/>
          <a:ext cx="4845462" cy="1143000"/>
        </p:xfrm>
        <a:graphic>
          <a:graphicData uri="http://schemas.openxmlformats.org/drawingml/2006/table">
            <a:tbl>
              <a:tblPr/>
              <a:tblGrid>
                <a:gridCol w="487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8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*</a:t>
                      </a:r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ε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j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fattə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káudə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 </a:t>
                      </a:r>
                      <a:r>
                        <a:rPr lang="it" sz="1600" b="1" strike="sngStrike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káudə</a:t>
                      </a:r>
                      <a:endParaRPr sz="1600" strike="sngStrike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have.AUX.2SG</a:t>
                      </a: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do.PPT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hot.ADJ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‘you’ve become </a:t>
                      </a:r>
                      <a:r>
                        <a:rPr lang="it" sz="1600" strike="sngStrike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very 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hot’ 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Google Shape;99;p16">
            <a:extLst>
              <a:ext uri="{FF2B5EF4-FFF2-40B4-BE49-F238E27FC236}">
                <a16:creationId xmlns:a16="http://schemas.microsoft.com/office/drawing/2014/main" id="{7CA6229A-93F8-5F91-6A26-845B7E519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1666219"/>
              </p:ext>
            </p:extLst>
          </p:nvPr>
        </p:nvGraphicFramePr>
        <p:xfrm>
          <a:off x="363391" y="3364506"/>
          <a:ext cx="4190684" cy="1112520"/>
        </p:xfrm>
        <a:graphic>
          <a:graphicData uri="http://schemas.openxmlformats.org/drawingml/2006/table">
            <a:tbl>
              <a:tblPr/>
              <a:tblGrid>
                <a:gridCol w="354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9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8736">
                  <a:extLst>
                    <a:ext uri="{9D8B030D-6E8A-4147-A177-3AD203B41FA5}">
                      <a16:colId xmlns:a16="http://schemas.microsoft.com/office/drawing/2014/main" val="598560246"/>
                    </a:ext>
                  </a:extLst>
                </a:gridCol>
              </a:tblGrid>
              <a:tr h="364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*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d</a:t>
                      </a:r>
                      <a:r>
                        <a:rPr lang="it-IT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ətʃíllə</a:t>
                      </a:r>
                      <a:endParaRPr sz="16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cár</a:t>
                      </a:r>
                      <a:r>
                        <a:rPr lang="it-IT" sz="1600" b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ə</a:t>
                      </a:r>
                      <a:endParaRPr lang="it-IT"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strike="sngStrike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cár</a:t>
                      </a:r>
                      <a:r>
                        <a:rPr lang="it-IT" sz="1600" b="1" u="none" strike="sng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ə</a:t>
                      </a:r>
                      <a:endParaRPr lang="it-IT" sz="1600" b="1" strike="sngStrike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42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say</a:t>
                      </a: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.IMP.2SG+CL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clear.ADJ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307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‘*say it clear</a:t>
                      </a:r>
                      <a:r>
                        <a:rPr lang="it" sz="1600" strike="sngStrike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ly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 </a:t>
                      </a: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 dirty="0">
                          <a:latin typeface="Times" pitchFamily="2" charset="0"/>
                          <a:cs typeface="Arial" panose="020B0604020202020204" pitchFamily="34" charset="0"/>
                          <a:sym typeface="Times New Roman"/>
                        </a:rPr>
                        <a:t>‘mia mamma cucina bene’</a:t>
                      </a:r>
                      <a:endParaRPr sz="1800" dirty="0">
                        <a:latin typeface="Times" pitchFamily="2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Google Shape;116;p17">
            <a:extLst>
              <a:ext uri="{FF2B5EF4-FFF2-40B4-BE49-F238E27FC236}">
                <a16:creationId xmlns:a16="http://schemas.microsoft.com/office/drawing/2014/main" id="{2397C61C-D545-3B6F-B6D9-B40E3A4939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1117397"/>
              </p:ext>
            </p:extLst>
          </p:nvPr>
        </p:nvGraphicFramePr>
        <p:xfrm>
          <a:off x="5208853" y="1538382"/>
          <a:ext cx="4489133" cy="1143000"/>
        </p:xfrm>
        <a:graphic>
          <a:graphicData uri="http://schemas.openxmlformats.org/drawingml/2006/table">
            <a:tbl>
              <a:tblPr/>
              <a:tblGrid>
                <a:gridCol w="46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5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6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*εj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fattə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jáŋg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ə </a:t>
                      </a:r>
                      <a:r>
                        <a:rPr lang="it" sz="1600" b="1" strike="sngStrike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jáŋgə</a:t>
                      </a:r>
                      <a:endParaRPr sz="1600" strike="sngStrike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have.AUX.2SG</a:t>
                      </a: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 PPT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hite.F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‘you’ve become </a:t>
                      </a:r>
                      <a:r>
                        <a:rPr lang="it" sz="1600" strike="sngStrike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very 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pale’ 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B83943DB-0E92-5B08-2B09-F4B5B1D40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9975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932816" y="2095821"/>
            <a:ext cx="63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NOMINAL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F74A22-B13C-1C7C-3C8C-9E8A73017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0407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BC89B1B9-5BF4-6FC8-6B39-576FAA72CBED}"/>
              </a:ext>
            </a:extLst>
          </p:cNvPr>
          <p:cNvSpPr/>
          <p:nvPr/>
        </p:nvSpPr>
        <p:spPr>
          <a:xfrm>
            <a:off x="4008340" y="150681"/>
            <a:ext cx="3489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NOMINAL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7" name="Google Shape;127;p18">
            <a:extLst>
              <a:ext uri="{FF2B5EF4-FFF2-40B4-BE49-F238E27FC236}">
                <a16:creationId xmlns:a16="http://schemas.microsoft.com/office/drawing/2014/main" id="{C929DB79-AAA0-B2E0-2DEE-320120586FF5}"/>
              </a:ext>
            </a:extLst>
          </p:cNvPr>
          <p:cNvSpPr txBox="1"/>
          <p:nvPr/>
        </p:nvSpPr>
        <p:spPr>
          <a:xfrm>
            <a:off x="282450" y="792466"/>
            <a:ext cx="8909676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This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phenomenon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has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been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observed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for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most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southern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and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extreme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southern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dialects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Sgarioto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2005, Passino, 2017 D’Onghia 2019, Idone 2020,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Barotto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-Mattiola 2020): 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C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annese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does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not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behave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differently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. </a:t>
            </a:r>
          </a:p>
          <a:p>
            <a:pPr marL="285750" lvl="0" indent="-285750" algn="just">
              <a:lnSpc>
                <a:spcPct val="150000"/>
              </a:lnSpc>
              <a:buFont typeface="Wingdings" pitchFamily="2" charset="2"/>
              <a:buChar char="Ø"/>
            </a:pPr>
            <a:endParaRPr lang="it-IT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According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to Rohlfs,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«[…] diffuse, e d’uso non circoscritto a particolari concetti, son tali locuzioni nel Meridione» e «quanto più si procede verso mezzogiorno, tanto più frequente si fa quest’uso» (Rohlfs 1968, § 441: 90). </a:t>
            </a:r>
          </a:p>
          <a:p>
            <a:pPr marL="285750" lvl="0" indent="-285750" algn="just">
              <a:lnSpc>
                <a:spcPct val="150000"/>
              </a:lnSpc>
              <a:buFont typeface="Wingdings" pitchFamily="2" charset="2"/>
              <a:buChar char="Ø"/>
            </a:pPr>
            <a:endParaRPr lang="it-IT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2FCF85D-B2C1-7770-AA3A-A39104A5C7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70B8E47F-0BE2-E9FA-9481-ACD98387F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660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7" name="Google Shape;127;p18">
            <a:extLst>
              <a:ext uri="{FF2B5EF4-FFF2-40B4-BE49-F238E27FC236}">
                <a16:creationId xmlns:a16="http://schemas.microsoft.com/office/drawing/2014/main" id="{C929DB79-AAA0-B2E0-2DEE-320120586FF5}"/>
              </a:ext>
            </a:extLst>
          </p:cNvPr>
          <p:cNvSpPr txBox="1"/>
          <p:nvPr/>
        </p:nvSpPr>
        <p:spPr>
          <a:xfrm>
            <a:off x="282450" y="792466"/>
            <a:ext cx="8836150" cy="517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Telmon e Maiden (in Maiden and Parry, 1997: 122): «extensive use is made of reduplication of nouns to form particular types of adverbial phrases, usually with </a:t>
            </a: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emphatic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</a:t>
            </a: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distributive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or </a:t>
            </a: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repetitive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meaning».</a:t>
            </a:r>
          </a:p>
          <a:p>
            <a:pPr marL="2857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it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285750" lvl="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Haspelmath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(1995: 378)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underlines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the 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distributive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function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of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reduplication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: «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an </a:t>
            </a:r>
            <a:r>
              <a:rPr lang="it-IT" i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exceedingly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common way to </a:t>
            </a:r>
            <a:r>
              <a:rPr lang="it-IT" i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form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distributive </a:t>
            </a:r>
            <a:r>
              <a:rPr lang="it-IT" i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expressions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i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across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i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languages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» (cfr. anche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Sgarioto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2005, Passino 2017, D’Onghia 2019, Idone 2020,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Barotto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-Mattiola 2020).</a:t>
            </a:r>
          </a:p>
          <a:p>
            <a:pPr marL="285750" lvl="0" indent="-285750" algn="just">
              <a:lnSpc>
                <a:spcPct val="150000"/>
              </a:lnSpc>
              <a:buFont typeface="Wingdings" pitchFamily="2" charset="2"/>
              <a:buChar char="Ø"/>
            </a:pPr>
            <a:endParaRPr lang="it-IT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285750" lvl="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The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repetition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of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nominal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elements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corresponds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to a 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PP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with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adverbial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value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in standard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Italian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.</a:t>
            </a:r>
          </a:p>
          <a:p>
            <a:pPr marL="2857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D0CE265-A9AF-AD2D-B858-8A82B79DFC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C9288E50-D4A6-7604-0460-98448DD6F8F4}"/>
              </a:ext>
            </a:extLst>
          </p:cNvPr>
          <p:cNvSpPr/>
          <p:nvPr/>
        </p:nvSpPr>
        <p:spPr>
          <a:xfrm>
            <a:off x="4008340" y="150681"/>
            <a:ext cx="3489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NOMINAL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55556774-6AC0-8C16-5C3C-61029A947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0917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8" name="Google Shape;127;p18">
            <a:extLst>
              <a:ext uri="{FF2B5EF4-FFF2-40B4-BE49-F238E27FC236}">
                <a16:creationId xmlns:a16="http://schemas.microsoft.com/office/drawing/2014/main" id="{7A3D17AA-E15E-C1EE-9D37-B9998AF8DBB5}"/>
              </a:ext>
            </a:extLst>
          </p:cNvPr>
          <p:cNvSpPr txBox="1"/>
          <p:nvPr/>
        </p:nvSpPr>
        <p:spPr>
          <a:xfrm>
            <a:off x="282450" y="792466"/>
            <a:ext cx="9052936" cy="26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Nominal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Reduplication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Constructions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(NRC)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may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occur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after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certain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types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of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verbs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(cfr.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Sgarioto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2005: 39-40):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atelic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motion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verbs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(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andare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‘go’, 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camminare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‘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walk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’, 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correre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‘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run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’)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transitive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motion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verbs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(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portare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‘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bring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’, 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cercare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’look for’)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stative 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and 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resultative </a:t>
            </a:r>
            <a:r>
              <a:rPr lang="it-IT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verbs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(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essere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‘be’, 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ridurre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‘reduce’, </a:t>
            </a:r>
            <a:r>
              <a:rPr lang="it-IT" i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tagiliare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‘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cut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’, 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rompere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‘break’)</a:t>
            </a:r>
            <a:endParaRPr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9956486-208F-8999-7687-B066C6643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D576302A-9144-B7AB-BEE1-027A1A22C828}"/>
              </a:ext>
            </a:extLst>
          </p:cNvPr>
          <p:cNvSpPr/>
          <p:nvPr/>
        </p:nvSpPr>
        <p:spPr>
          <a:xfrm>
            <a:off x="4008340" y="150681"/>
            <a:ext cx="3489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NOMINAL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86A5479-F8B5-5A18-FDAC-923726D39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4599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A7C50C17-9097-5920-83B5-719C47A15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831942"/>
              </p:ext>
            </p:extLst>
          </p:nvPr>
        </p:nvGraphicFramePr>
        <p:xfrm>
          <a:off x="523146" y="2001392"/>
          <a:ext cx="5143149" cy="1112520"/>
        </p:xfrm>
        <a:graphic>
          <a:graphicData uri="http://schemas.openxmlformats.org/drawingml/2006/table">
            <a:tbl>
              <a:tblPr/>
              <a:tblGrid>
                <a:gridCol w="418748">
                  <a:extLst>
                    <a:ext uri="{9D8B030D-6E8A-4147-A177-3AD203B41FA5}">
                      <a16:colId xmlns:a16="http://schemas.microsoft.com/office/drawing/2014/main" val="222030399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54322012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1883245837"/>
                    </a:ext>
                  </a:extLst>
                </a:gridCol>
                <a:gridCol w="1593850">
                  <a:extLst>
                    <a:ext uri="{9D8B030D-6E8A-4147-A177-3AD203B41FA5}">
                      <a16:colId xmlns:a16="http://schemas.microsoft.com/office/drawing/2014/main" val="1776246948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355238197"/>
                    </a:ext>
                  </a:extLst>
                </a:gridCol>
                <a:gridCol w="703263">
                  <a:extLst>
                    <a:ext uri="{9D8B030D-6E8A-4147-A177-3AD203B41FA5}">
                      <a16:colId xmlns:a16="http://schemas.microsoft.com/office/drawing/2014/main" val="1187412916"/>
                    </a:ext>
                  </a:extLst>
                </a:gridCol>
                <a:gridCol w="703263">
                  <a:extLst>
                    <a:ext uri="{9D8B030D-6E8A-4147-A177-3AD203B41FA5}">
                      <a16:colId xmlns:a16="http://schemas.microsoft.com/office/drawing/2014/main" val="3498120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nn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έ</a:t>
                      </a:r>
                      <a:endParaRPr lang="el-GR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ɟɟ</a:t>
                      </a:r>
                      <a:r>
                        <a:rPr lang="it" sz="1600" b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ʊ́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tə</a:t>
                      </a:r>
                      <a:endParaRPr lang="it-IT" sz="16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​​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kɔ́sta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kɔ́stə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939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go.PPT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coast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coast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61636"/>
                  </a:ext>
                </a:extLst>
              </a:tr>
              <a:tr h="279400">
                <a:tc gridSpan="7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‘he/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passing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along the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coast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726818"/>
                  </a:ext>
                </a:extLst>
              </a:tr>
            </a:tbl>
          </a:graphicData>
        </a:graphic>
      </p:graphicFrame>
      <p:sp>
        <p:nvSpPr>
          <p:cNvPr id="11" name="Google Shape;154;p20">
            <a:extLst>
              <a:ext uri="{FF2B5EF4-FFF2-40B4-BE49-F238E27FC236}">
                <a16:creationId xmlns:a16="http://schemas.microsoft.com/office/drawing/2014/main" id="{8F7E5D94-19E0-7B2B-D739-6B7A9D1C4DE6}"/>
              </a:ext>
            </a:extLst>
          </p:cNvPr>
          <p:cNvSpPr txBox="1"/>
          <p:nvPr/>
        </p:nvSpPr>
        <p:spPr>
          <a:xfrm>
            <a:off x="0" y="724439"/>
            <a:ext cx="92583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Reduplication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after </a:t>
            </a:r>
            <a:r>
              <a:rPr lang="it-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m</a:t>
            </a: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otion verbs 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(</a:t>
            </a:r>
            <a:r>
              <a:rPr lang="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andare 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‘go’, </a:t>
            </a:r>
            <a:r>
              <a:rPr lang="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camminare 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‘walk’, </a:t>
            </a:r>
            <a:r>
              <a:rPr lang="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passare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‘pass’ etc.) refers to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path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along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movement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made:</a:t>
            </a:r>
            <a:endParaRPr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graphicFrame>
        <p:nvGraphicFramePr>
          <p:cNvPr id="17" name="Tabella 16">
            <a:extLst>
              <a:ext uri="{FF2B5EF4-FFF2-40B4-BE49-F238E27FC236}">
                <a16:creationId xmlns:a16="http://schemas.microsoft.com/office/drawing/2014/main" id="{33B88609-C07B-219A-86B5-1D9DA6292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411193"/>
              </p:ext>
            </p:extLst>
          </p:nvPr>
        </p:nvGraphicFramePr>
        <p:xfrm>
          <a:off x="556059" y="3424072"/>
          <a:ext cx="4246563" cy="1208086"/>
        </p:xfrm>
        <a:graphic>
          <a:graphicData uri="http://schemas.openxmlformats.org/drawingml/2006/table">
            <a:tbl>
              <a:tblPr/>
              <a:tblGrid>
                <a:gridCol w="398204">
                  <a:extLst>
                    <a:ext uri="{9D8B030D-6E8A-4147-A177-3AD203B41FA5}">
                      <a16:colId xmlns:a16="http://schemas.microsoft.com/office/drawing/2014/main" val="3622884247"/>
                    </a:ext>
                  </a:extLst>
                </a:gridCol>
                <a:gridCol w="2150444">
                  <a:extLst>
                    <a:ext uri="{9D8B030D-6E8A-4147-A177-3AD203B41FA5}">
                      <a16:colId xmlns:a16="http://schemas.microsoft.com/office/drawing/2014/main" val="3361010088"/>
                    </a:ext>
                  </a:extLst>
                </a:gridCol>
                <a:gridCol w="848957">
                  <a:extLst>
                    <a:ext uri="{9D8B030D-6E8A-4147-A177-3AD203B41FA5}">
                      <a16:colId xmlns:a16="http://schemas.microsoft.com/office/drawing/2014/main" val="3539799942"/>
                    </a:ext>
                  </a:extLst>
                </a:gridCol>
                <a:gridCol w="848958">
                  <a:extLst>
                    <a:ext uri="{9D8B030D-6E8A-4147-A177-3AD203B41FA5}">
                      <a16:colId xmlns:a16="http://schemas.microsoft.com/office/drawing/2014/main" val="536595497"/>
                    </a:ext>
                  </a:extLst>
                </a:gridCol>
              </a:tblGrid>
              <a:tr h="37824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vatínnə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mʊ́rə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mʊ́rə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367062"/>
                  </a:ext>
                </a:extLst>
              </a:tr>
              <a:tr h="378247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go.IMP.2SG+CL+CL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385145"/>
                  </a:ext>
                </a:extLst>
              </a:tr>
              <a:tr h="451592">
                <a:tc gridSpan="4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‘go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away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passing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along (close to) the wall’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662588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04FDDAEC-CFCA-62D0-C263-1B9C91CD2331}"/>
              </a:ext>
            </a:extLst>
          </p:cNvPr>
          <p:cNvSpPr txBox="1"/>
          <p:nvPr/>
        </p:nvSpPr>
        <p:spPr>
          <a:xfrm>
            <a:off x="334685" y="168114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(6)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C596CD0C-76EA-B487-908D-B5089060F8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5C76B7B8-73F9-2967-D30E-72424288C5E8}"/>
              </a:ext>
            </a:extLst>
          </p:cNvPr>
          <p:cNvSpPr/>
          <p:nvPr/>
        </p:nvSpPr>
        <p:spPr>
          <a:xfrm>
            <a:off x="4008340" y="150681"/>
            <a:ext cx="3489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NOMINAL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92952525-7720-82FC-750E-4A52BD6F0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4181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graphicFrame>
        <p:nvGraphicFramePr>
          <p:cNvPr id="17" name="Tabella 16">
            <a:extLst>
              <a:ext uri="{FF2B5EF4-FFF2-40B4-BE49-F238E27FC236}">
                <a16:creationId xmlns:a16="http://schemas.microsoft.com/office/drawing/2014/main" id="{33B88609-C07B-219A-86B5-1D9DA6292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658303"/>
              </p:ext>
            </p:extLst>
          </p:nvPr>
        </p:nvGraphicFramePr>
        <p:xfrm>
          <a:off x="362283" y="1878145"/>
          <a:ext cx="5840478" cy="1112520"/>
        </p:xfrm>
        <a:graphic>
          <a:graphicData uri="http://schemas.openxmlformats.org/drawingml/2006/table">
            <a:tbl>
              <a:tblPr/>
              <a:tblGrid>
                <a:gridCol w="352425">
                  <a:extLst>
                    <a:ext uri="{9D8B030D-6E8A-4147-A177-3AD203B41FA5}">
                      <a16:colId xmlns:a16="http://schemas.microsoft.com/office/drawing/2014/main" val="3622884247"/>
                    </a:ext>
                  </a:extLst>
                </a:gridCol>
                <a:gridCol w="1512951">
                  <a:extLst>
                    <a:ext uri="{9D8B030D-6E8A-4147-A177-3AD203B41FA5}">
                      <a16:colId xmlns:a16="http://schemas.microsoft.com/office/drawing/2014/main" val="3361010088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3795411094"/>
                    </a:ext>
                  </a:extLst>
                </a:gridCol>
                <a:gridCol w="1049338">
                  <a:extLst>
                    <a:ext uri="{9D8B030D-6E8A-4147-A177-3AD203B41FA5}">
                      <a16:colId xmlns:a16="http://schemas.microsoft.com/office/drawing/2014/main" val="2226357538"/>
                    </a:ext>
                  </a:extLst>
                </a:gridCol>
                <a:gridCol w="662782">
                  <a:extLst>
                    <a:ext uri="{9D8B030D-6E8A-4147-A177-3AD203B41FA5}">
                      <a16:colId xmlns:a16="http://schemas.microsoft.com/office/drawing/2014/main" val="3539799942"/>
                    </a:ext>
                  </a:extLst>
                </a:gridCol>
                <a:gridCol w="662782">
                  <a:extLst>
                    <a:ext uri="{9D8B030D-6E8A-4147-A177-3AD203B41FA5}">
                      <a16:colId xmlns:a16="http://schemas.microsoft.com/office/drawing/2014/main" val="1550144271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3357218431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36656541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it-IT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kamənɛ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́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arɪ́pa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arɪ́pə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it-IT" sz="16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víjə</a:t>
                      </a:r>
                      <a:endParaRPr lang="it-IT" sz="16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3670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have.PRS.1PL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walk.INF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edge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edge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street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385145"/>
                  </a:ext>
                </a:extLst>
              </a:tr>
              <a:tr h="279400">
                <a:tc gridSpan="8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‘we must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walk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along the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edge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the street'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662588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D3D463AE-76DD-6BA5-1B08-B5546465A35A}"/>
              </a:ext>
            </a:extLst>
          </p:cNvPr>
          <p:cNvSpPr txBox="1"/>
          <p:nvPr/>
        </p:nvSpPr>
        <p:spPr>
          <a:xfrm>
            <a:off x="255489" y="687210"/>
            <a:ext cx="8816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 some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SIDs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it-IT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arɪ́pa</a:t>
            </a:r>
            <a:r>
              <a:rPr lang="it-I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arɪ́pə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undergone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grammaticalisation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becoming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preposition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and,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therefore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 head of a PP: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A418D540-5ADF-A31B-F9E9-E14A9A7208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485563"/>
              </p:ext>
            </p:extLst>
          </p:nvPr>
        </p:nvGraphicFramePr>
        <p:xfrm>
          <a:off x="362283" y="3341922"/>
          <a:ext cx="4495914" cy="1112520"/>
        </p:xfrm>
        <a:graphic>
          <a:graphicData uri="http://schemas.openxmlformats.org/drawingml/2006/table">
            <a:tbl>
              <a:tblPr/>
              <a:tblGrid>
                <a:gridCol w="400050">
                  <a:extLst>
                    <a:ext uri="{9D8B030D-6E8A-4147-A177-3AD203B41FA5}">
                      <a16:colId xmlns:a16="http://schemas.microsoft.com/office/drawing/2014/main" val="3622884247"/>
                    </a:ext>
                  </a:extLst>
                </a:gridCol>
                <a:gridCol w="1565389">
                  <a:extLst>
                    <a:ext uri="{9D8B030D-6E8A-4147-A177-3AD203B41FA5}">
                      <a16:colId xmlns:a16="http://schemas.microsoft.com/office/drawing/2014/main" val="3361010088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3539799942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1681057611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3357218431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36656541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passə</a:t>
                      </a:r>
                      <a:endParaRPr lang="it-IT" sz="16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arɪ́pa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arɪ́pə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it-IT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  <a:endParaRPr lang="it-IT" sz="16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mʊ́rə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3670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>
                        <a:spcAft>
                          <a:spcPts val="200"/>
                        </a:spcAft>
                      </a:pP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edge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it-IT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edge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385145"/>
                  </a:ext>
                </a:extLst>
              </a:tr>
              <a:tr h="279400">
                <a:tc gridSpan="6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‘pass along the wall’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T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48662588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80B2F4F0-B5C0-C9D5-F046-D1364C5074DC}"/>
              </a:ext>
            </a:extLst>
          </p:cNvPr>
          <p:cNvSpPr txBox="1"/>
          <p:nvPr/>
        </p:nvSpPr>
        <p:spPr>
          <a:xfrm>
            <a:off x="156411" y="152688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(7)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BE6E818-C4E6-5F3A-2DCF-92520B692256}"/>
              </a:ext>
            </a:extLst>
          </p:cNvPr>
          <p:cNvSpPr txBox="1"/>
          <p:nvPr/>
        </p:nvSpPr>
        <p:spPr>
          <a:xfrm>
            <a:off x="255489" y="4932946"/>
            <a:ext cx="955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happened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dialects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e.g. in salentino: 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ripa ripa ti la casa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along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house’ (Castiglione-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Chilà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2021).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973B1B76-2EBD-C186-B956-CEAEE5427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E79B8597-D3E8-9659-ACBC-5C177A9E3ED0}"/>
              </a:ext>
            </a:extLst>
          </p:cNvPr>
          <p:cNvSpPr/>
          <p:nvPr/>
        </p:nvSpPr>
        <p:spPr>
          <a:xfrm>
            <a:off x="4008340" y="150681"/>
            <a:ext cx="3489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NOMINAL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9C711D7-FD11-AC9F-2501-8AA61403BB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BAB683E9-7113-EB50-810A-9B0DA51DD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79276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12" name="Google Shape;156;p20">
            <a:extLst>
              <a:ext uri="{FF2B5EF4-FFF2-40B4-BE49-F238E27FC236}">
                <a16:creationId xmlns:a16="http://schemas.microsoft.com/office/drawing/2014/main" id="{C797684C-822B-C186-90E1-C7BE0F21BDAD}"/>
              </a:ext>
            </a:extLst>
          </p:cNvPr>
          <p:cNvSpPr txBox="1"/>
          <p:nvPr/>
        </p:nvSpPr>
        <p:spPr>
          <a:xfrm>
            <a:off x="-1" y="731821"/>
            <a:ext cx="9180095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erbs which express </a:t>
            </a: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change of state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(es. </a:t>
            </a:r>
            <a:r>
              <a:rPr lang="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farsi ‘become’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</a:t>
            </a:r>
            <a:r>
              <a:rPr lang="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diventare ‘become’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</a:t>
            </a:r>
            <a:r>
              <a:rPr lang="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ridurre ‘make, reduce’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</a:t>
            </a:r>
            <a:r>
              <a:rPr lang="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rompere ‘break’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ecc.) – when used with redupliation take a </a:t>
            </a: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distributive meaning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: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Google Shape;152;p20">
            <a:extLst>
              <a:ext uri="{FF2B5EF4-FFF2-40B4-BE49-F238E27FC236}">
                <a16:creationId xmlns:a16="http://schemas.microsoft.com/office/drawing/2014/main" id="{CDE1611D-D6D4-32B4-F599-814E9FB8FE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2689025"/>
              </p:ext>
            </p:extLst>
          </p:nvPr>
        </p:nvGraphicFramePr>
        <p:xfrm>
          <a:off x="367342" y="2087345"/>
          <a:ext cx="6115052" cy="111252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2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7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sta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</a:t>
                      </a:r>
                      <a:r>
                        <a:rPr lang="it" sz="1600" b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á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​ʎʎə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έ</a:t>
                      </a:r>
                      <a:endParaRPr lang="el-GR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ffáttə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bbʊ́kə bbʊ́kə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shirt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RIFL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ave.AUX.3SG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do.PPT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oles holes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shirt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has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become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full of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Tabella 14">
            <a:extLst>
              <a:ext uri="{FF2B5EF4-FFF2-40B4-BE49-F238E27FC236}">
                <a16:creationId xmlns:a16="http://schemas.microsoft.com/office/drawing/2014/main" id="{D5CB64AC-1185-6255-41F7-24570FB5C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403489"/>
              </p:ext>
            </p:extLst>
          </p:nvPr>
        </p:nvGraphicFramePr>
        <p:xfrm>
          <a:off x="367342" y="3537312"/>
          <a:ext cx="6188939" cy="1112520"/>
        </p:xfrm>
        <a:graphic>
          <a:graphicData uri="http://schemas.openxmlformats.org/drawingml/2006/table">
            <a:tbl>
              <a:tblPr/>
              <a:tblGrid>
                <a:gridCol w="504100">
                  <a:extLst>
                    <a:ext uri="{9D8B030D-6E8A-4147-A177-3AD203B41FA5}">
                      <a16:colId xmlns:a16="http://schemas.microsoft.com/office/drawing/2014/main" val="1792724042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928844243"/>
                    </a:ext>
                  </a:extLst>
                </a:gridCol>
                <a:gridCol w="1401763">
                  <a:extLst>
                    <a:ext uri="{9D8B030D-6E8A-4147-A177-3AD203B41FA5}">
                      <a16:colId xmlns:a16="http://schemas.microsoft.com/office/drawing/2014/main" val="3257759402"/>
                    </a:ext>
                  </a:extLst>
                </a:gridCol>
                <a:gridCol w="422275">
                  <a:extLst>
                    <a:ext uri="{9D8B030D-6E8A-4147-A177-3AD203B41FA5}">
                      <a16:colId xmlns:a16="http://schemas.microsoft.com/office/drawing/2014/main" val="3665533647"/>
                    </a:ext>
                  </a:extLst>
                </a:gridCol>
                <a:gridCol w="887413">
                  <a:extLst>
                    <a:ext uri="{9D8B030D-6E8A-4147-A177-3AD203B41FA5}">
                      <a16:colId xmlns:a16="http://schemas.microsoft.com/office/drawing/2014/main" val="694137265"/>
                    </a:ext>
                  </a:extLst>
                </a:gridCol>
                <a:gridCol w="1412875">
                  <a:extLst>
                    <a:ext uri="{9D8B030D-6E8A-4147-A177-3AD203B41FA5}">
                      <a16:colId xmlns:a16="http://schemas.microsoft.com/office/drawing/2014/main" val="8323470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έ</a:t>
                      </a:r>
                      <a:endParaRPr lang="el-GR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kumbənɛ́tə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telɛ́fənə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píttsə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píttsə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6719469"/>
                  </a:ext>
                </a:extLst>
              </a:tr>
              <a:tr h="256458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combine.PPT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phone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pieces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pieces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422552"/>
                  </a:ext>
                </a:extLst>
              </a:tr>
              <a:tr h="247504">
                <a:tc gridSpan="6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‘he/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smashed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phone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into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thousand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pieces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39885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D305509D-FA1B-5892-3B65-B621A555741B}"/>
              </a:ext>
            </a:extLst>
          </p:cNvPr>
          <p:cNvSpPr txBox="1"/>
          <p:nvPr/>
        </p:nvSpPr>
        <p:spPr>
          <a:xfrm>
            <a:off x="145967" y="1747453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(8)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8B8F92FE-14BB-00F2-807C-707ECE711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7F805B1D-6CDF-D200-F2BF-FEB303B842B6}"/>
              </a:ext>
            </a:extLst>
          </p:cNvPr>
          <p:cNvSpPr/>
          <p:nvPr/>
        </p:nvSpPr>
        <p:spPr>
          <a:xfrm>
            <a:off x="4008340" y="150681"/>
            <a:ext cx="3489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NOMINAL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4911302C-E6C6-929E-F375-35ACFE0F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52369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932816" y="2095821"/>
            <a:ext cx="6326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NOMINAL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REDUPLICATION: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RESTRICTIONS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9C9AC5D-AD84-6DC3-A423-ECEFFA4F3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16175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9" name="Google Shape;173;p21">
            <a:extLst>
              <a:ext uri="{FF2B5EF4-FFF2-40B4-BE49-F238E27FC236}">
                <a16:creationId xmlns:a16="http://schemas.microsoft.com/office/drawing/2014/main" id="{3181D098-8856-5B35-BC80-380B80063517}"/>
              </a:ext>
            </a:extLst>
          </p:cNvPr>
          <p:cNvSpPr txBox="1"/>
          <p:nvPr/>
        </p:nvSpPr>
        <p:spPr>
          <a:xfrm>
            <a:off x="336204" y="646590"/>
            <a:ext cx="8863371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Reduplication is </a:t>
            </a: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the only strategy available to encode adverbial expressions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Nominal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(NR) </a:t>
            </a: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forms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allow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for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insertion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lexical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elements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Some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scholars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consider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expressions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to be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crystallised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single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lexeme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(Castiglione-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Chilà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2021: 110):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35B430FE-ABB7-C685-CABA-AC288209D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E68E3E2C-8B39-993B-7EFA-4E4FF2A9BA2D}"/>
              </a:ext>
            </a:extLst>
          </p:cNvPr>
          <p:cNvSpPr/>
          <p:nvPr/>
        </p:nvSpPr>
        <p:spPr>
          <a:xfrm>
            <a:off x="2748924" y="172756"/>
            <a:ext cx="5834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NOMINAL REDUPLICATION: RESTRICTIONS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2" name="Google Shape;152;p20">
            <a:extLst>
              <a:ext uri="{FF2B5EF4-FFF2-40B4-BE49-F238E27FC236}">
                <a16:creationId xmlns:a16="http://schemas.microsoft.com/office/drawing/2014/main" id="{6823C89D-F6E5-9B3C-ADFC-DDBCD4D587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2727944"/>
              </p:ext>
            </p:extLst>
          </p:nvPr>
        </p:nvGraphicFramePr>
        <p:xfrm>
          <a:off x="662023" y="3115564"/>
          <a:ext cx="6115052" cy="111252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2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7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sta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</a:t>
                      </a:r>
                      <a:r>
                        <a:rPr lang="it" sz="1600" b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á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​ʎʎə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έ</a:t>
                      </a:r>
                      <a:endParaRPr lang="el-GR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ffáttə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bbʊ́kə bbʊ́kə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shirt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RIFL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ave.AUX.3SG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do.PPT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oles holes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</a:t>
                      </a:r>
                      <a:r>
                        <a:rPr lang="it-IT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lit</a:t>
                      </a:r>
                      <a:r>
                        <a:rPr lang="it-IT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. ‘</a:t>
                      </a:r>
                      <a:r>
                        <a:rPr lang="it-IT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r>
                        <a:rPr lang="it-IT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shirt </a:t>
                      </a:r>
                      <a:r>
                        <a:rPr lang="it-IT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became</a:t>
                      </a:r>
                      <a:r>
                        <a:rPr lang="it-IT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r>
                        <a:rPr lang="it-IT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8914FD39-23A2-BB45-1CB6-8DF1E19B56C4}"/>
              </a:ext>
            </a:extLst>
          </p:cNvPr>
          <p:cNvSpPr txBox="1"/>
          <p:nvPr/>
        </p:nvSpPr>
        <p:spPr>
          <a:xfrm>
            <a:off x="544967" y="2828553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(9)</a:t>
            </a:r>
          </a:p>
        </p:txBody>
      </p:sp>
      <p:sp>
        <p:nvSpPr>
          <p:cNvPr id="16" name="Segnaposto numero diapositiva 15">
            <a:extLst>
              <a:ext uri="{FF2B5EF4-FFF2-40B4-BE49-F238E27FC236}">
                <a16:creationId xmlns:a16="http://schemas.microsoft.com/office/drawing/2014/main" id="{10B8FE86-F4F9-7763-D58B-4F1ABBB44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32</a:t>
            </a:fld>
            <a:endParaRPr lang="it-IT"/>
          </a:p>
        </p:txBody>
      </p:sp>
      <p:graphicFrame>
        <p:nvGraphicFramePr>
          <p:cNvPr id="19" name="Google Shape;152;p20">
            <a:extLst>
              <a:ext uri="{FF2B5EF4-FFF2-40B4-BE49-F238E27FC236}">
                <a16:creationId xmlns:a16="http://schemas.microsoft.com/office/drawing/2014/main" id="{AA7DC3C6-8210-ED83-98B5-FBC5408E99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7263960"/>
              </p:ext>
            </p:extLst>
          </p:nvPr>
        </p:nvGraphicFramePr>
        <p:xfrm>
          <a:off x="662023" y="4434931"/>
          <a:ext cx="5521327" cy="111252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2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7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*sta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</a:t>
                      </a:r>
                      <a:r>
                        <a:rPr lang="it" sz="1600" b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á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​ʎʎə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έ</a:t>
                      </a:r>
                      <a:endParaRPr lang="el-GR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ffáttə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bbʊ́kə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shirt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RIFL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ave.AUX.3SG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do.PPT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oles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</a:t>
                      </a:r>
                      <a:r>
                        <a:rPr lang="it-IT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lit</a:t>
                      </a:r>
                      <a:r>
                        <a:rPr lang="it-IT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. ‘</a:t>
                      </a:r>
                      <a:r>
                        <a:rPr lang="it-IT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r>
                        <a:rPr lang="it-IT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shirt </a:t>
                      </a:r>
                      <a:r>
                        <a:rPr lang="it-IT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became</a:t>
                      </a:r>
                      <a:r>
                        <a:rPr lang="it-IT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9307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11" name="Google Shape;170;p21">
            <a:extLst>
              <a:ext uri="{FF2B5EF4-FFF2-40B4-BE49-F238E27FC236}">
                <a16:creationId xmlns:a16="http://schemas.microsoft.com/office/drawing/2014/main" id="{CED48645-3757-78A3-6A15-4A9EA4AC8D2F}"/>
              </a:ext>
            </a:extLst>
          </p:cNvPr>
          <p:cNvSpPr txBox="1"/>
          <p:nvPr/>
        </p:nvSpPr>
        <p:spPr>
          <a:xfrm>
            <a:off x="258452" y="331722"/>
            <a:ext cx="9050299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Restrictions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: </a:t>
            </a:r>
          </a:p>
          <a:p>
            <a:pPr marL="457200" lvl="0" indent="-317500" algn="just">
              <a:lnSpc>
                <a:spcPct val="150000"/>
              </a:lnSpc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the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interpolation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of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other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elements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between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the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reduplicated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forms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;</a:t>
            </a:r>
          </a:p>
          <a:p>
            <a:pPr marL="457200" lvl="0" indent="-317500" algn="just">
              <a:lnSpc>
                <a:spcPct val="150000"/>
              </a:lnSpc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determiners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modifiers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or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complementizers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;</a:t>
            </a:r>
          </a:p>
          <a:p>
            <a:pPr marL="457200" lvl="0" indent="-317500" algn="just">
              <a:lnSpc>
                <a:spcPct val="150000"/>
              </a:lnSpc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word order (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marked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structures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) </a:t>
            </a:r>
            <a:r>
              <a:rPr lang="it-IT" dirty="0" err="1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inversions</a:t>
            </a:r>
            <a:r>
              <a:rPr lang="it-IT" dirty="0">
                <a:solidFill>
                  <a:schemeClr val="dk1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.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35B430FE-ABB7-C685-CABA-AC288209D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E3E18FAC-347D-FF2C-9CA7-CC011A0B7F2A}"/>
              </a:ext>
            </a:extLst>
          </p:cNvPr>
          <p:cNvSpPr/>
          <p:nvPr/>
        </p:nvSpPr>
        <p:spPr>
          <a:xfrm>
            <a:off x="2748924" y="172756"/>
            <a:ext cx="5834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NOMINAL REDUPLICATION: RESTRICTIONS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278ADEB-697A-99B6-638A-2E369D263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33</a:t>
            </a:fld>
            <a:endParaRPr lang="it-IT"/>
          </a:p>
        </p:txBody>
      </p:sp>
      <p:graphicFrame>
        <p:nvGraphicFramePr>
          <p:cNvPr id="16" name="Google Shape;152;p20">
            <a:extLst>
              <a:ext uri="{FF2B5EF4-FFF2-40B4-BE49-F238E27FC236}">
                <a16:creationId xmlns:a16="http://schemas.microsoft.com/office/drawing/2014/main" id="{60FB8580-70CB-5C02-4699-1568306C82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765034"/>
              </p:ext>
            </p:extLst>
          </p:nvPr>
        </p:nvGraphicFramePr>
        <p:xfrm>
          <a:off x="258452" y="2345638"/>
          <a:ext cx="6925529" cy="1066800"/>
        </p:xfrm>
        <a:graphic>
          <a:graphicData uri="http://schemas.openxmlformats.org/drawingml/2006/table">
            <a:tbl>
              <a:tblPr/>
              <a:tblGrid>
                <a:gridCol w="308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2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54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5445">
                  <a:extLst>
                    <a:ext uri="{9D8B030D-6E8A-4147-A177-3AD203B41FA5}">
                      <a16:colId xmlns:a16="http://schemas.microsoft.com/office/drawing/2014/main" val="24878581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*sta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</a:t>
                      </a:r>
                      <a:r>
                        <a:rPr lang="it" sz="1500" b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á</a:t>
                      </a: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​ʎʎə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bbʊ́kə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έ</a:t>
                      </a:r>
                      <a:endParaRPr lang="el-GR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ffáttə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bbʊ́kə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endParaRPr sz="15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shirt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RIFL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</a:t>
                      </a: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ave.AUX.3SG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do.PPT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lit</a:t>
                      </a:r>
                      <a:r>
                        <a:rPr lang="it-IT" sz="15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. ‘*</a:t>
                      </a:r>
                      <a:r>
                        <a:rPr lang="it-IT" sz="15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r>
                        <a:rPr lang="it-IT" sz="15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shirt </a:t>
                      </a:r>
                      <a:r>
                        <a:rPr lang="it-IT" sz="15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r>
                        <a:rPr lang="it-IT" sz="15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5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became</a:t>
                      </a:r>
                      <a:r>
                        <a:rPr lang="it-IT" sz="15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5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C7F4C8E-17D2-10A4-F837-5286A5CBCAA5}"/>
              </a:ext>
            </a:extLst>
          </p:cNvPr>
          <p:cNvSpPr txBox="1"/>
          <p:nvPr/>
        </p:nvSpPr>
        <p:spPr>
          <a:xfrm>
            <a:off x="95945" y="2078027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(10)</a:t>
            </a:r>
          </a:p>
        </p:txBody>
      </p:sp>
      <p:graphicFrame>
        <p:nvGraphicFramePr>
          <p:cNvPr id="18" name="Google Shape;152;p20">
            <a:extLst>
              <a:ext uri="{FF2B5EF4-FFF2-40B4-BE49-F238E27FC236}">
                <a16:creationId xmlns:a16="http://schemas.microsoft.com/office/drawing/2014/main" id="{C1890383-5883-C504-E17F-B8C8133EBC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8118837"/>
              </p:ext>
            </p:extLst>
          </p:nvPr>
        </p:nvGraphicFramePr>
        <p:xfrm>
          <a:off x="298852" y="3587449"/>
          <a:ext cx="7683502" cy="1066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2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7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16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3126499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b.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*sta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</a:t>
                      </a:r>
                      <a:r>
                        <a:rPr lang="it" sz="1500" b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á</a:t>
                      </a: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​ʎʎə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έ</a:t>
                      </a:r>
                      <a:endParaRPr lang="el-GR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ffáttə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bbʊ́kə gránnə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bbʊ́kə gránnə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endParaRPr sz="15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shirt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RIFL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</a:t>
                      </a: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ave.AUX.3SG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do.PPT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</a:t>
                      </a: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oles big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r>
                        <a:rPr lang="it-IT" sz="15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  big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lit</a:t>
                      </a:r>
                      <a:r>
                        <a:rPr lang="it-IT" sz="15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. ‘*</a:t>
                      </a:r>
                      <a:r>
                        <a:rPr lang="it-IT" sz="15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r>
                        <a:rPr lang="it-IT" sz="15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shirt </a:t>
                      </a:r>
                      <a:r>
                        <a:rPr lang="it-IT" sz="15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became</a:t>
                      </a:r>
                      <a:r>
                        <a:rPr lang="it-IT" sz="15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big </a:t>
                      </a:r>
                      <a:r>
                        <a:rPr lang="it-IT" sz="15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r>
                        <a:rPr lang="it-IT" sz="15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big </a:t>
                      </a:r>
                      <a:r>
                        <a:rPr lang="it-IT" sz="15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Google Shape;152;p20">
            <a:extLst>
              <a:ext uri="{FF2B5EF4-FFF2-40B4-BE49-F238E27FC236}">
                <a16:creationId xmlns:a16="http://schemas.microsoft.com/office/drawing/2014/main" id="{4BF7E69D-C148-B074-5EAC-4043108359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1751449"/>
              </p:ext>
            </p:extLst>
          </p:nvPr>
        </p:nvGraphicFramePr>
        <p:xfrm>
          <a:off x="298852" y="4853941"/>
          <a:ext cx="6126650" cy="1066800"/>
        </p:xfrm>
        <a:graphic>
          <a:graphicData uri="http://schemas.openxmlformats.org/drawingml/2006/table">
            <a:tbl>
              <a:tblPr/>
              <a:tblGrid>
                <a:gridCol w="346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0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2638">
                  <a:extLst>
                    <a:ext uri="{9D8B030D-6E8A-4147-A177-3AD203B41FA5}">
                      <a16:colId xmlns:a16="http://schemas.microsoft.com/office/drawing/2014/main" val="2688381960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16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43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c.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bbʊ́kə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bbʊ́kə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sta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</a:t>
                      </a:r>
                      <a:r>
                        <a:rPr lang="it" sz="1500" b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á</a:t>
                      </a: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​ʎʎə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έ</a:t>
                      </a:r>
                      <a:endParaRPr lang="el-GR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ffáttə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endParaRPr sz="15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holes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this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shirt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RIFL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</a:t>
                      </a: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ave.AUX.3SG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do.PPT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lit</a:t>
                      </a:r>
                      <a:r>
                        <a:rPr lang="it-IT" sz="15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. </a:t>
                      </a:r>
                      <a:r>
                        <a:rPr lang="it" sz="15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‘*holes holes became this shirt</a:t>
                      </a:r>
                      <a:r>
                        <a:rPr lang="it" sz="15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5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91845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932816" y="2095821"/>
            <a:ext cx="63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VERBAL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0C755D9-AC21-7577-F4DF-99A361E83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2499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3CD125F-7F9E-E8F6-066F-A3A1DEDCB9BA}"/>
              </a:ext>
            </a:extLst>
          </p:cNvPr>
          <p:cNvSpPr txBox="1"/>
          <p:nvPr/>
        </p:nvSpPr>
        <p:spPr>
          <a:xfrm>
            <a:off x="218550" y="960582"/>
            <a:ext cx="8334333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productive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systematic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typology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in Cannese.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Gerund</a:t>
            </a: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Indicative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to create </a:t>
            </a:r>
            <a:r>
              <a:rPr lang="it-IT" i="1" dirty="0" err="1"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free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relatives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Imperative</a:t>
            </a:r>
          </a:p>
          <a:p>
            <a:pPr marL="742950" lvl="1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action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nouns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periphrasis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with v. 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fare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‘do’</a:t>
            </a:r>
          </a:p>
          <a:p>
            <a:pPr marL="742950" lvl="1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partial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AF2346E-9B54-3699-F8E4-A4330C08DE66}"/>
              </a:ext>
            </a:extLst>
          </p:cNvPr>
          <p:cNvSpPr/>
          <p:nvPr/>
        </p:nvSpPr>
        <p:spPr>
          <a:xfrm>
            <a:off x="4008341" y="150681"/>
            <a:ext cx="3230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6E7F0F9-5807-0C2B-F657-3542E8EDA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18E37D78-8AEB-EBD4-6CD7-CA27163C6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6416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932816" y="2095821"/>
            <a:ext cx="63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GERUND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54385F-196D-BE0E-7310-0E547B0A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31904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sp>
        <p:nvSpPr>
          <p:cNvPr id="6" name="Google Shape;223;p25">
            <a:extLst>
              <a:ext uri="{FF2B5EF4-FFF2-40B4-BE49-F238E27FC236}">
                <a16:creationId xmlns:a16="http://schemas.microsoft.com/office/drawing/2014/main" id="{909F32B0-4569-A431-FF62-FB5C4D581F03}"/>
              </a:ext>
            </a:extLst>
          </p:cNvPr>
          <p:cNvSpPr txBox="1">
            <a:spLocks/>
          </p:cNvSpPr>
          <p:nvPr/>
        </p:nvSpPr>
        <p:spPr>
          <a:xfrm>
            <a:off x="-512633" y="746549"/>
            <a:ext cx="8457900" cy="42374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it-IT" sz="1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	The </a:t>
            </a:r>
            <a:r>
              <a:rPr lang="it-IT" sz="18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reduplication</a:t>
            </a:r>
            <a:r>
              <a:rPr lang="it-IT" sz="1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of the </a:t>
            </a:r>
            <a:r>
              <a:rPr lang="it-IT" sz="1800" b="1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gerund</a:t>
            </a:r>
            <a:r>
              <a:rPr lang="it-IT" sz="1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sz="18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conveys</a:t>
            </a:r>
            <a:r>
              <a:rPr lang="it-IT" sz="1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sz="1800" b="1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durativity</a:t>
            </a:r>
            <a:r>
              <a:rPr lang="it-IT" sz="1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of the action.</a:t>
            </a:r>
            <a:endParaRPr lang="it-IT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7" name="Google Shape;229;p25">
            <a:extLst>
              <a:ext uri="{FF2B5EF4-FFF2-40B4-BE49-F238E27FC236}">
                <a16:creationId xmlns:a16="http://schemas.microsoft.com/office/drawing/2014/main" id="{A5BB1A40-CFE7-CE2C-04BB-C3C124909C13}"/>
              </a:ext>
            </a:extLst>
          </p:cNvPr>
          <p:cNvSpPr txBox="1"/>
          <p:nvPr/>
        </p:nvSpPr>
        <p:spPr>
          <a:xfrm>
            <a:off x="349563" y="1493106"/>
            <a:ext cx="491705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25450" lvl="0" indent="-285750" algn="l" rtl="0">
              <a:spcBef>
                <a:spcPts val="0"/>
              </a:spcBef>
              <a:spcAft>
                <a:spcPts val="0"/>
              </a:spcAft>
              <a:buSzPts val="1400"/>
              <a:buFont typeface="Wingdings" pitchFamily="2" charset="2"/>
              <a:buChar char="Ø"/>
            </a:pPr>
            <a:r>
              <a:rPr lang="it-IT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</a:t>
            </a:r>
            <a:r>
              <a:rPr lang="it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dverbial clause</a:t>
            </a:r>
            <a:r>
              <a:rPr lang="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:</a:t>
            </a:r>
            <a:endParaRPr dirty="0">
              <a:highlight>
                <a:srgbClr val="FFFF00"/>
              </a:highlight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graphicFrame>
        <p:nvGraphicFramePr>
          <p:cNvPr id="11" name="Google Shape;230;p25">
            <a:extLst>
              <a:ext uri="{FF2B5EF4-FFF2-40B4-BE49-F238E27FC236}">
                <a16:creationId xmlns:a16="http://schemas.microsoft.com/office/drawing/2014/main" id="{4E13379E-FB8B-E301-D8C6-B5BF6685B0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9414082"/>
              </p:ext>
            </p:extLst>
          </p:nvPr>
        </p:nvGraphicFramePr>
        <p:xfrm>
          <a:off x="547369" y="2454518"/>
          <a:ext cx="5487538" cy="1112520"/>
        </p:xfrm>
        <a:graphic>
          <a:graphicData uri="http://schemas.openxmlformats.org/drawingml/2006/table">
            <a:tbl>
              <a:tblPr/>
              <a:tblGrid>
                <a:gridCol w="40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ɛ́d</a:t>
                      </a:r>
                      <a:r>
                        <a:rPr lang="it-IT" sz="16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arrəv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ɛ́t</a:t>
                      </a:r>
                      <a:r>
                        <a:rPr lang="it-IT" sz="16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cand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ʒ</a:t>
                      </a:r>
                      <a:r>
                        <a:rPr lang="it-IT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ɛ́nn</a:t>
                      </a:r>
                      <a:r>
                        <a:rPr lang="it-IT" sz="16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cand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ʒ</a:t>
                      </a:r>
                      <a:r>
                        <a:rPr lang="it-IT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ɛ́nn</a:t>
                      </a:r>
                      <a:r>
                        <a:rPr lang="it-IT" sz="16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endParaRPr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have.AUX.3SG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arrive.PPT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cry.GER cry.GER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98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‘He/she arrived while he/she was crying’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2" name="Immagine 11">
            <a:extLst>
              <a:ext uri="{FF2B5EF4-FFF2-40B4-BE49-F238E27FC236}">
                <a16:creationId xmlns:a16="http://schemas.microsoft.com/office/drawing/2014/main" id="{BD3939C8-6B68-C56B-D0B3-4ADC8B9A3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graphicFrame>
        <p:nvGraphicFramePr>
          <p:cNvPr id="13" name="Google Shape;230;p25">
            <a:extLst>
              <a:ext uri="{FF2B5EF4-FFF2-40B4-BE49-F238E27FC236}">
                <a16:creationId xmlns:a16="http://schemas.microsoft.com/office/drawing/2014/main" id="{FA870A27-A5DA-1FE9-9527-62BBF4E87C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9320613"/>
              </p:ext>
            </p:extLst>
          </p:nvPr>
        </p:nvGraphicFramePr>
        <p:xfrm>
          <a:off x="547369" y="3902942"/>
          <a:ext cx="8080827" cy="1112520"/>
        </p:xfrm>
        <a:graphic>
          <a:graphicData uri="http://schemas.openxmlformats.org/drawingml/2006/table">
            <a:tbl>
              <a:tblPr/>
              <a:tblGrid>
                <a:gridCol w="34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2614834571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565829344"/>
                    </a:ext>
                  </a:extLst>
                </a:gridCol>
                <a:gridCol w="1504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13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1868980139"/>
                    </a:ext>
                  </a:extLst>
                </a:gridCol>
                <a:gridCol w="1319980">
                  <a:extLst>
                    <a:ext uri="{9D8B030D-6E8A-4147-A177-3AD203B41FA5}">
                      <a16:colId xmlns:a16="http://schemas.microsoft.com/office/drawing/2014/main" val="23397237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kadɛ́nn</a:t>
                      </a:r>
                      <a:r>
                        <a:rPr lang="it-IT" sz="16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kadɛ́nn</a:t>
                      </a:r>
                      <a:r>
                        <a:rPr lang="it-IT" sz="16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</a:t>
                      </a: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endParaRPr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s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́ </a:t>
                      </a:r>
                      <a:endParaRPr lang="it-IT" sz="16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rrək</a:t>
                      </a:r>
                      <a:r>
                        <a:rPr lang="it" sz="1600" b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ɔ́</a:t>
                      </a:r>
                      <a:r>
                        <a:rPr lang="it-IT" sz="1600" b="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</a:t>
                      </a:r>
                      <a:r>
                        <a:rPr lang="it-IT" sz="1600" b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</a:t>
                      </a:r>
                      <a:endParaRPr lang="it-IT" sz="16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n</a:t>
                      </a:r>
                      <a:endParaRPr sz="16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a</a:t>
                      </a:r>
                      <a:endParaRPr sz="16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k</a:t>
                      </a:r>
                      <a:r>
                        <a:rPr lang="it-IT" sz="1600" b="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ɛ́s</a:t>
                      </a:r>
                      <a:r>
                        <a:rPr lang="it-IT" sz="1600" b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</a:t>
                      </a:r>
                      <a:endParaRPr lang="it-IT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fall.GER fall.GER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RIFL</a:t>
                      </a: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have.AUX.3SG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 back.PPT.F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in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house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980">
                <a:tc grid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although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she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kept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falling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,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she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managed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to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get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home’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T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D4A53423-7461-1C05-F796-D7B6339FF160}"/>
              </a:ext>
            </a:extLst>
          </p:cNvPr>
          <p:cNvSpPr txBox="1"/>
          <p:nvPr/>
        </p:nvSpPr>
        <p:spPr>
          <a:xfrm>
            <a:off x="313972" y="2118614"/>
            <a:ext cx="577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(11)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29B49FA-8813-B7E2-0E6F-BD3E25BC34DE}"/>
              </a:ext>
            </a:extLst>
          </p:cNvPr>
          <p:cNvSpPr/>
          <p:nvPr/>
        </p:nvSpPr>
        <p:spPr>
          <a:xfrm>
            <a:off x="3820377" y="173314"/>
            <a:ext cx="4551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GERUND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EF7918DE-76A1-2B25-1A91-CFF98CA0B1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DE752D05-89DF-6409-0185-C2087695E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45590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C860E11-5D58-2DD6-ECDB-0CEA811FA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graphicFrame>
        <p:nvGraphicFramePr>
          <p:cNvPr id="11" name="Google Shape;230;p25">
            <a:extLst>
              <a:ext uri="{FF2B5EF4-FFF2-40B4-BE49-F238E27FC236}">
                <a16:creationId xmlns:a16="http://schemas.microsoft.com/office/drawing/2014/main" id="{AAF875B0-5FCE-89C4-8CCD-76CE8D9409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9001194"/>
              </p:ext>
            </p:extLst>
          </p:nvPr>
        </p:nvGraphicFramePr>
        <p:xfrm>
          <a:off x="576127" y="1759467"/>
          <a:ext cx="6765476" cy="1112520"/>
        </p:xfrm>
        <a:graphic>
          <a:graphicData uri="http://schemas.openxmlformats.org/drawingml/2006/table">
            <a:tbl>
              <a:tblPr/>
              <a:tblGrid>
                <a:gridCol w="40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7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ɛ́ddʒə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vístə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u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fílm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mandʒánnə mandʒánnə</a:t>
                      </a:r>
                      <a:endParaRPr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have.AUX.1SG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watch.PPT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movie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eat.GER eat.GER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980">
                <a:tc gridSpan="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‘I watched the movie while I was eating’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21C4E28A-70D5-E9CD-8884-42416880B200}"/>
              </a:ext>
            </a:extLst>
          </p:cNvPr>
          <p:cNvSpPr txBox="1"/>
          <p:nvPr/>
        </p:nvSpPr>
        <p:spPr>
          <a:xfrm>
            <a:off x="337399" y="1377026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(12)</a:t>
            </a:r>
          </a:p>
        </p:txBody>
      </p:sp>
      <p:graphicFrame>
        <p:nvGraphicFramePr>
          <p:cNvPr id="12" name="Google Shape;230;p25">
            <a:extLst>
              <a:ext uri="{FF2B5EF4-FFF2-40B4-BE49-F238E27FC236}">
                <a16:creationId xmlns:a16="http://schemas.microsoft.com/office/drawing/2014/main" id="{04FFCAC4-07CE-10E6-99DB-36FEA3ACEB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3313598"/>
              </p:ext>
            </p:extLst>
          </p:nvPr>
        </p:nvGraphicFramePr>
        <p:xfrm>
          <a:off x="558774" y="3255555"/>
          <a:ext cx="8484479" cy="1112520"/>
        </p:xfrm>
        <a:graphic>
          <a:graphicData uri="http://schemas.openxmlformats.org/drawingml/2006/table">
            <a:tbl>
              <a:tblPr/>
              <a:tblGrid>
                <a:gridCol w="42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70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7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7038">
                  <a:extLst>
                    <a:ext uri="{9D8B030D-6E8A-4147-A177-3AD203B41FA5}">
                      <a16:colId xmlns:a16="http://schemas.microsoft.com/office/drawing/2014/main" val="2992872558"/>
                    </a:ext>
                  </a:extLst>
                </a:gridCol>
                <a:gridCol w="1313739">
                  <a:extLst>
                    <a:ext uri="{9D8B030D-6E8A-4147-A177-3AD203B41FA5}">
                      <a16:colId xmlns:a16="http://schemas.microsoft.com/office/drawing/2014/main" val="6413397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ɛ́ddʒə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vístə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u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fílm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mandʒánnə mandʒánnə</a:t>
                      </a:r>
                      <a:endParaRPr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a</a:t>
                      </a:r>
                      <a:endParaRPr sz="16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dirty="0" err="1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pítt</a:t>
                      </a:r>
                      <a:r>
                        <a:rPr lang="it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ə</a:t>
                      </a:r>
                      <a:endParaRPr sz="16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have.AUX.1SG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watch.PPT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movie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eat.GER eat.GER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the</a:t>
                      </a:r>
                      <a:endParaRPr sz="16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pizza</a:t>
                      </a:r>
                      <a:endParaRPr sz="16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980">
                <a:tc grid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‘I watched the movie while I was eating a pizza’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dirty="0">
                        <a:latin typeface="Times" pitchFamily="2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dirty="0">
                        <a:latin typeface="Times" pitchFamily="2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B5113B6B-AF38-BC00-8740-404D6EC56CDD}"/>
              </a:ext>
            </a:extLst>
          </p:cNvPr>
          <p:cNvSpPr txBox="1"/>
          <p:nvPr/>
        </p:nvSpPr>
        <p:spPr>
          <a:xfrm>
            <a:off x="469232" y="637674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gerund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license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DO: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794D412-BF75-95A2-6C3F-6A39080E3133}"/>
              </a:ext>
            </a:extLst>
          </p:cNvPr>
          <p:cNvSpPr/>
          <p:nvPr/>
        </p:nvSpPr>
        <p:spPr>
          <a:xfrm>
            <a:off x="3820377" y="173314"/>
            <a:ext cx="4551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GERUND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A7060B5E-F14C-6F97-2216-C04ACBB185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AA0F0F2-1C82-C5FA-953F-4B31B7BD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97328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sp>
        <p:nvSpPr>
          <p:cNvPr id="11" name="Google Shape;231;p25">
            <a:extLst>
              <a:ext uri="{FF2B5EF4-FFF2-40B4-BE49-F238E27FC236}">
                <a16:creationId xmlns:a16="http://schemas.microsoft.com/office/drawing/2014/main" id="{5AC4FBCE-E256-1A97-7BDD-83805FAA6880}"/>
              </a:ext>
            </a:extLst>
          </p:cNvPr>
          <p:cNvSpPr txBox="1"/>
          <p:nvPr/>
        </p:nvSpPr>
        <p:spPr>
          <a:xfrm>
            <a:off x="354752" y="627707"/>
            <a:ext cx="6603055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Functional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verb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andare ‘go’ 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+</a:t>
            </a:r>
            <a:r>
              <a:rPr lang="it-IT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reduplicated</a:t>
            </a:r>
            <a:r>
              <a:rPr lang="it-IT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gerund</a:t>
            </a:r>
            <a:r>
              <a:rPr lang="it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: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Google Shape;228;p25">
            <a:extLst>
              <a:ext uri="{FF2B5EF4-FFF2-40B4-BE49-F238E27FC236}">
                <a16:creationId xmlns:a16="http://schemas.microsoft.com/office/drawing/2014/main" id="{3806FB1E-DDD5-81DD-0EAE-F166F577F1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9886377"/>
              </p:ext>
            </p:extLst>
          </p:nvPr>
        </p:nvGraphicFramePr>
        <p:xfrm>
          <a:off x="495170" y="1770764"/>
          <a:ext cx="5409974" cy="1112520"/>
        </p:xfrm>
        <a:graphic>
          <a:graphicData uri="http://schemas.openxmlformats.org/drawingml/2006/table">
            <a:tbl>
              <a:tblPr/>
              <a:tblGrid>
                <a:gridCol w="46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38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u</a:t>
                      </a: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tímbə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vɛ́</a:t>
                      </a:r>
                      <a:endParaRPr sz="16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ccuvɛ́nnə cuvɛ́nnə</a:t>
                      </a:r>
                      <a:endParaRPr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weather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o.PRS.3SG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rain.GER  rain.GER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</a:t>
                      </a:r>
                      <a:r>
                        <a:rPr lang="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recently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it has been raining </a:t>
                      </a:r>
                      <a:r>
                        <a:rPr lang="it" sz="1600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 lot</a:t>
                      </a:r>
                      <a:r>
                        <a:rPr lang="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/</a:t>
                      </a:r>
                      <a:r>
                        <a:rPr lang="it" sz="1600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continuously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6" name="Google Shape;228;p25">
            <a:extLst>
              <a:ext uri="{FF2B5EF4-FFF2-40B4-BE49-F238E27FC236}">
                <a16:creationId xmlns:a16="http://schemas.microsoft.com/office/drawing/2014/main" id="{1A11A2C0-C39B-185C-E74A-27559BA237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8732388"/>
              </p:ext>
            </p:extLst>
          </p:nvPr>
        </p:nvGraphicFramePr>
        <p:xfrm>
          <a:off x="542446" y="3011848"/>
          <a:ext cx="5480151" cy="1112520"/>
        </p:xfrm>
        <a:graphic>
          <a:graphicData uri="http://schemas.openxmlformats.org/drawingml/2006/table">
            <a:tbl>
              <a:tblPr/>
              <a:tblGrid>
                <a:gridCol w="403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01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3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i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súrə</a:t>
                      </a:r>
                      <a:r>
                        <a:rPr lang="it-IT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vɛ́</a:t>
                      </a:r>
                      <a:r>
                        <a:rPr lang="it-IT" sz="1600" b="1" kern="1200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Times New Roman"/>
                        </a:rPr>
                        <a:t>n</a:t>
                      </a:r>
                      <a:r>
                        <a:rPr lang="it-IT" sz="1600" b="1" kern="1200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</a:t>
                      </a:r>
                      <a:r>
                        <a:rPr lang="it-IT" sz="16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arrubbánnə</a:t>
                      </a:r>
                      <a:r>
                        <a:rPr lang="it-IT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arrubbánnə</a:t>
                      </a:r>
                      <a:r>
                        <a:rPr lang="it-IT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sisters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o.PRS.3PL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steal.GER  steal.GER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‘his/her sisters </a:t>
                      </a:r>
                      <a:r>
                        <a:rPr lang="it" sz="1600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are used to 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stealing’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4613067A-71EF-F46F-AB10-02A2CF6781E3}"/>
              </a:ext>
            </a:extLst>
          </p:cNvPr>
          <p:cNvSpPr txBox="1"/>
          <p:nvPr/>
        </p:nvSpPr>
        <p:spPr>
          <a:xfrm>
            <a:off x="354752" y="4539155"/>
            <a:ext cx="910138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cases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like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presence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verb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‘andare’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obligatory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; 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tense marker and 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gives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information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semantically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empty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spcAft>
                <a:spcPts val="600"/>
              </a:spcAft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lexical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meaning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by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gerund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54CC4A69-80CC-F84A-91D2-103ADC2CA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2A6748E-632D-6D6A-61B3-C1E4E619D0EC}"/>
              </a:ext>
            </a:extLst>
          </p:cNvPr>
          <p:cNvSpPr txBox="1"/>
          <p:nvPr/>
        </p:nvSpPr>
        <p:spPr>
          <a:xfrm>
            <a:off x="244928" y="1401431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(13)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D67AE22-88A5-7C01-7470-81DF7591D66A}"/>
              </a:ext>
            </a:extLst>
          </p:cNvPr>
          <p:cNvSpPr/>
          <p:nvPr/>
        </p:nvSpPr>
        <p:spPr>
          <a:xfrm>
            <a:off x="3820377" y="173314"/>
            <a:ext cx="4551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GERUND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A834CB20-D944-73B5-F7DC-E00D51733F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2052EC34-9EE3-8FA0-715B-34F51E42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44443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sp>
        <p:nvSpPr>
          <p:cNvPr id="11" name="Google Shape;231;p25">
            <a:extLst>
              <a:ext uri="{FF2B5EF4-FFF2-40B4-BE49-F238E27FC236}">
                <a16:creationId xmlns:a16="http://schemas.microsoft.com/office/drawing/2014/main" id="{5AC4FBCE-E256-1A97-7BDD-83805FAA6880}"/>
              </a:ext>
            </a:extLst>
          </p:cNvPr>
          <p:cNvSpPr txBox="1"/>
          <p:nvPr/>
        </p:nvSpPr>
        <p:spPr>
          <a:xfrm>
            <a:off x="357276" y="625469"/>
            <a:ext cx="6603055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does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ungrammatical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gerund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dropped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Google Shape;228;p25">
            <a:extLst>
              <a:ext uri="{FF2B5EF4-FFF2-40B4-BE49-F238E27FC236}">
                <a16:creationId xmlns:a16="http://schemas.microsoft.com/office/drawing/2014/main" id="{3806FB1E-DDD5-81DD-0EAE-F166F577F1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8645870"/>
              </p:ext>
            </p:extLst>
          </p:nvPr>
        </p:nvGraphicFramePr>
        <p:xfrm>
          <a:off x="496840" y="3428999"/>
          <a:ext cx="3186113" cy="1112520"/>
        </p:xfrm>
        <a:graphic>
          <a:graphicData uri="http://schemas.openxmlformats.org/drawingml/2006/table">
            <a:tbl>
              <a:tblPr/>
              <a:tblGrid>
                <a:gridCol w="46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909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*u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tímbə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vɛ́</a:t>
                      </a:r>
                      <a:endParaRPr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weather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o.PRS.3SG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‘*the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weather</a:t>
                      </a:r>
                      <a:r>
                        <a:rPr lang="it-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goes</a:t>
                      </a:r>
                      <a:r>
                        <a:rPr lang="it-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2" name="Immagine 11">
            <a:extLst>
              <a:ext uri="{FF2B5EF4-FFF2-40B4-BE49-F238E27FC236}">
                <a16:creationId xmlns:a16="http://schemas.microsoft.com/office/drawing/2014/main" id="{54CC4A69-80CC-F84A-91D2-103ADC2CA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6D67AE22-88A5-7C01-7470-81DF7591D66A}"/>
              </a:ext>
            </a:extLst>
          </p:cNvPr>
          <p:cNvSpPr/>
          <p:nvPr/>
        </p:nvSpPr>
        <p:spPr>
          <a:xfrm>
            <a:off x="3820377" y="173314"/>
            <a:ext cx="4551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GERUND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4" name="Google Shape;228;p25">
            <a:extLst>
              <a:ext uri="{FF2B5EF4-FFF2-40B4-BE49-F238E27FC236}">
                <a16:creationId xmlns:a16="http://schemas.microsoft.com/office/drawing/2014/main" id="{D6C57AA5-9191-1D2F-2FAE-D4CF0BD13F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6356365"/>
              </p:ext>
            </p:extLst>
          </p:nvPr>
        </p:nvGraphicFramePr>
        <p:xfrm>
          <a:off x="496840" y="1771041"/>
          <a:ext cx="5409974" cy="1112520"/>
        </p:xfrm>
        <a:graphic>
          <a:graphicData uri="http://schemas.openxmlformats.org/drawingml/2006/table">
            <a:tbl>
              <a:tblPr/>
              <a:tblGrid>
                <a:gridCol w="46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38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u</a:t>
                      </a: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tímbə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vɛ́</a:t>
                      </a:r>
                      <a:endParaRPr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ccuvɛ́nnə</a:t>
                      </a:r>
                      <a:r>
                        <a:rPr lang="it-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cuvɛ́nnə</a:t>
                      </a:r>
                      <a:endParaRPr lang="it-IT"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weather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o.PRS.3SG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rain.GER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rain.GER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</a:t>
                      </a:r>
                      <a:r>
                        <a:rPr lang="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recently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it has been raining </a:t>
                      </a:r>
                      <a:r>
                        <a:rPr lang="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 lot/continuously’</a:t>
                      </a:r>
                      <a:endParaRPr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Immagine 9">
            <a:extLst>
              <a:ext uri="{FF2B5EF4-FFF2-40B4-BE49-F238E27FC236}">
                <a16:creationId xmlns:a16="http://schemas.microsoft.com/office/drawing/2014/main" id="{3A1982DA-5B1D-443F-F271-2374080533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CD3DBA2-1C9D-C9D5-B7D4-B6CB4162F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40</a:t>
            </a:fld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8298546-CE05-48AD-4948-0A15345B270D}"/>
              </a:ext>
            </a:extLst>
          </p:cNvPr>
          <p:cNvSpPr txBox="1"/>
          <p:nvPr/>
        </p:nvSpPr>
        <p:spPr>
          <a:xfrm>
            <a:off x="360130" y="1444415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(14)</a:t>
            </a:r>
          </a:p>
        </p:txBody>
      </p:sp>
    </p:spTree>
    <p:extLst>
      <p:ext uri="{BB962C8B-B14F-4D97-AF65-F5344CB8AC3E}">
        <p14:creationId xmlns:p14="http://schemas.microsoft.com/office/powerpoint/2010/main" val="15901884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9632AE9-047D-6C86-F147-A2006AFA45DC}"/>
              </a:ext>
            </a:extLst>
          </p:cNvPr>
          <p:cNvSpPr txBox="1"/>
          <p:nvPr/>
        </p:nvSpPr>
        <p:spPr>
          <a:xfrm>
            <a:off x="412231" y="749894"/>
            <a:ext cx="8652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Actually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sentences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work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second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element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removed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light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meaning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282AE70-D5B4-9224-11D0-3AFAF32E9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49C25FA-D2B9-525A-D171-CCA7BAAEC02D}"/>
              </a:ext>
            </a:extLst>
          </p:cNvPr>
          <p:cNvSpPr txBox="1"/>
          <p:nvPr/>
        </p:nvSpPr>
        <p:spPr>
          <a:xfrm>
            <a:off x="251929" y="1826116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(15)</a:t>
            </a:r>
          </a:p>
        </p:txBody>
      </p:sp>
      <p:graphicFrame>
        <p:nvGraphicFramePr>
          <p:cNvPr id="11" name="Google Shape;228;p25">
            <a:extLst>
              <a:ext uri="{FF2B5EF4-FFF2-40B4-BE49-F238E27FC236}">
                <a16:creationId xmlns:a16="http://schemas.microsoft.com/office/drawing/2014/main" id="{E1BE7DC8-8CAC-FB0C-4BCD-000DE35730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4522257"/>
              </p:ext>
            </p:extLst>
          </p:nvPr>
        </p:nvGraphicFramePr>
        <p:xfrm>
          <a:off x="473304" y="2240858"/>
          <a:ext cx="5409974" cy="1112520"/>
        </p:xfrm>
        <a:graphic>
          <a:graphicData uri="http://schemas.openxmlformats.org/drawingml/2006/table">
            <a:tbl>
              <a:tblPr/>
              <a:tblGrid>
                <a:gridCol w="46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38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u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tímbə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vɛ́</a:t>
                      </a:r>
                      <a:endParaRPr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ccuvɛ́nnə</a:t>
                      </a:r>
                      <a:endParaRPr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weather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o.PRS.3SG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rain.GER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</a:t>
                      </a:r>
                      <a:r>
                        <a:rPr lang="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it’s been raining </a:t>
                      </a:r>
                      <a:r>
                        <a:rPr lang="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often</a:t>
                      </a:r>
                      <a:r>
                        <a:rPr lang="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(frequency)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Google Shape;228;p25">
            <a:extLst>
              <a:ext uri="{FF2B5EF4-FFF2-40B4-BE49-F238E27FC236}">
                <a16:creationId xmlns:a16="http://schemas.microsoft.com/office/drawing/2014/main" id="{B8E9E2FC-6A8B-1A0D-5A36-A65D361CAE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4159883"/>
              </p:ext>
            </p:extLst>
          </p:nvPr>
        </p:nvGraphicFramePr>
        <p:xfrm>
          <a:off x="473304" y="3789227"/>
          <a:ext cx="5409974" cy="1112520"/>
        </p:xfrm>
        <a:graphic>
          <a:graphicData uri="http://schemas.openxmlformats.org/drawingml/2006/table">
            <a:tbl>
              <a:tblPr/>
              <a:tblGrid>
                <a:gridCol w="46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38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b.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u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tímbə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vɛ́</a:t>
                      </a:r>
                      <a:endParaRPr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ccuvɛ́nnə cuvɛ́nnə</a:t>
                      </a:r>
                      <a:endParaRPr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the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weather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o.PRS.3SG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rain.GER  rain.GER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‘it’s been raining </a:t>
                      </a:r>
                      <a:r>
                        <a:rPr lang="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 lot/continuously </a:t>
                      </a:r>
                      <a:r>
                        <a:rPr lang="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(quantity)</a:t>
                      </a:r>
                      <a:r>
                        <a:rPr lang="it" sz="1600" b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6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Rettangolo 16">
            <a:extLst>
              <a:ext uri="{FF2B5EF4-FFF2-40B4-BE49-F238E27FC236}">
                <a16:creationId xmlns:a16="http://schemas.microsoft.com/office/drawing/2014/main" id="{3A9CD59E-58C6-398C-C36F-FD5B6844D81E}"/>
              </a:ext>
            </a:extLst>
          </p:cNvPr>
          <p:cNvSpPr/>
          <p:nvPr/>
        </p:nvSpPr>
        <p:spPr>
          <a:xfrm>
            <a:off x="3820377" y="173314"/>
            <a:ext cx="4551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GERUND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716D9846-CCBF-C330-BC43-57271F1A41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1D22057C-B574-4B9F-D9E2-B31DBA895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68392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932816" y="2095821"/>
            <a:ext cx="63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INDICATIVE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755ADB-EB10-F187-89E3-DFB96E1F5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6948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15" name="Google Shape;254;p27">
            <a:extLst>
              <a:ext uri="{FF2B5EF4-FFF2-40B4-BE49-F238E27FC236}">
                <a16:creationId xmlns:a16="http://schemas.microsoft.com/office/drawing/2014/main" id="{314683CB-0863-1ED2-6B0E-DEE88DF6A904}"/>
              </a:ext>
            </a:extLst>
          </p:cNvPr>
          <p:cNvSpPr txBox="1"/>
          <p:nvPr/>
        </p:nvSpPr>
        <p:spPr>
          <a:xfrm>
            <a:off x="159282" y="661658"/>
            <a:ext cx="9052451" cy="286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Reduplication 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of indicative forms to express </a:t>
            </a:r>
            <a:r>
              <a:rPr lang="it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free relative clauses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in which the reduplicated verb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performs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the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same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function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relative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pronouns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/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adverbs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such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dovunque 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‘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wherever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’, </a:t>
            </a:r>
            <a:r>
              <a:rPr lang="it-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chiunque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‘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whoever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’ 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etc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. (</a:t>
            </a:r>
            <a:r>
              <a:rPr lang="it" i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wh-ever</a:t>
            </a:r>
            <a:r>
              <a:rPr lang="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clauses).</a:t>
            </a:r>
          </a:p>
          <a:p>
            <a:pPr marL="457200" lvl="0" indent="-317500" algn="just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400"/>
              <a:buFont typeface="Wingdings" pitchFamily="2" charset="2"/>
              <a:buChar char="Ø"/>
            </a:pPr>
            <a:endParaRPr lang="it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457200" indent="-317500" algn="just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Several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varieties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of Calabria «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avail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themselves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with the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only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structural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strategy of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reduplication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to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realize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ever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FRs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[Free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Relatives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],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being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the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morphological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pronominal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formation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(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almost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)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completely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absent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in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their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grammar</a:t>
            </a:r>
            <a:r>
              <a:rPr lang="it-IT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» (Silvestri, 2019: 288-289)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81E2D10-8143-099A-936F-316C97AFA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2087C720-80AF-C600-BB73-EF046D5EBA4E}"/>
              </a:ext>
            </a:extLst>
          </p:cNvPr>
          <p:cNvSpPr/>
          <p:nvPr/>
        </p:nvSpPr>
        <p:spPr>
          <a:xfrm>
            <a:off x="3685725" y="146163"/>
            <a:ext cx="4820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INDICATIVE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0DA87F5C-B170-3725-EE14-03C1B738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43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18485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graphicFrame>
        <p:nvGraphicFramePr>
          <p:cNvPr id="16" name="Google Shape;269;p28">
            <a:extLst>
              <a:ext uri="{FF2B5EF4-FFF2-40B4-BE49-F238E27FC236}">
                <a16:creationId xmlns:a16="http://schemas.microsoft.com/office/drawing/2014/main" id="{649E319B-C881-71CB-6C66-6450E5278D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918068"/>
              </p:ext>
            </p:extLst>
          </p:nvPr>
        </p:nvGraphicFramePr>
        <p:xfrm>
          <a:off x="421533" y="1004142"/>
          <a:ext cx="5115625" cy="1112520"/>
        </p:xfrm>
        <a:graphic>
          <a:graphicData uri="http://schemas.openxmlformats.org/drawingml/2006/table">
            <a:tbl>
              <a:tblPr/>
              <a:tblGrid>
                <a:gridCol w="319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9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03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kə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ddíkə díkə</a:t>
                      </a:r>
                      <a:endParaRPr sz="16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 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arráddʒəsə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what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say.1SG 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say.1SG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you.RIFL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get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angry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.2SG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875"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‘whatever I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say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,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you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get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angry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 dirty="0">
                          <a:latin typeface="Times" pitchFamily="2" charset="0"/>
                          <a:sym typeface="Times New Roman"/>
                        </a:rPr>
                        <a:t>‘qualunque cosa io dica, ti arrabbi’ (lit. ‘che dico dico, ti arrabbi’)</a:t>
                      </a:r>
                      <a:endParaRPr sz="1800" dirty="0">
                        <a:latin typeface="Times" pitchFamily="2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Google Shape;269;p28">
            <a:extLst>
              <a:ext uri="{FF2B5EF4-FFF2-40B4-BE49-F238E27FC236}">
                <a16:creationId xmlns:a16="http://schemas.microsoft.com/office/drawing/2014/main" id="{AA9374FC-DB25-BE8C-FEC1-830440902A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233894"/>
              </p:ext>
            </p:extLst>
          </p:nvPr>
        </p:nvGraphicFramePr>
        <p:xfrm>
          <a:off x="421533" y="2435616"/>
          <a:ext cx="7038976" cy="1112520"/>
        </p:xfrm>
        <a:graphic>
          <a:graphicData uri="http://schemas.openxmlformats.org/drawingml/2006/table">
            <a:tbl>
              <a:tblPr/>
              <a:tblGrid>
                <a:gridCol w="33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1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1275">
                  <a:extLst>
                    <a:ext uri="{9D8B030D-6E8A-4147-A177-3AD203B41FA5}">
                      <a16:colId xmlns:a16="http://schemas.microsoft.com/office/drawing/2014/main" val="984210118"/>
                    </a:ext>
                  </a:extLst>
                </a:gridCol>
                <a:gridCol w="617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6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122398454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18464596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b.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addú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vɛ́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vvɛ́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arrágədə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k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aŋgúnə</a:t>
                      </a:r>
                      <a:r>
                        <a:rPr lang="it-IT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where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go.PRS.3SG go.PRS.3SG </a:t>
                      </a:r>
                      <a:endParaRPr lang="it-IT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RIFL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argue</a:t>
                      </a: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.3SG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with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 err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someone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875">
                <a:tc grid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wherever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he/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she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goes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, he/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she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argues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 with </a:t>
                      </a: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someone</a:t>
                      </a: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’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 dirty="0">
                          <a:latin typeface="Times" pitchFamily="2" charset="0"/>
                          <a:sym typeface="Times New Roman"/>
                        </a:rPr>
                        <a:t>‘qualunque cosa io dica, ti arrabbi’ (lit. ‘che dico dico, ti arrabbi’)</a:t>
                      </a:r>
                      <a:endParaRPr sz="1800" dirty="0">
                        <a:latin typeface="Times" pitchFamily="2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" pitchFamily="2" charset="0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" pitchFamily="2" charset="0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604EBEF6-5211-D79D-C338-A482B71505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109464"/>
              </p:ext>
            </p:extLst>
          </p:nvPr>
        </p:nvGraphicFramePr>
        <p:xfrm>
          <a:off x="485264" y="4036783"/>
          <a:ext cx="9801228" cy="1112520"/>
        </p:xfrm>
        <a:graphic>
          <a:graphicData uri="http://schemas.openxmlformats.org/drawingml/2006/table">
            <a:tbl>
              <a:tblPr/>
              <a:tblGrid>
                <a:gridCol w="354013">
                  <a:extLst>
                    <a:ext uri="{9D8B030D-6E8A-4147-A177-3AD203B41FA5}">
                      <a16:colId xmlns:a16="http://schemas.microsoft.com/office/drawing/2014/main" val="584761934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3606783174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4098195585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1599559590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50342960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2344804499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1596862926"/>
                    </a:ext>
                  </a:extLst>
                </a:gridCol>
                <a:gridCol w="1096963">
                  <a:extLst>
                    <a:ext uri="{9D8B030D-6E8A-4147-A177-3AD203B41FA5}">
                      <a16:colId xmlns:a16="http://schemas.microsoft.com/office/drawing/2014/main" val="1233906589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298236613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1686205016"/>
                    </a:ext>
                  </a:extLst>
                </a:gridCol>
                <a:gridCol w="900113">
                  <a:extLst>
                    <a:ext uri="{9D8B030D-6E8A-4147-A177-3AD203B41FA5}">
                      <a16:colId xmlns:a16="http://schemas.microsoft.com/office/drawing/2014/main" val="18177474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ɛ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́</a:t>
                      </a:r>
                      <a:endParaRPr lang="it-IT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stɛ́tə</a:t>
                      </a:r>
                      <a:endParaRPr lang="it-IT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ɛ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́</a:t>
                      </a:r>
                      <a:endParaRPr lang="it-IT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stɛ́tə</a:t>
                      </a:r>
                      <a:endParaRPr lang="it-IT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ɛ́nə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rúttə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fənɛ́strə</a:t>
                      </a:r>
                      <a:endParaRPr lang="it-IT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828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be.PPT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be.PPT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brake.PPT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579031"/>
                  </a:ext>
                </a:extLst>
              </a:tr>
              <a:tr h="299060">
                <a:tc gridSpan="1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whoever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it (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regardless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it), the window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broken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670859"/>
                  </a:ext>
                </a:extLst>
              </a:tr>
            </a:tbl>
          </a:graphicData>
        </a:graphic>
      </p:graphicFrame>
      <p:pic>
        <p:nvPicPr>
          <p:cNvPr id="12" name="Immagine 11">
            <a:extLst>
              <a:ext uri="{FF2B5EF4-FFF2-40B4-BE49-F238E27FC236}">
                <a16:creationId xmlns:a16="http://schemas.microsoft.com/office/drawing/2014/main" id="{BE6F59CA-92D9-B113-27F7-FEE52A878B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34C2AE5-2BE0-BC76-D7C5-FF97ABC22EB1}"/>
              </a:ext>
            </a:extLst>
          </p:cNvPr>
          <p:cNvSpPr txBox="1"/>
          <p:nvPr/>
        </p:nvSpPr>
        <p:spPr>
          <a:xfrm>
            <a:off x="303714" y="63480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(15)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A88898E-A7AB-3243-F53E-0BF942FDE60C}"/>
              </a:ext>
            </a:extLst>
          </p:cNvPr>
          <p:cNvSpPr/>
          <p:nvPr/>
        </p:nvSpPr>
        <p:spPr>
          <a:xfrm>
            <a:off x="3685725" y="146163"/>
            <a:ext cx="4820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INDICATIVE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CD017B8C-D8C9-3790-8A73-D899FC1BE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44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4364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724297" y="2087112"/>
            <a:ext cx="87434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IMPERATIVE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REDUPLICATION: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PERIPHRASIS WITH </a:t>
            </a:r>
            <a:r>
              <a:rPr lang="it-IT" sz="3600" i="1" dirty="0">
                <a:solidFill>
                  <a:srgbClr val="275F90"/>
                </a:solidFill>
                <a:latin typeface="Book Antiqua" panose="02040602050305030304" pitchFamily="18" charset="0"/>
              </a:rPr>
              <a:t>FARE</a:t>
            </a:r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 ‘DO’ + REDUPLICATED IMPERATIVE 2SG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B02DC2-B185-4734-05F6-A5BF316EC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45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12235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81D6055-289D-77E5-B7B4-8DE99FE93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A4EB84C7-A031-BE50-5081-70FD5DBCFA88}"/>
              </a:ext>
            </a:extLst>
          </p:cNvPr>
          <p:cNvSpPr txBox="1"/>
          <p:nvPr/>
        </p:nvSpPr>
        <p:spPr>
          <a:xfrm>
            <a:off x="348916" y="615552"/>
            <a:ext cx="88672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How do we know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morphologically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imperatives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morphologically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classifiable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second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singular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imperative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unlike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those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moods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tenses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retain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Latin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endings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one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[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]  :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283714F-7A6D-0CB3-97FD-57760963F659}"/>
              </a:ext>
            </a:extLst>
          </p:cNvPr>
          <p:cNvSpPr txBox="1"/>
          <p:nvPr/>
        </p:nvSpPr>
        <p:spPr>
          <a:xfrm>
            <a:off x="898749" y="2938636"/>
            <a:ext cx="300755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latin typeface="Times" pitchFamily="2" charset="0"/>
              </a:rPr>
              <a:t>Indicative - </a:t>
            </a:r>
            <a:r>
              <a:rPr lang="it-IT" sz="2000" b="1" dirty="0" err="1">
                <a:latin typeface="Times" pitchFamily="2" charset="0"/>
              </a:rPr>
              <a:t>present</a:t>
            </a:r>
            <a:r>
              <a:rPr lang="it-IT" sz="2000" b="1" dirty="0">
                <a:latin typeface="Times" pitchFamily="2" charset="0"/>
              </a:rPr>
              <a:t> tense:</a:t>
            </a:r>
          </a:p>
          <a:p>
            <a:endParaRPr lang="it-IT" sz="2000" b="1" dirty="0">
              <a:latin typeface="Times" pitchFamily="2" charset="0"/>
            </a:endParaRPr>
          </a:p>
          <a:p>
            <a:r>
              <a:rPr lang="it-IT" sz="2000" i="1" dirty="0" err="1">
                <a:latin typeface="Times" pitchFamily="2" charset="0"/>
              </a:rPr>
              <a:t>sɔ́ngə</a:t>
            </a:r>
            <a:r>
              <a:rPr lang="it-IT" sz="2000" dirty="0">
                <a:latin typeface="Times" pitchFamily="2" charset="0"/>
              </a:rPr>
              <a:t> ‘suono’</a:t>
            </a:r>
          </a:p>
          <a:p>
            <a:r>
              <a:rPr lang="it-IT" sz="2000" i="1" dirty="0" err="1">
                <a:latin typeface="Times" pitchFamily="2" charset="0"/>
              </a:rPr>
              <a:t>sɔ́nə</a:t>
            </a:r>
            <a:r>
              <a:rPr lang="it-IT" sz="2000" b="1" i="1" dirty="0" err="1">
                <a:solidFill>
                  <a:srgbClr val="FF0000"/>
                </a:solidFill>
                <a:latin typeface="Times" pitchFamily="2" charset="0"/>
              </a:rPr>
              <a:t>sə</a:t>
            </a:r>
            <a:r>
              <a:rPr lang="it-IT" sz="2000" dirty="0">
                <a:latin typeface="Times" pitchFamily="2" charset="0"/>
              </a:rPr>
              <a:t> ‘suoni’</a:t>
            </a:r>
          </a:p>
          <a:p>
            <a:r>
              <a:rPr lang="it-IT" sz="2000" i="1" dirty="0" err="1">
                <a:latin typeface="Times" pitchFamily="2" charset="0"/>
              </a:rPr>
              <a:t>sɔ́nədə</a:t>
            </a:r>
            <a:r>
              <a:rPr lang="it-IT" sz="2000" dirty="0">
                <a:latin typeface="Times" pitchFamily="2" charset="0"/>
              </a:rPr>
              <a:t> ‘suona’</a:t>
            </a:r>
          </a:p>
          <a:p>
            <a:r>
              <a:rPr lang="it-IT" sz="2000" i="1" dirty="0" err="1">
                <a:latin typeface="Times" pitchFamily="2" charset="0"/>
              </a:rPr>
              <a:t>sunέmə</a:t>
            </a:r>
            <a:r>
              <a:rPr lang="it-IT" sz="2000" dirty="0">
                <a:latin typeface="Times" pitchFamily="2" charset="0"/>
              </a:rPr>
              <a:t> ‘suoniamo’</a:t>
            </a:r>
          </a:p>
          <a:p>
            <a:r>
              <a:rPr lang="it-IT" sz="2000" i="1" dirty="0" err="1">
                <a:latin typeface="Times" pitchFamily="2" charset="0"/>
              </a:rPr>
              <a:t>sunátəsə</a:t>
            </a:r>
            <a:r>
              <a:rPr lang="it-IT" sz="2000" dirty="0">
                <a:latin typeface="Times" pitchFamily="2" charset="0"/>
              </a:rPr>
              <a:t> ‘suonate’</a:t>
            </a:r>
          </a:p>
          <a:p>
            <a:r>
              <a:rPr lang="it-IT" sz="2000" i="1" dirty="0" err="1">
                <a:latin typeface="Times" pitchFamily="2" charset="0"/>
              </a:rPr>
              <a:t>sɔ́nənə</a:t>
            </a:r>
            <a:r>
              <a:rPr lang="it-IT" sz="2000" dirty="0">
                <a:latin typeface="Times" pitchFamily="2" charset="0"/>
              </a:rPr>
              <a:t> ‘suonano’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2625183-E560-2E9A-5C33-EB1B5F667DFE}"/>
              </a:ext>
            </a:extLst>
          </p:cNvPr>
          <p:cNvSpPr txBox="1"/>
          <p:nvPr/>
        </p:nvSpPr>
        <p:spPr>
          <a:xfrm>
            <a:off x="4551476" y="2938636"/>
            <a:ext cx="218361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latin typeface="Times" pitchFamily="2" charset="0"/>
              </a:rPr>
              <a:t>Imperative:</a:t>
            </a:r>
          </a:p>
          <a:p>
            <a:endParaRPr lang="it-IT" sz="2000" b="1" dirty="0">
              <a:latin typeface="Times" pitchFamily="2" charset="0"/>
            </a:endParaRPr>
          </a:p>
          <a:p>
            <a:r>
              <a:rPr lang="it-IT" sz="2000" i="1" dirty="0">
                <a:latin typeface="Times" pitchFamily="2" charset="0"/>
              </a:rPr>
              <a:t>-</a:t>
            </a:r>
            <a:endParaRPr lang="it-IT" sz="2000" dirty="0">
              <a:latin typeface="Times" pitchFamily="2" charset="0"/>
            </a:endParaRPr>
          </a:p>
          <a:p>
            <a:r>
              <a:rPr lang="it-IT" sz="2000" b="1" i="1" dirty="0" err="1">
                <a:solidFill>
                  <a:schemeClr val="accent1"/>
                </a:solidFill>
                <a:latin typeface="Times" pitchFamily="2" charset="0"/>
              </a:rPr>
              <a:t>sɔ́nə</a:t>
            </a:r>
            <a:r>
              <a:rPr lang="it-IT" sz="2000" dirty="0">
                <a:latin typeface="Times" pitchFamily="2" charset="0"/>
              </a:rPr>
              <a:t> ‘suona’</a:t>
            </a:r>
          </a:p>
          <a:p>
            <a:r>
              <a:rPr lang="it-IT" sz="2000" i="1" dirty="0">
                <a:latin typeface="Times" pitchFamily="2" charset="0"/>
              </a:rPr>
              <a:t>-</a:t>
            </a:r>
            <a:endParaRPr lang="it-IT" sz="2000" dirty="0">
              <a:latin typeface="Times" pitchFamily="2" charset="0"/>
            </a:endParaRPr>
          </a:p>
          <a:p>
            <a:r>
              <a:rPr lang="it-IT" sz="2000" i="1" dirty="0" err="1">
                <a:latin typeface="Times" pitchFamily="2" charset="0"/>
              </a:rPr>
              <a:t>sunέmə</a:t>
            </a:r>
            <a:r>
              <a:rPr lang="it-IT" sz="2000" dirty="0">
                <a:latin typeface="Times" pitchFamily="2" charset="0"/>
              </a:rPr>
              <a:t> ‘suoniamo’</a:t>
            </a:r>
          </a:p>
          <a:p>
            <a:r>
              <a:rPr lang="it-IT" sz="2000" i="1" dirty="0" err="1">
                <a:latin typeface="Times" pitchFamily="2" charset="0"/>
              </a:rPr>
              <a:t>sunέtə</a:t>
            </a:r>
            <a:r>
              <a:rPr lang="it-IT" sz="2000" i="1" dirty="0">
                <a:latin typeface="Times" pitchFamily="2" charset="0"/>
              </a:rPr>
              <a:t> </a:t>
            </a:r>
            <a:r>
              <a:rPr lang="it-IT" sz="2000" dirty="0">
                <a:latin typeface="Times" pitchFamily="2" charset="0"/>
              </a:rPr>
              <a:t>‘suoniamo’</a:t>
            </a:r>
            <a:endParaRPr lang="it-IT" sz="2000" b="1" i="1" dirty="0">
              <a:latin typeface="Times" pitchFamily="2" charset="0"/>
            </a:endParaRPr>
          </a:p>
          <a:p>
            <a:r>
              <a:rPr lang="it-IT" sz="2000" i="1" dirty="0">
                <a:latin typeface="Times" pitchFamily="2" charset="0"/>
              </a:rPr>
              <a:t>-</a:t>
            </a:r>
          </a:p>
          <a:p>
            <a:endParaRPr lang="it-IT" sz="2000" i="1" dirty="0" err="1">
              <a:latin typeface="Times" pitchFamily="2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DDF7DB8-2A16-7BCA-8010-82A55F13B55D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9D6D43FC-AEDA-D14E-C91B-55AC3D8E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46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6970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6CDE4C9-1BC9-B89F-7316-F5D892842FC3}"/>
              </a:ext>
            </a:extLst>
          </p:cNvPr>
          <p:cNvSpPr txBox="1"/>
          <p:nvPr/>
        </p:nvSpPr>
        <p:spPr>
          <a:xfrm>
            <a:off x="580293" y="1059419"/>
            <a:ext cx="849021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periphrasis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verb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fare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‘do’) +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imperative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2SG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used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give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order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durative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meaning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oogle Shape;243;p26">
            <a:extLst>
              <a:ext uri="{FF2B5EF4-FFF2-40B4-BE49-F238E27FC236}">
                <a16:creationId xmlns:a16="http://schemas.microsoft.com/office/drawing/2014/main" id="{92EA77F1-6F9C-27ED-807D-B262876DD1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5585573"/>
              </p:ext>
            </p:extLst>
          </p:nvPr>
        </p:nvGraphicFramePr>
        <p:xfrm>
          <a:off x="580294" y="2895550"/>
          <a:ext cx="8418809" cy="1112520"/>
        </p:xfrm>
        <a:graphic>
          <a:graphicData uri="http://schemas.openxmlformats.org/drawingml/2006/table">
            <a:tbl>
              <a:tblPr/>
              <a:tblGrid>
                <a:gridCol w="524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2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2203616623"/>
                    </a:ext>
                  </a:extLst>
                </a:gridCol>
                <a:gridCol w="13787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41361">
                  <a:extLst>
                    <a:ext uri="{9D8B030D-6E8A-4147-A177-3AD203B41FA5}">
                      <a16:colId xmlns:a16="http://schemas.microsoft.com/office/drawing/2014/main" val="18895264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  <a:sym typeface="Times New Roman"/>
                        </a:rPr>
                        <a:t>a.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ɔ́jə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u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tímbə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ɛ́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ffáttə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cɔ́v</a:t>
                      </a:r>
                      <a:r>
                        <a:rPr lang="it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a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cɔ́və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today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the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weather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have.AUX.3SG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do.PPT</a:t>
                      </a:r>
                      <a:endParaRPr lang="it-IT" sz="1600" dirty="0">
                        <a:latin typeface="Arial" panose="020B0604020202020204" pitchFamily="34" charset="0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rain.IMP.2SG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rain.IMP.2SG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 grid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‘today it rained a lot/for a long time'</a:t>
                      </a:r>
                      <a:endParaRPr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  <a:sym typeface="Times New Roman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D2EE0150-E598-3F99-888D-F9A8645840F0}"/>
              </a:ext>
            </a:extLst>
          </p:cNvPr>
          <p:cNvSpPr txBox="1"/>
          <p:nvPr/>
        </p:nvSpPr>
        <p:spPr>
          <a:xfrm>
            <a:off x="722024" y="4416476"/>
            <a:ext cx="544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presence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the linking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vowel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-a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(Passino, 2014)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E3DE7AA-8C1B-5E08-1774-60CC30561480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587BDEBE-91DE-1E2D-E319-3774E60C7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7625FD44-6C77-7A05-2266-E17A056F15C9}"/>
              </a:ext>
            </a:extLst>
          </p:cNvPr>
          <p:cNvSpPr/>
          <p:nvPr/>
        </p:nvSpPr>
        <p:spPr>
          <a:xfrm>
            <a:off x="389088" y="601520"/>
            <a:ext cx="3698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Reduplicated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imperative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FDCF74C-5D5E-08E4-5664-6CBA1E7D9109}"/>
              </a:ext>
            </a:extLst>
          </p:cNvPr>
          <p:cNvSpPr txBox="1"/>
          <p:nvPr/>
        </p:nvSpPr>
        <p:spPr>
          <a:xfrm>
            <a:off x="291336" y="248714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(16)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EA8CF79C-DEB2-BA61-BCB9-0EC358222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47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38600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734" y="401608"/>
            <a:ext cx="4180210" cy="5877272"/>
          </a:xfrm>
          <a:prstGeom prst="rect">
            <a:avLst/>
          </a:prstGeom>
        </p:spPr>
      </p:pic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AEB4502B-2F5F-EDD6-59AC-0D835A265A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200342"/>
              </p:ext>
            </p:extLst>
          </p:nvPr>
        </p:nvGraphicFramePr>
        <p:xfrm>
          <a:off x="298488" y="759748"/>
          <a:ext cx="6819266" cy="1112520"/>
        </p:xfrm>
        <a:graphic>
          <a:graphicData uri="http://schemas.openxmlformats.org/drawingml/2006/table">
            <a:tbl>
              <a:tblPr/>
              <a:tblGrid>
                <a:gridCol w="354013">
                  <a:extLst>
                    <a:ext uri="{9D8B030D-6E8A-4147-A177-3AD203B41FA5}">
                      <a16:colId xmlns:a16="http://schemas.microsoft.com/office/drawing/2014/main" val="2088641575"/>
                    </a:ext>
                  </a:extLst>
                </a:gridCol>
                <a:gridCol w="1347788">
                  <a:extLst>
                    <a:ext uri="{9D8B030D-6E8A-4147-A177-3AD203B41FA5}">
                      <a16:colId xmlns:a16="http://schemas.microsoft.com/office/drawing/2014/main" val="3174890869"/>
                    </a:ext>
                  </a:extLst>
                </a:gridCol>
                <a:gridCol w="1064641">
                  <a:extLst>
                    <a:ext uri="{9D8B030D-6E8A-4147-A177-3AD203B41FA5}">
                      <a16:colId xmlns:a16="http://schemas.microsoft.com/office/drawing/2014/main" val="3776614374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638494703"/>
                    </a:ext>
                  </a:extLst>
                </a:gridCol>
                <a:gridCol w="1356487">
                  <a:extLst>
                    <a:ext uri="{9D8B030D-6E8A-4147-A177-3AD203B41FA5}">
                      <a16:colId xmlns:a16="http://schemas.microsoft.com/office/drawing/2014/main" val="1846194816"/>
                    </a:ext>
                  </a:extLst>
                </a:gridCol>
                <a:gridCol w="1356487">
                  <a:extLst>
                    <a:ext uri="{9D8B030D-6E8A-4147-A177-3AD203B41FA5}">
                      <a16:colId xmlns:a16="http://schemas.microsoft.com/office/drawing/2014/main" val="37392251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  <a:endParaRPr lang="it-IT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kuddʒínə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míjə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faj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ppárla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párlə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777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cousin.M.SG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my.POSS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do.PRS.3SG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080453"/>
                  </a:ext>
                </a:extLst>
              </a:tr>
              <a:tr h="279400">
                <a:tc gridSpan="6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talks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much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all the time’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040088"/>
                  </a:ext>
                </a:extLst>
              </a:tr>
            </a:tbl>
          </a:graphicData>
        </a:graphic>
      </p:graphicFrame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FAA91036-6DE6-E6DE-35BE-98C686000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802275"/>
              </p:ext>
            </p:extLst>
          </p:nvPr>
        </p:nvGraphicFramePr>
        <p:xfrm>
          <a:off x="298488" y="2458145"/>
          <a:ext cx="10591353" cy="1112520"/>
        </p:xfrm>
        <a:graphic>
          <a:graphicData uri="http://schemas.openxmlformats.org/drawingml/2006/table">
            <a:tbl>
              <a:tblPr/>
              <a:tblGrid>
                <a:gridCol w="400050">
                  <a:extLst>
                    <a:ext uri="{9D8B030D-6E8A-4147-A177-3AD203B41FA5}">
                      <a16:colId xmlns:a16="http://schemas.microsoft.com/office/drawing/2014/main" val="3669983007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3560606971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4031264798"/>
                    </a:ext>
                  </a:extLst>
                </a:gridCol>
                <a:gridCol w="1423162">
                  <a:extLst>
                    <a:ext uri="{9D8B030D-6E8A-4147-A177-3AD203B41FA5}">
                      <a16:colId xmlns:a16="http://schemas.microsoft.com/office/drawing/2014/main" val="20361732"/>
                    </a:ext>
                  </a:extLst>
                </a:gridCol>
                <a:gridCol w="1423162">
                  <a:extLst>
                    <a:ext uri="{9D8B030D-6E8A-4147-A177-3AD203B41FA5}">
                      <a16:colId xmlns:a16="http://schemas.microsoft.com/office/drawing/2014/main" val="4151528413"/>
                    </a:ext>
                  </a:extLst>
                </a:gridCol>
                <a:gridCol w="484188">
                  <a:extLst>
                    <a:ext uri="{9D8B030D-6E8A-4147-A177-3AD203B41FA5}">
                      <a16:colId xmlns:a16="http://schemas.microsoft.com/office/drawing/2014/main" val="3697634458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1786430536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2642898430"/>
                    </a:ext>
                  </a:extLst>
                </a:gridCol>
                <a:gridCol w="1550670">
                  <a:extLst>
                    <a:ext uri="{9D8B030D-6E8A-4147-A177-3AD203B41FA5}">
                      <a16:colId xmlns:a16="http://schemas.microsoft.com/office/drawing/2014/main" val="489903629"/>
                    </a:ext>
                  </a:extLst>
                </a:gridCol>
                <a:gridCol w="758825">
                  <a:extLst>
                    <a:ext uri="{9D8B030D-6E8A-4147-A177-3AD203B41FA5}">
                      <a16:colId xmlns:a16="http://schemas.microsoft.com/office/drawing/2014/main" val="3926548087"/>
                    </a:ext>
                  </a:extLst>
                </a:gridCol>
                <a:gridCol w="928620">
                  <a:extLst>
                    <a:ext uri="{9D8B030D-6E8A-4147-A177-3AD203B41FA5}">
                      <a16:colId xmlns:a16="http://schemas.microsoft.com/office/drawing/2014/main" val="25977134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 </a:t>
                      </a:r>
                      <a:endParaRPr lang="it-IT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fáttə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ammúttʃa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ammúttʃə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</a:t>
                      </a:r>
                      <a:endParaRPr lang="it-IT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</a:t>
                      </a:r>
                      <a:endParaRPr lang="it-IT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vuínnə</a:t>
                      </a:r>
                      <a:endParaRPr lang="it-IT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fɛ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́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vídə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327071"/>
                  </a:ext>
                </a:extLst>
              </a:tr>
              <a:tr h="225400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have.AUX.3PL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do.PPT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hide.IMP.2SG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hide.IMP.2SG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RIFL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want.IMPF.3PL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do.INF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see.INF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078716"/>
                  </a:ext>
                </a:extLst>
              </a:tr>
              <a:tr h="314325">
                <a:tc gridSpan="1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kept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trying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hide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because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didn’t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want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be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seen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008478"/>
                  </a:ext>
                </a:extLst>
              </a:tr>
            </a:tbl>
          </a:graphicData>
        </a:graphic>
      </p:graphicFrame>
      <p:pic>
        <p:nvPicPr>
          <p:cNvPr id="11" name="Immagine 10">
            <a:extLst>
              <a:ext uri="{FF2B5EF4-FFF2-40B4-BE49-F238E27FC236}">
                <a16:creationId xmlns:a16="http://schemas.microsoft.com/office/drawing/2014/main" id="{5710AE24-41AE-9ECE-C3AB-6548FD255F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5A536624-2863-3F73-5DCC-C94296C73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558002"/>
              </p:ext>
            </p:extLst>
          </p:nvPr>
        </p:nvGraphicFramePr>
        <p:xfrm>
          <a:off x="298488" y="4149428"/>
          <a:ext cx="11168756" cy="1112520"/>
        </p:xfrm>
        <a:graphic>
          <a:graphicData uri="http://schemas.openxmlformats.org/drawingml/2006/table">
            <a:tbl>
              <a:tblPr/>
              <a:tblGrid>
                <a:gridCol w="354013">
                  <a:extLst>
                    <a:ext uri="{9D8B030D-6E8A-4147-A177-3AD203B41FA5}">
                      <a16:colId xmlns:a16="http://schemas.microsoft.com/office/drawing/2014/main" val="1789997410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108500437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2463101362"/>
                    </a:ext>
                  </a:extLst>
                </a:gridCol>
                <a:gridCol w="1334262">
                  <a:extLst>
                    <a:ext uri="{9D8B030D-6E8A-4147-A177-3AD203B41FA5}">
                      <a16:colId xmlns:a16="http://schemas.microsoft.com/office/drawing/2014/main" val="3965006571"/>
                    </a:ext>
                  </a:extLst>
                </a:gridCol>
                <a:gridCol w="1334262">
                  <a:extLst>
                    <a:ext uri="{9D8B030D-6E8A-4147-A177-3AD203B41FA5}">
                      <a16:colId xmlns:a16="http://schemas.microsoft.com/office/drawing/2014/main" val="728109168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228801327"/>
                    </a:ext>
                  </a:extLst>
                </a:gridCol>
                <a:gridCol w="503099">
                  <a:extLst>
                    <a:ext uri="{9D8B030D-6E8A-4147-A177-3AD203B41FA5}">
                      <a16:colId xmlns:a16="http://schemas.microsoft.com/office/drawing/2014/main" val="2509787422"/>
                    </a:ext>
                  </a:extLst>
                </a:gridCol>
                <a:gridCol w="553408">
                  <a:extLst>
                    <a:ext uri="{9D8B030D-6E8A-4147-A177-3AD203B41FA5}">
                      <a16:colId xmlns:a16="http://schemas.microsoft.com/office/drawing/2014/main" val="1550631206"/>
                    </a:ext>
                  </a:extLst>
                </a:gridCol>
                <a:gridCol w="1050925">
                  <a:extLst>
                    <a:ext uri="{9D8B030D-6E8A-4147-A177-3AD203B41FA5}">
                      <a16:colId xmlns:a16="http://schemas.microsoft.com/office/drawing/2014/main" val="4263523050"/>
                    </a:ext>
                  </a:extLst>
                </a:gridCol>
                <a:gridCol w="1487424">
                  <a:extLst>
                    <a:ext uri="{9D8B030D-6E8A-4147-A177-3AD203B41FA5}">
                      <a16:colId xmlns:a16="http://schemas.microsoft.com/office/drawing/2014/main" val="2957706866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40017218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ɛ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́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ffáttə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kúrra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kúrrə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tándə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pù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ɛ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́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kkadútə</a:t>
                      </a:r>
                      <a:endParaRPr lang="it-IT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ndɛ́rrə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2952"/>
                  </a:ext>
                </a:extLst>
              </a:tr>
              <a:tr h="208483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do.PPT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then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cadere.P.PPT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 ground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22213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‘he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lot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continuously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so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much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fell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the ground’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100586"/>
                  </a:ext>
                </a:extLst>
              </a:tr>
            </a:tbl>
          </a:graphicData>
        </a:graphic>
      </p:graphicFrame>
      <p:sp>
        <p:nvSpPr>
          <p:cNvPr id="12" name="Rettangolo 11">
            <a:extLst>
              <a:ext uri="{FF2B5EF4-FFF2-40B4-BE49-F238E27FC236}">
                <a16:creationId xmlns:a16="http://schemas.microsoft.com/office/drawing/2014/main" id="{BD324460-E91F-2746-0B26-382F18A2C6BF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AFDBE49-630B-F7F4-97E1-4E99542D3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48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54665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734" y="401608"/>
            <a:ext cx="4180210" cy="5877272"/>
          </a:xfrm>
          <a:prstGeom prst="rect">
            <a:avLst/>
          </a:prstGeom>
        </p:spPr>
      </p:pic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97B57886-E4F1-1DA8-39AB-6E2D8B504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406072"/>
              </p:ext>
            </p:extLst>
          </p:nvPr>
        </p:nvGraphicFramePr>
        <p:xfrm>
          <a:off x="282985" y="820254"/>
          <a:ext cx="10946490" cy="1112520"/>
        </p:xfrm>
        <a:graphic>
          <a:graphicData uri="http://schemas.openxmlformats.org/drawingml/2006/table">
            <a:tbl>
              <a:tblPr/>
              <a:tblGrid>
                <a:gridCol w="482850">
                  <a:extLst>
                    <a:ext uri="{9D8B030D-6E8A-4147-A177-3AD203B41FA5}">
                      <a16:colId xmlns:a16="http://schemas.microsoft.com/office/drawing/2014/main" val="3669983007"/>
                    </a:ext>
                  </a:extLst>
                </a:gridCol>
                <a:gridCol w="2001838">
                  <a:extLst>
                    <a:ext uri="{9D8B030D-6E8A-4147-A177-3AD203B41FA5}">
                      <a16:colId xmlns:a16="http://schemas.microsoft.com/office/drawing/2014/main" val="3560606971"/>
                    </a:ext>
                  </a:extLst>
                </a:gridCol>
                <a:gridCol w="1378712">
                  <a:extLst>
                    <a:ext uri="{9D8B030D-6E8A-4147-A177-3AD203B41FA5}">
                      <a16:colId xmlns:a16="http://schemas.microsoft.com/office/drawing/2014/main" val="20361732"/>
                    </a:ext>
                  </a:extLst>
                </a:gridCol>
                <a:gridCol w="1378712">
                  <a:extLst>
                    <a:ext uri="{9D8B030D-6E8A-4147-A177-3AD203B41FA5}">
                      <a16:colId xmlns:a16="http://schemas.microsoft.com/office/drawing/2014/main" val="2258728961"/>
                    </a:ext>
                  </a:extLst>
                </a:gridCol>
                <a:gridCol w="346869">
                  <a:extLst>
                    <a:ext uri="{9D8B030D-6E8A-4147-A177-3AD203B41FA5}">
                      <a16:colId xmlns:a16="http://schemas.microsoft.com/office/drawing/2014/main" val="3697634458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3703766635"/>
                    </a:ext>
                  </a:extLst>
                </a:gridCol>
                <a:gridCol w="1165225">
                  <a:extLst>
                    <a:ext uri="{9D8B030D-6E8A-4147-A177-3AD203B41FA5}">
                      <a16:colId xmlns:a16="http://schemas.microsoft.com/office/drawing/2014/main" val="1786430536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264289843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489903629"/>
                    </a:ext>
                  </a:extLst>
                </a:gridCol>
                <a:gridCol w="1098550">
                  <a:extLst>
                    <a:ext uri="{9D8B030D-6E8A-4147-A177-3AD203B41FA5}">
                      <a16:colId xmlns:a16="http://schemas.microsoft.com/office/drawing/2014/main" val="3926548087"/>
                    </a:ext>
                  </a:extLst>
                </a:gridCol>
                <a:gridCol w="427038">
                  <a:extLst>
                    <a:ext uri="{9D8B030D-6E8A-4147-A177-3AD203B41FA5}">
                      <a16:colId xmlns:a16="http://schemas.microsoft.com/office/drawing/2014/main" val="2597713468"/>
                    </a:ext>
                  </a:extLst>
                </a:gridCol>
                <a:gridCol w="933146">
                  <a:extLst>
                    <a:ext uri="{9D8B030D-6E8A-4147-A177-3AD203B41FA5}">
                      <a16:colId xmlns:a16="http://schemas.microsoft.com/office/drawing/2014/main" val="5739307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 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stέə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fatʃέnnə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sɔ́na</a:t>
                      </a:r>
                      <a:endParaRPr lang="it-IT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sɔ́nə</a:t>
                      </a:r>
                      <a:endParaRPr lang="it-IT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kambaníllə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nəʃʃúnə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grápədə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pɔ́rtə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327071"/>
                  </a:ext>
                </a:extLst>
              </a:tr>
              <a:tr h="225400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do.PRS.PROG.1SG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doorbell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nobody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open.3SG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078716"/>
                  </a:ext>
                </a:extLst>
              </a:tr>
              <a:tr h="314325">
                <a:tc gridSpan="1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‘I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ringing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doorbell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insistently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but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no one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opens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the door’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008478"/>
                  </a:ext>
                </a:extLst>
              </a:tr>
            </a:tbl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9ADB351A-55B5-C269-C30A-965C9DD0F7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401637"/>
              </p:ext>
            </p:extLst>
          </p:nvPr>
        </p:nvGraphicFramePr>
        <p:xfrm>
          <a:off x="308644" y="2351420"/>
          <a:ext cx="10715302" cy="2025295"/>
        </p:xfrm>
        <a:graphic>
          <a:graphicData uri="http://schemas.openxmlformats.org/drawingml/2006/table">
            <a:tbl>
              <a:tblPr/>
              <a:tblGrid>
                <a:gridCol w="302432">
                  <a:extLst>
                    <a:ext uri="{9D8B030D-6E8A-4147-A177-3AD203B41FA5}">
                      <a16:colId xmlns:a16="http://schemas.microsoft.com/office/drawing/2014/main" val="1789997410"/>
                    </a:ext>
                  </a:extLst>
                </a:gridCol>
                <a:gridCol w="1053630">
                  <a:extLst>
                    <a:ext uri="{9D8B030D-6E8A-4147-A177-3AD203B41FA5}">
                      <a16:colId xmlns:a16="http://schemas.microsoft.com/office/drawing/2014/main" val="108500437"/>
                    </a:ext>
                  </a:extLst>
                </a:gridCol>
                <a:gridCol w="1053630">
                  <a:extLst>
                    <a:ext uri="{9D8B030D-6E8A-4147-A177-3AD203B41FA5}">
                      <a16:colId xmlns:a16="http://schemas.microsoft.com/office/drawing/2014/main" val="159913908"/>
                    </a:ext>
                  </a:extLst>
                </a:gridCol>
                <a:gridCol w="696953">
                  <a:extLst>
                    <a:ext uri="{9D8B030D-6E8A-4147-A177-3AD203B41FA5}">
                      <a16:colId xmlns:a16="http://schemas.microsoft.com/office/drawing/2014/main" val="3965006571"/>
                    </a:ext>
                  </a:extLst>
                </a:gridCol>
                <a:gridCol w="1863621">
                  <a:extLst>
                    <a:ext uri="{9D8B030D-6E8A-4147-A177-3AD203B41FA5}">
                      <a16:colId xmlns:a16="http://schemas.microsoft.com/office/drawing/2014/main" val="1951954830"/>
                    </a:ext>
                  </a:extLst>
                </a:gridCol>
                <a:gridCol w="2560574">
                  <a:extLst>
                    <a:ext uri="{9D8B030D-6E8A-4147-A177-3AD203B41FA5}">
                      <a16:colId xmlns:a16="http://schemas.microsoft.com/office/drawing/2014/main" val="228801327"/>
                    </a:ext>
                  </a:extLst>
                </a:gridCol>
                <a:gridCol w="2560574">
                  <a:extLst>
                    <a:ext uri="{9D8B030D-6E8A-4147-A177-3AD203B41FA5}">
                      <a16:colId xmlns:a16="http://schemas.microsoft.com/office/drawing/2014/main" val="2509787422"/>
                    </a:ext>
                  </a:extLst>
                </a:gridCol>
                <a:gridCol w="623888">
                  <a:extLst>
                    <a:ext uri="{9D8B030D-6E8A-4147-A177-3AD203B41FA5}">
                      <a16:colId xmlns:a16="http://schemas.microsoft.com/office/drawing/2014/main" val="20250670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stε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́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fatʃέnnə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cáma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cámə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cáma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cámə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cáma</a:t>
                      </a: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</a:t>
                      </a: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cámə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72952"/>
                  </a:ext>
                </a:extLst>
              </a:tr>
              <a:tr h="541935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do.PRS.PROG.3SG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call.IMP.2SG call.IMP.2SG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call.IMP.2SG call.IMP.2SG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call.IMP.2SG call.IMP.2SG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222133"/>
                  </a:ext>
                </a:extLst>
              </a:tr>
              <a:tr h="208483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tʃə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l-GR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fá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ttsə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ccú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40293617"/>
                  </a:ext>
                </a:extLst>
              </a:tr>
              <a:tr h="208483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do.PRS.1SG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25550187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‘he/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calls me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continuously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insistently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can't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take it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anymore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50100586"/>
                  </a:ext>
                </a:extLst>
              </a:tr>
            </a:tbl>
          </a:graphicData>
        </a:graphic>
      </p:graphicFrame>
      <p:pic>
        <p:nvPicPr>
          <p:cNvPr id="12" name="Immagine 11">
            <a:extLst>
              <a:ext uri="{FF2B5EF4-FFF2-40B4-BE49-F238E27FC236}">
                <a16:creationId xmlns:a16="http://schemas.microsoft.com/office/drawing/2014/main" id="{42B4AC36-1967-ED51-C878-83B80050D6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FBA35A28-12AA-D543-B08B-37AAFAE0FFFF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37C564-800D-497A-8A3C-6B47869D6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49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38001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724297" y="2087112"/>
            <a:ext cx="8743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IMPERATIVE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REDUPLICATION: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RESTRICTIONS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99EA7D-CA89-9BED-9FCF-5F75C8485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50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93061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33DE011-C5F9-B8CF-0650-E8ED5DFAE279}"/>
              </a:ext>
            </a:extLst>
          </p:cNvPr>
          <p:cNvSpPr txBox="1"/>
          <p:nvPr/>
        </p:nvSpPr>
        <p:spPr>
          <a:xfrm>
            <a:off x="299853" y="666705"/>
            <a:ext cx="8807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previous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sentences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cannot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created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second of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imperatives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81D6055-289D-77E5-B7B4-8DE99FE93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06278FA-29A9-E109-F56D-23F43DF13E4C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la 7">
            <a:extLst>
              <a:ext uri="{FF2B5EF4-FFF2-40B4-BE49-F238E27FC236}">
                <a16:creationId xmlns:a16="http://schemas.microsoft.com/office/drawing/2014/main" id="{0A8EAB17-4E3D-14FC-0CED-5BCC02660B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434043"/>
              </p:ext>
            </p:extLst>
          </p:nvPr>
        </p:nvGraphicFramePr>
        <p:xfrm>
          <a:off x="366209" y="1777093"/>
          <a:ext cx="631621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781">
                  <a:extLst>
                    <a:ext uri="{9D8B030D-6E8A-4147-A177-3AD203B41FA5}">
                      <a16:colId xmlns:a16="http://schemas.microsoft.com/office/drawing/2014/main" val="2260225852"/>
                    </a:ext>
                  </a:extLst>
                </a:gridCol>
                <a:gridCol w="2001838">
                  <a:extLst>
                    <a:ext uri="{9D8B030D-6E8A-4147-A177-3AD203B41FA5}">
                      <a16:colId xmlns:a16="http://schemas.microsoft.com/office/drawing/2014/main" val="4098410092"/>
                    </a:ext>
                  </a:extLst>
                </a:gridCol>
                <a:gridCol w="1378712">
                  <a:extLst>
                    <a:ext uri="{9D8B030D-6E8A-4147-A177-3AD203B41FA5}">
                      <a16:colId xmlns:a16="http://schemas.microsoft.com/office/drawing/2014/main" val="4111732136"/>
                    </a:ext>
                  </a:extLst>
                </a:gridCol>
                <a:gridCol w="570203">
                  <a:extLst>
                    <a:ext uri="{9D8B030D-6E8A-4147-A177-3AD203B41FA5}">
                      <a16:colId xmlns:a16="http://schemas.microsoft.com/office/drawing/2014/main" val="630682728"/>
                    </a:ext>
                  </a:extLst>
                </a:gridCol>
                <a:gridCol w="570203">
                  <a:extLst>
                    <a:ext uri="{9D8B030D-6E8A-4147-A177-3AD203B41FA5}">
                      <a16:colId xmlns:a16="http://schemas.microsoft.com/office/drawing/2014/main" val="4010674874"/>
                    </a:ext>
                  </a:extLst>
                </a:gridCol>
                <a:gridCol w="1427480">
                  <a:extLst>
                    <a:ext uri="{9D8B030D-6E8A-4147-A177-3AD203B41FA5}">
                      <a16:colId xmlns:a16="http://schemas.microsoft.com/office/drawing/2014/main" val="406211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stέə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fatʃέnnə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sɔ́nə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kambaníllə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580644"/>
                  </a:ext>
                </a:extLst>
              </a:tr>
              <a:tr h="293996">
                <a:tc>
                  <a:txBody>
                    <a:bodyPr/>
                    <a:lstStyle/>
                    <a:p>
                      <a:endParaRPr lang="it-IT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do.PRS.PROG.1SG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 marL="63500" marR="63500" marT="63500" marB="6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doorbell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6215294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‘*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I’m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doing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ring to the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doorbell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736544"/>
                  </a:ext>
                </a:extLst>
              </a:tr>
            </a:tbl>
          </a:graphicData>
        </a:graphic>
      </p:graphicFrame>
      <p:graphicFrame>
        <p:nvGraphicFramePr>
          <p:cNvPr id="12" name="Tabella 7">
            <a:extLst>
              <a:ext uri="{FF2B5EF4-FFF2-40B4-BE49-F238E27FC236}">
                <a16:creationId xmlns:a16="http://schemas.microsoft.com/office/drawing/2014/main" id="{9757D5D5-6FD2-6693-4AB8-2B257848A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74612"/>
              </p:ext>
            </p:extLst>
          </p:nvPr>
        </p:nvGraphicFramePr>
        <p:xfrm>
          <a:off x="366209" y="3188175"/>
          <a:ext cx="510945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781">
                  <a:extLst>
                    <a:ext uri="{9D8B030D-6E8A-4147-A177-3AD203B41FA5}">
                      <a16:colId xmlns:a16="http://schemas.microsoft.com/office/drawing/2014/main" val="2260225852"/>
                    </a:ext>
                  </a:extLst>
                </a:gridCol>
                <a:gridCol w="1165543">
                  <a:extLst>
                    <a:ext uri="{9D8B030D-6E8A-4147-A177-3AD203B41FA5}">
                      <a16:colId xmlns:a16="http://schemas.microsoft.com/office/drawing/2014/main" val="4098410092"/>
                    </a:ext>
                  </a:extLst>
                </a:gridCol>
                <a:gridCol w="648018">
                  <a:extLst>
                    <a:ext uri="{9D8B030D-6E8A-4147-A177-3AD203B41FA5}">
                      <a16:colId xmlns:a16="http://schemas.microsoft.com/office/drawing/2014/main" val="4111732136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630682728"/>
                    </a:ext>
                  </a:extLst>
                </a:gridCol>
                <a:gridCol w="1581912">
                  <a:extLst>
                    <a:ext uri="{9D8B030D-6E8A-4147-A177-3AD203B41FA5}">
                      <a16:colId xmlns:a16="http://schemas.microsoft.com/office/drawing/2014/main" val="4010674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kudʤínə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míjə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fáidə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párlə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580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do.PRS.3SG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speak.IMP.2SG</a:t>
                      </a:r>
                    </a:p>
                  </a:txBody>
                  <a:tcPr marL="63500" marR="63500" marT="63500" marB="635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6215294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‘*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speak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36544"/>
                  </a:ext>
                </a:extLst>
              </a:tr>
            </a:tbl>
          </a:graphicData>
        </a:graphic>
      </p:graphicFrame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243256E0-B780-2DC0-115F-538E1249B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51</a:t>
            </a:fld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626421F-DBA2-302C-3ECB-62ED9CB2C9EB}"/>
              </a:ext>
            </a:extLst>
          </p:cNvPr>
          <p:cNvSpPr txBox="1"/>
          <p:nvPr/>
        </p:nvSpPr>
        <p:spPr>
          <a:xfrm>
            <a:off x="199696" y="1407761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(17)</a:t>
            </a:r>
          </a:p>
        </p:txBody>
      </p:sp>
    </p:spTree>
    <p:extLst>
      <p:ext uri="{BB962C8B-B14F-4D97-AF65-F5344CB8AC3E}">
        <p14:creationId xmlns:p14="http://schemas.microsoft.com/office/powerpoint/2010/main" val="6972684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314023"/>
            <a:ext cx="4180210" cy="58772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33DE011-C5F9-B8CF-0650-E8ED5DFAE279}"/>
              </a:ext>
            </a:extLst>
          </p:cNvPr>
          <p:cNvSpPr txBox="1"/>
          <p:nvPr/>
        </p:nvSpPr>
        <p:spPr>
          <a:xfrm>
            <a:off x="299853" y="666705"/>
            <a:ext cx="8807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u="sng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possible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to interpone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elements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must be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contiguous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81D6055-289D-77E5-B7B4-8DE99FE93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06278FA-29A9-E109-F56D-23F43DF13E4C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845028B0-A3ED-484A-310D-6E82F9D89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019111"/>
              </p:ext>
            </p:extLst>
          </p:nvPr>
        </p:nvGraphicFramePr>
        <p:xfrm>
          <a:off x="343916" y="1733974"/>
          <a:ext cx="7910451" cy="1112520"/>
        </p:xfrm>
        <a:graphic>
          <a:graphicData uri="http://schemas.openxmlformats.org/drawingml/2006/table">
            <a:tbl>
              <a:tblPr/>
              <a:tblGrid>
                <a:gridCol w="354013">
                  <a:extLst>
                    <a:ext uri="{9D8B030D-6E8A-4147-A177-3AD203B41FA5}">
                      <a16:colId xmlns:a16="http://schemas.microsoft.com/office/drawing/2014/main" val="3669983007"/>
                    </a:ext>
                  </a:extLst>
                </a:gridCol>
                <a:gridCol w="2001838">
                  <a:extLst>
                    <a:ext uri="{9D8B030D-6E8A-4147-A177-3AD203B41FA5}">
                      <a16:colId xmlns:a16="http://schemas.microsoft.com/office/drawing/2014/main" val="3560606971"/>
                    </a:ext>
                  </a:extLst>
                </a:gridCol>
                <a:gridCol w="1378712">
                  <a:extLst>
                    <a:ext uri="{9D8B030D-6E8A-4147-A177-3AD203B41FA5}">
                      <a16:colId xmlns:a16="http://schemas.microsoft.com/office/drawing/2014/main" val="20361732"/>
                    </a:ext>
                  </a:extLst>
                </a:gridCol>
                <a:gridCol w="811213">
                  <a:extLst>
                    <a:ext uri="{9D8B030D-6E8A-4147-A177-3AD203B41FA5}">
                      <a16:colId xmlns:a16="http://schemas.microsoft.com/office/drawing/2014/main" val="3656446252"/>
                    </a:ext>
                  </a:extLst>
                </a:gridCol>
                <a:gridCol w="1378712">
                  <a:extLst>
                    <a:ext uri="{9D8B030D-6E8A-4147-A177-3AD203B41FA5}">
                      <a16:colId xmlns:a16="http://schemas.microsoft.com/office/drawing/2014/main" val="2258728961"/>
                    </a:ext>
                  </a:extLst>
                </a:gridCol>
                <a:gridCol w="354013">
                  <a:extLst>
                    <a:ext uri="{9D8B030D-6E8A-4147-A177-3AD203B41FA5}">
                      <a16:colId xmlns:a16="http://schemas.microsoft.com/office/drawing/2014/main" val="3697634458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3703766635"/>
                    </a:ext>
                  </a:extLst>
                </a:gridCol>
                <a:gridCol w="1165225">
                  <a:extLst>
                    <a:ext uri="{9D8B030D-6E8A-4147-A177-3AD203B41FA5}">
                      <a16:colId xmlns:a16="http://schemas.microsoft.com/office/drawing/2014/main" val="17864305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stέə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fatʃέnnə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sɔ́n</a:t>
                      </a:r>
                      <a:r>
                        <a:rPr lang="it-IT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ə</a:t>
                      </a:r>
                      <a:endParaRPr lang="it-IT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u="none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sέmbə</a:t>
                      </a:r>
                      <a:endParaRPr lang="it-IT" sz="1600" b="1" u="none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sɔ́nə</a:t>
                      </a:r>
                      <a:endParaRPr lang="it-IT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kambaníllə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327071"/>
                  </a:ext>
                </a:extLst>
              </a:tr>
              <a:tr h="198656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do.PRS.PROG.1SG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always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doorbell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078716"/>
                  </a:ext>
                </a:extLst>
              </a:tr>
              <a:tr h="314325">
                <a:tc gridSpan="8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‘*I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doing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ring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always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ring to the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doorbell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008478"/>
                  </a:ext>
                </a:extLst>
              </a:tr>
            </a:tbl>
          </a:graphicData>
        </a:graphic>
      </p:graphicFrame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02D03DAF-501E-A6B5-071E-5EA2CEC82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143577"/>
              </p:ext>
            </p:extLst>
          </p:nvPr>
        </p:nvGraphicFramePr>
        <p:xfrm>
          <a:off x="374362" y="4572352"/>
          <a:ext cx="7005575" cy="1112520"/>
        </p:xfrm>
        <a:graphic>
          <a:graphicData uri="http://schemas.openxmlformats.org/drawingml/2006/table">
            <a:tbl>
              <a:tblPr/>
              <a:tblGrid>
                <a:gridCol w="354013">
                  <a:extLst>
                    <a:ext uri="{9D8B030D-6E8A-4147-A177-3AD203B41FA5}">
                      <a16:colId xmlns:a16="http://schemas.microsoft.com/office/drawing/2014/main" val="2088641575"/>
                    </a:ext>
                  </a:extLst>
                </a:gridCol>
                <a:gridCol w="1347788">
                  <a:extLst>
                    <a:ext uri="{9D8B030D-6E8A-4147-A177-3AD203B41FA5}">
                      <a16:colId xmlns:a16="http://schemas.microsoft.com/office/drawing/2014/main" val="3174890869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776614374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638494703"/>
                    </a:ext>
                  </a:extLst>
                </a:gridCol>
                <a:gridCol w="1356487">
                  <a:extLst>
                    <a:ext uri="{9D8B030D-6E8A-4147-A177-3AD203B41FA5}">
                      <a16:colId xmlns:a16="http://schemas.microsoft.com/office/drawing/2014/main" val="2492689713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1846194816"/>
                    </a:ext>
                  </a:extLst>
                </a:gridCol>
                <a:gridCol w="1356487">
                  <a:extLst>
                    <a:ext uri="{9D8B030D-6E8A-4147-A177-3AD203B41FA5}">
                      <a16:colId xmlns:a16="http://schemas.microsoft.com/office/drawing/2014/main" val="37392251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kuddʒínə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míjə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faj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ppárlə</a:t>
                      </a:r>
                      <a:endParaRPr lang="it-IT" sz="1600" b="1" i="0" u="none" strike="noStrike" dirty="0">
                        <a:solidFill>
                          <a:srgbClr val="275F9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u="none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assέj</a:t>
                      </a:r>
                      <a:endParaRPr lang="it-IT" sz="1600" b="1" i="0" u="none" strike="noStrike" dirty="0">
                        <a:solidFill>
                          <a:srgbClr val="275F9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párlə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777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cousin.M.SG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do.PRS.3SG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it-IT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080453"/>
                  </a:ext>
                </a:extLst>
              </a:tr>
              <a:tr h="279400">
                <a:tc gridSpan="7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‘*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talk a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lot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talk’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040088"/>
                  </a:ext>
                </a:extLst>
              </a:tr>
            </a:tbl>
          </a:graphicData>
        </a:graphic>
      </p:graphicFrame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B40D1F2E-2FEB-0DFB-9C5F-468736656D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124936"/>
              </p:ext>
            </p:extLst>
          </p:nvPr>
        </p:nvGraphicFramePr>
        <p:xfrm>
          <a:off x="374362" y="3038894"/>
          <a:ext cx="7019230" cy="1112520"/>
        </p:xfrm>
        <a:graphic>
          <a:graphicData uri="http://schemas.openxmlformats.org/drawingml/2006/table">
            <a:tbl>
              <a:tblPr/>
              <a:tblGrid>
                <a:gridCol w="311378">
                  <a:extLst>
                    <a:ext uri="{9D8B030D-6E8A-4147-A177-3AD203B41FA5}">
                      <a16:colId xmlns:a16="http://schemas.microsoft.com/office/drawing/2014/main" val="3669983007"/>
                    </a:ext>
                  </a:extLst>
                </a:gridCol>
                <a:gridCol w="2001838">
                  <a:extLst>
                    <a:ext uri="{9D8B030D-6E8A-4147-A177-3AD203B41FA5}">
                      <a16:colId xmlns:a16="http://schemas.microsoft.com/office/drawing/2014/main" val="3560606971"/>
                    </a:ext>
                  </a:extLst>
                </a:gridCol>
                <a:gridCol w="1378712">
                  <a:extLst>
                    <a:ext uri="{9D8B030D-6E8A-4147-A177-3AD203B41FA5}">
                      <a16:colId xmlns:a16="http://schemas.microsoft.com/office/drawing/2014/main" val="20361732"/>
                    </a:ext>
                  </a:extLst>
                </a:gridCol>
                <a:gridCol w="713515">
                  <a:extLst>
                    <a:ext uri="{9D8B030D-6E8A-4147-A177-3AD203B41FA5}">
                      <a16:colId xmlns:a16="http://schemas.microsoft.com/office/drawing/2014/main" val="3656446252"/>
                    </a:ext>
                  </a:extLst>
                </a:gridCol>
                <a:gridCol w="1235075">
                  <a:extLst>
                    <a:ext uri="{9D8B030D-6E8A-4147-A177-3AD203B41FA5}">
                      <a16:colId xmlns:a16="http://schemas.microsoft.com/office/drawing/2014/main" val="474389335"/>
                    </a:ext>
                  </a:extLst>
                </a:gridCol>
                <a:gridCol w="1378712">
                  <a:extLst>
                    <a:ext uri="{9D8B030D-6E8A-4147-A177-3AD203B41FA5}">
                      <a16:colId xmlns:a16="http://schemas.microsoft.com/office/drawing/2014/main" val="22587289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stέə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fatʃέnnə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sɔ́n</a:t>
                      </a:r>
                      <a:r>
                        <a:rPr lang="it-IT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ə</a:t>
                      </a:r>
                      <a:endParaRPr lang="it-IT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275F9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kambaníllə</a:t>
                      </a:r>
                      <a:endParaRPr lang="it-IT" sz="1600" b="1" dirty="0">
                        <a:solidFill>
                          <a:srgbClr val="275F9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sɔ́nə</a:t>
                      </a:r>
                      <a:endParaRPr lang="it-IT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327071"/>
                  </a:ext>
                </a:extLst>
              </a:tr>
              <a:tr h="225400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do.PRS.PROG.1SG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doorbell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078716"/>
                  </a:ext>
                </a:extLst>
              </a:tr>
              <a:tr h="314325">
                <a:tc gridSpan="6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‘*I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doing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ring to the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doorbell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ring’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008478"/>
                  </a:ext>
                </a:extLst>
              </a:tr>
            </a:tbl>
          </a:graphicData>
        </a:graphic>
      </p:graphicFrame>
      <p:sp>
        <p:nvSpPr>
          <p:cNvPr id="16" name="Segnaposto numero diapositiva 15">
            <a:extLst>
              <a:ext uri="{FF2B5EF4-FFF2-40B4-BE49-F238E27FC236}">
                <a16:creationId xmlns:a16="http://schemas.microsoft.com/office/drawing/2014/main" id="{C70FB218-37FD-50C5-074A-0F054202B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52</a:t>
            </a:fld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9E8C8BD-108C-38B3-843E-329152C13223}"/>
              </a:ext>
            </a:extLst>
          </p:cNvPr>
          <p:cNvSpPr txBox="1"/>
          <p:nvPr/>
        </p:nvSpPr>
        <p:spPr>
          <a:xfrm>
            <a:off x="94477" y="1453108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(18)</a:t>
            </a:r>
          </a:p>
        </p:txBody>
      </p:sp>
    </p:spTree>
    <p:extLst>
      <p:ext uri="{BB962C8B-B14F-4D97-AF65-F5344CB8AC3E}">
        <p14:creationId xmlns:p14="http://schemas.microsoft.com/office/powerpoint/2010/main" val="10769312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314023"/>
            <a:ext cx="4180210" cy="58772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33DE011-C5F9-B8CF-0650-E8ED5DFAE279}"/>
              </a:ext>
            </a:extLst>
          </p:cNvPr>
          <p:cNvSpPr txBox="1"/>
          <p:nvPr/>
        </p:nvSpPr>
        <p:spPr>
          <a:xfrm>
            <a:off x="26071" y="610660"/>
            <a:ext cx="8807116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V</a:t>
            </a:r>
            <a:r>
              <a:rPr lang="it-IT" baseline="-25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always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fare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‘do’ and it can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appear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in the finite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spcAft>
                <a:spcPts val="600"/>
              </a:spcAft>
            </a:pPr>
            <a:endParaRPr lang="it-IT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Indicative:</a:t>
            </a: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just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fattsə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párlə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‘I do talk talk’);</a:t>
            </a:r>
          </a:p>
          <a:p>
            <a:pPr marL="1257300" lvl="2" indent="-342900" algn="just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ɛ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dʒ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fáttə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párlə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‘I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talk talk’);</a:t>
            </a:r>
          </a:p>
          <a:p>
            <a:pPr marL="1200150" lvl="2" indent="-285750" algn="just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stέə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fatʃέnnə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párlə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doing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talk talk’).</a:t>
            </a:r>
          </a:p>
          <a:p>
            <a:pPr lvl="2" algn="just" fontAlgn="t">
              <a:spcAft>
                <a:spcPts val="600"/>
              </a:spcAft>
            </a:pPr>
            <a:endParaRPr lang="it-IT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 fontAlgn="t"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Subjunctive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257300" lvl="2" indent="-342900" algn="just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ijə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fajέrə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…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talk talk…’)</a:t>
            </a:r>
          </a:p>
          <a:p>
            <a:pPr marL="800100" lvl="1" indent="-342900" algn="just" fontAlgn="t">
              <a:spcAft>
                <a:spcPts val="600"/>
              </a:spcAft>
              <a:buFont typeface="Wingdings" pitchFamily="2" charset="2"/>
              <a:buChar char="Ø"/>
            </a:pPr>
            <a:endParaRPr lang="it-IT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 fontAlgn="t"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Conditional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257300" lvl="2" indent="-342900" algn="just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ijə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fajerə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párlə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‘I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do talk talk’)</a:t>
            </a:r>
          </a:p>
          <a:p>
            <a:pPr lvl="1" algn="just" fontAlgn="t">
              <a:spcAft>
                <a:spcPts val="600"/>
              </a:spcAft>
            </a:pPr>
            <a:endParaRPr lang="it-IT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 fontAlgn="t"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Imperative</a:t>
            </a:r>
          </a:p>
          <a:p>
            <a:pPr marL="1257300" lvl="2" indent="-342900" algn="just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*Fai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!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‘Do talk talk!’)</a:t>
            </a:r>
          </a:p>
          <a:p>
            <a:pPr marL="1257300" lvl="2" indent="-342900" algn="just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Párla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! (*Talk talk!)	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Párlə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(Talk!)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81D6055-289D-77E5-B7B4-8DE99FE939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6AB53907-C41E-EC61-D788-8586D0D78A31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FARE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4CC5BAE8-F7C6-8E7D-3D6A-D08F093DB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53</a:t>
            </a:fld>
            <a:endParaRPr lang="it-IT"/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089DB21B-2D06-B555-3F0E-FD69B0293489}"/>
              </a:ext>
            </a:extLst>
          </p:cNvPr>
          <p:cNvCxnSpPr/>
          <p:nvPr/>
        </p:nvCxnSpPr>
        <p:spPr>
          <a:xfrm>
            <a:off x="3937634" y="5537200"/>
            <a:ext cx="761366" cy="0"/>
          </a:xfrm>
          <a:prstGeom prst="straightConnector1">
            <a:avLst/>
          </a:prstGeom>
          <a:ln>
            <a:solidFill>
              <a:srgbClr val="275F9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8601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724297" y="2087112"/>
            <a:ext cx="87434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IMPERATIVE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REDUPLICATION: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IS THE REDUPLICATED FORM 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STILL A VERB?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C125E6-5885-698A-5DCB-D9EBB0D79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54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90674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9988494-4317-3854-A299-3671EE6BC16E}"/>
              </a:ext>
            </a:extLst>
          </p:cNvPr>
          <p:cNvSpPr txBox="1"/>
          <p:nvPr/>
        </p:nvSpPr>
        <p:spPr>
          <a:xfrm>
            <a:off x="232229" y="577033"/>
            <a:ext cx="90015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imperative, in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case,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used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give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orders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convey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aspectual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meanings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durativity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and/or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modal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meanings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insistence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otherwise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encoded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by an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AdvP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seem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some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the imperative:</a:t>
            </a: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admit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use of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enclitics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generally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admitted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functionally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full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imperatives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5" name="Tabella 7">
            <a:extLst>
              <a:ext uri="{FF2B5EF4-FFF2-40B4-BE49-F238E27FC236}">
                <a16:creationId xmlns:a16="http://schemas.microsoft.com/office/drawing/2014/main" id="{18717BDE-1192-4B92-E37F-0BDD6FD88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830405"/>
              </p:ext>
            </p:extLst>
          </p:nvPr>
        </p:nvGraphicFramePr>
        <p:xfrm>
          <a:off x="339389" y="3243984"/>
          <a:ext cx="8402853" cy="104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3576684288"/>
                    </a:ext>
                  </a:extLst>
                </a:gridCol>
                <a:gridCol w="1460818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581828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1267143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2068005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  <a:gridCol w="2615166">
                  <a:extLst>
                    <a:ext uri="{9D8B030D-6E8A-4147-A177-3AD203B41FA5}">
                      <a16:colId xmlns:a16="http://schemas.microsoft.com/office/drawing/2014/main" val="2833103974"/>
                    </a:ext>
                  </a:extLst>
                </a:gridCol>
              </a:tblGrid>
              <a:tr h="306044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kudʤínə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míjə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faj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ppárlə</a:t>
                      </a:r>
                      <a:r>
                        <a:rPr lang="it-IT" sz="1600" b="1" i="0" u="sng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mə</a:t>
                      </a:r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párlə</a:t>
                      </a:r>
                      <a:r>
                        <a:rPr lang="it-IT" sz="1600" b="1" i="0" u="sng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mə</a:t>
                      </a:r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cousin.M.SG</a:t>
                      </a:r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do.PR.3SG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talk.IMP.2SG 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me.CL</a:t>
                      </a:r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 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me.CL</a:t>
                      </a:r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‘*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talk to me talk to me’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‘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talk to me – talk to me’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pic>
        <p:nvPicPr>
          <p:cNvPr id="7" name="Immagine 6">
            <a:extLst>
              <a:ext uri="{FF2B5EF4-FFF2-40B4-BE49-F238E27FC236}">
                <a16:creationId xmlns:a16="http://schemas.microsoft.com/office/drawing/2014/main" id="{53CAE366-9E13-4B0F-FE5C-7F3B61346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5BBBFE8-AFEE-D94F-7DCB-EFBFAF532A5A}"/>
              </a:ext>
            </a:extLst>
          </p:cNvPr>
          <p:cNvSpPr txBox="1"/>
          <p:nvPr/>
        </p:nvSpPr>
        <p:spPr>
          <a:xfrm>
            <a:off x="161164" y="2981889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(19)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9B4102C-BDAB-A6BC-BE9C-97B9E9C1DC18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CC4B881-83A6-061A-3A2A-64CF14184F35}"/>
              </a:ext>
            </a:extLst>
          </p:cNvPr>
          <p:cNvSpPr txBox="1"/>
          <p:nvPr/>
        </p:nvSpPr>
        <p:spPr>
          <a:xfrm>
            <a:off x="339389" y="4343781"/>
            <a:ext cx="6968574" cy="4564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Apart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from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constructs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imperatives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admit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use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enclitics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13" name="Tabella 13">
            <a:extLst>
              <a:ext uri="{FF2B5EF4-FFF2-40B4-BE49-F238E27FC236}">
                <a16:creationId xmlns:a16="http://schemas.microsoft.com/office/drawing/2014/main" id="{D0E1ED0F-3D42-23E6-325A-203FBD7F9B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605395"/>
              </p:ext>
            </p:extLst>
          </p:nvPr>
        </p:nvGraphicFramePr>
        <p:xfrm>
          <a:off x="570066" y="4896785"/>
          <a:ext cx="2369445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9445">
                  <a:extLst>
                    <a:ext uri="{9D8B030D-6E8A-4147-A177-3AD203B41FA5}">
                      <a16:colId xmlns:a16="http://schemas.microsoft.com/office/drawing/2014/main" val="3616333448"/>
                    </a:ext>
                  </a:extLst>
                </a:gridCol>
              </a:tblGrid>
              <a:tr h="325753">
                <a:tc>
                  <a:txBody>
                    <a:bodyPr/>
                    <a:lstStyle/>
                    <a:p>
                      <a:r>
                        <a:rPr lang="it-IT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párləmə</a:t>
                      </a:r>
                      <a:endParaRPr lang="it-IT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98316"/>
                  </a:ext>
                </a:extLst>
              </a:tr>
              <a:tr h="330535">
                <a:tc>
                  <a:txBody>
                    <a:bodyPr/>
                    <a:lstStyle/>
                    <a:p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talk.IMP.2SG+CL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633114"/>
                  </a:ext>
                </a:extLst>
              </a:tr>
              <a:tr h="325753">
                <a:tc>
                  <a:txBody>
                    <a:bodyPr/>
                    <a:lstStyle/>
                    <a:p>
                      <a:pPr algn="l"/>
                      <a:r>
                        <a:rPr lang="it-IT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‘talk to me’</a:t>
                      </a:r>
                      <a:endParaRPr lang="it-IT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6399456"/>
                  </a:ext>
                </a:extLst>
              </a:tr>
            </a:tbl>
          </a:graphicData>
        </a:graphic>
      </p:graphicFrame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7127D56A-A6CA-FD47-0BA0-559345A017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899856"/>
              </p:ext>
            </p:extLst>
          </p:nvPr>
        </p:nvGraphicFramePr>
        <p:xfrm>
          <a:off x="3227493" y="4887168"/>
          <a:ext cx="2369445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9445">
                  <a:extLst>
                    <a:ext uri="{9D8B030D-6E8A-4147-A177-3AD203B41FA5}">
                      <a16:colId xmlns:a16="http://schemas.microsoft.com/office/drawing/2014/main" val="3616333448"/>
                    </a:ext>
                  </a:extLst>
                </a:gridCol>
              </a:tblGrid>
              <a:tr h="325753">
                <a:tc>
                  <a:txBody>
                    <a:bodyPr/>
                    <a:lstStyle/>
                    <a:p>
                      <a:r>
                        <a:rPr lang="it-IT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gwárdətə</a:t>
                      </a:r>
                      <a:endParaRPr lang="it-IT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98316"/>
                  </a:ext>
                </a:extLst>
              </a:tr>
              <a:tr h="330535">
                <a:tc>
                  <a:txBody>
                    <a:bodyPr/>
                    <a:lstStyle/>
                    <a:p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look.IMP.2SG+CL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633114"/>
                  </a:ext>
                </a:extLst>
              </a:tr>
              <a:tr h="325753">
                <a:tc>
                  <a:txBody>
                    <a:bodyPr/>
                    <a:lstStyle/>
                    <a:p>
                      <a:pPr algn="l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‘look </a:t>
                      </a:r>
                      <a:r>
                        <a:rPr lang="it-IT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yourself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6399456"/>
                  </a:ext>
                </a:extLst>
              </a:tr>
            </a:tbl>
          </a:graphicData>
        </a:graphic>
      </p:graphicFrame>
      <p:graphicFrame>
        <p:nvGraphicFramePr>
          <p:cNvPr id="15" name="Tabella 14">
            <a:extLst>
              <a:ext uri="{FF2B5EF4-FFF2-40B4-BE49-F238E27FC236}">
                <a16:creationId xmlns:a16="http://schemas.microsoft.com/office/drawing/2014/main" id="{4B392F5B-4D37-FDC7-7B4A-3D7F5A5F29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680554"/>
              </p:ext>
            </p:extLst>
          </p:nvPr>
        </p:nvGraphicFramePr>
        <p:xfrm>
          <a:off x="5946275" y="4865744"/>
          <a:ext cx="2369445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9445">
                  <a:extLst>
                    <a:ext uri="{9D8B030D-6E8A-4147-A177-3AD203B41FA5}">
                      <a16:colId xmlns:a16="http://schemas.microsoft.com/office/drawing/2014/main" val="3616333448"/>
                    </a:ext>
                  </a:extLst>
                </a:gridCol>
              </a:tblGrid>
              <a:tr h="325753">
                <a:tc>
                  <a:txBody>
                    <a:bodyPr/>
                    <a:lstStyle/>
                    <a:p>
                      <a:r>
                        <a:rPr lang="it-IT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səndíllə</a:t>
                      </a:r>
                      <a:endParaRPr lang="it-IT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98316"/>
                  </a:ext>
                </a:extLst>
              </a:tr>
              <a:tr h="330535">
                <a:tc>
                  <a:txBody>
                    <a:bodyPr/>
                    <a:lstStyle/>
                    <a:p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listen.IMP.2SG+CL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633114"/>
                  </a:ext>
                </a:extLst>
              </a:tr>
              <a:tr h="325753">
                <a:tc>
                  <a:txBody>
                    <a:bodyPr/>
                    <a:lstStyle/>
                    <a:p>
                      <a:pPr algn="l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</a:t>
                      </a:r>
                      <a:r>
                        <a:rPr lang="it-IT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listen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it-IT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him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6399456"/>
                  </a:ext>
                </a:extLst>
              </a:tr>
            </a:tbl>
          </a:graphicData>
        </a:graphic>
      </p:graphicFrame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56B4F3A7-A171-8030-8F7D-C1D9B7F44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55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75780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DB29FFC-EAD6-37DC-582A-CE209F040367}"/>
              </a:ext>
            </a:extLst>
          </p:cNvPr>
          <p:cNvSpPr txBox="1"/>
          <p:nvPr/>
        </p:nvSpPr>
        <p:spPr>
          <a:xfrm>
            <a:off x="362856" y="719996"/>
            <a:ext cx="8777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cannot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combined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with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negation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‘non’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admitted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V</a:t>
            </a:r>
            <a:r>
              <a:rPr lang="it-IT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fare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‘do’</a:t>
            </a: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ella 7">
            <a:extLst>
              <a:ext uri="{FF2B5EF4-FFF2-40B4-BE49-F238E27FC236}">
                <a16:creationId xmlns:a16="http://schemas.microsoft.com/office/drawing/2014/main" id="{3CA109E4-B630-1997-0ED2-FBA8215B0F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421612"/>
              </p:ext>
            </p:extLst>
          </p:nvPr>
        </p:nvGraphicFramePr>
        <p:xfrm>
          <a:off x="454095" y="1931161"/>
          <a:ext cx="906710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540978086"/>
                    </a:ext>
                  </a:extLst>
                </a:gridCol>
                <a:gridCol w="736918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953773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1616393">
                  <a:extLst>
                    <a:ext uri="{9D8B030D-6E8A-4147-A177-3AD203B41FA5}">
                      <a16:colId xmlns:a16="http://schemas.microsoft.com/office/drawing/2014/main" val="1533962359"/>
                    </a:ext>
                  </a:extLst>
                </a:gridCol>
                <a:gridCol w="916305">
                  <a:extLst>
                    <a:ext uri="{9D8B030D-6E8A-4147-A177-3AD203B41FA5}">
                      <a16:colId xmlns:a16="http://schemas.microsoft.com/office/drawing/2014/main" val="3286588245"/>
                    </a:ext>
                  </a:extLst>
                </a:gridCol>
                <a:gridCol w="679768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  <a:gridCol w="1275842">
                  <a:extLst>
                    <a:ext uri="{9D8B030D-6E8A-4147-A177-3AD203B41FA5}">
                      <a16:colId xmlns:a16="http://schemas.microsoft.com/office/drawing/2014/main" val="2833103974"/>
                    </a:ext>
                  </a:extLst>
                </a:gridCol>
                <a:gridCol w="679768">
                  <a:extLst>
                    <a:ext uri="{9D8B030D-6E8A-4147-A177-3AD203B41FA5}">
                      <a16:colId xmlns:a16="http://schemas.microsoft.com/office/drawing/2014/main" val="4013106021"/>
                    </a:ext>
                  </a:extLst>
                </a:gridCol>
                <a:gridCol w="1275842">
                  <a:extLst>
                    <a:ext uri="{9D8B030D-6E8A-4147-A177-3AD203B41FA5}">
                      <a16:colId xmlns:a16="http://schemas.microsoft.com/office/drawing/2014/main" val="816153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ɔ́jə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tímbə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ε</a:t>
                      </a:r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́ 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ffáttə</a:t>
                      </a:r>
                      <a:r>
                        <a:rPr lang="it-IT" sz="1600" b="0" i="0" u="none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u="non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non</a:t>
                      </a:r>
                      <a:endParaRPr lang="it-IT" sz="1600" b="1" i="0" u="non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cɔ́və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u="non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non</a:t>
                      </a:r>
                      <a:endParaRPr lang="it-IT" sz="1600" b="1" i="0" u="non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cɔ́və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today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do.PPT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rain.IMP.2S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rain.IMP.2S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‘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today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b="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pic>
        <p:nvPicPr>
          <p:cNvPr id="9" name="Immagine 8">
            <a:extLst>
              <a:ext uri="{FF2B5EF4-FFF2-40B4-BE49-F238E27FC236}">
                <a16:creationId xmlns:a16="http://schemas.microsoft.com/office/drawing/2014/main" id="{4F8DDB9F-BEA2-7335-ABA8-CBD0D2E41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B96905A-4A27-4A17-7B84-C7827583B942}"/>
              </a:ext>
            </a:extLst>
          </p:cNvPr>
          <p:cNvSpPr txBox="1"/>
          <p:nvPr/>
        </p:nvSpPr>
        <p:spPr>
          <a:xfrm>
            <a:off x="156576" y="160598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(20)</a:t>
            </a:r>
          </a:p>
        </p:txBody>
      </p:sp>
      <p:graphicFrame>
        <p:nvGraphicFramePr>
          <p:cNvPr id="14" name="Tabella 7">
            <a:extLst>
              <a:ext uri="{FF2B5EF4-FFF2-40B4-BE49-F238E27FC236}">
                <a16:creationId xmlns:a16="http://schemas.microsoft.com/office/drawing/2014/main" id="{2DDD162C-EFDA-AB16-5B44-7ACB1677D0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572525"/>
              </p:ext>
            </p:extLst>
          </p:nvPr>
        </p:nvGraphicFramePr>
        <p:xfrm>
          <a:off x="454093" y="4612352"/>
          <a:ext cx="844290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540978086"/>
                    </a:ext>
                  </a:extLst>
                </a:gridCol>
                <a:gridCol w="736918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953773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735330">
                  <a:extLst>
                    <a:ext uri="{9D8B030D-6E8A-4147-A177-3AD203B41FA5}">
                      <a16:colId xmlns:a16="http://schemas.microsoft.com/office/drawing/2014/main" val="1533962359"/>
                    </a:ext>
                  </a:extLst>
                </a:gridCol>
                <a:gridCol w="1616393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  <a:gridCol w="916305">
                  <a:extLst>
                    <a:ext uri="{9D8B030D-6E8A-4147-A177-3AD203B41FA5}">
                      <a16:colId xmlns:a16="http://schemas.microsoft.com/office/drawing/2014/main" val="225000253"/>
                    </a:ext>
                  </a:extLst>
                </a:gridCol>
                <a:gridCol w="1275842">
                  <a:extLst>
                    <a:ext uri="{9D8B030D-6E8A-4147-A177-3AD203B41FA5}">
                      <a16:colId xmlns:a16="http://schemas.microsoft.com/office/drawing/2014/main" val="2833103974"/>
                    </a:ext>
                  </a:extLst>
                </a:gridCol>
                <a:gridCol w="1275842">
                  <a:extLst>
                    <a:ext uri="{9D8B030D-6E8A-4147-A177-3AD203B41FA5}">
                      <a16:colId xmlns:a16="http://schemas.microsoft.com/office/drawing/2014/main" val="816153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ɔ́jə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tímbə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u="none" kern="12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nonn</a:t>
                      </a:r>
                      <a:endParaRPr lang="it-IT" sz="1600" b="1" i="0" u="non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ε</a:t>
                      </a:r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́ 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ffáttə</a:t>
                      </a:r>
                      <a:r>
                        <a:rPr lang="it-IT" sz="1600" b="0" i="0" u="none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cɔ́va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it-IT" sz="16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cɔ́və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today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do.PPT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rain.IMP.2S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rain.IMP.2S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today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it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 or ’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today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it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much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2000" b="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sp>
        <p:nvSpPr>
          <p:cNvPr id="16" name="Rettangolo 15">
            <a:extLst>
              <a:ext uri="{FF2B5EF4-FFF2-40B4-BE49-F238E27FC236}">
                <a16:creationId xmlns:a16="http://schemas.microsoft.com/office/drawing/2014/main" id="{718B4A17-78FF-8C01-DDE9-8CD4F9C7B3DD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5C8CE9E2-5877-C64C-6EBB-75A4F5BB1A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45E037AF-4B26-E0D0-9227-BB34CB6A1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56</a:t>
            </a:fld>
            <a:endParaRPr lang="it-IT"/>
          </a:p>
        </p:txBody>
      </p:sp>
      <p:graphicFrame>
        <p:nvGraphicFramePr>
          <p:cNvPr id="12" name="Tabella 7">
            <a:extLst>
              <a:ext uri="{FF2B5EF4-FFF2-40B4-BE49-F238E27FC236}">
                <a16:creationId xmlns:a16="http://schemas.microsoft.com/office/drawing/2014/main" id="{8F4B069F-E783-57D6-AFB4-CB4EA8A8BF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928982"/>
              </p:ext>
            </p:extLst>
          </p:nvPr>
        </p:nvGraphicFramePr>
        <p:xfrm>
          <a:off x="454095" y="3297488"/>
          <a:ext cx="838733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540978086"/>
                    </a:ext>
                  </a:extLst>
                </a:gridCol>
                <a:gridCol w="736918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953773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1616393">
                  <a:extLst>
                    <a:ext uri="{9D8B030D-6E8A-4147-A177-3AD203B41FA5}">
                      <a16:colId xmlns:a16="http://schemas.microsoft.com/office/drawing/2014/main" val="1533962359"/>
                    </a:ext>
                  </a:extLst>
                </a:gridCol>
                <a:gridCol w="916305">
                  <a:extLst>
                    <a:ext uri="{9D8B030D-6E8A-4147-A177-3AD203B41FA5}">
                      <a16:colId xmlns:a16="http://schemas.microsoft.com/office/drawing/2014/main" val="3286588245"/>
                    </a:ext>
                  </a:extLst>
                </a:gridCol>
                <a:gridCol w="679768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  <a:gridCol w="1275842">
                  <a:extLst>
                    <a:ext uri="{9D8B030D-6E8A-4147-A177-3AD203B41FA5}">
                      <a16:colId xmlns:a16="http://schemas.microsoft.com/office/drawing/2014/main" val="2833103974"/>
                    </a:ext>
                  </a:extLst>
                </a:gridCol>
                <a:gridCol w="1275842">
                  <a:extLst>
                    <a:ext uri="{9D8B030D-6E8A-4147-A177-3AD203B41FA5}">
                      <a16:colId xmlns:a16="http://schemas.microsoft.com/office/drawing/2014/main" val="816153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ɔ́jə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tímbə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ε</a:t>
                      </a:r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́ 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ffáttə</a:t>
                      </a:r>
                      <a:r>
                        <a:rPr lang="it-IT" sz="1600" b="0" i="0" u="none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u="non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non</a:t>
                      </a:r>
                      <a:endParaRPr lang="it-IT" sz="1600" b="1" i="0" u="non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cɔ́va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cɔ́və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today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do.PPT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rain.IMP.2S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rain.IMP.2S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‘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today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b="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17378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85C68F09-40FF-3391-7DFF-3A1E60277D51}"/>
              </a:ext>
            </a:extLst>
          </p:cNvPr>
          <p:cNvSpPr txBox="1"/>
          <p:nvPr/>
        </p:nvSpPr>
        <p:spPr>
          <a:xfrm>
            <a:off x="393715" y="751880"/>
            <a:ext cx="572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Adverbs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admitted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V</a:t>
            </a:r>
            <a:r>
              <a:rPr lang="it-IT" baseline="-25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and V</a:t>
            </a:r>
            <a:r>
              <a:rPr lang="it-IT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688A2DA1-63A6-500D-9DC7-244E4C9A9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072262"/>
              </p:ext>
            </p:extLst>
          </p:nvPr>
        </p:nvGraphicFramePr>
        <p:xfrm>
          <a:off x="393715" y="1885289"/>
          <a:ext cx="8640384" cy="13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919549311"/>
                    </a:ext>
                  </a:extLst>
                </a:gridCol>
                <a:gridCol w="736918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962343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1616393">
                  <a:extLst>
                    <a:ext uri="{9D8B030D-6E8A-4147-A177-3AD203B41FA5}">
                      <a16:colId xmlns:a16="http://schemas.microsoft.com/office/drawing/2014/main" val="1533962359"/>
                    </a:ext>
                  </a:extLst>
                </a:gridCol>
                <a:gridCol w="916305">
                  <a:extLst>
                    <a:ext uri="{9D8B030D-6E8A-4147-A177-3AD203B41FA5}">
                      <a16:colId xmlns:a16="http://schemas.microsoft.com/office/drawing/2014/main" val="1707981388"/>
                    </a:ext>
                  </a:extLst>
                </a:gridCol>
                <a:gridCol w="924243">
                  <a:extLst>
                    <a:ext uri="{9D8B030D-6E8A-4147-A177-3AD203B41FA5}">
                      <a16:colId xmlns:a16="http://schemas.microsoft.com/office/drawing/2014/main" val="2849719013"/>
                    </a:ext>
                  </a:extLst>
                </a:gridCol>
                <a:gridCol w="1275842">
                  <a:extLst>
                    <a:ext uri="{9D8B030D-6E8A-4147-A177-3AD203B41FA5}">
                      <a16:colId xmlns:a16="http://schemas.microsoft.com/office/drawing/2014/main" val="2833103974"/>
                    </a:ext>
                  </a:extLst>
                </a:gridCol>
                <a:gridCol w="1275842">
                  <a:extLst>
                    <a:ext uri="{9D8B030D-6E8A-4147-A177-3AD203B41FA5}">
                      <a16:colId xmlns:a16="http://schemas.microsoft.com/office/drawing/2014/main" val="655733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ɔ́jə</a:t>
                      </a:r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 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tímbə</a:t>
                      </a:r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ε</a:t>
                      </a:r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́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ffáttə</a:t>
                      </a:r>
                      <a:r>
                        <a:rPr lang="it-IT" sz="1600" b="0" i="0" u="none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u="none" kern="12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sέmbə</a:t>
                      </a:r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cɔ́va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it-IT" sz="1600" b="1" i="0" u="non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cɔ́və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today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do.PPT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always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rain.IMP.2S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rain.IMP.2S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it-IT" sz="16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</a:t>
                      </a:r>
                      <a:r>
                        <a:rPr lang="it-IT" sz="16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today</a:t>
                      </a:r>
                      <a:r>
                        <a:rPr lang="it-IT" sz="16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it </a:t>
                      </a:r>
                      <a:r>
                        <a:rPr lang="it-IT" sz="16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didn’t</a:t>
                      </a:r>
                      <a:r>
                        <a:rPr lang="it-IT" sz="16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stop </a:t>
                      </a:r>
                      <a:r>
                        <a:rPr lang="it-IT" sz="16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raining</a:t>
                      </a:r>
                      <a:r>
                        <a:rPr lang="it-IT" sz="16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2000" b="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pic>
        <p:nvPicPr>
          <p:cNvPr id="9" name="Immagine 8">
            <a:extLst>
              <a:ext uri="{FF2B5EF4-FFF2-40B4-BE49-F238E27FC236}">
                <a16:creationId xmlns:a16="http://schemas.microsoft.com/office/drawing/2014/main" id="{4F8DDB9F-BEA2-7335-ABA8-CBD0D2E41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graphicFrame>
        <p:nvGraphicFramePr>
          <p:cNvPr id="15" name="Tabella 14">
            <a:extLst>
              <a:ext uri="{FF2B5EF4-FFF2-40B4-BE49-F238E27FC236}">
                <a16:creationId xmlns:a16="http://schemas.microsoft.com/office/drawing/2014/main" id="{EA058161-EF56-CCB9-552B-5EE04BDEE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572300"/>
              </p:ext>
            </p:extLst>
          </p:nvPr>
        </p:nvGraphicFramePr>
        <p:xfrm>
          <a:off x="393715" y="3429160"/>
          <a:ext cx="7972584" cy="1112520"/>
        </p:xfrm>
        <a:graphic>
          <a:graphicData uri="http://schemas.openxmlformats.org/drawingml/2006/table">
            <a:tbl>
              <a:tblPr/>
              <a:tblGrid>
                <a:gridCol w="378046">
                  <a:extLst>
                    <a:ext uri="{9D8B030D-6E8A-4147-A177-3AD203B41FA5}">
                      <a16:colId xmlns:a16="http://schemas.microsoft.com/office/drawing/2014/main" val="3669983007"/>
                    </a:ext>
                  </a:extLst>
                </a:gridCol>
                <a:gridCol w="2001838">
                  <a:extLst>
                    <a:ext uri="{9D8B030D-6E8A-4147-A177-3AD203B41FA5}">
                      <a16:colId xmlns:a16="http://schemas.microsoft.com/office/drawing/2014/main" val="3560606971"/>
                    </a:ext>
                  </a:extLst>
                </a:gridCol>
                <a:gridCol w="849313">
                  <a:extLst>
                    <a:ext uri="{9D8B030D-6E8A-4147-A177-3AD203B41FA5}">
                      <a16:colId xmlns:a16="http://schemas.microsoft.com/office/drawing/2014/main" val="1914894014"/>
                    </a:ext>
                  </a:extLst>
                </a:gridCol>
                <a:gridCol w="1378712">
                  <a:extLst>
                    <a:ext uri="{9D8B030D-6E8A-4147-A177-3AD203B41FA5}">
                      <a16:colId xmlns:a16="http://schemas.microsoft.com/office/drawing/2014/main" val="20361732"/>
                    </a:ext>
                  </a:extLst>
                </a:gridCol>
                <a:gridCol w="1378712">
                  <a:extLst>
                    <a:ext uri="{9D8B030D-6E8A-4147-A177-3AD203B41FA5}">
                      <a16:colId xmlns:a16="http://schemas.microsoft.com/office/drawing/2014/main" val="2258728961"/>
                    </a:ext>
                  </a:extLst>
                </a:gridCol>
                <a:gridCol w="354013">
                  <a:extLst>
                    <a:ext uri="{9D8B030D-6E8A-4147-A177-3AD203B41FA5}">
                      <a16:colId xmlns:a16="http://schemas.microsoft.com/office/drawing/2014/main" val="3697634458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3703766635"/>
                    </a:ext>
                  </a:extLst>
                </a:gridCol>
                <a:gridCol w="1165225">
                  <a:extLst>
                    <a:ext uri="{9D8B030D-6E8A-4147-A177-3AD203B41FA5}">
                      <a16:colId xmlns:a16="http://schemas.microsoft.com/office/drawing/2014/main" val="17864305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 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stε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́ 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fatʃέnnə</a:t>
                      </a:r>
                      <a:r>
                        <a:rPr lang="it-IT" sz="1600" baseline="-25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it-IT" sz="1600" baseline="-25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ddʒá</a:t>
                      </a:r>
                      <a:endParaRPr lang="it-IT" sz="16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sɔ́na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it-IT" sz="1600" b="1" i="0" u="non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sɔ́nə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kambaníllə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327071"/>
                  </a:ext>
                </a:extLst>
              </a:tr>
              <a:tr h="225400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do.PRS.PROG.1SG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already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doorbell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078716"/>
                  </a:ext>
                </a:extLst>
              </a:tr>
              <a:tr h="314325">
                <a:tc gridSpan="8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‘he/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she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already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ringing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bell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insistently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008478"/>
                  </a:ext>
                </a:extLst>
              </a:tr>
            </a:tbl>
          </a:graphicData>
        </a:graphic>
      </p:graphicFrame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CEFE892-648F-1905-ED74-07ABA615C43B}"/>
              </a:ext>
            </a:extLst>
          </p:cNvPr>
          <p:cNvSpPr txBox="1"/>
          <p:nvPr/>
        </p:nvSpPr>
        <p:spPr>
          <a:xfrm>
            <a:off x="169769" y="1539571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(21)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BD4E1B2-06F2-23BF-8ADD-9941975B2488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D86B4731-67DA-A749-ADB9-7ADE8D570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57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35270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2CF80B-17D1-C025-93C4-7BDDB99B4ACE}"/>
              </a:ext>
            </a:extLst>
          </p:cNvPr>
          <p:cNvSpPr txBox="1"/>
          <p:nvPr/>
        </p:nvSpPr>
        <p:spPr>
          <a:xfrm>
            <a:off x="362857" y="852023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4. 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possible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to place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V</a:t>
            </a:r>
            <a:r>
              <a:rPr lang="it-IT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7" name="Tabella 7">
            <a:extLst>
              <a:ext uri="{FF2B5EF4-FFF2-40B4-BE49-F238E27FC236}">
                <a16:creationId xmlns:a16="http://schemas.microsoft.com/office/drawing/2014/main" id="{E1974366-5094-7154-C54F-D9461CABB4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388053"/>
              </p:ext>
            </p:extLst>
          </p:nvPr>
        </p:nvGraphicFramePr>
        <p:xfrm>
          <a:off x="519619" y="1649910"/>
          <a:ext cx="683603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889472656"/>
                    </a:ext>
                  </a:extLst>
                </a:gridCol>
                <a:gridCol w="1469517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1412367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1460818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  <a:gridCol w="681355">
                  <a:extLst>
                    <a:ext uri="{9D8B030D-6E8A-4147-A177-3AD203B41FA5}">
                      <a16:colId xmlns:a16="http://schemas.microsoft.com/office/drawing/2014/main" val="2833103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párla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párlə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fajdə</a:t>
                      </a:r>
                      <a:r>
                        <a:rPr lang="it-IT" sz="1600" b="0" i="0" u="none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kudʤínə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míjə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talk.IMP.2SG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do.PRS.3SG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cousin.M.SG</a:t>
                      </a:r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6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‘*talk talk 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</a:t>
                      </a:r>
                      <a:r>
                        <a:rPr lang="it-IT" sz="16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35185BB2-C412-548C-B5D0-D06A3377D7F5}"/>
              </a:ext>
            </a:extLst>
          </p:cNvPr>
          <p:cNvSpPr txBox="1"/>
          <p:nvPr/>
        </p:nvSpPr>
        <p:spPr>
          <a:xfrm>
            <a:off x="362857" y="3331290"/>
            <a:ext cx="5993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elements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cannot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placed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after the DO:</a:t>
            </a:r>
          </a:p>
        </p:txBody>
      </p:sp>
      <p:graphicFrame>
        <p:nvGraphicFramePr>
          <p:cNvPr id="11" name="Tabella 7">
            <a:extLst>
              <a:ext uri="{FF2B5EF4-FFF2-40B4-BE49-F238E27FC236}">
                <a16:creationId xmlns:a16="http://schemas.microsoft.com/office/drawing/2014/main" id="{ACE0096C-F8F9-01BC-2748-4101740CF7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820277"/>
              </p:ext>
            </p:extLst>
          </p:nvPr>
        </p:nvGraphicFramePr>
        <p:xfrm>
          <a:off x="765258" y="4010559"/>
          <a:ext cx="7080505" cy="1134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947746138"/>
                    </a:ext>
                  </a:extLst>
                </a:gridCol>
                <a:gridCol w="2057718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1221105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  <a:gridCol w="1434592">
                  <a:extLst>
                    <a:ext uri="{9D8B030D-6E8A-4147-A177-3AD203B41FA5}">
                      <a16:colId xmlns:a16="http://schemas.microsoft.com/office/drawing/2014/main" val="2833103974"/>
                    </a:ext>
                  </a:extLst>
                </a:gridCol>
                <a:gridCol w="1434592">
                  <a:extLst>
                    <a:ext uri="{9D8B030D-6E8A-4147-A177-3AD203B41FA5}">
                      <a16:colId xmlns:a16="http://schemas.microsoft.com/office/drawing/2014/main" val="1598583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stέə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fatʃέnnə</a:t>
                      </a:r>
                      <a:r>
                        <a:rPr lang="it-IT" sz="1600" b="0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 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kambaníllə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sɔ́na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it-IT" sz="16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sɔ́nə</a:t>
                      </a:r>
                      <a:r>
                        <a:rPr lang="it-IT" sz="1600" b="1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it-IT" sz="16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392913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do.PRS.PROG.1SG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doorbell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‘*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I’m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doing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doorbell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ring ring’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b="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pic>
        <p:nvPicPr>
          <p:cNvPr id="12" name="Immagine 11">
            <a:extLst>
              <a:ext uri="{FF2B5EF4-FFF2-40B4-BE49-F238E27FC236}">
                <a16:creationId xmlns:a16="http://schemas.microsoft.com/office/drawing/2014/main" id="{C6388A6C-4889-DF36-BF63-1D1C819D03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26E23F7B-94C4-B8E8-98DB-AA91C35C2123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4" name="Segnaposto numero diapositiva 13">
            <a:extLst>
              <a:ext uri="{FF2B5EF4-FFF2-40B4-BE49-F238E27FC236}">
                <a16:creationId xmlns:a16="http://schemas.microsoft.com/office/drawing/2014/main" id="{80FC78DC-17C7-30F0-F576-1C778402F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58</a:t>
            </a:fld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DB01BA3-1292-075E-AE7C-23762EF049A7}"/>
              </a:ext>
            </a:extLst>
          </p:cNvPr>
          <p:cNvSpPr txBox="1"/>
          <p:nvPr/>
        </p:nvSpPr>
        <p:spPr>
          <a:xfrm>
            <a:off x="303714" y="1313269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(22)</a:t>
            </a:r>
          </a:p>
        </p:txBody>
      </p:sp>
    </p:spTree>
    <p:extLst>
      <p:ext uri="{BB962C8B-B14F-4D97-AF65-F5344CB8AC3E}">
        <p14:creationId xmlns:p14="http://schemas.microsoft.com/office/powerpoint/2010/main" val="41009270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490B3F6-1201-A591-47AD-A7DD5BF1F6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D7064E5-DD1B-F491-2572-4F6BD45BFB19}"/>
              </a:ext>
            </a:extLst>
          </p:cNvPr>
          <p:cNvSpPr txBox="1"/>
          <p:nvPr/>
        </p:nvSpPr>
        <p:spPr>
          <a:xfrm>
            <a:off x="360460" y="615198"/>
            <a:ext cx="879168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consider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it-IT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fare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‘do’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functional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verb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conveys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information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mood, tense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; 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agrees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with S. </a:t>
            </a: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But,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verb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licenses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it-IT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 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imposes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semantic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restrictions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 DO:</a:t>
            </a: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 fontAlgn="t">
              <a:buAutoNum type="alphaLcParenBoth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 fontAlgn="t">
              <a:buAutoNum type="alphaLcParenBoth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37DA7F6-B433-0325-158E-C165EA4482F3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ella 15">
            <a:extLst>
              <a:ext uri="{FF2B5EF4-FFF2-40B4-BE49-F238E27FC236}">
                <a16:creationId xmlns:a16="http://schemas.microsoft.com/office/drawing/2014/main" id="{D7B5C14F-7453-4BD5-85E9-7609BE3AF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248570"/>
              </p:ext>
            </p:extLst>
          </p:nvPr>
        </p:nvGraphicFramePr>
        <p:xfrm>
          <a:off x="505228" y="2636501"/>
          <a:ext cx="6375655" cy="1204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555">
                  <a:extLst>
                    <a:ext uri="{9D8B030D-6E8A-4147-A177-3AD203B41FA5}">
                      <a16:colId xmlns:a16="http://schemas.microsoft.com/office/drawing/2014/main" val="3063812792"/>
                    </a:ext>
                  </a:extLst>
                </a:gridCol>
                <a:gridCol w="1124268">
                  <a:extLst>
                    <a:ext uri="{9D8B030D-6E8A-4147-A177-3AD203B41FA5}">
                      <a16:colId xmlns:a16="http://schemas.microsoft.com/office/drawing/2014/main" val="4007247789"/>
                    </a:ext>
                  </a:extLst>
                </a:gridCol>
                <a:gridCol w="648018">
                  <a:extLst>
                    <a:ext uri="{9D8B030D-6E8A-4147-A177-3AD203B41FA5}">
                      <a16:colId xmlns:a16="http://schemas.microsoft.com/office/drawing/2014/main" val="309240320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val="1989395150"/>
                    </a:ext>
                  </a:extLst>
                </a:gridCol>
                <a:gridCol w="1412367">
                  <a:extLst>
                    <a:ext uri="{9D8B030D-6E8A-4147-A177-3AD203B41FA5}">
                      <a16:colId xmlns:a16="http://schemas.microsoft.com/office/drawing/2014/main" val="1170698620"/>
                    </a:ext>
                  </a:extLst>
                </a:gridCol>
                <a:gridCol w="1412367">
                  <a:extLst>
                    <a:ext uri="{9D8B030D-6E8A-4147-A177-3AD203B41FA5}">
                      <a16:colId xmlns:a16="http://schemas.microsoft.com/office/drawing/2014/main" val="2241570409"/>
                    </a:ext>
                  </a:extLst>
                </a:gridCol>
              </a:tblGrid>
              <a:tr h="279489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kuddʒínə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míjə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faj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ppárla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párlə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84599"/>
                  </a:ext>
                </a:extLst>
              </a:tr>
              <a:tr h="434393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do.PRS.3SG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51008"/>
                  </a:ext>
                </a:extLst>
              </a:tr>
              <a:tr h="434393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cousin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always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talking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322503"/>
                  </a:ext>
                </a:extLst>
              </a:tr>
            </a:tbl>
          </a:graphicData>
        </a:graphic>
      </p:graphicFrame>
      <p:graphicFrame>
        <p:nvGraphicFramePr>
          <p:cNvPr id="17" name="Tabella 15">
            <a:extLst>
              <a:ext uri="{FF2B5EF4-FFF2-40B4-BE49-F238E27FC236}">
                <a16:creationId xmlns:a16="http://schemas.microsoft.com/office/drawing/2014/main" id="{F32EC6A6-D7D7-0E0D-4D15-6284F242C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029507"/>
              </p:ext>
            </p:extLst>
          </p:nvPr>
        </p:nvGraphicFramePr>
        <p:xfrm>
          <a:off x="505228" y="3971875"/>
          <a:ext cx="6373686" cy="1204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555">
                  <a:extLst>
                    <a:ext uri="{9D8B030D-6E8A-4147-A177-3AD203B41FA5}">
                      <a16:colId xmlns:a16="http://schemas.microsoft.com/office/drawing/2014/main" val="306381279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4007247789"/>
                    </a:ext>
                  </a:extLst>
                </a:gridCol>
                <a:gridCol w="884555">
                  <a:extLst>
                    <a:ext uri="{9D8B030D-6E8A-4147-A177-3AD203B41FA5}">
                      <a16:colId xmlns:a16="http://schemas.microsoft.com/office/drawing/2014/main" val="309240320"/>
                    </a:ext>
                  </a:extLst>
                </a:gridCol>
                <a:gridCol w="588582">
                  <a:extLst>
                    <a:ext uri="{9D8B030D-6E8A-4147-A177-3AD203B41FA5}">
                      <a16:colId xmlns:a16="http://schemas.microsoft.com/office/drawing/2014/main" val="1989395150"/>
                    </a:ext>
                  </a:extLst>
                </a:gridCol>
                <a:gridCol w="1176655">
                  <a:extLst>
                    <a:ext uri="{9D8B030D-6E8A-4147-A177-3AD203B41FA5}">
                      <a16:colId xmlns:a16="http://schemas.microsoft.com/office/drawing/2014/main" val="3915552035"/>
                    </a:ext>
                  </a:extLst>
                </a:gridCol>
                <a:gridCol w="1412367">
                  <a:extLst>
                    <a:ext uri="{9D8B030D-6E8A-4147-A177-3AD203B41FA5}">
                      <a16:colId xmlns:a16="http://schemas.microsoft.com/office/drawing/2014/main" val="1170698620"/>
                    </a:ext>
                  </a:extLst>
                </a:gridCol>
                <a:gridCol w="1412367">
                  <a:extLst>
                    <a:ext uri="{9D8B030D-6E8A-4147-A177-3AD203B41FA5}">
                      <a16:colId xmlns:a16="http://schemas.microsoft.com/office/drawing/2014/main" val="2241570409"/>
                    </a:ext>
                  </a:extLst>
                </a:gridCol>
              </a:tblGrid>
              <a:tr h="279489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*a 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sɛ́ddʒa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mɛ́j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faj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ppárla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párlə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84599"/>
                  </a:ext>
                </a:extLst>
              </a:tr>
              <a:tr h="434393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</a:rPr>
                        <a:t>do.PRS.3SG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51008"/>
                  </a:ext>
                </a:extLst>
              </a:tr>
              <a:tr h="434393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‘*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always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talking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418973"/>
                  </a:ext>
                </a:extLst>
              </a:tr>
            </a:tbl>
          </a:graphicData>
        </a:graphic>
      </p:graphicFrame>
      <p:sp>
        <p:nvSpPr>
          <p:cNvPr id="6" name="Rettangolo 5">
            <a:extLst>
              <a:ext uri="{FF2B5EF4-FFF2-40B4-BE49-F238E27FC236}">
                <a16:creationId xmlns:a16="http://schemas.microsoft.com/office/drawing/2014/main" id="{BE29A72F-1859-4A4D-AF11-3EE9FC2197C1}"/>
              </a:ext>
            </a:extLst>
          </p:cNvPr>
          <p:cNvSpPr/>
          <p:nvPr/>
        </p:nvSpPr>
        <p:spPr>
          <a:xfrm>
            <a:off x="473168" y="5293047"/>
            <a:ext cx="4544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just" fontAlgn="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must be 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[+animate] [+human]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F8290AE4-B638-758B-4F5C-7B7AD1DC4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59</a:t>
            </a:fld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009B2F3-47AC-CD88-DDEF-CC5C1B795A09}"/>
              </a:ext>
            </a:extLst>
          </p:cNvPr>
          <p:cNvSpPr txBox="1"/>
          <p:nvPr/>
        </p:nvSpPr>
        <p:spPr>
          <a:xfrm>
            <a:off x="303714" y="2178151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(23)</a:t>
            </a:r>
          </a:p>
        </p:txBody>
      </p:sp>
    </p:spTree>
    <p:extLst>
      <p:ext uri="{BB962C8B-B14F-4D97-AF65-F5344CB8AC3E}">
        <p14:creationId xmlns:p14="http://schemas.microsoft.com/office/powerpoint/2010/main" val="21969680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490B3F6-1201-A591-47AD-A7DD5BF1F6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19DE41C3-F69A-D580-C3DD-03BC79CB8A65}"/>
              </a:ext>
            </a:extLst>
          </p:cNvPr>
          <p:cNvSpPr txBox="1"/>
          <p:nvPr/>
        </p:nvSpPr>
        <p:spPr>
          <a:xfrm>
            <a:off x="261686" y="5418600"/>
            <a:ext cx="66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DO must be 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[-animate]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37DA7F6-B433-0325-158E-C165EA4482F3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ella 15">
            <a:extLst>
              <a:ext uri="{FF2B5EF4-FFF2-40B4-BE49-F238E27FC236}">
                <a16:creationId xmlns:a16="http://schemas.microsoft.com/office/drawing/2014/main" id="{D7B5C14F-7453-4BD5-85E9-7609BE3AF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233470"/>
              </p:ext>
            </p:extLst>
          </p:nvPr>
        </p:nvGraphicFramePr>
        <p:xfrm>
          <a:off x="325040" y="735274"/>
          <a:ext cx="5914963" cy="1104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3063812792"/>
                    </a:ext>
                  </a:extLst>
                </a:gridCol>
                <a:gridCol w="578168">
                  <a:extLst>
                    <a:ext uri="{9D8B030D-6E8A-4147-A177-3AD203B41FA5}">
                      <a16:colId xmlns:a16="http://schemas.microsoft.com/office/drawing/2014/main" val="63736123"/>
                    </a:ext>
                  </a:extLst>
                </a:gridCol>
                <a:gridCol w="2057718">
                  <a:extLst>
                    <a:ext uri="{9D8B030D-6E8A-4147-A177-3AD203B41FA5}">
                      <a16:colId xmlns:a16="http://schemas.microsoft.com/office/drawing/2014/main" val="4007247789"/>
                    </a:ext>
                  </a:extLst>
                </a:gridCol>
                <a:gridCol w="1434592">
                  <a:extLst>
                    <a:ext uri="{9D8B030D-6E8A-4147-A177-3AD203B41FA5}">
                      <a16:colId xmlns:a16="http://schemas.microsoft.com/office/drawing/2014/main" val="1170698620"/>
                    </a:ext>
                  </a:extLst>
                </a:gridCol>
                <a:gridCol w="1434592">
                  <a:extLst>
                    <a:ext uri="{9D8B030D-6E8A-4147-A177-3AD203B41FA5}">
                      <a16:colId xmlns:a16="http://schemas.microsoft.com/office/drawing/2014/main" val="2241570409"/>
                    </a:ext>
                  </a:extLst>
                </a:gridCol>
              </a:tblGrid>
              <a:tr h="279489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it-IT" sz="1600" b="1" i="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ij</a:t>
                      </a:r>
                      <a:r>
                        <a:rPr lang="it-IT" sz="1600" b="1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ə</a:t>
                      </a:r>
                      <a:r>
                        <a:rPr lang="it-IT" sz="1600" b="1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stέə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fatʃέnnə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sɔ́na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sɔ́nə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84599"/>
                  </a:ext>
                </a:extLst>
              </a:tr>
              <a:tr h="296851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do.PRS.PROG.1SG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51008"/>
                  </a:ext>
                </a:extLst>
              </a:tr>
              <a:tr h="434393">
                <a:tc gridSpan="5"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‘I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ringing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(the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doorbell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insistently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669159"/>
                  </a:ext>
                </a:extLst>
              </a:tr>
            </a:tbl>
          </a:graphicData>
        </a:graphic>
      </p:graphicFrame>
      <p:graphicFrame>
        <p:nvGraphicFramePr>
          <p:cNvPr id="17" name="Tabella 15">
            <a:extLst>
              <a:ext uri="{FF2B5EF4-FFF2-40B4-BE49-F238E27FC236}">
                <a16:creationId xmlns:a16="http://schemas.microsoft.com/office/drawing/2014/main" id="{F32EC6A6-D7D7-0E0D-4D15-6284F242C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846093"/>
              </p:ext>
            </p:extLst>
          </p:nvPr>
        </p:nvGraphicFramePr>
        <p:xfrm>
          <a:off x="325040" y="1945569"/>
          <a:ext cx="5785104" cy="1104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555">
                  <a:extLst>
                    <a:ext uri="{9D8B030D-6E8A-4147-A177-3AD203B41FA5}">
                      <a16:colId xmlns:a16="http://schemas.microsoft.com/office/drawing/2014/main" val="306381279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4007247789"/>
                    </a:ext>
                  </a:extLst>
                </a:gridCol>
                <a:gridCol w="884555">
                  <a:extLst>
                    <a:ext uri="{9D8B030D-6E8A-4147-A177-3AD203B41FA5}">
                      <a16:colId xmlns:a16="http://schemas.microsoft.com/office/drawing/2014/main" val="309240320"/>
                    </a:ext>
                  </a:extLst>
                </a:gridCol>
                <a:gridCol w="1176655">
                  <a:extLst>
                    <a:ext uri="{9D8B030D-6E8A-4147-A177-3AD203B41FA5}">
                      <a16:colId xmlns:a16="http://schemas.microsoft.com/office/drawing/2014/main" val="3915552035"/>
                    </a:ext>
                  </a:extLst>
                </a:gridCol>
                <a:gridCol w="1412367">
                  <a:extLst>
                    <a:ext uri="{9D8B030D-6E8A-4147-A177-3AD203B41FA5}">
                      <a16:colId xmlns:a16="http://schemas.microsoft.com/office/drawing/2014/main" val="1170698620"/>
                    </a:ext>
                  </a:extLst>
                </a:gridCol>
                <a:gridCol w="1412367">
                  <a:extLst>
                    <a:ext uri="{9D8B030D-6E8A-4147-A177-3AD203B41FA5}">
                      <a16:colId xmlns:a16="http://schemas.microsoft.com/office/drawing/2014/main" val="2241570409"/>
                    </a:ext>
                  </a:extLst>
                </a:gridCol>
              </a:tblGrid>
              <a:tr h="279489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svɛ́ʎʎə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fáj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ssɔ́na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sɔ́na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84599"/>
                  </a:ext>
                </a:extLst>
              </a:tr>
              <a:tr h="205143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alarm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</a:rPr>
                        <a:t>do.PRS.3SG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51008"/>
                  </a:ext>
                </a:extLst>
              </a:tr>
              <a:tr h="434393">
                <a:tc gridSpan="6"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‘the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alarm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ringing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insistently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046467"/>
                  </a:ext>
                </a:extLst>
              </a:tr>
            </a:tbl>
          </a:graphicData>
        </a:graphic>
      </p:graphicFrame>
      <p:graphicFrame>
        <p:nvGraphicFramePr>
          <p:cNvPr id="18" name="Tabella 17">
            <a:extLst>
              <a:ext uri="{FF2B5EF4-FFF2-40B4-BE49-F238E27FC236}">
                <a16:creationId xmlns:a16="http://schemas.microsoft.com/office/drawing/2014/main" id="{10B73B98-5183-A524-FCF4-C3D216D3AE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276796"/>
              </p:ext>
            </p:extLst>
          </p:nvPr>
        </p:nvGraphicFramePr>
        <p:xfrm>
          <a:off x="325040" y="3155864"/>
          <a:ext cx="6967793" cy="1104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3063812792"/>
                    </a:ext>
                  </a:extLst>
                </a:gridCol>
                <a:gridCol w="2057718">
                  <a:extLst>
                    <a:ext uri="{9D8B030D-6E8A-4147-A177-3AD203B41FA5}">
                      <a16:colId xmlns:a16="http://schemas.microsoft.com/office/drawing/2014/main" val="4007247789"/>
                    </a:ext>
                  </a:extLst>
                </a:gridCol>
                <a:gridCol w="1434592">
                  <a:extLst>
                    <a:ext uri="{9D8B030D-6E8A-4147-A177-3AD203B41FA5}">
                      <a16:colId xmlns:a16="http://schemas.microsoft.com/office/drawing/2014/main" val="1170698620"/>
                    </a:ext>
                  </a:extLst>
                </a:gridCol>
                <a:gridCol w="1434592">
                  <a:extLst>
                    <a:ext uri="{9D8B030D-6E8A-4147-A177-3AD203B41FA5}">
                      <a16:colId xmlns:a16="http://schemas.microsoft.com/office/drawing/2014/main" val="2241570409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4017613797"/>
                    </a:ext>
                  </a:extLst>
                </a:gridCol>
                <a:gridCol w="1108393">
                  <a:extLst>
                    <a:ext uri="{9D8B030D-6E8A-4147-A177-3AD203B41FA5}">
                      <a16:colId xmlns:a16="http://schemas.microsoft.com/office/drawing/2014/main" val="1421448432"/>
                    </a:ext>
                  </a:extLst>
                </a:gridCol>
              </a:tblGrid>
              <a:tr h="279489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stέə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fatʃέnnə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sɔ́na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sɔ́nə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camb</a:t>
                      </a:r>
                      <a:r>
                        <a:rPr lang="it-IT" sz="1600" b="1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ɛ́nə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84599"/>
                  </a:ext>
                </a:extLst>
              </a:tr>
              <a:tr h="217602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do.PRS.PROG.1SG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bell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51008"/>
                  </a:ext>
                </a:extLst>
              </a:tr>
              <a:tr h="434393">
                <a:tc gridSpan="6"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‘I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ringing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bell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insistently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3508788"/>
                  </a:ext>
                </a:extLst>
              </a:tr>
            </a:tbl>
          </a:graphicData>
        </a:graphic>
      </p:graphicFrame>
      <p:graphicFrame>
        <p:nvGraphicFramePr>
          <p:cNvPr id="19" name="Tabella 18">
            <a:extLst>
              <a:ext uri="{FF2B5EF4-FFF2-40B4-BE49-F238E27FC236}">
                <a16:creationId xmlns:a16="http://schemas.microsoft.com/office/drawing/2014/main" id="{281D0618-FD6E-28D3-D604-3B96D1BBB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027282"/>
              </p:ext>
            </p:extLst>
          </p:nvPr>
        </p:nvGraphicFramePr>
        <p:xfrm>
          <a:off x="325040" y="4350157"/>
          <a:ext cx="7139243" cy="1104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3063812792"/>
                    </a:ext>
                  </a:extLst>
                </a:gridCol>
                <a:gridCol w="2057718">
                  <a:extLst>
                    <a:ext uri="{9D8B030D-6E8A-4147-A177-3AD203B41FA5}">
                      <a16:colId xmlns:a16="http://schemas.microsoft.com/office/drawing/2014/main" val="4007247789"/>
                    </a:ext>
                  </a:extLst>
                </a:gridCol>
                <a:gridCol w="1434592">
                  <a:extLst>
                    <a:ext uri="{9D8B030D-6E8A-4147-A177-3AD203B41FA5}">
                      <a16:colId xmlns:a16="http://schemas.microsoft.com/office/drawing/2014/main" val="1170698620"/>
                    </a:ext>
                  </a:extLst>
                </a:gridCol>
                <a:gridCol w="1434592">
                  <a:extLst>
                    <a:ext uri="{9D8B030D-6E8A-4147-A177-3AD203B41FA5}">
                      <a16:colId xmlns:a16="http://schemas.microsoft.com/office/drawing/2014/main" val="2241570409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4017613797"/>
                    </a:ext>
                  </a:extLst>
                </a:gridCol>
                <a:gridCol w="1279843">
                  <a:extLst>
                    <a:ext uri="{9D8B030D-6E8A-4147-A177-3AD203B41FA5}">
                      <a16:colId xmlns:a16="http://schemas.microsoft.com/office/drawing/2014/main" val="1421448432"/>
                    </a:ext>
                  </a:extLst>
                </a:gridCol>
              </a:tblGrid>
              <a:tr h="279489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stέə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fatʃέnnə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sɔ́na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sɔ́nə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waɲɲəníllə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84599"/>
                  </a:ext>
                </a:extLst>
              </a:tr>
              <a:tr h="332242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do.PRS.PROG.1SG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ring.IMP.2SG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51008"/>
                  </a:ext>
                </a:extLst>
              </a:tr>
              <a:tr h="434393">
                <a:tc gridSpan="6"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‘*I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ringing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child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insistently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032324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32D87AE-035C-6898-3975-483408AC4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60</a:t>
            </a:fld>
            <a:endParaRPr lang="it-IT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0CEE602-4443-B81E-6473-DFE55494B033}"/>
              </a:ext>
            </a:extLst>
          </p:cNvPr>
          <p:cNvSpPr txBox="1"/>
          <p:nvPr/>
        </p:nvSpPr>
        <p:spPr>
          <a:xfrm>
            <a:off x="189306" y="384007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(24)</a:t>
            </a:r>
          </a:p>
        </p:txBody>
      </p:sp>
    </p:spTree>
    <p:extLst>
      <p:ext uri="{BB962C8B-B14F-4D97-AF65-F5344CB8AC3E}">
        <p14:creationId xmlns:p14="http://schemas.microsoft.com/office/powerpoint/2010/main" val="34645478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490B3F6-1201-A591-47AD-A7DD5BF1F6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BDA732B-DD31-886E-5C35-37636A541372}"/>
              </a:ext>
            </a:extLst>
          </p:cNvPr>
          <p:cNvSpPr txBox="1"/>
          <p:nvPr/>
        </p:nvSpPr>
        <p:spPr>
          <a:xfrm>
            <a:off x="801337" y="5021507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must be 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[+animate].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37DA7F6-B433-0325-158E-C165EA4482F3}"/>
              </a:ext>
            </a:extLst>
          </p:cNvPr>
          <p:cNvSpPr/>
          <p:nvPr/>
        </p:nvSpPr>
        <p:spPr>
          <a:xfrm>
            <a:off x="2499402" y="156848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PERIPHRASIS WITH </a:t>
            </a:r>
            <a:r>
              <a:rPr lang="it" b="1" i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FARE</a:t>
            </a:r>
            <a:endParaRPr lang="it-IT" i="1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ella 18">
            <a:extLst>
              <a:ext uri="{FF2B5EF4-FFF2-40B4-BE49-F238E27FC236}">
                <a16:creationId xmlns:a16="http://schemas.microsoft.com/office/drawing/2014/main" id="{5E80CF67-BDAA-8E0A-0914-6052584A67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489695"/>
              </p:ext>
            </p:extLst>
          </p:nvPr>
        </p:nvGraphicFramePr>
        <p:xfrm>
          <a:off x="396426" y="878805"/>
          <a:ext cx="7525323" cy="1142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306381279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4007247789"/>
                    </a:ext>
                  </a:extLst>
                </a:gridCol>
                <a:gridCol w="1279843">
                  <a:extLst>
                    <a:ext uri="{9D8B030D-6E8A-4147-A177-3AD203B41FA5}">
                      <a16:colId xmlns:a16="http://schemas.microsoft.com/office/drawing/2014/main" val="1170698620"/>
                    </a:ext>
                  </a:extLst>
                </a:gridCol>
                <a:gridCol w="1616393">
                  <a:extLst>
                    <a:ext uri="{9D8B030D-6E8A-4147-A177-3AD203B41FA5}">
                      <a16:colId xmlns:a16="http://schemas.microsoft.com/office/drawing/2014/main" val="2241570409"/>
                    </a:ext>
                  </a:extLst>
                </a:gridCol>
                <a:gridCol w="916305">
                  <a:extLst>
                    <a:ext uri="{9D8B030D-6E8A-4147-A177-3AD203B41FA5}">
                      <a16:colId xmlns:a16="http://schemas.microsoft.com/office/drawing/2014/main" val="3309555561"/>
                    </a:ext>
                  </a:extLst>
                </a:gridCol>
                <a:gridCol w="1390142">
                  <a:extLst>
                    <a:ext uri="{9D8B030D-6E8A-4147-A177-3AD203B41FA5}">
                      <a16:colId xmlns:a16="http://schemas.microsoft.com/office/drawing/2014/main" val="4017613797"/>
                    </a:ext>
                  </a:extLst>
                </a:gridCol>
                <a:gridCol w="1390142">
                  <a:extLst>
                    <a:ext uri="{9D8B030D-6E8A-4147-A177-3AD203B41FA5}">
                      <a16:colId xmlns:a16="http://schemas.microsoft.com/office/drawing/2014/main" val="1421448432"/>
                    </a:ext>
                  </a:extLst>
                </a:gridCol>
              </a:tblGrid>
              <a:tr h="279489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waɲɲəníllə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́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ffáttə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kúrra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kúrrə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84599"/>
                  </a:ext>
                </a:extLst>
              </a:tr>
              <a:tr h="372977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do.PPT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51008"/>
                  </a:ext>
                </a:extLst>
              </a:tr>
              <a:tr h="434393">
                <a:tc gridSpan="7"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‘the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always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running’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9944301"/>
                  </a:ext>
                </a:extLst>
              </a:tr>
            </a:tbl>
          </a:graphicData>
        </a:graphic>
      </p:graphicFrame>
      <p:graphicFrame>
        <p:nvGraphicFramePr>
          <p:cNvPr id="20" name="Tabella 19">
            <a:extLst>
              <a:ext uri="{FF2B5EF4-FFF2-40B4-BE49-F238E27FC236}">
                <a16:creationId xmlns:a16="http://schemas.microsoft.com/office/drawing/2014/main" id="{ABEBD288-89EB-77D4-B78B-C91C7692E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48631"/>
              </p:ext>
            </p:extLst>
          </p:nvPr>
        </p:nvGraphicFramePr>
        <p:xfrm>
          <a:off x="396426" y="2221201"/>
          <a:ext cx="7453885" cy="1104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306381279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4007247789"/>
                    </a:ext>
                  </a:extLst>
                </a:gridCol>
                <a:gridCol w="1208405">
                  <a:extLst>
                    <a:ext uri="{9D8B030D-6E8A-4147-A177-3AD203B41FA5}">
                      <a16:colId xmlns:a16="http://schemas.microsoft.com/office/drawing/2014/main" val="1170698620"/>
                    </a:ext>
                  </a:extLst>
                </a:gridCol>
                <a:gridCol w="1616393">
                  <a:extLst>
                    <a:ext uri="{9D8B030D-6E8A-4147-A177-3AD203B41FA5}">
                      <a16:colId xmlns:a16="http://schemas.microsoft.com/office/drawing/2014/main" val="2241570409"/>
                    </a:ext>
                  </a:extLst>
                </a:gridCol>
                <a:gridCol w="916305">
                  <a:extLst>
                    <a:ext uri="{9D8B030D-6E8A-4147-A177-3AD203B41FA5}">
                      <a16:colId xmlns:a16="http://schemas.microsoft.com/office/drawing/2014/main" val="3309555561"/>
                    </a:ext>
                  </a:extLst>
                </a:gridCol>
                <a:gridCol w="1390142">
                  <a:extLst>
                    <a:ext uri="{9D8B030D-6E8A-4147-A177-3AD203B41FA5}">
                      <a16:colId xmlns:a16="http://schemas.microsoft.com/office/drawing/2014/main" val="4017613797"/>
                    </a:ext>
                  </a:extLst>
                </a:gridCol>
                <a:gridCol w="1390142">
                  <a:extLst>
                    <a:ext uri="{9D8B030D-6E8A-4147-A177-3AD203B41FA5}">
                      <a16:colId xmlns:a16="http://schemas.microsoft.com/office/drawing/2014/main" val="1421448432"/>
                    </a:ext>
                  </a:extLst>
                </a:gridCol>
              </a:tblGrid>
              <a:tr h="279489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gáttə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́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ffáttə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kúrra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kúrrə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84599"/>
                  </a:ext>
                </a:extLst>
              </a:tr>
              <a:tr h="333864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do.PPT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51008"/>
                  </a:ext>
                </a:extLst>
              </a:tr>
              <a:tr h="434393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‘the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always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running’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869199"/>
                  </a:ext>
                </a:extLst>
              </a:tr>
            </a:tbl>
          </a:graphicData>
        </a:graphic>
      </p:graphicFrame>
      <p:graphicFrame>
        <p:nvGraphicFramePr>
          <p:cNvPr id="21" name="Tabella 20">
            <a:extLst>
              <a:ext uri="{FF2B5EF4-FFF2-40B4-BE49-F238E27FC236}">
                <a16:creationId xmlns:a16="http://schemas.microsoft.com/office/drawing/2014/main" id="{BF308C42-BAEF-9545-9BC4-44153BDE11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220805"/>
              </p:ext>
            </p:extLst>
          </p:nvPr>
        </p:nvGraphicFramePr>
        <p:xfrm>
          <a:off x="413211" y="3461803"/>
          <a:ext cx="7376098" cy="112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306381279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4007247789"/>
                    </a:ext>
                  </a:extLst>
                </a:gridCol>
                <a:gridCol w="1130618">
                  <a:extLst>
                    <a:ext uri="{9D8B030D-6E8A-4147-A177-3AD203B41FA5}">
                      <a16:colId xmlns:a16="http://schemas.microsoft.com/office/drawing/2014/main" val="1170698620"/>
                    </a:ext>
                  </a:extLst>
                </a:gridCol>
                <a:gridCol w="1616393">
                  <a:extLst>
                    <a:ext uri="{9D8B030D-6E8A-4147-A177-3AD203B41FA5}">
                      <a16:colId xmlns:a16="http://schemas.microsoft.com/office/drawing/2014/main" val="2241570409"/>
                    </a:ext>
                  </a:extLst>
                </a:gridCol>
                <a:gridCol w="916305">
                  <a:extLst>
                    <a:ext uri="{9D8B030D-6E8A-4147-A177-3AD203B41FA5}">
                      <a16:colId xmlns:a16="http://schemas.microsoft.com/office/drawing/2014/main" val="3309555561"/>
                    </a:ext>
                  </a:extLst>
                </a:gridCol>
                <a:gridCol w="1390142">
                  <a:extLst>
                    <a:ext uri="{9D8B030D-6E8A-4147-A177-3AD203B41FA5}">
                      <a16:colId xmlns:a16="http://schemas.microsoft.com/office/drawing/2014/main" val="4017613797"/>
                    </a:ext>
                  </a:extLst>
                </a:gridCol>
                <a:gridCol w="1390142">
                  <a:extLst>
                    <a:ext uri="{9D8B030D-6E8A-4147-A177-3AD203B41FA5}">
                      <a16:colId xmlns:a16="http://schemas.microsoft.com/office/drawing/2014/main" val="1421448432"/>
                    </a:ext>
                  </a:extLst>
                </a:gridCol>
              </a:tblGrid>
              <a:tr h="279489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dirty="0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</a:t>
                      </a:r>
                      <a:r>
                        <a:rPr lang="it-IT" sz="1600" b="1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έ</a:t>
                      </a:r>
                      <a:r>
                        <a:rPr lang="it-IT" sz="1600" b="1" i="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it-IT" sz="1600" b="1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ənə</a:t>
                      </a:r>
                      <a:endParaRPr lang="it-IT" sz="1600" b="1" i="0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́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ffáttə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kúrra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kúrrə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84599"/>
                  </a:ext>
                </a:extLst>
              </a:tr>
              <a:tr h="354503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telephone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have.AUX.3SG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do.PPT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run.IMP.2SG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51008"/>
                  </a:ext>
                </a:extLst>
              </a:tr>
              <a:tr h="434393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‘the telephone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always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running’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037949"/>
                  </a:ext>
                </a:extLst>
              </a:tr>
            </a:tbl>
          </a:graphicData>
        </a:graphic>
      </p:graphicFrame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A47D72F4-28F3-8F6C-4E33-E8D2E717E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61</a:t>
            </a:fld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6EFE23B-D8ED-4D80-E190-3DE43A12C383}"/>
              </a:ext>
            </a:extLst>
          </p:cNvPr>
          <p:cNvSpPr txBox="1"/>
          <p:nvPr/>
        </p:nvSpPr>
        <p:spPr>
          <a:xfrm>
            <a:off x="206302" y="52618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(25)</a:t>
            </a:r>
          </a:p>
        </p:txBody>
      </p:sp>
    </p:spTree>
    <p:extLst>
      <p:ext uri="{BB962C8B-B14F-4D97-AF65-F5344CB8AC3E}">
        <p14:creationId xmlns:p14="http://schemas.microsoft.com/office/powerpoint/2010/main" val="13639050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724297" y="2087112"/>
            <a:ext cx="8743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IMPERATIVE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REDUPLICATION: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ACTION NOUNS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024295F-50ED-D170-4CE8-6F3D65D59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62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53474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490B3F6-1201-A591-47AD-A7DD5BF1F6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C863CB2-A304-5CAC-6057-B894758FACFE}"/>
              </a:ext>
            </a:extLst>
          </p:cNvPr>
          <p:cNvSpPr txBox="1"/>
          <p:nvPr/>
        </p:nvSpPr>
        <p:spPr>
          <a:xfrm>
            <a:off x="146638" y="613319"/>
            <a:ext cx="884281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imperative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produce 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action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nouns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(es.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Italian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fuggifuggi ‘</a:t>
            </a:r>
            <a:r>
              <a:rPr lang="it-IT" i="1" dirty="0" err="1">
                <a:latin typeface="Arial" panose="020B0604020202020204" pitchFamily="34" charset="0"/>
                <a:cs typeface="Arial" panose="020B0604020202020204" pitchFamily="34" charset="0"/>
              </a:rPr>
              <a:t>escape-escape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’, </a:t>
            </a:r>
            <a:r>
              <a:rPr lang="it-IT" i="1" dirty="0" err="1">
                <a:latin typeface="Arial" panose="020B0604020202020204" pitchFamily="34" charset="0"/>
                <a:cs typeface="Arial" panose="020B0604020202020204" pitchFamily="34" charset="0"/>
              </a:rPr>
              <a:t>corricorri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i="1" dirty="0" err="1">
                <a:latin typeface="Arial" panose="020B0604020202020204" pitchFamily="34" charset="0"/>
                <a:cs typeface="Arial" panose="020B0604020202020204" pitchFamily="34" charset="0"/>
              </a:rPr>
              <a:t>run-run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; cfr. Thornton 2007)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convey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 durative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meaning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spcBef>
                <a:spcPts val="600"/>
              </a:spcBef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case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nouns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are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lexicalisation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direct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speech, used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«imperativo descrittivo» (Spitzer 1918).</a:t>
            </a:r>
          </a:p>
          <a:p>
            <a:pPr algn="just">
              <a:spcBef>
                <a:spcPts val="600"/>
              </a:spcBef>
            </a:pPr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V+V=</a:t>
            </a:r>
            <a:r>
              <a:rPr lang="it-IT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it-I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párla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párlə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‘talk talk’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sɔ́na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sɔ́nə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‘play play / ring ring’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cɔ́va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cɔ́və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rain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rain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fúma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fúmə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‘smoke smoke’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sbútta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sbúttə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push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push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sfútta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sfúttə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annoy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annoy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cáma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cámə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‘call call’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víva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vívə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‘drink drink’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47715B7-CDDA-8628-E7E7-C327A7731469}"/>
              </a:ext>
            </a:extLst>
          </p:cNvPr>
          <p:cNvSpPr txBox="1"/>
          <p:nvPr/>
        </p:nvSpPr>
        <p:spPr>
          <a:xfrm>
            <a:off x="5017086" y="2536448"/>
            <a:ext cx="3538148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akkátta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akkáttə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buy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buy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ammúttʃa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ammúttʃə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hide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hide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arrɔ́bba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arrɔ́bbə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steal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steal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>
              <a:spcBef>
                <a:spcPts val="600"/>
              </a:spcBef>
            </a:pP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02250F1-8E6B-C397-4C7D-146EEE9CCFD1}"/>
              </a:ext>
            </a:extLst>
          </p:cNvPr>
          <p:cNvSpPr/>
          <p:nvPr/>
        </p:nvSpPr>
        <p:spPr>
          <a:xfrm>
            <a:off x="2978564" y="191078"/>
            <a:ext cx="5275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ACTION NOUNS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1174E9C-0FBE-D2B0-EB73-F54EAEE86A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F1B36FD-1698-CE47-E7BB-3111F8D76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63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98164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490B3F6-1201-A591-47AD-A7DD5BF1F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0D223FA1-0B37-0937-A695-664426F325C1}"/>
              </a:ext>
            </a:extLst>
          </p:cNvPr>
          <p:cNvSpPr txBox="1"/>
          <p:nvPr/>
        </p:nvSpPr>
        <p:spPr>
          <a:xfrm>
            <a:off x="272631" y="625136"/>
            <a:ext cx="8671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Even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though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elements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nouns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admit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kind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determiner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demonstratives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11" name="Tabella 7">
            <a:extLst>
              <a:ext uri="{FF2B5EF4-FFF2-40B4-BE49-F238E27FC236}">
                <a16:creationId xmlns:a16="http://schemas.microsoft.com/office/drawing/2014/main" id="{73A9BD46-C901-C207-C903-8BE53F292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615160"/>
              </p:ext>
            </p:extLst>
          </p:nvPr>
        </p:nvGraphicFramePr>
        <p:xfrm>
          <a:off x="264382" y="2009104"/>
          <a:ext cx="7059868" cy="1121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540978086"/>
                    </a:ext>
                  </a:extLst>
                </a:gridCol>
                <a:gridCol w="2237105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600393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625793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1593342">
                  <a:extLst>
                    <a:ext uri="{9D8B030D-6E8A-4147-A177-3AD203B41FA5}">
                      <a16:colId xmlns:a16="http://schemas.microsoft.com/office/drawing/2014/main" val="1533962359"/>
                    </a:ext>
                  </a:extLst>
                </a:gridCol>
                <a:gridCol w="1593342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</a:tblGrid>
              <a:tr h="379564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</a:t>
                      </a:r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əttíllə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sbútta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sbúttə</a:t>
                      </a:r>
                      <a:endParaRPr lang="it-IT" sz="1600" b="1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stop.IMP.2SG+CL+CL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push.IMP.2SG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push.IMP.2SG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‘stop with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pushing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7BE2D72E-9031-AD1C-0B6B-098823E87316}"/>
              </a:ext>
            </a:extLst>
          </p:cNvPr>
          <p:cNvSpPr txBox="1"/>
          <p:nvPr/>
        </p:nvSpPr>
        <p:spPr>
          <a:xfrm>
            <a:off x="87380" y="1598481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(26)</a:t>
            </a:r>
          </a:p>
        </p:txBody>
      </p:sp>
      <p:graphicFrame>
        <p:nvGraphicFramePr>
          <p:cNvPr id="12" name="Tabella 7">
            <a:extLst>
              <a:ext uri="{FF2B5EF4-FFF2-40B4-BE49-F238E27FC236}">
                <a16:creationId xmlns:a16="http://schemas.microsoft.com/office/drawing/2014/main" id="{153C73C8-598A-A1E6-E6D2-76B082C20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088114"/>
              </p:ext>
            </p:extLst>
          </p:nvPr>
        </p:nvGraphicFramePr>
        <p:xfrm>
          <a:off x="272630" y="3429000"/>
          <a:ext cx="6964732" cy="1121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540978086"/>
                    </a:ext>
                  </a:extLst>
                </a:gridCol>
                <a:gridCol w="506526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1694942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1694942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679768">
                  <a:extLst>
                    <a:ext uri="{9D8B030D-6E8A-4147-A177-3AD203B41FA5}">
                      <a16:colId xmlns:a16="http://schemas.microsoft.com/office/drawing/2014/main" val="1533962359"/>
                    </a:ext>
                  </a:extLst>
                </a:gridCol>
                <a:gridCol w="498793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  <a:gridCol w="1479868">
                  <a:extLst>
                    <a:ext uri="{9D8B030D-6E8A-4147-A177-3AD203B41FA5}">
                      <a16:colId xmlns:a16="http://schemas.microsoft.com/office/drawing/2014/main" val="2427581073"/>
                    </a:ext>
                  </a:extLst>
                </a:gridCol>
              </a:tblGrid>
              <a:tr h="379564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kern="12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fúma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fúmə</a:t>
                      </a:r>
                      <a:endParaRPr lang="it-IT" sz="1600" b="1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pjá</a:t>
                      </a:r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tʃədə</a:t>
                      </a:r>
                      <a:endParaRPr lang="it-IT" sz="16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like.PRS.3SG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‘I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don't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like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smoke /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smoking so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much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sp>
        <p:nvSpPr>
          <p:cNvPr id="13" name="Rettangolo 12">
            <a:extLst>
              <a:ext uri="{FF2B5EF4-FFF2-40B4-BE49-F238E27FC236}">
                <a16:creationId xmlns:a16="http://schemas.microsoft.com/office/drawing/2014/main" id="{DFCAB68E-58A5-99C4-07CE-CC50C859E616}"/>
              </a:ext>
            </a:extLst>
          </p:cNvPr>
          <p:cNvSpPr/>
          <p:nvPr/>
        </p:nvSpPr>
        <p:spPr>
          <a:xfrm>
            <a:off x="2978564" y="191078"/>
            <a:ext cx="5275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ACTION NOUNS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D0A9175F-CDBE-A388-CF4F-3A1E1AE7C9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8CEB0556-2854-8F75-64CF-802DD3F8C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64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63303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490B3F6-1201-A591-47AD-A7DD5BF1F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0D223FA1-0B37-0937-A695-664426F325C1}"/>
              </a:ext>
            </a:extLst>
          </p:cNvPr>
          <p:cNvSpPr txBox="1"/>
          <p:nvPr/>
        </p:nvSpPr>
        <p:spPr>
          <a:xfrm>
            <a:off x="206951" y="540614"/>
            <a:ext cx="9051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We can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substitute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the action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noun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another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noun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11" name="Tabella 7">
            <a:extLst>
              <a:ext uri="{FF2B5EF4-FFF2-40B4-BE49-F238E27FC236}">
                <a16:creationId xmlns:a16="http://schemas.microsoft.com/office/drawing/2014/main" id="{73A9BD46-C901-C207-C903-8BE53F292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080039"/>
              </p:ext>
            </p:extLst>
          </p:nvPr>
        </p:nvGraphicFramePr>
        <p:xfrm>
          <a:off x="206951" y="1191818"/>
          <a:ext cx="6579807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730">
                  <a:extLst>
                    <a:ext uri="{9D8B030D-6E8A-4147-A177-3AD203B41FA5}">
                      <a16:colId xmlns:a16="http://schemas.microsoft.com/office/drawing/2014/main" val="540978086"/>
                    </a:ext>
                  </a:extLst>
                </a:gridCol>
                <a:gridCol w="2106168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600393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595630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1448943">
                  <a:extLst>
                    <a:ext uri="{9D8B030D-6E8A-4147-A177-3AD203B41FA5}">
                      <a16:colId xmlns:a16="http://schemas.microsoft.com/office/drawing/2014/main" val="1533962359"/>
                    </a:ext>
                  </a:extLst>
                </a:gridCol>
                <a:gridCol w="1448943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</a:tblGrid>
              <a:tr h="244274">
                <a:tc>
                  <a:txBody>
                    <a:bodyPr/>
                    <a:lstStyle/>
                    <a:p>
                      <a:pPr marL="0"/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</a:t>
                      </a:r>
                      <a:r>
                        <a:rPr lang="it-IT" sz="15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əttíllə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it-IT" sz="15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it-IT" sz="15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</a:t>
                      </a:r>
                      <a:r>
                        <a:rPr lang="it-IT" sz="15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it-IT" sz="150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sbútta</a:t>
                      </a:r>
                      <a:endParaRPr lang="it-IT" sz="1500" b="0" i="0" u="none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it-IT" sz="150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sbúttə</a:t>
                      </a:r>
                      <a:endParaRPr lang="it-IT" sz="1500" b="1" i="0" u="none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274613">
                <a:tc>
                  <a:txBody>
                    <a:bodyPr/>
                    <a:lstStyle/>
                    <a:p>
                      <a:pPr marL="0"/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stop.IMP.2SG+CL+CL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push.IMP.2SG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push.IMP.2SG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/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algn="ctr"/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‘stop with </a:t>
                      </a:r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pushing</a:t>
                      </a: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7BE2D72E-9031-AD1C-0B6B-098823E87316}"/>
              </a:ext>
            </a:extLst>
          </p:cNvPr>
          <p:cNvSpPr txBox="1"/>
          <p:nvPr/>
        </p:nvSpPr>
        <p:spPr>
          <a:xfrm>
            <a:off x="61254" y="93428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(27)</a:t>
            </a:r>
          </a:p>
        </p:txBody>
      </p:sp>
      <p:graphicFrame>
        <p:nvGraphicFramePr>
          <p:cNvPr id="12" name="Tabella 7">
            <a:extLst>
              <a:ext uri="{FF2B5EF4-FFF2-40B4-BE49-F238E27FC236}">
                <a16:creationId xmlns:a16="http://schemas.microsoft.com/office/drawing/2014/main" id="{153C73C8-598A-A1E6-E6D2-76B082C20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659116"/>
              </p:ext>
            </p:extLst>
          </p:nvPr>
        </p:nvGraphicFramePr>
        <p:xfrm>
          <a:off x="239949" y="4952250"/>
          <a:ext cx="5360143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730">
                  <a:extLst>
                    <a:ext uri="{9D8B030D-6E8A-4147-A177-3AD203B41FA5}">
                      <a16:colId xmlns:a16="http://schemas.microsoft.com/office/drawing/2014/main" val="540978086"/>
                    </a:ext>
                  </a:extLst>
                </a:gridCol>
                <a:gridCol w="567055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990918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617855">
                  <a:extLst>
                    <a:ext uri="{9D8B030D-6E8A-4147-A177-3AD203B41FA5}">
                      <a16:colId xmlns:a16="http://schemas.microsoft.com/office/drawing/2014/main" val="1533962359"/>
                    </a:ext>
                  </a:extLst>
                </a:gridCol>
                <a:gridCol w="459105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  <a:gridCol w="2345480">
                  <a:extLst>
                    <a:ext uri="{9D8B030D-6E8A-4147-A177-3AD203B41FA5}">
                      <a16:colId xmlns:a16="http://schemas.microsoft.com/office/drawing/2014/main" val="2427581073"/>
                    </a:ext>
                  </a:extLst>
                </a:gridCol>
              </a:tblGrid>
              <a:tr h="286898">
                <a:tc>
                  <a:txBody>
                    <a:bodyPr/>
                    <a:lstStyle/>
                    <a:p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</a:t>
                      </a:r>
                      <a:r>
                        <a:rPr lang="it-IT" sz="15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ddʒɛlátə</a:t>
                      </a:r>
                      <a:endParaRPr lang="it-IT" sz="1500" b="0" i="0" u="none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pjá</a:t>
                      </a:r>
                      <a:r>
                        <a:rPr lang="it-IT" sz="15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tʃədə</a:t>
                      </a:r>
                      <a:endParaRPr lang="it-IT" sz="15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282168">
                <a:tc>
                  <a:txBody>
                    <a:bodyPr/>
                    <a:lstStyle/>
                    <a:p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gelato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like.PRS.3SG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‘I </a:t>
                      </a:r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don't</a:t>
                      </a: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like </a:t>
                      </a:r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gelato’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graphicFrame>
        <p:nvGraphicFramePr>
          <p:cNvPr id="13" name="Tabella 7">
            <a:extLst>
              <a:ext uri="{FF2B5EF4-FFF2-40B4-BE49-F238E27FC236}">
                <a16:creationId xmlns:a16="http://schemas.microsoft.com/office/drawing/2014/main" id="{19871879-E690-B84F-DB92-ACDAF67F4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682696"/>
              </p:ext>
            </p:extLst>
          </p:nvPr>
        </p:nvGraphicFramePr>
        <p:xfrm>
          <a:off x="206951" y="2322546"/>
          <a:ext cx="4545838" cy="1017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730">
                  <a:extLst>
                    <a:ext uri="{9D8B030D-6E8A-4147-A177-3AD203B41FA5}">
                      <a16:colId xmlns:a16="http://schemas.microsoft.com/office/drawing/2014/main" val="540978086"/>
                    </a:ext>
                  </a:extLst>
                </a:gridCol>
                <a:gridCol w="2106168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567055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944880">
                  <a:extLst>
                    <a:ext uri="{9D8B030D-6E8A-4147-A177-3AD203B41FA5}">
                      <a16:colId xmlns:a16="http://schemas.microsoft.com/office/drawing/2014/main" val="1533962359"/>
                    </a:ext>
                  </a:extLst>
                </a:gridCol>
              </a:tblGrid>
              <a:tr h="317693">
                <a:tc>
                  <a:txBody>
                    <a:bodyPr/>
                    <a:lstStyle/>
                    <a:p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</a:t>
                      </a:r>
                      <a:r>
                        <a:rPr lang="it-IT" sz="15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əttíllə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</a:t>
                      </a:r>
                      <a:r>
                        <a:rPr lang="it-IT" sz="15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telɛ́fənə</a:t>
                      </a:r>
                      <a:endParaRPr lang="it-IT" sz="1500" b="0" i="0" u="none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327012">
                <a:tc>
                  <a:txBody>
                    <a:bodyPr/>
                    <a:lstStyle/>
                    <a:p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stop.IMP.2SG+CL+CL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phone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‘stop </a:t>
                      </a:r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using</a:t>
                      </a: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phone’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652A3BD-6D1D-33F5-3342-6B67462D4446}"/>
              </a:ext>
            </a:extLst>
          </p:cNvPr>
          <p:cNvSpPr txBox="1"/>
          <p:nvPr/>
        </p:nvSpPr>
        <p:spPr>
          <a:xfrm>
            <a:off x="61254" y="3428097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(28)</a:t>
            </a:r>
          </a:p>
        </p:txBody>
      </p:sp>
      <p:graphicFrame>
        <p:nvGraphicFramePr>
          <p:cNvPr id="16" name="Tabella 7">
            <a:extLst>
              <a:ext uri="{FF2B5EF4-FFF2-40B4-BE49-F238E27FC236}">
                <a16:creationId xmlns:a16="http://schemas.microsoft.com/office/drawing/2014/main" id="{35B4629D-4783-7DC1-8222-3CB3AD596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758506"/>
              </p:ext>
            </p:extLst>
          </p:nvPr>
        </p:nvGraphicFramePr>
        <p:xfrm>
          <a:off x="206951" y="3836747"/>
          <a:ext cx="66174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730">
                  <a:extLst>
                    <a:ext uri="{9D8B030D-6E8A-4147-A177-3AD203B41FA5}">
                      <a16:colId xmlns:a16="http://schemas.microsoft.com/office/drawing/2014/main" val="540978086"/>
                    </a:ext>
                  </a:extLst>
                </a:gridCol>
                <a:gridCol w="567055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1596581">
                  <a:extLst>
                    <a:ext uri="{9D8B030D-6E8A-4147-A177-3AD203B41FA5}">
                      <a16:colId xmlns:a16="http://schemas.microsoft.com/office/drawing/2014/main" val="2113246798"/>
                    </a:ext>
                  </a:extLst>
                </a:gridCol>
                <a:gridCol w="1596581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617855">
                  <a:extLst>
                    <a:ext uri="{9D8B030D-6E8A-4147-A177-3AD203B41FA5}">
                      <a16:colId xmlns:a16="http://schemas.microsoft.com/office/drawing/2014/main" val="1533962359"/>
                    </a:ext>
                  </a:extLst>
                </a:gridCol>
                <a:gridCol w="459105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  <a:gridCol w="1400493">
                  <a:extLst>
                    <a:ext uri="{9D8B030D-6E8A-4147-A177-3AD203B41FA5}">
                      <a16:colId xmlns:a16="http://schemas.microsoft.com/office/drawing/2014/main" val="2427581073"/>
                    </a:ext>
                  </a:extLst>
                </a:gridCol>
              </a:tblGrid>
              <a:tr h="312511">
                <a:tc>
                  <a:txBody>
                    <a:bodyPr/>
                    <a:lstStyle/>
                    <a:p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</a:t>
                      </a:r>
                      <a:r>
                        <a:rPr lang="it-IT" sz="15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fúma</a:t>
                      </a:r>
                      <a:endParaRPr lang="it-IT" sz="1500" b="0" i="0" u="none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dirty="0" err="1">
                          <a:solidFill>
                            <a:srgbClr val="275F9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fúmə</a:t>
                      </a:r>
                      <a:endParaRPr lang="it-IT" sz="1500" b="1" i="0" u="none" dirty="0">
                        <a:solidFill>
                          <a:srgbClr val="275F9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pjá</a:t>
                      </a:r>
                      <a:r>
                        <a:rPr lang="it-IT" sz="15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tʃədə</a:t>
                      </a:r>
                      <a:endParaRPr lang="it-IT" sz="1500" b="0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290299">
                <a:tc>
                  <a:txBody>
                    <a:bodyPr/>
                    <a:lstStyle/>
                    <a:p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smoke.IMP.2SG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like.PRS.3SG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5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‘I </a:t>
                      </a:r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don't</a:t>
                      </a: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like </a:t>
                      </a:r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</a:t>
                      </a: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smoke / </a:t>
                      </a:r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</a:t>
                      </a: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smoking so </a:t>
                      </a:r>
                      <a:r>
                        <a:rPr lang="it-IT" sz="15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much</a:t>
                      </a:r>
                      <a:r>
                        <a:rPr lang="it-IT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sp>
        <p:nvSpPr>
          <p:cNvPr id="18" name="Rettangolo 17">
            <a:extLst>
              <a:ext uri="{FF2B5EF4-FFF2-40B4-BE49-F238E27FC236}">
                <a16:creationId xmlns:a16="http://schemas.microsoft.com/office/drawing/2014/main" id="{3E86DE0C-613C-C7B2-1FE2-A6BEA4D4DE07}"/>
              </a:ext>
            </a:extLst>
          </p:cNvPr>
          <p:cNvSpPr/>
          <p:nvPr/>
        </p:nvSpPr>
        <p:spPr>
          <a:xfrm>
            <a:off x="2978564" y="191078"/>
            <a:ext cx="5275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VERBAL REDUPLICATION: ACTION NOUNS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0C25AFE3-52FC-3188-788E-267F5BB18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65</a:t>
            </a:fld>
            <a:endParaRPr lang="it-IT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249AAB75-20D3-0FC6-AE47-DAC2845A85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13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724297" y="2087112"/>
            <a:ext cx="8743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PARTIAL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IMPERATIVE</a:t>
            </a:r>
          </a:p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REDUPLICATION 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C3941AC-48C0-561D-F11F-F7889FE27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66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50641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816EF23-6614-FD1E-D5BD-63BF86FFC5DA}"/>
              </a:ext>
            </a:extLst>
          </p:cNvPr>
          <p:cNvSpPr txBox="1"/>
          <p:nvPr/>
        </p:nvSpPr>
        <p:spPr>
          <a:xfrm>
            <a:off x="119354" y="629975"/>
            <a:ext cx="10148932" cy="4262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In Cannese, it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possible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partial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with an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expressive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meaning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ts val="600"/>
              </a:spcBef>
              <a:buFont typeface="+mj-lt"/>
              <a:buAutoNum type="alphaLcParenR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vída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ví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800100" lvl="1" indent="-342900">
              <a:spcBef>
                <a:spcPts val="600"/>
              </a:spcBef>
              <a:buAutoNum type="alphaLcParenR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gwarda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gwà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‘look’</a:t>
            </a:r>
          </a:p>
          <a:p>
            <a:pPr marL="800100" lvl="1" indent="-342900">
              <a:spcBef>
                <a:spcPts val="600"/>
              </a:spcBef>
              <a:buAutoNum type="alphaLcParenR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sínda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sí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hear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800100" lvl="1" indent="-342900">
              <a:spcBef>
                <a:spcPts val="600"/>
              </a:spcBef>
              <a:buAutoNum type="alphaLcParenR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píʎʎa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pí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‘take’</a:t>
            </a:r>
          </a:p>
          <a:p>
            <a:pPr marL="800100" lvl="1" indent="-342900">
              <a:spcBef>
                <a:spcPts val="600"/>
              </a:spcBef>
              <a:buAutoNum type="alphaLcParenR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pɔ́rta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pɔ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́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bring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800100" lvl="1" indent="-342900">
              <a:spcBef>
                <a:spcPts val="600"/>
              </a:spcBef>
              <a:buAutoNum type="alphaLcParenR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ŋɡáʃʃa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ŋɡá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800100" lvl="1" indent="-342900">
              <a:spcBef>
                <a:spcPts val="600"/>
              </a:spcBef>
              <a:buAutoNum type="alphaLcParenR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dálla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dá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spcBef>
                <a:spcPts val="600"/>
              </a:spcBef>
              <a:buAutoNum type="alphaLcParenR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jíŋɡa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jí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fill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>
              <a:spcBef>
                <a:spcPts val="600"/>
              </a:spcBef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006419E-F314-44E3-0858-56AE6884D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8843F5DF-DAD6-FFA8-AAC9-97CFBF39F0A9}"/>
              </a:ext>
            </a:extLst>
          </p:cNvPr>
          <p:cNvSpPr/>
          <p:nvPr/>
        </p:nvSpPr>
        <p:spPr>
          <a:xfrm>
            <a:off x="3496470" y="129985"/>
            <a:ext cx="4339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PARTIAL VERBAL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CF47B91-BBF6-2330-5A8F-3BDE5E248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67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75405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816EF23-6614-FD1E-D5BD-63BF86FFC5DA}"/>
              </a:ext>
            </a:extLst>
          </p:cNvPr>
          <p:cNvSpPr txBox="1"/>
          <p:nvPr/>
        </p:nvSpPr>
        <p:spPr>
          <a:xfrm>
            <a:off x="342205" y="576590"/>
            <a:ext cx="5942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Often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used in an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ironic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sarcastic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expressive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way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la 7">
            <a:extLst>
              <a:ext uri="{FF2B5EF4-FFF2-40B4-BE49-F238E27FC236}">
                <a16:creationId xmlns:a16="http://schemas.microsoft.com/office/drawing/2014/main" id="{1831A414-5F6F-7F9E-1E61-C58FC701F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208350"/>
              </p:ext>
            </p:extLst>
          </p:nvPr>
        </p:nvGraphicFramePr>
        <p:xfrm>
          <a:off x="307015" y="1574095"/>
          <a:ext cx="6449830" cy="107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3686546631"/>
                    </a:ext>
                  </a:extLst>
                </a:gridCol>
                <a:gridCol w="1467930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1467930">
                  <a:extLst>
                    <a:ext uri="{9D8B030D-6E8A-4147-A177-3AD203B41FA5}">
                      <a16:colId xmlns:a16="http://schemas.microsoft.com/office/drawing/2014/main" val="2114847558"/>
                    </a:ext>
                  </a:extLst>
                </a:gridCol>
                <a:gridCol w="1401255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273437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  <a:gridCol w="703580">
                  <a:extLst>
                    <a:ext uri="{9D8B030D-6E8A-4147-A177-3AD203B41FA5}">
                      <a16:colId xmlns:a16="http://schemas.microsoft.com/office/drawing/2014/main" val="2833103974"/>
                    </a:ext>
                  </a:extLst>
                </a:gridCol>
                <a:gridCol w="725805">
                  <a:extLst>
                    <a:ext uri="{9D8B030D-6E8A-4147-A177-3AD203B41FA5}">
                      <a16:colId xmlns:a16="http://schemas.microsoft.com/office/drawing/2014/main" val="1598583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dállə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dá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vívə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átu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pɔ́kə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264328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give.IMP.2SG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give.IMP.2SG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drink.IMP.2G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‘sure,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great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idea,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drinking!’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b="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1006419E-F314-44E3-0858-56AE6884D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535EEC4-5A47-EA6C-3346-DEEDAC2D416F}"/>
              </a:ext>
            </a:extLst>
          </p:cNvPr>
          <p:cNvSpPr txBox="1"/>
          <p:nvPr/>
        </p:nvSpPr>
        <p:spPr>
          <a:xfrm>
            <a:off x="119354" y="113058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(29)</a:t>
            </a:r>
          </a:p>
        </p:txBody>
      </p:sp>
      <p:graphicFrame>
        <p:nvGraphicFramePr>
          <p:cNvPr id="11" name="Tabella 7">
            <a:extLst>
              <a:ext uri="{FF2B5EF4-FFF2-40B4-BE49-F238E27FC236}">
                <a16:creationId xmlns:a16="http://schemas.microsoft.com/office/drawing/2014/main" id="{587C55BD-CD44-AB84-3238-BB8B4F4E2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223392"/>
              </p:ext>
            </p:extLst>
          </p:nvPr>
        </p:nvGraphicFramePr>
        <p:xfrm>
          <a:off x="307015" y="3121300"/>
          <a:ext cx="7445949" cy="1099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93">
                  <a:extLst>
                    <a:ext uri="{9D8B030D-6E8A-4147-A177-3AD203B41FA5}">
                      <a16:colId xmlns:a16="http://schemas.microsoft.com/office/drawing/2014/main" val="3686546631"/>
                    </a:ext>
                  </a:extLst>
                </a:gridCol>
                <a:gridCol w="1423480">
                  <a:extLst>
                    <a:ext uri="{9D8B030D-6E8A-4147-A177-3AD203B41FA5}">
                      <a16:colId xmlns:a16="http://schemas.microsoft.com/office/drawing/2014/main" val="1449510836"/>
                    </a:ext>
                  </a:extLst>
                </a:gridCol>
                <a:gridCol w="1423480">
                  <a:extLst>
                    <a:ext uri="{9D8B030D-6E8A-4147-A177-3AD203B41FA5}">
                      <a16:colId xmlns:a16="http://schemas.microsoft.com/office/drawing/2014/main" val="3084548032"/>
                    </a:ext>
                  </a:extLst>
                </a:gridCol>
                <a:gridCol w="1356043">
                  <a:extLst>
                    <a:ext uri="{9D8B030D-6E8A-4147-A177-3AD203B41FA5}">
                      <a16:colId xmlns:a16="http://schemas.microsoft.com/office/drawing/2014/main" val="1711578304"/>
                    </a:ext>
                  </a:extLst>
                </a:gridCol>
                <a:gridCol w="782955">
                  <a:extLst>
                    <a:ext uri="{9D8B030D-6E8A-4147-A177-3AD203B41FA5}">
                      <a16:colId xmlns:a16="http://schemas.microsoft.com/office/drawing/2014/main" val="4010184117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833103974"/>
                    </a:ext>
                  </a:extLst>
                </a:gridCol>
                <a:gridCol w="1527493">
                  <a:extLst>
                    <a:ext uri="{9D8B030D-6E8A-4147-A177-3AD203B41FA5}">
                      <a16:colId xmlns:a16="http://schemas.microsoft.com/office/drawing/2014/main" val="1598583041"/>
                    </a:ext>
                  </a:extLst>
                </a:gridCol>
              </a:tblGrid>
              <a:tr h="21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vída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vέnə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kɔ́mə</a:t>
                      </a: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pátt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ʃ</a:t>
                      </a:r>
                      <a:r>
                        <a:rPr lang="it-IT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ə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905665"/>
                  </a:ext>
                </a:extLst>
              </a:tr>
              <a:tr h="392913">
                <a:tc>
                  <a:txBody>
                    <a:bodyPr/>
                    <a:lstStyle/>
                    <a:p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see.IMP.2SG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see.IMP.2SG</a:t>
                      </a:r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go.PRS.3PL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like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crazy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(people)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5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‘look look,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drive like </a:t>
                      </a:r>
                      <a:r>
                        <a:rPr lang="it-IT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crazy</a:t>
                      </a:r>
                      <a:r>
                        <a:rPr lang="it-IT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!’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sz="2000" b="0" i="0" dirty="0">
                        <a:solidFill>
                          <a:schemeClr val="tx1"/>
                        </a:solidFill>
                        <a:latin typeface="Time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823128"/>
                  </a:ext>
                </a:extLst>
              </a:tr>
            </a:tbl>
          </a:graphicData>
        </a:graphic>
      </p:graphicFrame>
      <p:sp>
        <p:nvSpPr>
          <p:cNvPr id="12" name="Rettangolo 11">
            <a:extLst>
              <a:ext uri="{FF2B5EF4-FFF2-40B4-BE49-F238E27FC236}">
                <a16:creationId xmlns:a16="http://schemas.microsoft.com/office/drawing/2014/main" id="{0DF490D1-CCF6-B391-8809-B2A915DCD564}"/>
              </a:ext>
            </a:extLst>
          </p:cNvPr>
          <p:cNvSpPr/>
          <p:nvPr/>
        </p:nvSpPr>
        <p:spPr>
          <a:xfrm>
            <a:off x="3496470" y="129985"/>
            <a:ext cx="4339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latin typeface="Book Antiqua" panose="020406020503050303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PARTIAL VERBAL REDUPLICATION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4" name="Segnaposto numero diapositiva 13">
            <a:extLst>
              <a:ext uri="{FF2B5EF4-FFF2-40B4-BE49-F238E27FC236}">
                <a16:creationId xmlns:a16="http://schemas.microsoft.com/office/drawing/2014/main" id="{000013DF-59FC-EA6D-D913-40F1B4032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68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64687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9" y="5877272"/>
            <a:ext cx="4767546" cy="980726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724297" y="2087112"/>
            <a:ext cx="8743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275F90"/>
                </a:solidFill>
                <a:latin typeface="Book Antiqua" panose="02040602050305030304" pitchFamily="18" charset="0"/>
              </a:rPr>
              <a:t>TO SUMMARIZE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B83BCC2-41D3-3FB8-8F5A-6667A462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677E1DA-BC99-81B2-0448-1F949E6C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69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6863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D1E8A568-6764-2244-6C55-752847FD48F5}"/>
              </a:ext>
            </a:extLst>
          </p:cNvPr>
          <p:cNvSpPr/>
          <p:nvPr/>
        </p:nvSpPr>
        <p:spPr>
          <a:xfrm>
            <a:off x="353521" y="812327"/>
            <a:ext cx="8864619" cy="4611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Reduplication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encodes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different</a:t>
            </a:r>
            <a:r>
              <a:rPr lang="it-IT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syntactic</a:t>
            </a:r>
            <a:r>
              <a:rPr lang="it-IT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functions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</a:t>
            </a: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conveying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different</a:t>
            </a:r>
            <a:r>
              <a:rPr lang="it-IT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semantic </a:t>
            </a:r>
            <a:r>
              <a:rPr lang="it-IT" b="1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values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depending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on the </a:t>
            </a: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type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of </a:t>
            </a: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reduplicated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element</a:t>
            </a:r>
            <a:r>
              <a:rPr lang="it-IT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algn="just">
              <a:lnSpc>
                <a:spcPct val="150000"/>
              </a:lnSpc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algn="just">
              <a:lnSpc>
                <a:spcPct val="150000"/>
              </a:lnSpc>
            </a:pP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ADJECTIVAL AND ADVERBIAL REDUPLICATION:</a:t>
            </a:r>
          </a:p>
          <a:p>
            <a:pPr marL="742950" lvl="1" indent="-28575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expressive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emphatic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meaning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;</a:t>
            </a:r>
          </a:p>
          <a:p>
            <a:pPr marL="742950" lvl="1" indent="-28575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superlative degree;</a:t>
            </a:r>
          </a:p>
          <a:p>
            <a:pPr marL="742950" lvl="1" indent="-28575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formation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manner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adverbs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;</a:t>
            </a:r>
          </a:p>
          <a:p>
            <a:pPr marL="742950" lvl="1" indent="-28575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not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always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required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algn="just">
              <a:lnSpc>
                <a:spcPct val="150000"/>
              </a:lnSpc>
            </a:pPr>
            <a:endParaRPr lang="it-IT" b="1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1F8ACE7-E33B-BC25-DF0E-6E23696C7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32D4B0AD-1B1C-339A-E72B-CE93E93A2D0A}"/>
              </a:ext>
            </a:extLst>
          </p:cNvPr>
          <p:cNvSpPr/>
          <p:nvPr/>
        </p:nvSpPr>
        <p:spPr>
          <a:xfrm>
            <a:off x="4676280" y="174171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CONCLUSIONS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09D1EC8C-3BFA-88AB-7CFE-55F4B5984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70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13907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D1E8A568-6764-2244-6C55-752847FD48F5}"/>
              </a:ext>
            </a:extLst>
          </p:cNvPr>
          <p:cNvSpPr/>
          <p:nvPr/>
        </p:nvSpPr>
        <p:spPr>
          <a:xfrm>
            <a:off x="353521" y="812327"/>
            <a:ext cx="8815193" cy="3364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NOMINAL REDUPLICATION</a:t>
            </a:r>
          </a:p>
          <a:p>
            <a:pPr marL="742950" lvl="1" indent="-285750" algn="just">
              <a:lnSpc>
                <a:spcPct val="150000"/>
              </a:lnSpc>
              <a:buFontTx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atelic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motion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verbs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, transitive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motion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verbs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, stative and resultative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verbs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;</a:t>
            </a:r>
          </a:p>
          <a:p>
            <a:pPr marL="742950" lvl="1" indent="-285750" algn="just">
              <a:lnSpc>
                <a:spcPct val="150000"/>
              </a:lnSpc>
              <a:buFontTx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creation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adverbial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expressions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which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convey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distributivity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;</a:t>
            </a:r>
          </a:p>
          <a:p>
            <a:pPr marL="742950" lvl="1" indent="-285750" algn="just">
              <a:lnSpc>
                <a:spcPct val="150000"/>
              </a:lnSpc>
              <a:buFontTx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reduplicated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noun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construction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arɪ́pa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arɪ́pə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has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undergone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grammaticalization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become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the head of a PP;</a:t>
            </a:r>
          </a:p>
          <a:p>
            <a:pPr marL="742950" lvl="1" indent="-285750" algn="just">
              <a:lnSpc>
                <a:spcPct val="150000"/>
              </a:lnSpc>
              <a:buFontTx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crystallized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: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interpolation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other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elements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not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allowed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it-IT" b="1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algn="just">
              <a:lnSpc>
                <a:spcPct val="150000"/>
              </a:lnSpc>
            </a:pPr>
            <a:endParaRPr lang="it-IT" b="1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1F8ACE7-E33B-BC25-DF0E-6E23696C7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38F60808-B20B-9326-84D4-448F36B071FD}"/>
              </a:ext>
            </a:extLst>
          </p:cNvPr>
          <p:cNvSpPr/>
          <p:nvPr/>
        </p:nvSpPr>
        <p:spPr>
          <a:xfrm>
            <a:off x="4676280" y="174171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CONCLUSIONS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16F1358-43A3-E597-AC80-D1227C8BE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71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0852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D1E8A568-6764-2244-6C55-752847FD48F5}"/>
              </a:ext>
            </a:extLst>
          </p:cNvPr>
          <p:cNvSpPr/>
          <p:nvPr/>
        </p:nvSpPr>
        <p:spPr>
          <a:xfrm>
            <a:off x="353521" y="812327"/>
            <a:ext cx="8815193" cy="4380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VERBAL REDUPLICATION</a:t>
            </a:r>
          </a:p>
          <a:p>
            <a:pPr algn="just">
              <a:lnSpc>
                <a:spcPct val="150000"/>
              </a:lnSpc>
            </a:pPr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GERUND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800100" lvl="1" indent="-34290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cdverbial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clauses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or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lexical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predicates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800100" lvl="1" indent="-34290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licenses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DOs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800100" lvl="1" indent="-34290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slight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change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meaning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when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absent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INDICATIVE</a:t>
            </a:r>
          </a:p>
          <a:p>
            <a:pPr marL="800100" lvl="1" indent="-34290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free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relatives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800100" lvl="1" indent="-34290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fill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a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morphological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gap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1F8ACE7-E33B-BC25-DF0E-6E23696C7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78D18D76-C1BE-BABF-F592-6A3D6157014E}"/>
              </a:ext>
            </a:extLst>
          </p:cNvPr>
          <p:cNvSpPr/>
          <p:nvPr/>
        </p:nvSpPr>
        <p:spPr>
          <a:xfrm>
            <a:off x="4676280" y="174171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CONCLUSIONS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52940950-DAC6-F941-0D17-8D3460B2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72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26527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730042-437C-4CD6-B15F-8AC47FCDC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67" y="0"/>
            <a:ext cx="4180210" cy="5877272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D1E8A568-6764-2244-6C55-752847FD48F5}"/>
              </a:ext>
            </a:extLst>
          </p:cNvPr>
          <p:cNvSpPr/>
          <p:nvPr/>
        </p:nvSpPr>
        <p:spPr>
          <a:xfrm>
            <a:off x="353521" y="812327"/>
            <a:ext cx="8815193" cy="5026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IMPERATIVE 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Periphrasis</a:t>
            </a: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: </a:t>
            </a:r>
            <a:r>
              <a:rPr lang="it-IT" b="1" i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fare</a:t>
            </a: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‘do’ + </a:t>
            </a:r>
            <a:r>
              <a:rPr lang="it-IT" b="1" dirty="0" err="1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reduplicated</a:t>
            </a: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imperative</a:t>
            </a:r>
          </a:p>
          <a:p>
            <a:pPr marL="1257300" lvl="2" indent="-34290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durative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meaning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1257300" lvl="2" indent="-34290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reduplication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obligatory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1257300" lvl="2" indent="-34290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the imperative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has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lost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some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its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functions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Action </a:t>
            </a:r>
            <a:r>
              <a:rPr lang="it-IT" b="1" dirty="0" err="1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nouns</a:t>
            </a:r>
            <a:endParaRPr lang="it-IT" b="1" dirty="0">
              <a:solidFill>
                <a:srgbClr val="275F90"/>
              </a:solidFill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1200150" lvl="2" indent="-28575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demonstratives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are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only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determiners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admitted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in the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construction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lvl="1" algn="just">
              <a:lnSpc>
                <a:spcPct val="150000"/>
              </a:lnSpc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Partial</a:t>
            </a:r>
            <a:r>
              <a:rPr lang="it-IT" b="1" dirty="0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b="1" dirty="0" err="1">
                <a:solidFill>
                  <a:srgbClr val="275F9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reduplication</a:t>
            </a:r>
            <a:endParaRPr lang="it-IT" b="1" dirty="0">
              <a:solidFill>
                <a:srgbClr val="275F90"/>
              </a:solidFill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  <a:p>
            <a:pPr marL="1257300" lvl="2" indent="-342900" algn="just">
              <a:lnSpc>
                <a:spcPct val="150000"/>
              </a:lnSpc>
              <a:buFont typeface="Font di sistema regolare"/>
              <a:buChar char="-"/>
            </a:pP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expressive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meaning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 (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ironic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)</a:t>
            </a:r>
          </a:p>
          <a:p>
            <a:pPr marL="800100" lvl="1" indent="-342900" algn="just">
              <a:lnSpc>
                <a:spcPct val="150000"/>
              </a:lnSpc>
              <a:buAutoNum type="arabicPeriod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1F8ACE7-E33B-BC25-DF0E-6E23696C7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211B30E1-F2E3-C41E-5970-2D3AB838CC4B}"/>
              </a:ext>
            </a:extLst>
          </p:cNvPr>
          <p:cNvSpPr/>
          <p:nvPr/>
        </p:nvSpPr>
        <p:spPr>
          <a:xfrm>
            <a:off x="4676280" y="174171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CONCLUSIONS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C1FB402F-145A-337D-F5B3-67328053D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73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61149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1F8ACE7-E33B-BC25-DF0E-6E23696C7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B8642A84-A798-C0BC-F474-1DCDDFFE878E}"/>
              </a:ext>
            </a:extLst>
          </p:cNvPr>
          <p:cNvSpPr/>
          <p:nvPr/>
        </p:nvSpPr>
        <p:spPr>
          <a:xfrm>
            <a:off x="4676280" y="174171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REFERENCES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1DF30E4-B3A4-EE90-44FE-16E221EC1DCE}"/>
              </a:ext>
            </a:extLst>
          </p:cNvPr>
          <p:cNvSpPr txBox="1"/>
          <p:nvPr/>
        </p:nvSpPr>
        <p:spPr>
          <a:xfrm>
            <a:off x="598714" y="794657"/>
            <a:ext cx="8629842" cy="335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 algn="just">
              <a:lnSpc>
                <a:spcPct val="150000"/>
              </a:lnSpc>
            </a:pPr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5817B4B-FE37-FD4B-F86C-3952C9ADF532}"/>
              </a:ext>
            </a:extLst>
          </p:cNvPr>
          <p:cNvSpPr/>
          <p:nvPr/>
        </p:nvSpPr>
        <p:spPr>
          <a:xfrm>
            <a:off x="195942" y="543503"/>
            <a:ext cx="11800115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indent="-457200" algn="just">
              <a:spcAft>
                <a:spcPts val="600"/>
              </a:spcAft>
            </a:pP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Barotto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A. - Mattiola S. (2020),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Reduplicazione e ripetizione in tipologia: due strategie separate o espressione dello stesso fenomeno?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CLUB Working Papers in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linguistics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pp. 47-66.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Castiglione A. –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Chilà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A. (2021),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Reduplicazioni nominali nell’estremo meridione d’Italia: il ruolo del greco a contatto col romanzo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Appunti Romani di Filologia. Studi e comunicazioni di filologia, linguistica e letteratura greca e latina vol. XXIII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Pisa-Roma, Serra, pp.107-139.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De Santis, C. (2014),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Cresci, cresci, cresci… La reduplicazione espressiva come strumento di espressione di relazioni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trasfrastiche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in C. De Santis et al.,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Le relazioni logico-sintattiche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Roma, Aracne, pp. 181-207.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D’Onghia M. V. (2019),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La formazione di avverbi tramite reduplicazione degli aggettivi nei dialetti pugliesi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in Aldinucci B. et. al.,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Parola. Una nozione unica per una ricerca multidisciplinare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Siena, Edizioni Università per Stranieri di Siena, pp. 313-322.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Floričić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. (2012).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reduplicated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“imperative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compounds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” in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Sardinian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Lingue e linguaggio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(1), pp. 71-96. 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Floris B. - Truncellito G. (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forthcoming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La reduplicazione nel calabrese settentrionale e nel sardo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arborense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: uno studio contrastivo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Forza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. (2011),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Doubling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Sign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Morphology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Typological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Perspectve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in «Journal of Universal Language», pp. 7-44. 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Haspelmath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M. (1995),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converb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a cross-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linguistically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valid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category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Haspelmath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M. -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König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E. (a cura di),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Converbs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in Cross-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Linguistic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Perspective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Berlin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-New York,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Mouton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Gruyter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pp. 57-95.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Idone A. (2020),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Morfologia e sintassi dell’accordo in calabrese meridionale: il dialetto di Villa San Giovanni (RC)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Tesi di dottorato, Università di Zurigo.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Khanjan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A. -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Batool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A. (2010),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morphological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doubling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to full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in Persian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in «SKY Journal of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Linguistics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» 23, 169-198. 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Loporcaro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M. (2009), Profilo linguistico dei dialetti italiani, Bari-Roma, Laterza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36147F28-A77F-B7D0-45BB-5A906FCE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74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47461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877272"/>
            <a:ext cx="12192000" cy="980728"/>
          </a:xfrm>
          <a:prstGeom prst="rect">
            <a:avLst/>
          </a:prstGeom>
          <a:solidFill>
            <a:srgbClr val="275F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49" y="5877272"/>
            <a:ext cx="4767546" cy="98072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1F8ACE7-E33B-BC25-DF0E-6E23696C7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250" y="5877273"/>
            <a:ext cx="3969002" cy="92781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B8642A84-A798-C0BC-F474-1DCDDFFE878E}"/>
              </a:ext>
            </a:extLst>
          </p:cNvPr>
          <p:cNvSpPr/>
          <p:nvPr/>
        </p:nvSpPr>
        <p:spPr>
          <a:xfrm>
            <a:off x="4676280" y="174171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" b="1" dirty="0">
                <a:solidFill>
                  <a:srgbClr val="275F90"/>
                </a:solidFill>
                <a:highlight>
                  <a:schemeClr val="lt1"/>
                </a:highlight>
                <a:latin typeface="Book Antiqua" panose="02040602050305030304" pitchFamily="18" charset="0"/>
                <a:cs typeface="Arial" panose="020B0604020202020204" pitchFamily="34" charset="0"/>
                <a:sym typeface="Times New Roman"/>
              </a:rPr>
              <a:t>REFERENCES</a:t>
            </a:r>
            <a:endParaRPr lang="it-IT" dirty="0">
              <a:solidFill>
                <a:srgbClr val="275F9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1DF30E4-B3A4-EE90-44FE-16E221EC1DCE}"/>
              </a:ext>
            </a:extLst>
          </p:cNvPr>
          <p:cNvSpPr txBox="1"/>
          <p:nvPr/>
        </p:nvSpPr>
        <p:spPr>
          <a:xfrm>
            <a:off x="598714" y="794657"/>
            <a:ext cx="8629842" cy="335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 algn="just">
              <a:lnSpc>
                <a:spcPct val="150000"/>
              </a:lnSpc>
            </a:pPr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5817B4B-FE37-FD4B-F86C-3952C9ADF532}"/>
              </a:ext>
            </a:extLst>
          </p:cNvPr>
          <p:cNvSpPr/>
          <p:nvPr/>
        </p:nvSpPr>
        <p:spPr>
          <a:xfrm>
            <a:off x="0" y="100927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it-IT" dirty="0"/>
            </a:br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83674FB-8AC4-029F-8216-DB410F72758C}"/>
              </a:ext>
            </a:extLst>
          </p:cNvPr>
          <p:cNvSpPr/>
          <p:nvPr/>
        </p:nvSpPr>
        <p:spPr>
          <a:xfrm>
            <a:off x="195942" y="543503"/>
            <a:ext cx="1180011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Martino P. (1991),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L’“Area Lausberg”. Isolamento e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arcaicita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̀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Roma, Dipartimento di studi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glottoantropologici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dell'Università di Roma La Sapienza.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Mattes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V. (2014),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. A case study of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Bikol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Berlino,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Mouton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Gruyter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Müller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H. G. (2003),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Morphophonologische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Untersuchungen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Reduplikationen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Türkischen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Tesi di dottorato,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Universita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̀ di Tubinga. 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Passino D. (2014),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Introduzione di /a/ nei dialetti abruzzesi: fonologia, morfologia, sintassi o lessico?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Pescarini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D. e Passino D. (a cura di), «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Quaderni di lavoro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ASIt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», 17, pp. 59-80.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Passino D. (2017),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La composizione in abruzzese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in D’Alessandro et. al. (a cura di),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Di tutti i colori. Studi linguistici per Maria Grossmann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Utrecht, Utrecht University Repository, pp. 231-246.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Rohlfs G. (1950),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La varietà degli idiomi di Calabria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Il Ponte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anno VI, n. 9-10, 997-1003.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Rohlfs G. (1968),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Grammatica storica della lingua italiana e dei suoi dialetti. Morfologia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Torino, Einaudi. 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Sapir E. (2007),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Il linguaggio. Introduzione alla linguistica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Torino, Einaudi.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Sgarioto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L. (2005),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Caminari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riva riva: su un fenomeno di reduplicazione nominale in siciliano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in «Quaderni di lavoro dell’ASIS», 5, pp. 36-49.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Silvestri G. (2019),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Reduplication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a Strategy for 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Free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Relatives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: Semantic and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Syntactic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Observation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in Manzoni M.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. - Savoia L. M.,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Quaderni di Linguistica e Studi Orientali. Working Papers in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Linguistics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and Oriental Studies 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n.5, Firenze, Firenze University Press, pp. 279-304.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it-IT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Spitzer L. (1918),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Über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den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Imperativ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Romanischen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. In: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Aufsatze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zur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romanischen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Syntax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Stilistik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Halle, Niemeyer, pp. 181-231.</a:t>
            </a:r>
          </a:p>
          <a:p>
            <a:pPr marL="360000" indent="-457200" algn="just">
              <a:spcAft>
                <a:spcPts val="600"/>
              </a:spcAft>
            </a:pP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Telmon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T. - Maiden M. (1997),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Word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and word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in Maiden M. -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Parry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 M., 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dialects</a:t>
            </a:r>
            <a:r>
              <a:rPr lang="it-IT" sz="1500" i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Italy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Londra-New York,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Routledge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, pp. 116-122.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04EC0E6-70A4-8D7B-1C37-102A63E8F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0EE95-807C-4FAF-ADF5-24E95D39DBA7}" type="slidenum">
              <a:rPr lang="it-IT" smtClean="0"/>
              <a:t>75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06702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{BAC7F8BF-EC4D-4049-A7CA-F85DCE1A95B0}tf16401378</Template>
  <TotalTime>20904</TotalTime>
  <Words>6569</Words>
  <Application>Microsoft Macintosh PowerPoint</Application>
  <PresentationFormat>Widescreen</PresentationFormat>
  <Paragraphs>1488</Paragraphs>
  <Slides>75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75</vt:i4>
      </vt:variant>
    </vt:vector>
  </HeadingPairs>
  <TitlesOfParts>
    <vt:vector size="84" baseType="lpstr">
      <vt:lpstr>Arial</vt:lpstr>
      <vt:lpstr>Book Antiqua</vt:lpstr>
      <vt:lpstr>Calibri</vt:lpstr>
      <vt:lpstr>Calibri Light</vt:lpstr>
      <vt:lpstr>Font di sistema regolare</vt:lpstr>
      <vt:lpstr>Times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Martina Bellinzona</dc:creator>
  <cp:lastModifiedBy>Giusy Truncellito</cp:lastModifiedBy>
  <cp:revision>121</cp:revision>
  <dcterms:created xsi:type="dcterms:W3CDTF">2021-05-26T14:03:49Z</dcterms:created>
  <dcterms:modified xsi:type="dcterms:W3CDTF">2022-05-17T09:58:03Z</dcterms:modified>
</cp:coreProperties>
</file>