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743" r:id="rId1"/>
  </p:sldMasterIdLst>
  <p:notesMasterIdLst>
    <p:notesMasterId r:id="rId25"/>
  </p:notesMasterIdLst>
  <p:sldIdLst>
    <p:sldId id="257" r:id="rId2"/>
    <p:sldId id="260" r:id="rId3"/>
    <p:sldId id="321" r:id="rId4"/>
    <p:sldId id="264" r:id="rId5"/>
    <p:sldId id="322" r:id="rId6"/>
    <p:sldId id="269" r:id="rId7"/>
    <p:sldId id="301" r:id="rId8"/>
    <p:sldId id="324" r:id="rId9"/>
    <p:sldId id="325" r:id="rId10"/>
    <p:sldId id="323" r:id="rId11"/>
    <p:sldId id="326" r:id="rId12"/>
    <p:sldId id="327" r:id="rId13"/>
    <p:sldId id="328" r:id="rId14"/>
    <p:sldId id="329" r:id="rId15"/>
    <p:sldId id="332" r:id="rId16"/>
    <p:sldId id="330" r:id="rId17"/>
    <p:sldId id="333" r:id="rId18"/>
    <p:sldId id="331" r:id="rId19"/>
    <p:sldId id="262" r:id="rId20"/>
    <p:sldId id="338" r:id="rId21"/>
    <p:sldId id="334" r:id="rId22"/>
    <p:sldId id="339" r:id="rId23"/>
    <p:sldId id="340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747"/>
    <a:srgbClr val="827B94"/>
    <a:srgbClr val="E9632D"/>
    <a:srgbClr val="F7A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4660"/>
  </p:normalViewPr>
  <p:slideViewPr>
    <p:cSldViewPr snapToGrid="0">
      <p:cViewPr varScale="1">
        <p:scale>
          <a:sx n="79" d="100"/>
          <a:sy n="79" d="100"/>
        </p:scale>
        <p:origin x="61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321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9BFFC6-EA6B-4570-BA54-55545F282D99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D3ADBE-DD5F-4235-B957-9A4658528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3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9EB744-FDBA-4CB8-B22F-D03F225F70C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807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63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471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284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831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64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873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331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141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44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381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560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32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8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798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370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25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100" b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8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100" b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39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100" b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223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100" b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263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100" b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ADBE-DD5F-4235-B957-9A4658528EB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084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16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50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7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5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93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2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91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4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9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02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7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s://frenchoralnarrative.qub.ac.uk/" TargetMode="External"/><Relationship Id="rId4" Type="http://schemas.openxmlformats.org/officeDocument/2006/relationships/hyperlink" Target="https://zenodo.org/record/145175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s://journals.openedition.org/corpus/349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599444" y="1014154"/>
            <a:ext cx="869436" cy="48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solidFill>
                <a:srgbClr val="5B5747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89" y="0"/>
            <a:ext cx="3133898" cy="2087959"/>
          </a:xfrm>
          <a:prstGeom prst="rect">
            <a:avLst/>
          </a:prstGeom>
        </p:spPr>
      </p:pic>
      <p:pic>
        <p:nvPicPr>
          <p:cNvPr id="1026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924" y="242645"/>
            <a:ext cx="2661920" cy="217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82787"/>
              </p:ext>
            </p:extLst>
          </p:nvPr>
        </p:nvGraphicFramePr>
        <p:xfrm>
          <a:off x="2032000" y="2618510"/>
          <a:ext cx="8128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04559502"/>
                    </a:ext>
                  </a:extLst>
                </a:gridCol>
              </a:tblGrid>
              <a:tr h="13134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Temporality</a:t>
                      </a:r>
                      <a:r>
                        <a:rPr lang="fr-FR" sz="2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Occitan and French Oral Narrative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RoLinC</a:t>
                      </a:r>
                      <a:r>
                        <a:rPr lang="fr-FR" sz="2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7 June 2022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Janice Carruthers and Marianne Vergez-Couret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Queen’s University Belfast/</a:t>
                      </a:r>
                      <a:r>
                        <a:rPr lang="en-GB" sz="2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Université</a:t>
                      </a:r>
                      <a:r>
                        <a:rPr lang="en-GB" sz="2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Poitiers</a:t>
                      </a:r>
                      <a:endParaRPr lang="en-US" sz="28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254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306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24089"/>
              </p:ext>
            </p:extLst>
          </p:nvPr>
        </p:nvGraphicFramePr>
        <p:xfrm>
          <a:off x="1001949" y="400594"/>
          <a:ext cx="9158051" cy="710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8051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Context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ExpressioNarration</a:t>
                      </a: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: EU, Horizon 2020 Marie </a:t>
                      </a:r>
                      <a:r>
                        <a:rPr lang="en-GB" sz="24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Skłodowska</a:t>
                      </a: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Curie project: 2016-2018 and ongoing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Janice Carruthers (Queen’s, Belfast) and  Marianne Vergez-Couret (Poitiers, formerly Queen’s)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Project on temporality in oral narrative in Occitan, with a comparative dimension in French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Temporality:  </a:t>
                      </a:r>
                      <a:r>
                        <a:rPr lang="en-GB" sz="24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tense usage and tense switching</a:t>
                      </a: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; temporal frames and connectives </a:t>
                      </a: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(Carruthers and Vergez-Couret 2021. </a:t>
                      </a:r>
                      <a:r>
                        <a:rPr lang="en-GB" sz="16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Lingvisticae</a:t>
                      </a: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Investigationes</a:t>
                      </a: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44.1, 1-36 – article on frames and connectives)</a:t>
                      </a: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000" b="1" baseline="0" dirty="0">
                        <a:solidFill>
                          <a:srgbClr val="827B9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000" b="1" baseline="0" dirty="0">
                        <a:solidFill>
                          <a:srgbClr val="827B9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2000" b="1" baseline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8" y="5505716"/>
            <a:ext cx="2016565" cy="108615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07283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620957"/>
              </p:ext>
            </p:extLst>
          </p:nvPr>
        </p:nvGraphicFramePr>
        <p:xfrm>
          <a:off x="1001949" y="400594"/>
          <a:ext cx="9158051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8051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Occitan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000" b="1" baseline="0" dirty="0">
                        <a:solidFill>
                          <a:srgbClr val="827B9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2000" b="1" baseline="0" dirty="0">
                        <a:solidFill>
                          <a:srgbClr val="827B9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2000" b="1" baseline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8" y="5505716"/>
            <a:ext cx="2016565" cy="1086159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CD75B4-15E8-BD16-7F0F-5A0E8CC82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49" y="1089499"/>
            <a:ext cx="3751922" cy="383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5">
            <a:extLst>
              <a:ext uri="{FF2B5EF4-FFF2-40B4-BE49-F238E27FC236}">
                <a16:creationId xmlns:a16="http://schemas.microsoft.com/office/drawing/2014/main" id="{5309562E-B380-98AB-DB2E-9AE54FF22A8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0224" y="1698478"/>
            <a:ext cx="4299775" cy="294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91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90556"/>
              </p:ext>
            </p:extLst>
          </p:nvPr>
        </p:nvGraphicFramePr>
        <p:xfrm>
          <a:off x="1021404" y="400594"/>
          <a:ext cx="9138596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8596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92043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 scalar approach to orality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Inadequacy of binary approaches: linguistics, folklore studies, anthropology….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Koch and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Oesterreicher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(2001) – </a:t>
                      </a: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channel, ‘conception’, </a:t>
                      </a:r>
                      <a:r>
                        <a:rPr lang="en-US" sz="16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comportement</a:t>
                      </a: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communicatif</a:t>
                      </a:r>
                      <a:endParaRPr lang="en-US" sz="16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unknown interlocutor                                                                      close/intimate interlocutor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preparedness                                                                                     spontaneity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public                                                                                                   private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Biber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(1988)/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Biber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and Conrad (2009) – </a:t>
                      </a: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linguistic features, situational, dimensions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oral                                                                                                    literate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narrative                                                                                           non-narrative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procedural                                                                                        content-focused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Finnegan (1988); Foley (2002) : composition, performance, transmission, dissemination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24" name="Graphic 23" descr="Arrow Right outline">
            <a:extLst>
              <a:ext uri="{FF2B5EF4-FFF2-40B4-BE49-F238E27FC236}">
                <a16:creationId xmlns:a16="http://schemas.microsoft.com/office/drawing/2014/main" id="{67B1A8D4-C3F4-A619-D2BA-54B745F88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5290" y="2042809"/>
            <a:ext cx="914400" cy="914400"/>
          </a:xfrm>
          <a:prstGeom prst="rect">
            <a:avLst/>
          </a:prstGeom>
        </p:spPr>
      </p:pic>
      <p:pic>
        <p:nvPicPr>
          <p:cNvPr id="26" name="Graphic 25" descr="Line arrow: Straight outline">
            <a:extLst>
              <a:ext uri="{FF2B5EF4-FFF2-40B4-BE49-F238E27FC236}">
                <a16:creationId xmlns:a16="http://schemas.microsoft.com/office/drawing/2014/main" id="{301882CA-1F68-04C5-1A16-FE8E025611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5508" y="2042809"/>
            <a:ext cx="914400" cy="914400"/>
          </a:xfrm>
          <a:prstGeom prst="rect">
            <a:avLst/>
          </a:prstGeom>
        </p:spPr>
      </p:pic>
      <p:pic>
        <p:nvPicPr>
          <p:cNvPr id="27" name="Graphic 26" descr="Arrow Right outline">
            <a:extLst>
              <a:ext uri="{FF2B5EF4-FFF2-40B4-BE49-F238E27FC236}">
                <a16:creationId xmlns:a16="http://schemas.microsoft.com/office/drawing/2014/main" id="{31EF4CCF-8247-151E-B7CF-2AF8CFB3B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5290" y="3429000"/>
            <a:ext cx="914400" cy="914400"/>
          </a:xfrm>
          <a:prstGeom prst="rect">
            <a:avLst/>
          </a:prstGeom>
        </p:spPr>
      </p:pic>
      <p:pic>
        <p:nvPicPr>
          <p:cNvPr id="28" name="Graphic 27" descr="Line arrow: Straight outline">
            <a:extLst>
              <a:ext uri="{FF2B5EF4-FFF2-40B4-BE49-F238E27FC236}">
                <a16:creationId xmlns:a16="http://schemas.microsoft.com/office/drawing/2014/main" id="{B76ED778-2A05-1BC4-5772-E91C08AFF3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5712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3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491042"/>
              </p:ext>
            </p:extLst>
          </p:nvPr>
        </p:nvGraphicFramePr>
        <p:xfrm>
          <a:off x="1018903" y="400594"/>
          <a:ext cx="9141097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 scalar approach to orality (cont.)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Research on tense switching in oral narrative in French: medieval, contemporary conversational, contemporary performed storytelling </a:t>
                      </a:r>
                      <a:r>
                        <a:rPr lang="fr-FR" sz="1600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(Carruthers, 2005; </a:t>
                      </a:r>
                      <a:r>
                        <a:rPr lang="fr-FR" sz="1600" kern="12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Fleischman</a:t>
                      </a:r>
                      <a:r>
                        <a:rPr lang="fr-FR" sz="1600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1990)</a:t>
                      </a: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Questions relating to context, performance factors and societal backdrop begun to be explored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Minoritized language such as Occitan: sources, composition, transmission/dissemination, performance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Plus: revitalization, language contact, diachronic and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diatopic</a:t>
                      </a: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variation, language competency, story-type, individual style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074103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45508"/>
              </p:ext>
            </p:extLst>
          </p:nvPr>
        </p:nvGraphicFramePr>
        <p:xfrm>
          <a:off x="690664" y="-130629"/>
          <a:ext cx="10038944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8944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5273040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The Corpus -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OcOr</a:t>
                      </a:r>
                      <a:endParaRPr lang="en-US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  <a:hlinkClick r:id="rId4"/>
                        </a:rPr>
                        <a:t>https://zenodo.org/record/1451753#</a:t>
                      </a:r>
                      <a:r>
                        <a:rPr lang="en-US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800" b="1" baseline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OWT (Occitan Written Traditional)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: oral sources, oral tradition, published texts by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Bladé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, Lalanne,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Arnaudin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based on fieldwork in community, storytellers born first half of 19</a:t>
                      </a:r>
                      <a:r>
                        <a:rPr lang="en-US" sz="1800" b="1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century, storytellers first language = Occitan, writers bilingual Occitan-French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OOT (Occitan Oral Traditional)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: oral tradition, oral sources, recordings of stories recounted in community, storytellers born 1850-1925, bilingual Occitan/French? with Occitan first language </a:t>
                      </a:r>
                      <a:endParaRPr lang="en-US" sz="1800" b="1" baseline="0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OOC (Occitan Oral Contemporary): 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mixture of traditional and ‘new’ storytelling practice, oral and written sources, live performances for public, storytellers born second half of 20</a:t>
                      </a:r>
                      <a:r>
                        <a:rPr lang="en-US" sz="1800" b="1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century, all first language = French and educated through French - varying levels of bilingualism with Occitan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18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PLUS..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FOC (French, Oral, Contemporary): </a:t>
                      </a:r>
                      <a:r>
                        <a:rPr lang="en-US" sz="18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French Oral Narrative Corpus (Carruthers 2013): ‘new’ storytellers, written sources, live performances for public, storytellers born second half of 20</a:t>
                      </a:r>
                      <a:r>
                        <a:rPr lang="en-US" sz="1800" b="1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8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century, all mother-tongue French </a:t>
                      </a:r>
                      <a:r>
                        <a:rPr lang="en-US" sz="16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  <a:hlinkClick r:id="rId5"/>
                        </a:rPr>
                        <a:t>https://frenchoralnarrative.qub.ac.uk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39" y="5206477"/>
            <a:ext cx="2016565" cy="108615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99899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33361"/>
              </p:ext>
            </p:extLst>
          </p:nvPr>
        </p:nvGraphicFramePr>
        <p:xfrm>
          <a:off x="1072812" y="711879"/>
          <a:ext cx="9096513" cy="967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651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483816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3723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BE6516-60BE-CC7D-A141-0E36FB611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381" y="525294"/>
            <a:ext cx="8563376" cy="485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4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132743"/>
              </p:ext>
            </p:extLst>
          </p:nvPr>
        </p:nvGraphicFramePr>
        <p:xfrm>
          <a:off x="1192696" y="400594"/>
          <a:ext cx="8967304" cy="967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7304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l"/>
                      <a:r>
                        <a:rPr lang="fr-FR" sz="1600" b="1" i="0" u="none" strike="noStrike" baseline="0" dirty="0">
                          <a:solidFill>
                            <a:srgbClr val="5B5747"/>
                          </a:solidFill>
                          <a:latin typeface="Times New Roman" panose="02020603050405020304" pitchFamily="18" charset="0"/>
                        </a:rPr>
                        <a:t>Carruthers, J. and Vergez-Couret, M. (2018). ‘Méthodologie pour la construction d’un corpus comparatif de narration orale. Objectifs, défis, solutions’, </a:t>
                      </a:r>
                      <a:r>
                        <a:rPr lang="fr-FR" sz="1600" b="1" i="1" u="none" strike="noStrike" baseline="0" dirty="0">
                          <a:solidFill>
                            <a:srgbClr val="5B5747"/>
                          </a:solidFill>
                          <a:latin typeface="Times New Roman" panose="02020603050405020304" pitchFamily="18" charset="0"/>
                        </a:rPr>
                        <a:t>Corpus </a:t>
                      </a:r>
                      <a:r>
                        <a:rPr lang="fr-FR" sz="1600" b="1" i="0" u="none" strike="noStrike" baseline="0" dirty="0">
                          <a:solidFill>
                            <a:srgbClr val="5B5747"/>
                          </a:solidFill>
                          <a:latin typeface="Times New Roman" panose="02020603050405020304" pitchFamily="18" charset="0"/>
                        </a:rPr>
                        <a:t>18, online : </a:t>
                      </a:r>
                      <a:r>
                        <a:rPr lang="fr-FR" sz="1600" b="0" i="0" u="none" strike="noStrike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hlinkClick r:id="rId4"/>
                        </a:rPr>
                        <a:t>https://journals.openedition.org/corpus/3490</a:t>
                      </a:r>
                      <a:r>
                        <a:rPr lang="fr-FR" sz="1600" b="0" i="0" u="none" strike="noStrike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J. </a:t>
                      </a:r>
                      <a:endParaRPr lang="en-US" sz="16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483816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3723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6AF6579-C28B-5F9D-C8E8-DF6E52D90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344535"/>
              </p:ext>
            </p:extLst>
          </p:nvPr>
        </p:nvGraphicFramePr>
        <p:xfrm>
          <a:off x="2047461" y="1231589"/>
          <a:ext cx="8112540" cy="4007169"/>
        </p:xfrm>
        <a:graphic>
          <a:graphicData uri="http://schemas.openxmlformats.org/drawingml/2006/table">
            <a:tbl>
              <a:tblPr firstRow="1" firstCol="1" bandRow="1"/>
              <a:tblGrid>
                <a:gridCol w="2004062">
                  <a:extLst>
                    <a:ext uri="{9D8B030D-6E8A-4147-A177-3AD203B41FA5}">
                      <a16:colId xmlns:a16="http://schemas.microsoft.com/office/drawing/2014/main" val="3007996394"/>
                    </a:ext>
                  </a:extLst>
                </a:gridCol>
                <a:gridCol w="2119338">
                  <a:extLst>
                    <a:ext uri="{9D8B030D-6E8A-4147-A177-3AD203B41FA5}">
                      <a16:colId xmlns:a16="http://schemas.microsoft.com/office/drawing/2014/main" val="148137361"/>
                    </a:ext>
                  </a:extLst>
                </a:gridCol>
                <a:gridCol w="1994570">
                  <a:extLst>
                    <a:ext uri="{9D8B030D-6E8A-4147-A177-3AD203B41FA5}">
                      <a16:colId xmlns:a16="http://schemas.microsoft.com/office/drawing/2014/main" val="4235703995"/>
                    </a:ext>
                  </a:extLst>
                </a:gridCol>
                <a:gridCol w="1994570">
                  <a:extLst>
                    <a:ext uri="{9D8B030D-6E8A-4147-A177-3AD203B41FA5}">
                      <a16:colId xmlns:a16="http://schemas.microsoft.com/office/drawing/2014/main" val="1857688293"/>
                    </a:ext>
                  </a:extLst>
                </a:gridCol>
              </a:tblGrid>
              <a:tr h="4007169">
                <a:tc>
                  <a:txBody>
                    <a:bodyPr/>
                    <a:lstStyle/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OWT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traditional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spontaneous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planning </a:t>
                      </a: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community performance, reading public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oral sources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Occitan first language (storytellers), Occitan/French bilingual (writers)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speakers born early 19th c.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OOT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traditional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spontaneous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planning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community performance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oral sources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Occitan first language – bilingual French?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peakers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born late-19th to early 20th c. 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OOC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+/– traditional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spontaneous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planning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public performance</a:t>
                      </a: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written and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oral sources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French first language – varying levels of bilingualism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speakers born mid 20th  c. onwards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FOC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traditional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spontaneous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planning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public performance</a:t>
                      </a: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written sources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French first language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speakers born mid 20</a:t>
                      </a:r>
                      <a:r>
                        <a:rPr lang="en-US" sz="11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c. onwards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924998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3CA4219B-9EE6-EDDE-1699-F7514121A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7213" y="23256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fr-FR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12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313912"/>
              </p:ext>
            </p:extLst>
          </p:nvPr>
        </p:nvGraphicFramePr>
        <p:xfrm>
          <a:off x="1060726" y="129209"/>
          <a:ext cx="10070548" cy="8029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0548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514099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Tenses on the Narrative line in Occitan and French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Narrative line </a:t>
                      </a: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narrative clauses</a:t>
                      </a: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: 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l’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homme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allé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/ il a pris la graine/ il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l’a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semée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/ il a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recouvert</a:t>
                      </a:r>
                      <a:r>
                        <a:rPr lang="en-US" sz="18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le tout de </a:t>
                      </a:r>
                      <a:r>
                        <a:rPr lang="en-US" sz="18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terre</a:t>
                      </a:r>
                      <a:endParaRPr lang="en-US" sz="18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Different theoretical approaches…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Passé simple/</a:t>
                      </a:r>
                      <a:r>
                        <a:rPr lang="en-US" sz="24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passat</a:t>
                      </a: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simple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PS</a:t>
                      </a: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:</a:t>
                      </a:r>
                      <a:endParaRPr lang="fr-FR" sz="1800" b="1" i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8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has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arriva/</a:t>
                      </a:r>
                      <a:r>
                        <a:rPr lang="fr-FR" sz="1800" i="0" baseline="0" dirty="0" err="1">
                          <a:solidFill>
                            <a:srgbClr val="FF0000"/>
                          </a:solidFill>
                        </a:rPr>
                        <a:t>arribèt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non-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habitual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completed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past-time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events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>
                          <a:solidFill>
                            <a:srgbClr val="5B5747"/>
                          </a:solidFill>
                        </a:rPr>
                        <a:t> 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PRETERIT 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in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both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languages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                  but in French,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largely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restricted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to certain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written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forms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; rare in oral medium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i="0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Passé composé/</a:t>
                      </a:r>
                      <a:r>
                        <a:rPr lang="fr-FR" sz="2400" b="1" i="0" kern="120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passat</a:t>
                      </a:r>
                      <a:r>
                        <a:rPr lang="fr-FR" sz="2400" b="1" i="0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400" b="1" i="0" kern="120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compausat</a:t>
                      </a:r>
                      <a:r>
                        <a:rPr lang="fr-FR" sz="2400" b="1" i="0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r>
                        <a:rPr lang="fr-FR" sz="2400" b="1" i="0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fr-FR" sz="2400" b="1" i="0" kern="120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  <a:r>
                        <a:rPr lang="fr-FR" sz="1800" i="1" baseline="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est arrivé/</a:t>
                      </a:r>
                      <a:r>
                        <a:rPr lang="fr-FR" sz="1800" i="0" baseline="0" dirty="0" err="1">
                          <a:solidFill>
                            <a:srgbClr val="FF0000"/>
                          </a:solidFill>
                        </a:rPr>
                        <a:t>ei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rgbClr val="FF0000"/>
                          </a:solidFill>
                        </a:rPr>
                        <a:t>arribat</a:t>
                      </a:r>
                      <a:r>
                        <a:rPr lang="fr-FR" sz="1800" i="0" baseline="0" dirty="0">
                          <a:solidFill>
                            <a:srgbClr val="FF0000"/>
                          </a:solidFill>
                        </a:rPr>
                        <a:t>     PRESENT PERFECTIVE 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in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both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languages; but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also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preterit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function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in</a:t>
                      </a:r>
                    </a:p>
                    <a:p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                 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most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varieties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of oral French and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some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varieties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of </a:t>
                      </a:r>
                      <a:r>
                        <a:rPr lang="fr-FR" sz="1800" i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written</a:t>
                      </a:r>
                      <a:r>
                        <a:rPr lang="fr-FR" sz="1800" i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French</a:t>
                      </a:r>
                      <a:r>
                        <a:rPr lang="en-GB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Présent</a:t>
                      </a: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narratif</a:t>
                      </a: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/present </a:t>
                      </a:r>
                      <a:r>
                        <a:rPr lang="en-GB" sz="2400" b="1" kern="12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narratiu</a:t>
                      </a: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GB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PRN</a:t>
                      </a: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24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arrive/</a:t>
                      </a:r>
                      <a:r>
                        <a:rPr lang="en-GB" sz="18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arriba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NARRATIVE PRESENT FUNCTION </a:t>
                      </a:r>
                      <a:r>
                        <a:rPr lang="en-GB" sz="18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both languages; marking completed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non-habitual past events on the narrative line – can alternate with PS or PC in preterit function</a:t>
                      </a:r>
                      <a:r>
                        <a:rPr lang="en-GB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2543208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3723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3CA4219B-9EE6-EDDE-1699-F7514121A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7213" y="23256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fr-FR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70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150095"/>
              </p:ext>
            </p:extLst>
          </p:nvPr>
        </p:nvGraphicFramePr>
        <p:xfrm>
          <a:off x="1118681" y="400594"/>
          <a:ext cx="9041319" cy="1096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1319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 other words….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Major difference between the two languages: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-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PS ‘normal’ preterit 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marker in both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written and spoken Occitan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-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PC ‘normal’ preterit 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marker in most varieties of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French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BUT NOTE: widespread evidence in Gascon maritime that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PC is replacing the PS 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as ‘normal’ marker of preterit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TENSE SWITCHING BETWEEN PAST AND PRESENT IS STRONGLY ASSOCIATED WITH THE ORAL MEDIUM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PRN be used in alternation with PS or PC to mark a completed past event on the narrative line (preterit function) </a:t>
                      </a:r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 both languages. Research on French suggests tense-switching can have a range of discourse-pragmatic functions – PRN foregrounding particular events, PC or PS closing sections of the narrative, switching can structure the narrative into sub-sections, create turbulence at narrative peaks ….. (Fleischman  1990; Carruthers 2005).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483816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3723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471599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256569"/>
              </p:ext>
            </p:extLst>
          </p:nvPr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Questions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F239AD-3D78-B417-2AD6-A8BE070ACF2B}"/>
              </a:ext>
            </a:extLst>
          </p:cNvPr>
          <p:cNvSpPr txBox="1"/>
          <p:nvPr/>
        </p:nvSpPr>
        <p:spPr>
          <a:xfrm>
            <a:off x="1018903" y="1169414"/>
            <a:ext cx="997335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What tenses are used on the narrative line in the four sub-corpora and how do the sub-corpora compare with each other? </a:t>
            </a:r>
            <a:r>
              <a:rPr lang="en-GB" b="1" dirty="0">
                <a:solidFill>
                  <a:srgbClr val="FF0000"/>
                </a:solidFill>
              </a:rPr>
              <a:t>What is the dynamic between narrative tense usage and different degrees of orality,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taking into account questions around written versus oral </a:t>
            </a:r>
            <a:r>
              <a:rPr lang="en-GB" b="1" dirty="0">
                <a:solidFill>
                  <a:srgbClr val="FF0000"/>
                </a:solidFill>
              </a:rPr>
              <a:t>transmission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, written versus oral </a:t>
            </a:r>
            <a:r>
              <a:rPr lang="en-GB" b="1" dirty="0">
                <a:solidFill>
                  <a:srgbClr val="FF0000"/>
                </a:solidFill>
              </a:rPr>
              <a:t>sources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, and </a:t>
            </a:r>
            <a:r>
              <a:rPr lang="en-GB" b="1" dirty="0">
                <a:solidFill>
                  <a:srgbClr val="FF0000"/>
                </a:solidFill>
              </a:rPr>
              <a:t>performance context in terms of tradition and practice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 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•    </a:t>
            </a:r>
            <a:r>
              <a:rPr lang="en-GB" b="1" dirty="0">
                <a:solidFill>
                  <a:srgbClr val="FF0000"/>
                </a:solidFill>
              </a:rPr>
              <a:t>To what extent is tense-switching found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in the four sub-corpora and how, if at all, is this related to</a:t>
            </a: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     different degrees of orality in terms of frequency, rate and function?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•    To what extent do </a:t>
            </a:r>
            <a:r>
              <a:rPr lang="en-GB" b="1" dirty="0">
                <a:solidFill>
                  <a:srgbClr val="FF0000"/>
                </a:solidFill>
              </a:rPr>
              <a:t>other factors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play a role in the patterns attested, such as individual variation in</a:t>
            </a: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     style,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diatopic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or diachronic variation, story-type, or language contact between French and Occitan?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Will discuss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: major tenses found on the narrative line; the presence, frequency, rate and function of tense switching before drawing together any patterns attested in terms of </a:t>
            </a:r>
            <a:r>
              <a:rPr lang="en-GB" b="1" dirty="0">
                <a:solidFill>
                  <a:srgbClr val="FF0000"/>
                </a:solidFill>
              </a:rPr>
              <a:t>degrees of orality and the role of complicating factors such as individual or </a:t>
            </a:r>
            <a:r>
              <a:rPr lang="en-GB" b="1" dirty="0" err="1">
                <a:solidFill>
                  <a:srgbClr val="FF0000"/>
                </a:solidFill>
              </a:rPr>
              <a:t>diatopic</a:t>
            </a:r>
            <a:r>
              <a:rPr lang="en-GB" b="1" dirty="0">
                <a:solidFill>
                  <a:srgbClr val="FF0000"/>
                </a:solidFill>
              </a:rPr>
              <a:t> variation, or language contact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22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92770"/>
              </p:ext>
            </p:extLst>
          </p:nvPr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Findings: major tenses on the narrative line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60C5F8-E6AB-3551-90EA-F1DDE00D4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773" y="1546697"/>
            <a:ext cx="9141097" cy="346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27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608561"/>
              </p:ext>
            </p:extLst>
          </p:nvPr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Complicating factors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F239AD-3D78-B417-2AD6-A8BE070ACF2B}"/>
              </a:ext>
            </a:extLst>
          </p:cNvPr>
          <p:cNvSpPr txBox="1"/>
          <p:nvPr/>
        </p:nvSpPr>
        <p:spPr>
          <a:xfrm>
            <a:off x="1128409" y="1293777"/>
            <a:ext cx="1027599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Use of PC as narrative tense in Occitan</a:t>
            </a:r>
          </a:p>
          <a:p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OOT: </a:t>
            </a:r>
            <a:r>
              <a:rPr lang="en-GB" sz="2400" b="1" dirty="0" err="1">
                <a:solidFill>
                  <a:srgbClr val="FF0000"/>
                </a:solidFill>
              </a:rPr>
              <a:t>diatopic</a:t>
            </a:r>
            <a:r>
              <a:rPr lang="en-GB" sz="2400" b="1" dirty="0">
                <a:solidFill>
                  <a:srgbClr val="FF0000"/>
                </a:solidFill>
              </a:rPr>
              <a:t> variation </a:t>
            </a:r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or </a:t>
            </a:r>
            <a:r>
              <a:rPr lang="en-GB" sz="2400" b="1" dirty="0">
                <a:solidFill>
                  <a:srgbClr val="FF0000"/>
                </a:solidFill>
              </a:rPr>
              <a:t>language contact</a:t>
            </a:r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OOC probably </a:t>
            </a:r>
            <a:r>
              <a:rPr lang="en-GB" sz="2400" b="1" dirty="0">
                <a:solidFill>
                  <a:srgbClr val="FF0000"/>
                </a:solidFill>
              </a:rPr>
              <a:t>language contact </a:t>
            </a:r>
            <a:r>
              <a:rPr lang="en-GB" sz="2400" b="1" dirty="0">
                <a:solidFill>
                  <a:schemeClr val="bg2">
                    <a:lumMod val="50000"/>
                  </a:schemeClr>
                </a:solidFill>
              </a:rPr>
              <a:t>(Pierre Vidal main narrative tense; Monique Burg occasional use) </a:t>
            </a:r>
          </a:p>
          <a:p>
            <a:pPr lvl="1"/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17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60117"/>
              </p:ext>
            </p:extLst>
          </p:nvPr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Individual storyteller variation: OOC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EF35B6-AEE7-4381-9A04-486AA0D7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515" y="636621"/>
            <a:ext cx="6523871" cy="599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93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Individual writer variation: OWT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EFFC67-F9F1-6FC0-4503-606C8597A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254" y="601745"/>
            <a:ext cx="5719572" cy="662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33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104625"/>
              </p:ext>
            </p:extLst>
          </p:nvPr>
        </p:nvGraphicFramePr>
        <p:xfrm>
          <a:off x="1050587" y="400594"/>
          <a:ext cx="9109413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941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TENSE SWITCHING 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Functions</a:t>
                      </a: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attested are familiar: foregrounding particular events, turbulence at narrative peak, structuring the narrative, closure with the PS/PC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One particular function characteristic of storytelling, particularly amongst those closest to the oral tradition, including the published texts in OWT: switching in parallel episodes</a:t>
                      </a:r>
                    </a:p>
                    <a:p>
                      <a:pPr algn="l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57802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104736"/>
              </p:ext>
            </p:extLst>
          </p:nvPr>
        </p:nvGraphicFramePr>
        <p:xfrm>
          <a:off x="1018903" y="400594"/>
          <a:ext cx="9141097" cy="483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8381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Lo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gabarròt</a:t>
                      </a:r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183776-96B9-137D-2E92-073023183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476" y="924128"/>
            <a:ext cx="6313083" cy="538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42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678123"/>
              </p:ext>
            </p:extLst>
          </p:nvPr>
        </p:nvGraphicFramePr>
        <p:xfrm>
          <a:off x="1018903" y="175098"/>
          <a:ext cx="9141097" cy="4510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1097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51078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TENSE SWITCHING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0BB1B34F-3454-3371-34E4-8B9773729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658974"/>
              </p:ext>
            </p:extLst>
          </p:nvPr>
        </p:nvGraphicFramePr>
        <p:xfrm>
          <a:off x="1018903" y="719666"/>
          <a:ext cx="9141095" cy="4510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219">
                  <a:extLst>
                    <a:ext uri="{9D8B030D-6E8A-4147-A177-3AD203B41FA5}">
                      <a16:colId xmlns:a16="http://schemas.microsoft.com/office/drawing/2014/main" val="1589568086"/>
                    </a:ext>
                  </a:extLst>
                </a:gridCol>
                <a:gridCol w="1828219">
                  <a:extLst>
                    <a:ext uri="{9D8B030D-6E8A-4147-A177-3AD203B41FA5}">
                      <a16:colId xmlns:a16="http://schemas.microsoft.com/office/drawing/2014/main" val="2531105878"/>
                    </a:ext>
                  </a:extLst>
                </a:gridCol>
                <a:gridCol w="1828219">
                  <a:extLst>
                    <a:ext uri="{9D8B030D-6E8A-4147-A177-3AD203B41FA5}">
                      <a16:colId xmlns:a16="http://schemas.microsoft.com/office/drawing/2014/main" val="1911987562"/>
                    </a:ext>
                  </a:extLst>
                </a:gridCol>
                <a:gridCol w="1828219">
                  <a:extLst>
                    <a:ext uri="{9D8B030D-6E8A-4147-A177-3AD203B41FA5}">
                      <a16:colId xmlns:a16="http://schemas.microsoft.com/office/drawing/2014/main" val="3530939367"/>
                    </a:ext>
                  </a:extLst>
                </a:gridCol>
                <a:gridCol w="1828219">
                  <a:extLst>
                    <a:ext uri="{9D8B030D-6E8A-4147-A177-3AD203B41FA5}">
                      <a16:colId xmlns:a16="http://schemas.microsoft.com/office/drawing/2014/main" val="4226463684"/>
                    </a:ext>
                  </a:extLst>
                </a:gridCol>
              </a:tblGrid>
              <a:tr h="10844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27B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OWT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048"/>
                  </a:ext>
                </a:extLst>
              </a:tr>
              <a:tr h="1713190"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Percentage of narratives containing tense-switching (texts containing tense-switching/number of texts)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88.5%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(22/26)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61.5%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(8/13)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61.5%</a:t>
                      </a: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(8/13)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52.6%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(10/19)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503938"/>
                  </a:ext>
                </a:extLst>
              </a:tr>
              <a:tr h="1713190"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Average rate of tense-switching relative to number of narrative clauses containing verbs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(narratives containing tense-shifting ONLY)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switch per 4.1 clauses</a:t>
                      </a: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sustained switching throughout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switch per 6.7 clauses short blocks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switch per 9.7 clauses</a:t>
                      </a: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short blocks + some isolated switches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switch per 3.6 clauses</a:t>
                      </a: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longer blocks + few isolated switches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212725" algn="just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3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346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74347"/>
              </p:ext>
            </p:extLst>
          </p:nvPr>
        </p:nvGraphicFramePr>
        <p:xfrm>
          <a:off x="943583" y="443345"/>
          <a:ext cx="9815208" cy="11531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5208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795414"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Towards conclusions….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Oral transmission, sources, performance practice all relevant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Degrees of orality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            transmission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              sources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     performance tradition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GB" sz="24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+ ORAL                </a:t>
                      </a: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OOT   ↔   OOC   ↔   FOC   ↔   OWT                    </a:t>
                      </a:r>
                      <a:r>
                        <a:rPr lang="en-GB" sz="2400" b="1" baseline="0" dirty="0">
                          <a:solidFill>
                            <a:srgbClr val="FF0000"/>
                          </a:solidFill>
                          <a:latin typeface="+mn-lt"/>
                          <a:cs typeface="Arial" panose="020B0604020202020204" pitchFamily="34" charset="0"/>
                        </a:rPr>
                        <a:t>-ORAL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</a:t>
                      </a: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+ PRN as main narrative tense –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+ frequency of tense switching –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+ rate of tense switching –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        - temporal frames +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                                                               + temporal connectives -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Importance of oral vs written ‘transmission’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Complex patterns in OOC and FOC: sources, performance tradition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Function of tense-switching in parallel episodes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4795414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1668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699914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54157" y="443345"/>
          <a:ext cx="9205843" cy="11287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584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4795414"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Towards conclusions….</a:t>
                      </a: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Importance of: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language contact/levels of bilingualism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individual preferences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en-GB" sz="2400" b="1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diatopic</a:t>
                      </a: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variation?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Note no significant patterns with story type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2400" b="1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Further applications….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4795414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1668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12522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515530"/>
              </p:ext>
            </p:extLst>
          </p:nvPr>
        </p:nvGraphicFramePr>
        <p:xfrm>
          <a:off x="954157" y="0"/>
          <a:ext cx="9205843" cy="1345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584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7736751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5714657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1668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5A7EAA-CA20-5325-E07B-558956D43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160" y="133154"/>
            <a:ext cx="6151626" cy="659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43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54157" y="0"/>
          <a:ext cx="9205843" cy="1345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584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7736751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5714657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1668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893A66-916F-7BA9-7352-B3926E19A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6468" y="807396"/>
            <a:ext cx="6329318" cy="50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ssets.rrz.uni-hamburg.de/instance_assets/fakws/6821442/msca-62abd7c7f575725150df75065ab88ae7fdbdd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60" y="5416731"/>
            <a:ext cx="1620981" cy="108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54157" y="0"/>
          <a:ext cx="9205843" cy="1345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5843">
                  <a:extLst>
                    <a:ext uri="{9D8B030D-6E8A-4147-A177-3AD203B41FA5}">
                      <a16:colId xmlns:a16="http://schemas.microsoft.com/office/drawing/2014/main" val="1223141147"/>
                    </a:ext>
                  </a:extLst>
                </a:gridCol>
              </a:tblGrid>
              <a:tr h="7736751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400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513562"/>
                  </a:ext>
                </a:extLst>
              </a:tr>
              <a:tr h="5714657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1668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5" y="5238759"/>
            <a:ext cx="2016565" cy="126413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A552BD-0090-38B0-60F8-1E52C80D1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297" y="622570"/>
            <a:ext cx="6542489" cy="49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41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20625</TotalTime>
  <Words>1513</Words>
  <Application>Microsoft Office PowerPoint</Application>
  <PresentationFormat>Widescreen</PresentationFormat>
  <Paragraphs>312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McGreer</dc:creator>
  <cp:lastModifiedBy>Janice Carruthers</cp:lastModifiedBy>
  <cp:revision>273</cp:revision>
  <cp:lastPrinted>2022-06-06T16:25:18Z</cp:lastPrinted>
  <dcterms:created xsi:type="dcterms:W3CDTF">2017-09-06T09:32:26Z</dcterms:created>
  <dcterms:modified xsi:type="dcterms:W3CDTF">2022-06-07T09:02:01Z</dcterms:modified>
</cp:coreProperties>
</file>