
<file path=[Content_Types].xml><?xml version="1.0" encoding="utf-8"?>
<Types xmlns="http://schemas.openxmlformats.org/package/2006/content-types">
  <Default Extension="aiff" ContentType="audio/x-aif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57"/>
  </p:notesMasterIdLst>
  <p:handoutMasterIdLst>
    <p:handoutMasterId r:id="rId58"/>
  </p:handoutMasterIdLst>
  <p:sldIdLst>
    <p:sldId id="298" r:id="rId5"/>
    <p:sldId id="428" r:id="rId6"/>
    <p:sldId id="677" r:id="rId7"/>
    <p:sldId id="599" r:id="rId8"/>
    <p:sldId id="316" r:id="rId9"/>
    <p:sldId id="318" r:id="rId10"/>
    <p:sldId id="683" r:id="rId11"/>
    <p:sldId id="678" r:id="rId12"/>
    <p:sldId id="679" r:id="rId13"/>
    <p:sldId id="320" r:id="rId14"/>
    <p:sldId id="684" r:id="rId15"/>
    <p:sldId id="690" r:id="rId16"/>
    <p:sldId id="695" r:id="rId17"/>
    <p:sldId id="692" r:id="rId18"/>
    <p:sldId id="670" r:id="rId19"/>
    <p:sldId id="687" r:id="rId20"/>
    <p:sldId id="469" r:id="rId21"/>
    <p:sldId id="475" r:id="rId22"/>
    <p:sldId id="601" r:id="rId23"/>
    <p:sldId id="479" r:id="rId24"/>
    <p:sldId id="480" r:id="rId25"/>
    <p:sldId id="481" r:id="rId26"/>
    <p:sldId id="482" r:id="rId27"/>
    <p:sldId id="485" r:id="rId28"/>
    <p:sldId id="492" r:id="rId29"/>
    <p:sldId id="494" r:id="rId30"/>
    <p:sldId id="497" r:id="rId31"/>
    <p:sldId id="661" r:id="rId32"/>
    <p:sldId id="508" r:id="rId33"/>
    <p:sldId id="615" r:id="rId34"/>
    <p:sldId id="585" r:id="rId35"/>
    <p:sldId id="528" r:id="rId36"/>
    <p:sldId id="539" r:id="rId37"/>
    <p:sldId id="632" r:id="rId38"/>
    <p:sldId id="620" r:id="rId39"/>
    <p:sldId id="657" r:id="rId40"/>
    <p:sldId id="680" r:id="rId41"/>
    <p:sldId id="659" r:id="rId42"/>
    <p:sldId id="457" r:id="rId43"/>
    <p:sldId id="455" r:id="rId44"/>
    <p:sldId id="456" r:id="rId45"/>
    <p:sldId id="459" r:id="rId46"/>
    <p:sldId id="462" r:id="rId47"/>
    <p:sldId id="663" r:id="rId48"/>
    <p:sldId id="460" r:id="rId49"/>
    <p:sldId id="463" r:id="rId50"/>
    <p:sldId id="649" r:id="rId51"/>
    <p:sldId id="665" r:id="rId52"/>
    <p:sldId id="295" r:id="rId53"/>
    <p:sldId id="675" r:id="rId54"/>
    <p:sldId id="650" r:id="rId55"/>
    <p:sldId id="694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922" autoAdjust="0"/>
    <p:restoredTop sz="93222" autoAdjust="0"/>
  </p:normalViewPr>
  <p:slideViewPr>
    <p:cSldViewPr snapToGrid="0">
      <p:cViewPr varScale="1">
        <p:scale>
          <a:sx n="83" d="100"/>
          <a:sy n="83" d="100"/>
        </p:scale>
        <p:origin x="224" y="344"/>
      </p:cViewPr>
      <p:guideLst/>
    </p:cSldViewPr>
  </p:slideViewPr>
  <p:outlineViewPr>
    <p:cViewPr>
      <p:scale>
        <a:sx n="33" d="100"/>
        <a:sy n="33" d="100"/>
      </p:scale>
      <p:origin x="0" y="-94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US" smtClean="0"/>
              <a:t>10/5/21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EC30E-1A71-4188-9BE7-E2A64929A436}" type="datetimeFigureOut">
              <a:rPr lang="en-US" noProof="0" smtClean="0"/>
              <a:t>10/5/21</a:t>
            </a:fld>
            <a:endParaRPr lang="en-US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0193B-564F-4854-8A52-728F3FB19C85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Research itinerary over thirty years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17502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Little attention to DS structure; though it contributes important insights in advancing/confronting linguistic-theoretical proposals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B37D0A-ACA4-2B49-8A45-06C8E3A72C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40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Begin with thumbnail portrait for those with interests in language structure and variation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B0433E-0DC2-724F-A02A-DF010423B6C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387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B0433E-0DC2-724F-A02A-DF010423B6C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8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Addressed many of these properties in individual and co-authored publications … on-going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B0433E-0DC2-724F-A02A-DF010423B6C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6744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Etymological [s] as effeminate; non-etymological [s] as uneducated (</a:t>
            </a:r>
            <a:r>
              <a:rPr lang="en-US" dirty="0" err="1"/>
              <a:t>Toribio&amp;Clemons</a:t>
            </a:r>
            <a:r>
              <a:rPr lang="en-US" dirty="0"/>
              <a:t>); pro-drop as ‘formal’; But: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Inquiry into language practices necessitates an inter-disciplinary approach that draws on methods and findings from multiple sub-disciplines, including demography, sociology, history, cultural anthropology, and social psychology…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B37D0A-ACA4-2B49-8A45-06C8E3A72C2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341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Dominicans self-identify as ‘European’ or mixed </a:t>
            </a:r>
            <a:r>
              <a:rPr lang="en-US" dirty="0" err="1"/>
              <a:t>European+indigenous</a:t>
            </a:r>
            <a:r>
              <a:rPr lang="en-US" dirty="0"/>
              <a:t> (</a:t>
            </a:r>
            <a:r>
              <a:rPr lang="en-US" dirty="0" err="1"/>
              <a:t>Taíno</a:t>
            </a:r>
            <a:r>
              <a:rPr lang="en-US" dirty="0"/>
              <a:t>) heritage; </a:t>
            </a:r>
            <a:r>
              <a:rPr lang="en-US" dirty="0" err="1"/>
              <a:t>blanco</a:t>
            </a:r>
            <a:r>
              <a:rPr lang="en-US" dirty="0"/>
              <a:t>, </a:t>
            </a:r>
            <a:r>
              <a:rPr lang="en-US" dirty="0" err="1"/>
              <a:t>indio</a:t>
            </a:r>
            <a:r>
              <a:rPr lang="en-US" dirty="0"/>
              <a:t>, mestizo, </a:t>
            </a:r>
            <a:r>
              <a:rPr lang="en-US" dirty="0" err="1"/>
              <a:t>rubio</a:t>
            </a:r>
            <a:r>
              <a:rPr lang="en-US" dirty="0"/>
              <a:t>, </a:t>
            </a:r>
            <a:r>
              <a:rPr lang="en-US" dirty="0" err="1"/>
              <a:t>amiarillo</a:t>
            </a:r>
            <a:r>
              <a:rPr lang="en-US" dirty="0"/>
              <a:t>, </a:t>
            </a:r>
            <a:r>
              <a:rPr lang="en-US" dirty="0" err="1"/>
              <a:t>jabao</a:t>
            </a:r>
            <a:r>
              <a:rPr lang="en-US" dirty="0"/>
              <a:t>, </a:t>
            </a:r>
            <a:r>
              <a:rPr lang="en-US" dirty="0" err="1"/>
              <a:t>colorao</a:t>
            </a:r>
            <a:r>
              <a:rPr lang="en-US" dirty="0"/>
              <a:t>, </a:t>
            </a:r>
            <a:r>
              <a:rPr lang="en-US" dirty="0" err="1"/>
              <a:t>trigueño</a:t>
            </a:r>
            <a:r>
              <a:rPr lang="en-US" dirty="0"/>
              <a:t>, </a:t>
            </a:r>
            <a:r>
              <a:rPr lang="en-US" dirty="0" err="1"/>
              <a:t>grifo</a:t>
            </a:r>
            <a:r>
              <a:rPr lang="en-US" dirty="0"/>
              <a:t>, </a:t>
            </a:r>
            <a:r>
              <a:rPr lang="en-US" dirty="0" err="1"/>
              <a:t>moreno</a:t>
            </a:r>
            <a:r>
              <a:rPr lang="en-US" dirty="0"/>
              <a:t>, </a:t>
            </a:r>
            <a:r>
              <a:rPr lang="en-US" dirty="0" err="1"/>
              <a:t>mulato</a:t>
            </a:r>
            <a:r>
              <a:rPr lang="en-US" dirty="0"/>
              <a:t>, </a:t>
            </a:r>
            <a:r>
              <a:rPr lang="en-US" dirty="0" err="1"/>
              <a:t>canela</a:t>
            </a:r>
            <a:r>
              <a:rPr lang="en-US" dirty="0"/>
              <a:t> … ‘Negro’ erased from racial </a:t>
            </a:r>
            <a:r>
              <a:rPr lang="en-US" dirty="0" err="1"/>
              <a:t>vocabbulary</a:t>
            </a:r>
            <a:r>
              <a:rPr lang="en-US" dirty="0"/>
              <a:t>; black = foreignness (Haitian)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B37D0A-ACA4-2B49-8A45-06C8E3A72C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20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3386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B0433E-0DC2-724F-A02A-DF010423B6C3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0500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Dictates language use and interpretation</a:t>
            </a:r>
            <a:endParaRPr lang="e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B0433E-0DC2-724F-A02A-DF010423B6C3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568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9CBAB0-16C7-8F43-9F49-4622CBD5F8AC}" type="slidenum">
              <a:rPr lang="en-US" altLang="x-none"/>
              <a:pPr/>
              <a:t>32</a:t>
            </a:fld>
            <a:endParaRPr lang="en-US" altLang="x-none"/>
          </a:p>
        </p:txBody>
      </p:sp>
      <p:sp>
        <p:nvSpPr>
          <p:cNvPr id="56320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0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Parallels with Dominicans in New York.</a:t>
            </a:r>
          </a:p>
        </p:txBody>
      </p:sp>
    </p:spTree>
    <p:extLst>
      <p:ext uri="{BB962C8B-B14F-4D97-AF65-F5344CB8AC3E}">
        <p14:creationId xmlns:p14="http://schemas.microsoft.com/office/powerpoint/2010/main" val="41859164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E123F7-B44A-FF46-84E2-30523F2E526E}" type="slidenum">
              <a:rPr lang="en-US" altLang="x-none"/>
              <a:pPr/>
              <a:t>33</a:t>
            </a:fld>
            <a:endParaRPr lang="en-US" altLang="x-none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622162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06881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EBA775-CE5E-7340-B82F-A5E7D9F58F14}" type="slidenum">
              <a:rPr lang="en-US"/>
              <a:pPr/>
              <a:t>38</a:t>
            </a:fld>
            <a:endParaRPr lang="en-US"/>
          </a:p>
        </p:txBody>
      </p:sp>
      <p:sp>
        <p:nvSpPr>
          <p:cNvPr id="51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4139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Shape 3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27002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Shape 2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65168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18045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Shape 3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Le Page and </a:t>
            </a:r>
            <a:r>
              <a:rPr lang="en-US" dirty="0" err="1"/>
              <a:t>Tabourte</a:t>
            </a:r>
            <a:r>
              <a:rPr lang="en-US" dirty="0"/>
              <a:t>-Keller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8411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Shape 3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0942334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Shape 3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6257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Shape 3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Coupland quote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459541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05435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88364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Shape 3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Invites comparisons across generations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509685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Increased attention from younger scholars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B37D0A-ACA4-2B49-8A45-06C8E3A72C21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290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804025"/>
          </a:xfrm>
          <a:solidFill>
            <a:schemeClr val="bg1">
              <a:lumMod val="85000"/>
            </a:schemeClr>
          </a:solidFill>
        </p:spPr>
        <p:txBody>
          <a:bodyPr tIns="172800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your Photo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Click to edit Master subtitle style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BA75D5-5BA3-2B48-A61D-A17866670D5C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/>
          <a:srcRect t="4932" r="3399" b="10817"/>
          <a:stretch/>
        </p:blipFill>
        <p:spPr>
          <a:xfrm>
            <a:off x="-6" y="-17185"/>
            <a:ext cx="12174843" cy="76809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356621"/>
            <a:ext cx="8991600" cy="1261295"/>
          </a:xfrm>
          <a:noFill/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/>
            <a:r>
              <a:rPr lang="en-US" noProof="0" dirty="0"/>
              <a:t>Click to edit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</a:t>
            </a:r>
            <a:br>
              <a:rPr lang="en-US" noProof="0" dirty="0"/>
            </a:br>
            <a:r>
              <a:rPr lang="en-US" noProof="0" dirty="0"/>
              <a:t>your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5700" y="2204792"/>
            <a:ext cx="5956300" cy="1944000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/>
            <a:r>
              <a:rPr lang="en-US" noProof="0"/>
              <a:t>Click to edit section divider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5700" y="41488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180000" tIns="180000" rIns="252000" bIns="18000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524778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3715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1412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</a:t>
            </a:r>
            <a:br>
              <a:rPr lang="en-US" noProof="0" dirty="0"/>
            </a:br>
            <a:r>
              <a:rPr lang="en-US" noProof="0" dirty="0"/>
              <a:t>your Photo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/>
          <a:lstStyle>
            <a:lvl1pPr>
              <a:defRPr sz="60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 noProof="0"/>
              <a:t>Click to edit section divider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107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252000" tIns="180000" rIns="180000" bIns="18000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82858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mag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1800" y="3802899"/>
            <a:ext cx="4648200" cy="985000"/>
          </a:xfrm>
          <a:solidFill>
            <a:schemeClr val="bg1"/>
          </a:solidFill>
        </p:spPr>
        <p:txBody>
          <a:bodyPr lIns="180000" tIns="180000" rIns="180000" bIns="180000"/>
          <a:lstStyle>
            <a:lvl1pPr algn="r">
              <a:defRPr sz="60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Edit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11800" y="4787900"/>
            <a:ext cx="4648200" cy="1162800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2668686"/>
            <a:ext cx="5472000" cy="2999426"/>
          </a:xfrm>
        </p:spPr>
        <p:txBody>
          <a:bodyPr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08F53F-6AA2-4060-904A-BC90211DC043}"/>
              </a:ext>
            </a:extLst>
          </p:cNvPr>
          <p:cNvSpPr/>
          <p:nvPr userDrawn="1"/>
        </p:nvSpPr>
        <p:spPr>
          <a:xfrm>
            <a:off x="9348588" y="3700775"/>
            <a:ext cx="2411412" cy="1148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mage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8100" y="1869795"/>
            <a:ext cx="6641900" cy="1124345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/>
          <a:lstStyle>
            <a:lvl1pPr algn="l">
              <a:defRPr sz="60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18334" y="2994141"/>
            <a:ext cx="6641626" cy="590155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8000" y="3763648"/>
            <a:ext cx="5472000" cy="2428351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5285E0-8F27-49C4-AADF-92A3B72D41FD}"/>
              </a:ext>
            </a:extLst>
          </p:cNvPr>
          <p:cNvSpPr/>
          <p:nvPr userDrawn="1"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4389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mparison Left Placeholder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2307689"/>
            <a:ext cx="5472000" cy="3600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815037"/>
            <a:ext cx="5472000" cy="3376963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mparison Left Placeholder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2308214"/>
            <a:ext cx="5472000" cy="358775"/>
          </a:xfr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2812214"/>
            <a:ext cx="5472113" cy="3379036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" name="Rectangle 9" descr="Accent block left">
            <a:extLst>
              <a:ext uri="{FF2B5EF4-FFF2-40B4-BE49-F238E27FC236}">
                <a16:creationId xmlns:a16="http://schemas.microsoft.com/office/drawing/2014/main" id="{BBC0CAF5-0DE6-4BEA-824E-124A54A76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1800" y="2100317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1" name="Rectangle 10" descr="Accent bar right&#10;">
            <a:extLst>
              <a:ext uri="{FF2B5EF4-FFF2-40B4-BE49-F238E27FC236}">
                <a16:creationId xmlns:a16="http://schemas.microsoft.com/office/drawing/2014/main" id="{ED008080-B2F5-441A-8B15-30AE86BBF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99887" y="2100317"/>
            <a:ext cx="1984175" cy="1148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37135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0" y="5359400"/>
            <a:ext cx="5664000" cy="565899"/>
          </a:xfrm>
          <a:solidFill>
            <a:schemeClr val="tx1"/>
          </a:solidFill>
        </p:spPr>
        <p:txBody>
          <a:bodyPr lIns="180000" tIns="180000" rIns="180000" bIns="180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Enter your caption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3D119C-DBF5-4B4F-BE38-7BD7B5C8A5D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F8E7C83-06D7-4C5B-85B7-0E5713B4F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102" cy="6804025"/>
          </a:xfrm>
          <a:solidFill>
            <a:schemeClr val="bg1">
              <a:lumMod val="85000"/>
            </a:schemeClr>
          </a:solidFill>
        </p:spPr>
        <p:txBody>
          <a:bodyPr tIns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your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58200" y="2798354"/>
            <a:ext cx="3733800" cy="1013684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/>
            <a:r>
              <a:rPr lang="en-US" noProof="0"/>
              <a:t>Thank You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7705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6722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Phone Number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5739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Email or Social Media Handle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4756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Company Website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5912"/>
            <a:ext cx="3733800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49663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DEBF36F-ADC5-48FF-BFAF-3BED06924FD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512000"/>
            <a:ext cx="5472000" cy="468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1511250"/>
            <a:ext cx="5472113" cy="468000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3600000" cy="467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1550" y="1511476"/>
            <a:ext cx="3600450" cy="4679249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71550" y="1511475"/>
            <a:ext cx="3600450" cy="46792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160000" cy="467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2" y="1512000"/>
            <a:ext cx="2160588" cy="46792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412" y="1512000"/>
            <a:ext cx="2160588" cy="46792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2" y="1507535"/>
            <a:ext cx="2160588" cy="46792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2" y="1507535"/>
            <a:ext cx="2160588" cy="468371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9ABD5E-B8F1-4246-B167-09138760AD7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/>
            <a:r>
              <a:rPr lang="en-US" noProof="0"/>
              <a:t>Click to edit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Click to edit Master subtitle style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57760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/>
          <a:lstStyle>
            <a:lvl1pPr>
              <a:defRPr sz="60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 noProof="0"/>
              <a:t>Click to edit section divider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4B95064-E6BF-43CD-ACBD-6363E8D9B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4114627"/>
            <a:ext cx="5956300" cy="1095056"/>
          </a:xfrm>
          <a:solidFill>
            <a:schemeClr val="tx1">
              <a:alpha val="80000"/>
            </a:schemeClr>
          </a:solidFill>
        </p:spPr>
        <p:txBody>
          <a:bodyPr vert="horz" lIns="252000" tIns="180000" rIns="180000" bIns="180000" rtlCol="0">
            <a:noAutofit/>
          </a:bodyPr>
          <a:lstStyle>
            <a:lvl1pPr marL="0" indent="0" algn="l">
              <a:buNone/>
              <a:defRPr lang="en-US">
                <a:solidFill>
                  <a:schemeClr val="bg1"/>
                </a:solidFill>
              </a:defRPr>
            </a:lvl1pPr>
          </a:lstStyle>
          <a:p>
            <a:pPr marL="266700" lvl="0" indent="-26670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2563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278780"/>
            <a:ext cx="11328000" cy="819971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Click to edit page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471960"/>
            <a:ext cx="11328000" cy="4719289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fld id="{ACDBB1FE-6BB8-D944-B525-B8C173179F2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207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E1E0B79-3CC8-4DCF-8AEC-AC43BC9A3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1886" y="1007250"/>
            <a:ext cx="5460114" cy="5169713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5546508-E26C-46CD-8939-D20E71BF4E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999" y="1007250"/>
            <a:ext cx="5448115" cy="5169713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5553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Rectangle 10" descr="Accent block left">
            <a:extLst>
              <a:ext uri="{FF2B5EF4-FFF2-40B4-BE49-F238E27FC236}">
                <a16:creationId xmlns:a16="http://schemas.microsoft.com/office/drawing/2014/main" id="{48A1A904-FE62-4BE3-BAE9-0EEAE7B1E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1800" y="1016231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2" name="Rectangle 11" descr="Accent bar right&#10;">
            <a:extLst>
              <a:ext uri="{FF2B5EF4-FFF2-40B4-BE49-F238E27FC236}">
                <a16:creationId xmlns:a16="http://schemas.microsoft.com/office/drawing/2014/main" id="{3E8A46E0-47C2-4441-B7DD-F621A80F1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99887" y="1016231"/>
            <a:ext cx="1984175" cy="1148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902C307-6561-4E11-9899-1F34830AE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800" y="1224128"/>
            <a:ext cx="5448115" cy="3587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CD73439B-6B1B-47C5-B2B0-409015FB33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2086" y="1224128"/>
            <a:ext cx="5447914" cy="3587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12AC6878-44C6-4445-A225-70C0DC482E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9886" y="1955731"/>
            <a:ext cx="5447914" cy="423393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6D675DA8-374F-4915-973A-53612A41F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1800" y="1943031"/>
            <a:ext cx="5447914" cy="424663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53150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3932037" cy="1411276"/>
          </a:xfrm>
        </p:spPr>
        <p:txBody>
          <a:bodyPr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Rectangle 10" descr="Accent block left">
            <a:extLst>
              <a:ext uri="{FF2B5EF4-FFF2-40B4-BE49-F238E27FC236}">
                <a16:creationId xmlns:a16="http://schemas.microsoft.com/office/drawing/2014/main" id="{48A1A904-FE62-4BE3-BAE9-0EEAE7B1E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1800" y="1892926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5B68CA9-AC4C-4D15-9BA1-A9F1AC560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8816" y="432001"/>
            <a:ext cx="6971184" cy="542905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29B24D8A-D8A5-4F57-A260-A4CF75FCB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14327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3932037" cy="1411276"/>
          </a:xfrm>
        </p:spPr>
        <p:txBody>
          <a:bodyPr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Rectangle 10" descr="Accent block left">
            <a:extLst>
              <a:ext uri="{FF2B5EF4-FFF2-40B4-BE49-F238E27FC236}">
                <a16:creationId xmlns:a16="http://schemas.microsoft.com/office/drawing/2014/main" id="{48A1A904-FE62-4BE3-BAE9-0EEAE7B1E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1800" y="1892926"/>
            <a:ext cx="1984175" cy="1148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E50A411-2E68-4F4D-B4BC-62E87C633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2FBF39A8-0BD5-48FD-9993-F595D4F727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88816" y="432001"/>
            <a:ext cx="6971184" cy="54290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406333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694D9D-C633-4D52-965E-E5BBD988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694D9D-C633-4D52-965E-E5BBD988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B3A426-6D4A-4D91-ACD6-A2C25BAE4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64370" y="2033588"/>
            <a:ext cx="8863262" cy="2790825"/>
          </a:xfrm>
        </p:spPr>
        <p:txBody>
          <a:bodyPr anchor="ctr"/>
          <a:lstStyle>
            <a:lvl1pPr marL="0" indent="0" algn="ctr">
              <a:buNone/>
              <a:defRPr sz="6000"/>
            </a:lvl1pPr>
            <a:lvl2pPr marL="266700" indent="0">
              <a:buNone/>
              <a:defRPr/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72436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004335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/>
        </p:nvSpPr>
        <p:spPr>
          <a:xfrm>
            <a:off x="0" y="6727600"/>
            <a:ext cx="12192000" cy="1304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>
              <a:solidFill>
                <a:schemeClr val="accent5"/>
              </a:solidFill>
            </a:endParaRPr>
          </a:p>
        </p:txBody>
      </p: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15600" y="1633633"/>
            <a:ext cx="11360800" cy="4472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Font typeface="Economica"/>
              <a:buChar char="●"/>
              <a:defRPr>
                <a:latin typeface="Economica"/>
                <a:ea typeface="Economica"/>
                <a:cs typeface="Economica"/>
                <a:sym typeface="Economica"/>
              </a:defRPr>
            </a:lvl1pPr>
            <a:lvl2pPr lvl="1" rtl="0">
              <a:spcBef>
                <a:spcPts val="0"/>
              </a:spcBef>
              <a:buFont typeface="Economica"/>
              <a:buChar char="○"/>
              <a:defRPr>
                <a:latin typeface="Economica"/>
                <a:ea typeface="Economica"/>
                <a:cs typeface="Economica"/>
                <a:sym typeface="Economica"/>
              </a:defRPr>
            </a:lvl2pPr>
            <a:lvl3pPr lvl="2" rtl="0">
              <a:spcBef>
                <a:spcPts val="0"/>
              </a:spcBef>
              <a:buFont typeface="Economica"/>
              <a:buChar char="■"/>
              <a:defRPr>
                <a:latin typeface="Economica"/>
                <a:ea typeface="Economica"/>
                <a:cs typeface="Economica"/>
                <a:sym typeface="Economica"/>
              </a:defRPr>
            </a:lvl3pPr>
            <a:lvl4pPr lvl="3" rtl="0">
              <a:spcBef>
                <a:spcPts val="0"/>
              </a:spcBef>
              <a:buFont typeface="Economica"/>
              <a:buChar char="●"/>
              <a:defRPr>
                <a:latin typeface="Economica"/>
                <a:ea typeface="Economica"/>
                <a:cs typeface="Economica"/>
                <a:sym typeface="Economica"/>
              </a:defRPr>
            </a:lvl4pPr>
            <a:lvl5pPr lvl="4" rtl="0">
              <a:spcBef>
                <a:spcPts val="0"/>
              </a:spcBef>
              <a:buFont typeface="Economica"/>
              <a:buChar char="○"/>
              <a:defRPr>
                <a:latin typeface="Economica"/>
                <a:ea typeface="Economica"/>
                <a:cs typeface="Economica"/>
                <a:sym typeface="Economica"/>
              </a:defRPr>
            </a:lvl5pPr>
            <a:lvl6pPr lvl="5" rtl="0">
              <a:spcBef>
                <a:spcPts val="0"/>
              </a:spcBef>
              <a:buFont typeface="Economica"/>
              <a:buChar char="■"/>
              <a:defRPr>
                <a:latin typeface="Economica"/>
                <a:ea typeface="Economica"/>
                <a:cs typeface="Economica"/>
                <a:sym typeface="Economica"/>
              </a:defRPr>
            </a:lvl6pPr>
            <a:lvl7pPr lvl="6" rtl="0">
              <a:spcBef>
                <a:spcPts val="0"/>
              </a:spcBef>
              <a:buFont typeface="Economica"/>
              <a:buChar char="●"/>
              <a:defRPr>
                <a:latin typeface="Economica"/>
                <a:ea typeface="Economica"/>
                <a:cs typeface="Economica"/>
                <a:sym typeface="Economica"/>
              </a:defRPr>
            </a:lvl7pPr>
            <a:lvl8pPr lvl="7" rtl="0">
              <a:spcBef>
                <a:spcPts val="0"/>
              </a:spcBef>
              <a:buFont typeface="Economica"/>
              <a:buChar char="○"/>
              <a:defRPr>
                <a:latin typeface="Economica"/>
                <a:ea typeface="Economica"/>
                <a:cs typeface="Economica"/>
                <a:sym typeface="Economica"/>
              </a:defRPr>
            </a:lvl8pPr>
            <a:lvl9pPr lvl="8" rtl="0">
              <a:spcBef>
                <a:spcPts val="0"/>
              </a:spcBef>
              <a:buFont typeface="Economica"/>
              <a:buChar char="■"/>
              <a:defRPr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11296609" y="6217621"/>
            <a:ext cx="7316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15138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B0D177-9AA4-42F4-9CD7-CD206217CA6D}"/>
              </a:ext>
            </a:extLst>
          </p:cNvPr>
          <p:cNvSpPr/>
          <p:nvPr userDrawn="1"/>
        </p:nvSpPr>
        <p:spPr>
          <a:xfrm>
            <a:off x="9780101" y="6371351"/>
            <a:ext cx="1979897" cy="431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825DB53-D610-4A40-AFDC-EBC47DB613CE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2B9A6A4-83D0-40B1-8B15-964C84BF0705}"/>
              </a:ext>
            </a:extLst>
          </p:cNvPr>
          <p:cNvSpPr/>
          <p:nvPr userDrawn="1"/>
        </p:nvSpPr>
        <p:spPr>
          <a:xfrm>
            <a:off x="0" y="6371351"/>
            <a:ext cx="9780102" cy="432000"/>
          </a:xfrm>
          <a:custGeom>
            <a:avLst/>
            <a:gdLst>
              <a:gd name="connsiteX0" fmla="*/ 0 w 9780102"/>
              <a:gd name="connsiteY0" fmla="*/ 0 h 432000"/>
              <a:gd name="connsiteX1" fmla="*/ 9780102 w 9780102"/>
              <a:gd name="connsiteY1" fmla="*/ 0 h 432000"/>
              <a:gd name="connsiteX2" fmla="*/ 9780102 w 9780102"/>
              <a:gd name="connsiteY2" fmla="*/ 432000 h 432000"/>
              <a:gd name="connsiteX3" fmla="*/ 0 w 9780102"/>
              <a:gd name="connsiteY3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0102" h="432000">
                <a:moveTo>
                  <a:pt x="0" y="0"/>
                </a:moveTo>
                <a:lnTo>
                  <a:pt x="9780102" y="0"/>
                </a:lnTo>
                <a:lnTo>
                  <a:pt x="9780102" y="43200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8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noProof="0"/>
              <a:t>Click to edit page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11328000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439820"/>
            <a:ext cx="5664000" cy="2950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0000" y="6371351"/>
            <a:ext cx="432000" cy="432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C39664-EB8B-4A32-915A-D4308F79277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B49670D-8F18-44A8-B217-67B412095C0D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30FA059-EC32-4FFF-9673-48849B2FA43A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6371351"/>
            <a:ext cx="12191999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6" r:id="rId5"/>
    <p:sldLayoutId id="2147483659" r:id="rId6"/>
    <p:sldLayoutId id="2147483660" r:id="rId7"/>
    <p:sldLayoutId id="2147483664" r:id="rId8"/>
    <p:sldLayoutId id="2147483650" r:id="rId9"/>
    <p:sldLayoutId id="2147483652" r:id="rId10"/>
    <p:sldLayoutId id="2147483656" r:id="rId11"/>
    <p:sldLayoutId id="2147483657" r:id="rId12"/>
    <p:sldLayoutId id="2147483667" r:id="rId13"/>
    <p:sldLayoutId id="2147483668" r:id="rId14"/>
    <p:sldLayoutId id="2147483669" r:id="rId15"/>
    <p:sldLayoutId id="2147483670" r:id="rId16"/>
    <p:sldLayoutId id="2147483671" r:id="rId17"/>
    <p:sldLayoutId id="2147483673" r:id="rId18"/>
    <p:sldLayoutId id="2147483674" r:id="rId19"/>
    <p:sldLayoutId id="2147483654" r:id="rId20"/>
    <p:sldLayoutId id="2147483655" r:id="rId21"/>
    <p:sldLayoutId id="2147483675" r:id="rId22"/>
    <p:sldLayoutId id="2147483672" r:id="rId23"/>
    <p:sldLayoutId id="2147483676" r:id="rId2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15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wav"/><Relationship Id="rId3" Type="http://schemas.microsoft.com/office/2007/relationships/media" Target="../media/media2.wav"/><Relationship Id="rId7" Type="http://schemas.microsoft.com/office/2007/relationships/media" Target="../media/media4.wav"/><Relationship Id="rId12" Type="http://schemas.openxmlformats.org/officeDocument/2006/relationships/image" Target="../media/image5.png"/><Relationship Id="rId2" Type="http://schemas.openxmlformats.org/officeDocument/2006/relationships/audio" Target="../media/media1.aiff"/><Relationship Id="rId1" Type="http://schemas.microsoft.com/office/2007/relationships/media" Target="../media/media1.aiff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24.xml"/><Relationship Id="rId5" Type="http://schemas.microsoft.com/office/2007/relationships/media" Target="../media/media3.mp3"/><Relationship Id="rId10" Type="http://schemas.openxmlformats.org/officeDocument/2006/relationships/audio" Target="../media/media5.wav"/><Relationship Id="rId4" Type="http://schemas.openxmlformats.org/officeDocument/2006/relationships/audio" Target="../media/media2.wav"/><Relationship Id="rId9" Type="http://schemas.microsoft.com/office/2007/relationships/media" Target="../media/media5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WAV"/><Relationship Id="rId3" Type="http://schemas.microsoft.com/office/2007/relationships/media" Target="../media/media7.WAV"/><Relationship Id="rId7" Type="http://schemas.microsoft.com/office/2007/relationships/media" Target="../media/media9.WAV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audio" Target="../media/media8.WAV"/><Relationship Id="rId5" Type="http://schemas.microsoft.com/office/2007/relationships/media" Target="../media/media8.WAV"/><Relationship Id="rId10" Type="http://schemas.openxmlformats.org/officeDocument/2006/relationships/image" Target="../media/image6.png"/><Relationship Id="rId4" Type="http://schemas.openxmlformats.org/officeDocument/2006/relationships/audio" Target="../media/media7.WAV"/><Relationship Id="rId9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11.WAV"/><Relationship Id="rId7" Type="http://schemas.openxmlformats.org/officeDocument/2006/relationships/slideLayout" Target="../slideLayouts/slideLayout24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audio" Target="../media/media12.mp3"/><Relationship Id="rId5" Type="http://schemas.microsoft.com/office/2007/relationships/media" Target="../media/media12.mp3"/><Relationship Id="rId4" Type="http://schemas.openxmlformats.org/officeDocument/2006/relationships/audio" Target="../media/media11.WAV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604" y="0"/>
            <a:ext cx="12014792" cy="2133599"/>
          </a:xfrm>
          <a:solidFill>
            <a:schemeClr val="tx1">
              <a:alpha val="40000"/>
            </a:schemeClr>
          </a:solidFill>
        </p:spPr>
        <p:txBody>
          <a:bodyPr/>
          <a:lstStyle/>
          <a:p>
            <a:pPr algn="l"/>
            <a:r>
              <a:rPr lang="en-US" sz="4400" b="1" dirty="0">
                <a:latin typeface="+mj-lt"/>
              </a:rPr>
              <a:t>The uniqueness of Dominican Spanish </a:t>
            </a:r>
            <a:br>
              <a:rPr lang="en-US" sz="4400" b="1" dirty="0">
                <a:latin typeface="+mj-lt"/>
              </a:rPr>
            </a:br>
            <a:r>
              <a:rPr lang="en-US" sz="4400" b="1" dirty="0">
                <a:latin typeface="+mj-lt"/>
              </a:rPr>
              <a:t>and its importance for linguistic </a:t>
            </a:r>
            <a:br>
              <a:rPr lang="en-US" sz="4400" b="1" dirty="0">
                <a:latin typeface="+mj-lt"/>
              </a:rPr>
            </a:br>
            <a:r>
              <a:rPr lang="en-US" sz="4400" b="1" dirty="0">
                <a:latin typeface="+mj-lt"/>
              </a:rPr>
              <a:t>research</a:t>
            </a:r>
          </a:p>
        </p:txBody>
      </p:sp>
      <p:sp>
        <p:nvSpPr>
          <p:cNvPr id="18" name="Subtitle 3">
            <a:extLst>
              <a:ext uri="{FF2B5EF4-FFF2-40B4-BE49-F238E27FC236}">
                <a16:creationId xmlns:a16="http://schemas.microsoft.com/office/drawing/2014/main" id="{2CC5FD61-301B-1947-98FE-014CD0C77E8B}"/>
              </a:ext>
            </a:extLst>
          </p:cNvPr>
          <p:cNvSpPr txBox="1">
            <a:spLocks/>
          </p:cNvSpPr>
          <p:nvPr/>
        </p:nvSpPr>
        <p:spPr>
          <a:xfrm>
            <a:off x="6232894" y="1552678"/>
            <a:ext cx="5635256" cy="580921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Almeida Jacqueline Toribio, The University of Texas</a:t>
            </a:r>
          </a:p>
        </p:txBody>
      </p:sp>
      <p:sp>
        <p:nvSpPr>
          <p:cNvPr id="6" name="Subtitle 3">
            <a:extLst>
              <a:ext uri="{FF2B5EF4-FFF2-40B4-BE49-F238E27FC236}">
                <a16:creationId xmlns:a16="http://schemas.microsoft.com/office/drawing/2014/main" id="{1B5A2412-D01F-394A-BE8A-A87A7BFD435C}"/>
              </a:ext>
            </a:extLst>
          </p:cNvPr>
          <p:cNvSpPr txBox="1">
            <a:spLocks/>
          </p:cNvSpPr>
          <p:nvPr/>
        </p:nvSpPr>
        <p:spPr>
          <a:xfrm>
            <a:off x="0" y="6143729"/>
            <a:ext cx="7080730" cy="580921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/>
              <a:t>Romance Linguistics Circle, Universities of Cambridge &amp; Newcastle </a:t>
            </a:r>
          </a:p>
        </p:txBody>
      </p:sp>
    </p:spTree>
    <p:extLst>
      <p:ext uri="{BB962C8B-B14F-4D97-AF65-F5344CB8AC3E}">
        <p14:creationId xmlns:p14="http://schemas.microsoft.com/office/powerpoint/2010/main" val="3989923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/>
              <a:t>My purpose today</a:t>
            </a:r>
            <a:endParaRPr lang="en" dirty="0"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Overview of observations on Dominican Spanish</a:t>
            </a:r>
          </a:p>
          <a:p>
            <a:pPr marL="0" indent="0">
              <a:buNone/>
            </a:pPr>
            <a:r>
              <a:rPr lang="en-US" dirty="0">
                <a:latin typeface="+mn-lt"/>
              </a:rPr>
              <a:t> </a:t>
            </a:r>
          </a:p>
          <a:p>
            <a:pPr lvl="1">
              <a:buFont typeface="Helvetica" pitchFamily="2" charset="0"/>
              <a:buChar char="―"/>
            </a:pPr>
            <a:r>
              <a:rPr lang="en-US" dirty="0">
                <a:latin typeface="+mn-lt"/>
              </a:rPr>
              <a:t>Examine the language forms and language practices of Dominicans in national and diasporic contexts</a:t>
            </a:r>
            <a:br>
              <a:rPr lang="en-US" dirty="0">
                <a:latin typeface="+mn-lt"/>
              </a:rPr>
            </a:br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―"/>
            </a:pPr>
            <a:r>
              <a:rPr lang="en-US" dirty="0">
                <a:latin typeface="+mn-lt"/>
              </a:rPr>
              <a:t>Problematize notions of ethnic and racial identity that shape beliefs about language</a:t>
            </a:r>
            <a:br>
              <a:rPr lang="en-US" dirty="0">
                <a:latin typeface="+mn-lt"/>
              </a:rPr>
            </a:br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―"/>
            </a:pPr>
            <a:r>
              <a:rPr lang="en-US" dirty="0">
                <a:latin typeface="+mn-lt"/>
              </a:rPr>
              <a:t>Motivate an integrated and interdisciplinary approach</a:t>
            </a:r>
            <a:endParaRPr lang="en-US" b="1" dirty="0">
              <a:latin typeface="+mn-lt"/>
            </a:endParaRPr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47473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43D9071-AEA0-DF4B-9283-D0697B507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Observing language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67E636-3AE9-E540-83A4-81FF443B3F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Inspection of language unveils a wealth of information</a:t>
            </a:r>
          </a:p>
          <a:p>
            <a:pPr lvl="1"/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About language structure and variation</a:t>
            </a:r>
          </a:p>
          <a:p>
            <a:pPr lvl="2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Lexicon</a:t>
            </a:r>
          </a:p>
          <a:p>
            <a:pPr lvl="2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Phonology</a:t>
            </a:r>
          </a:p>
          <a:p>
            <a:pPr lvl="2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Morpho-syntax</a:t>
            </a:r>
          </a:p>
          <a:p>
            <a:pPr lvl="2">
              <a:buFont typeface="Helvetica" pitchFamily="2" charset="0"/>
              <a:buChar char="–"/>
            </a:pPr>
            <a:endParaRPr lang="en-US" dirty="0">
              <a:latin typeface="+mn-lt"/>
            </a:endParaRPr>
          </a:p>
          <a:p>
            <a:pPr lvl="2">
              <a:buFont typeface="Helvetica" pitchFamily="2" charset="0"/>
              <a:buChar char="–"/>
            </a:pPr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About language usage</a:t>
            </a:r>
          </a:p>
          <a:p>
            <a:pPr lvl="2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Norms or ‘codes’ of language behavior</a:t>
            </a:r>
          </a:p>
          <a:p>
            <a:pPr lvl="2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Ideologies</a:t>
            </a:r>
          </a:p>
          <a:p>
            <a:pPr lvl="2">
              <a:buFont typeface="Helvetica" pitchFamily="2" charset="0"/>
              <a:buChar char="–"/>
            </a:pPr>
            <a:endParaRPr lang="en-US" dirty="0">
              <a:latin typeface="+mn-lt"/>
            </a:endParaRPr>
          </a:p>
          <a:p>
            <a:pPr lvl="2">
              <a:buFont typeface="Helvetica" pitchFamily="2" charset="0"/>
              <a:buChar char="–"/>
            </a:pPr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About social structures </a:t>
            </a:r>
          </a:p>
          <a:p>
            <a:pPr lvl="2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Speakers</a:t>
            </a:r>
          </a:p>
          <a:p>
            <a:pPr lvl="2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Communities</a:t>
            </a:r>
          </a:p>
          <a:p>
            <a:pPr lvl="2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Societies</a:t>
            </a:r>
          </a:p>
          <a:p>
            <a:pPr marL="266700" lvl="1" indent="0">
              <a:buNone/>
            </a:pPr>
            <a:endParaRPr lang="en-US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987903-D280-2849-8015-661FF7D7165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70F80CD5-49EF-9048-B7C2-0FB0F61DF0F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260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the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romanUcPeriod"/>
            </a:pPr>
            <a:endParaRPr lang="en-US" dirty="0">
              <a:latin typeface="+mn-lt"/>
            </a:endParaRPr>
          </a:p>
          <a:p>
            <a:pPr marL="514350" indent="-514350">
              <a:buFont typeface="+mj-lt"/>
              <a:buAutoNum type="romanUcPeriod"/>
            </a:pPr>
            <a:r>
              <a:rPr lang="en-US" dirty="0">
                <a:latin typeface="+mn-lt"/>
              </a:rPr>
              <a:t>The language situation in the Dominican Republic</a:t>
            </a:r>
          </a:p>
          <a:p>
            <a:pPr marL="1031875" lvl="1" indent="-349250">
              <a:buFont typeface="Helvetica" pitchFamily="2" charset="0"/>
              <a:buChar char="―"/>
            </a:pPr>
            <a:r>
              <a:rPr lang="en-US" dirty="0">
                <a:latin typeface="+mn-lt"/>
              </a:rPr>
              <a:t>Thumbnail linguistic portrait</a:t>
            </a:r>
          </a:p>
          <a:p>
            <a:pPr marL="1031875" lvl="1" indent="-349250">
              <a:buFont typeface="Helvetica" pitchFamily="2" charset="0"/>
              <a:buChar char="―"/>
            </a:pPr>
            <a:r>
              <a:rPr lang="en-US" dirty="0">
                <a:latin typeface="+mn-lt"/>
              </a:rPr>
              <a:t>Shaping language ideologies: “From Trujillo to the </a:t>
            </a:r>
            <a:r>
              <a:rPr lang="en-US" i="1" dirty="0" err="1">
                <a:latin typeface="+mn-lt"/>
              </a:rPr>
              <a:t>terremoto</a:t>
            </a:r>
            <a:r>
              <a:rPr lang="en-US" dirty="0">
                <a:latin typeface="+mn-lt"/>
              </a:rPr>
              <a:t>”</a:t>
            </a:r>
          </a:p>
          <a:p>
            <a:pPr marL="1031875" lvl="1" indent="-349250">
              <a:buFont typeface="Helvetica" pitchFamily="2" charset="0"/>
              <a:buChar char="―"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514350" indent="-514350">
              <a:buFont typeface="+mj-lt"/>
              <a:buAutoNum type="romanUcPeriod" startAt="2"/>
            </a:pPr>
            <a:r>
              <a:rPr lang="en-US" dirty="0">
                <a:latin typeface="+mn-lt"/>
              </a:rPr>
              <a:t>Language and identity among Dominicans in the U.S.</a:t>
            </a:r>
          </a:p>
          <a:p>
            <a:pPr marL="1025525" lvl="1" indent="-342900">
              <a:buFont typeface="Helvetica" pitchFamily="2" charset="0"/>
              <a:buChar char="―"/>
            </a:pPr>
            <a:r>
              <a:rPr lang="en-US" dirty="0">
                <a:latin typeface="+mn-lt"/>
              </a:rPr>
              <a:t>Language loyalty: “La </a:t>
            </a:r>
            <a:r>
              <a:rPr lang="en-US" dirty="0" err="1">
                <a:latin typeface="+mn-lt"/>
              </a:rPr>
              <a:t>mancha</a:t>
            </a:r>
            <a:r>
              <a:rPr lang="en-US" dirty="0">
                <a:latin typeface="+mn-lt"/>
              </a:rPr>
              <a:t> (</a:t>
            </a:r>
            <a:r>
              <a:rPr lang="en-US" dirty="0" err="1">
                <a:latin typeface="+mn-lt"/>
              </a:rPr>
              <a:t>negra</a:t>
            </a:r>
            <a:r>
              <a:rPr lang="en-US" dirty="0">
                <a:latin typeface="+mn-lt"/>
              </a:rPr>
              <a:t>) del </a:t>
            </a:r>
            <a:r>
              <a:rPr lang="en-US" dirty="0" err="1">
                <a:latin typeface="+mn-lt"/>
              </a:rPr>
              <a:t>plátano</a:t>
            </a:r>
            <a:r>
              <a:rPr lang="en-US" dirty="0">
                <a:latin typeface="+mn-lt"/>
              </a:rPr>
              <a:t>”</a:t>
            </a:r>
          </a:p>
          <a:p>
            <a:pPr marL="1025525" lvl="1" indent="-342900">
              <a:buFont typeface="Helvetica" pitchFamily="2" charset="0"/>
              <a:buChar char="―"/>
            </a:pPr>
            <a:r>
              <a:rPr lang="en-US" dirty="0">
                <a:latin typeface="+mn-lt"/>
              </a:rPr>
              <a:t>Framing language acts</a:t>
            </a:r>
          </a:p>
          <a:p>
            <a:pPr marL="1025525" lvl="1" indent="-342900">
              <a:buFont typeface="Helvetica" pitchFamily="2" charset="0"/>
              <a:buChar char="―"/>
            </a:pPr>
            <a:endParaRPr lang="en-US" dirty="0">
              <a:latin typeface="+mn-lt"/>
            </a:endParaRPr>
          </a:p>
          <a:p>
            <a:pPr marL="1025525" lvl="1" indent="-342900">
              <a:buFont typeface="Helvetica" pitchFamily="2" charset="0"/>
              <a:buChar char="―"/>
            </a:pPr>
            <a:endParaRPr lang="en-US" dirty="0">
              <a:latin typeface="+mn-lt"/>
            </a:endParaRPr>
          </a:p>
          <a:p>
            <a:pPr marL="514350" indent="-514350">
              <a:buFont typeface="+mj-lt"/>
              <a:buAutoNum type="romanUcPeriod" startAt="2"/>
            </a:pPr>
            <a:r>
              <a:rPr lang="en-US" dirty="0">
                <a:latin typeface="+mn-lt"/>
              </a:rPr>
              <a:t>New discourses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0F15DBD6-FCE6-AF49-815A-511AF371924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11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Dominican Spanish: Lexicon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Taino/Arawak </a:t>
            </a:r>
            <a:r>
              <a:rPr lang="en-US" dirty="0" err="1">
                <a:latin typeface="+mn-lt"/>
              </a:rPr>
              <a:t>indigenisms</a:t>
            </a:r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i="1" dirty="0" err="1">
                <a:latin typeface="+mn-lt"/>
              </a:rPr>
              <a:t>ají</a:t>
            </a:r>
            <a:r>
              <a:rPr lang="en-US" dirty="0">
                <a:latin typeface="+mn-lt"/>
              </a:rPr>
              <a:t> 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‘pepper’ </a:t>
            </a:r>
            <a:r>
              <a:rPr lang="en-US" dirty="0">
                <a:latin typeface="+mn-lt"/>
              </a:rPr>
              <a:t>; </a:t>
            </a:r>
            <a:r>
              <a:rPr lang="en-US" i="1" dirty="0" err="1">
                <a:latin typeface="+mn-lt"/>
              </a:rPr>
              <a:t>cabuya</a:t>
            </a:r>
            <a:r>
              <a:rPr lang="en-US" dirty="0">
                <a:latin typeface="+mn-lt"/>
              </a:rPr>
              <a:t>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‘twine’ </a:t>
            </a:r>
            <a:r>
              <a:rPr lang="en-US" dirty="0">
                <a:latin typeface="+mn-lt"/>
              </a:rPr>
              <a:t>; </a:t>
            </a:r>
            <a:r>
              <a:rPr lang="en-US" i="1" dirty="0" err="1">
                <a:latin typeface="+mn-lt"/>
              </a:rPr>
              <a:t>guanábana</a:t>
            </a:r>
            <a:r>
              <a:rPr lang="en-US" dirty="0">
                <a:latin typeface="+mn-lt"/>
              </a:rPr>
              <a:t>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‘soursop fruit’</a:t>
            </a:r>
          </a:p>
          <a:p>
            <a:pPr lvl="1"/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African contact</a:t>
            </a:r>
          </a:p>
          <a:p>
            <a:pPr lvl="1">
              <a:buFont typeface="Helvetica" pitchFamily="2" charset="0"/>
              <a:buChar char="–"/>
            </a:pPr>
            <a:r>
              <a:rPr lang="en-US" i="1" dirty="0" err="1">
                <a:latin typeface="+mn-lt"/>
              </a:rPr>
              <a:t>cachimbo</a:t>
            </a:r>
            <a:r>
              <a:rPr lang="en-US" dirty="0">
                <a:latin typeface="+mn-lt"/>
              </a:rPr>
              <a:t>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‘pipe’</a:t>
            </a:r>
            <a:r>
              <a:rPr lang="en-US" dirty="0">
                <a:latin typeface="+mn-lt"/>
              </a:rPr>
              <a:t>; </a:t>
            </a:r>
            <a:r>
              <a:rPr lang="en-US" i="1" dirty="0" err="1">
                <a:latin typeface="+mn-lt"/>
              </a:rPr>
              <a:t>fucú</a:t>
            </a:r>
            <a:r>
              <a:rPr lang="en-US" dirty="0">
                <a:latin typeface="+mn-lt"/>
              </a:rPr>
              <a:t>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‘evil spirit’</a:t>
            </a:r>
            <a:r>
              <a:rPr lang="en-US" dirty="0">
                <a:latin typeface="+mn-lt"/>
              </a:rPr>
              <a:t>; </a:t>
            </a:r>
            <a:r>
              <a:rPr lang="en-US" i="1" dirty="0">
                <a:latin typeface="+mn-lt"/>
              </a:rPr>
              <a:t>mondongo</a:t>
            </a:r>
            <a:r>
              <a:rPr lang="en-US" dirty="0">
                <a:latin typeface="+mn-lt"/>
              </a:rPr>
              <a:t>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‘tripe stew’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Haitian Creole contact</a:t>
            </a:r>
          </a:p>
          <a:p>
            <a:pPr lvl="1">
              <a:buFont typeface="Helvetica" pitchFamily="2" charset="0"/>
              <a:buChar char="–"/>
            </a:pPr>
            <a:r>
              <a:rPr lang="en-US" i="1" dirty="0" err="1">
                <a:latin typeface="+mn-lt"/>
              </a:rPr>
              <a:t>bonané</a:t>
            </a:r>
            <a:r>
              <a:rPr lang="en-US" dirty="0">
                <a:latin typeface="+mn-lt"/>
              </a:rPr>
              <a:t>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‘New Year’s gift’</a:t>
            </a:r>
            <a:r>
              <a:rPr lang="en-US" dirty="0">
                <a:latin typeface="+mn-lt"/>
              </a:rPr>
              <a:t>; </a:t>
            </a:r>
            <a:r>
              <a:rPr lang="en-US" i="1" dirty="0" err="1">
                <a:latin typeface="+mn-lt"/>
              </a:rPr>
              <a:t>galipote</a:t>
            </a:r>
            <a:r>
              <a:rPr lang="en-US" dirty="0">
                <a:latin typeface="+mn-lt"/>
              </a:rPr>
              <a:t>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‘werewolf’</a:t>
            </a:r>
          </a:p>
          <a:p>
            <a:pPr lvl="1"/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English contact</a:t>
            </a:r>
          </a:p>
          <a:p>
            <a:pPr lvl="1">
              <a:buFont typeface="Helvetica" pitchFamily="2" charset="0"/>
              <a:buChar char="–"/>
            </a:pPr>
            <a:r>
              <a:rPr lang="en-US" i="1" dirty="0" err="1">
                <a:latin typeface="+mn-lt"/>
              </a:rPr>
              <a:t>suera</a:t>
            </a:r>
            <a:r>
              <a:rPr lang="en-US" i="1" dirty="0">
                <a:latin typeface="+mn-lt"/>
              </a:rPr>
              <a:t>, </a:t>
            </a:r>
            <a:r>
              <a:rPr lang="en-US" i="1" dirty="0" err="1">
                <a:latin typeface="+mn-lt"/>
              </a:rPr>
              <a:t>grefrú</a:t>
            </a:r>
            <a:r>
              <a:rPr lang="en-US" i="1" dirty="0">
                <a:latin typeface="+mn-lt"/>
              </a:rPr>
              <a:t>, </a:t>
            </a:r>
            <a:r>
              <a:rPr lang="en-US" i="1" dirty="0" err="1">
                <a:latin typeface="+mn-lt"/>
              </a:rPr>
              <a:t>buldócer</a:t>
            </a:r>
            <a:r>
              <a:rPr lang="en-US" i="1" dirty="0">
                <a:latin typeface="+mn-lt"/>
              </a:rPr>
              <a:t>, </a:t>
            </a:r>
            <a:r>
              <a:rPr lang="en-US" i="1" dirty="0" err="1">
                <a:latin typeface="+mn-lt"/>
              </a:rPr>
              <a:t>parisear</a:t>
            </a:r>
            <a:br>
              <a:rPr lang="en-US" i="1" dirty="0">
                <a:latin typeface="+mn-lt"/>
              </a:rPr>
            </a:br>
            <a:endParaRPr lang="en-US" i="1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Innovations, word play</a:t>
            </a:r>
          </a:p>
          <a:p>
            <a:pPr lvl="1">
              <a:buFont typeface="Helvetica" pitchFamily="2" charset="0"/>
              <a:buChar char="–"/>
            </a:pPr>
            <a:r>
              <a:rPr lang="en-US" i="1" dirty="0">
                <a:latin typeface="+mn-lt"/>
              </a:rPr>
              <a:t>caballo/</a:t>
            </a:r>
            <a:r>
              <a:rPr lang="en-US" i="1" dirty="0" err="1">
                <a:latin typeface="+mn-lt"/>
              </a:rPr>
              <a:t>toro</a:t>
            </a:r>
            <a:r>
              <a:rPr lang="en-US" i="1" dirty="0">
                <a:latin typeface="+mn-lt"/>
              </a:rPr>
              <a:t> </a:t>
            </a:r>
            <a:r>
              <a:rPr lang="en-US" dirty="0">
                <a:latin typeface="+mn-lt"/>
              </a:rPr>
              <a:t>‘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skilled person’</a:t>
            </a:r>
            <a:r>
              <a:rPr lang="en-US" dirty="0">
                <a:latin typeface="+mn-lt"/>
              </a:rPr>
              <a:t>; </a:t>
            </a:r>
            <a:r>
              <a:rPr lang="en-US" i="1" dirty="0" err="1">
                <a:latin typeface="+mn-lt"/>
              </a:rPr>
              <a:t>jebo</a:t>
            </a:r>
            <a:r>
              <a:rPr lang="en-US" dirty="0">
                <a:latin typeface="+mn-lt"/>
              </a:rPr>
              <a:t>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‘hunk</a:t>
            </a:r>
            <a:r>
              <a:rPr lang="en-US" dirty="0">
                <a:latin typeface="+mn-lt"/>
              </a:rPr>
              <a:t>’;  </a:t>
            </a:r>
            <a:r>
              <a:rPr lang="en-US" i="1" dirty="0" err="1">
                <a:latin typeface="+mn-lt"/>
              </a:rPr>
              <a:t>viejebo</a:t>
            </a:r>
            <a:r>
              <a:rPr lang="en-US" dirty="0">
                <a:latin typeface="+mn-lt"/>
              </a:rPr>
              <a:t>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‘sugar daddy’</a:t>
            </a:r>
            <a:endParaRPr lang="en-US" dirty="0">
              <a:latin typeface="+mn-lt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65D0885-DAE3-3E41-BB59-978918181868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Shape 110">
            <a:extLst>
              <a:ext uri="{FF2B5EF4-FFF2-40B4-BE49-F238E27FC236}">
                <a16:creationId xmlns:a16="http://schemas.microsoft.com/office/drawing/2014/main" id="{45C0ABFF-D0A4-0A45-BB43-B700C5A0E8F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3904" t="7000" r="4234" b="4605"/>
          <a:stretch/>
        </p:blipFill>
        <p:spPr>
          <a:xfrm>
            <a:off x="7326795" y="1968860"/>
            <a:ext cx="4582774" cy="342522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val="1261978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Dominican Spanish: Morphosyntax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Subject-Verb word order</a:t>
            </a:r>
          </a:p>
          <a:p>
            <a:pPr lvl="1"/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dirty="0" err="1">
                <a:latin typeface="+mn-lt"/>
              </a:rPr>
              <a:t>Cuando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tu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papá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llegue</a:t>
            </a:r>
            <a:r>
              <a:rPr lang="en-US" dirty="0">
                <a:latin typeface="+mn-lt"/>
              </a:rPr>
              <a:t>…</a:t>
            </a:r>
            <a:br>
              <a:rPr lang="en-US" dirty="0">
                <a:latin typeface="+mn-lt"/>
              </a:rPr>
            </a:b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‘When your father arrives…’</a:t>
            </a:r>
          </a:p>
          <a:p>
            <a:pPr lvl="1"/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¿</a:t>
            </a:r>
            <a:r>
              <a:rPr lang="en-US" dirty="0" err="1">
                <a:latin typeface="+mn-lt"/>
              </a:rPr>
              <a:t>Cuánto</a:t>
            </a:r>
            <a:r>
              <a:rPr lang="en-US" dirty="0">
                <a:latin typeface="+mn-lt"/>
              </a:rPr>
              <a:t> ese </a:t>
            </a:r>
            <a:r>
              <a:rPr lang="en-US" dirty="0" err="1">
                <a:latin typeface="+mn-lt"/>
              </a:rPr>
              <a:t>médico</a:t>
            </a:r>
            <a:r>
              <a:rPr lang="en-US" dirty="0">
                <a:latin typeface="+mn-lt"/>
              </a:rPr>
              <a:t> cobra? / ¿</a:t>
            </a:r>
            <a:r>
              <a:rPr lang="en-US" dirty="0" err="1">
                <a:latin typeface="+mn-lt"/>
              </a:rPr>
              <a:t>Cuánto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es</a:t>
            </a:r>
            <a:r>
              <a:rPr lang="en-US" dirty="0">
                <a:latin typeface="+mn-lt"/>
              </a:rPr>
              <a:t> que ese </a:t>
            </a:r>
            <a:r>
              <a:rPr lang="en-US" dirty="0" err="1">
                <a:latin typeface="+mn-lt"/>
              </a:rPr>
              <a:t>médico</a:t>
            </a:r>
            <a:r>
              <a:rPr lang="en-US" dirty="0">
                <a:latin typeface="+mn-lt"/>
              </a:rPr>
              <a:t> cobra?</a:t>
            </a:r>
            <a:br>
              <a:rPr lang="en-US" dirty="0">
                <a:latin typeface="+mn-lt"/>
              </a:rPr>
            </a:b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‘How much does that doctor charge?’</a:t>
            </a:r>
          </a:p>
          <a:p>
            <a:pPr lvl="1">
              <a:buFont typeface="Helvetica" pitchFamily="2" charset="0"/>
              <a:buChar char="–"/>
            </a:pPr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Por </a:t>
            </a:r>
            <a:r>
              <a:rPr lang="en-US" dirty="0" err="1">
                <a:latin typeface="+mn-lt"/>
              </a:rPr>
              <a:t>aquí</a:t>
            </a:r>
            <a:r>
              <a:rPr lang="en-US" dirty="0">
                <a:latin typeface="+mn-lt"/>
              </a:rPr>
              <a:t> no hay </a:t>
            </a:r>
            <a:r>
              <a:rPr lang="en-US" dirty="0" err="1">
                <a:latin typeface="+mn-lt"/>
              </a:rPr>
              <a:t>donde</a:t>
            </a:r>
            <a:r>
              <a:rPr lang="en-US" dirty="0">
                <a:latin typeface="+mn-lt"/>
              </a:rPr>
              <a:t> un </a:t>
            </a:r>
            <a:r>
              <a:rPr lang="en-US" dirty="0" err="1">
                <a:latin typeface="+mn-lt"/>
              </a:rPr>
              <a:t>muchacho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encontar</a:t>
            </a:r>
            <a:r>
              <a:rPr lang="en-US" dirty="0">
                <a:latin typeface="+mn-lt"/>
              </a:rPr>
              <a:t> un </a:t>
            </a:r>
            <a:r>
              <a:rPr lang="en-US" dirty="0" err="1">
                <a:latin typeface="+mn-lt"/>
              </a:rPr>
              <a:t>libro</a:t>
            </a:r>
            <a:r>
              <a:rPr lang="en-US" dirty="0">
                <a:latin typeface="+mn-lt"/>
              </a:rPr>
              <a:t>.</a:t>
            </a:r>
            <a:br>
              <a:rPr lang="en-US" dirty="0">
                <a:latin typeface="+mn-lt"/>
              </a:rPr>
            </a:b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‘Around here there is nowhere for a kid to find a book.’</a:t>
            </a:r>
          </a:p>
          <a:p>
            <a:pPr marL="342900" lvl="1" indent="0">
              <a:buNone/>
            </a:pPr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65D0885-DAE3-3E41-BB59-97891818186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831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Dominican Spanish: Morphosyntax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Overt personal pronouns</a:t>
            </a:r>
          </a:p>
          <a:p>
            <a:pPr lvl="1"/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Uno no </a:t>
            </a:r>
            <a:r>
              <a:rPr lang="en-US" dirty="0" err="1">
                <a:latin typeface="+mn-lt"/>
              </a:rPr>
              <a:t>puede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salir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porque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uno</a:t>
            </a:r>
            <a:r>
              <a:rPr lang="en-US" dirty="0">
                <a:latin typeface="+mn-lt"/>
              </a:rPr>
              <a:t> se </a:t>
            </a:r>
            <a:r>
              <a:rPr lang="en-US" dirty="0" err="1">
                <a:latin typeface="+mn-lt"/>
              </a:rPr>
              <a:t>puede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encontrar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en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peligro</a:t>
            </a:r>
            <a:r>
              <a:rPr lang="en-US" dirty="0">
                <a:latin typeface="+mn-lt"/>
              </a:rPr>
              <a:t>. </a:t>
            </a:r>
            <a:br>
              <a:rPr lang="en-US" dirty="0">
                <a:latin typeface="+mn-lt"/>
              </a:rPr>
            </a:b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‘You can’t go out because you might find yourself in danger.’</a:t>
            </a:r>
          </a:p>
          <a:p>
            <a:pPr lvl="1">
              <a:buFont typeface="Helvetica" pitchFamily="2" charset="0"/>
              <a:buChar char="–"/>
            </a:pPr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dirty="0" err="1">
                <a:latin typeface="+mn-lt"/>
              </a:rPr>
              <a:t>Yo</a:t>
            </a:r>
            <a:r>
              <a:rPr lang="en-US" dirty="0">
                <a:latin typeface="+mn-lt"/>
              </a:rPr>
              <a:t> le </a:t>
            </a:r>
            <a:r>
              <a:rPr lang="en-US" dirty="0" err="1">
                <a:latin typeface="+mn-lt"/>
              </a:rPr>
              <a:t>dije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así</a:t>
            </a:r>
            <a:r>
              <a:rPr lang="en-US" dirty="0">
                <a:latin typeface="+mn-lt"/>
              </a:rPr>
              <a:t> para </a:t>
            </a:r>
            <a:r>
              <a:rPr lang="en-US" dirty="0" err="1">
                <a:latin typeface="+mn-lt"/>
              </a:rPr>
              <a:t>yo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poder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ir</a:t>
            </a:r>
            <a:r>
              <a:rPr lang="en-US" dirty="0">
                <a:latin typeface="+mn-lt"/>
              </a:rPr>
              <a:t> con </a:t>
            </a:r>
            <a:r>
              <a:rPr lang="en-US" dirty="0" err="1">
                <a:latin typeface="+mn-lt"/>
              </a:rPr>
              <a:t>él</a:t>
            </a:r>
            <a:r>
              <a:rPr lang="en-US" dirty="0">
                <a:latin typeface="+mn-lt"/>
              </a:rPr>
              <a:t>. </a:t>
            </a:r>
            <a:br>
              <a:rPr lang="en-US" dirty="0">
                <a:latin typeface="+mn-lt"/>
              </a:rPr>
            </a:b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‘I told him that so that I could go with him.’</a:t>
            </a:r>
          </a:p>
          <a:p>
            <a:pPr lvl="1">
              <a:buFont typeface="Helvetica" pitchFamily="2" charset="0"/>
              <a:buChar char="–"/>
            </a:pPr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Hay </a:t>
            </a:r>
            <a:r>
              <a:rPr lang="en-US" dirty="0" err="1">
                <a:latin typeface="+mn-lt"/>
              </a:rPr>
              <a:t>unas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muchachitas</a:t>
            </a:r>
            <a:r>
              <a:rPr lang="en-US" dirty="0">
                <a:latin typeface="+mn-lt"/>
              </a:rPr>
              <a:t> que </a:t>
            </a:r>
            <a:r>
              <a:rPr lang="en-US" dirty="0" err="1">
                <a:latin typeface="+mn-lt"/>
              </a:rPr>
              <a:t>están</a:t>
            </a:r>
            <a:r>
              <a:rPr lang="en-US" dirty="0">
                <a:latin typeface="+mn-lt"/>
              </a:rPr>
              <a:t> juntas </a:t>
            </a:r>
            <a:r>
              <a:rPr lang="en-US" dirty="0" err="1">
                <a:latin typeface="+mn-lt"/>
              </a:rPr>
              <a:t>conmigo</a:t>
            </a:r>
            <a:r>
              <a:rPr lang="en-US" dirty="0">
                <a:latin typeface="+mn-lt"/>
              </a:rPr>
              <a:t> que </a:t>
            </a:r>
            <a:r>
              <a:rPr lang="en-US" dirty="0" err="1">
                <a:latin typeface="+mn-lt"/>
              </a:rPr>
              <a:t>ellas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viven</a:t>
            </a:r>
            <a:r>
              <a:rPr lang="en-US" dirty="0">
                <a:latin typeface="+mn-lt"/>
              </a:rPr>
              <a:t> pa’ </a:t>
            </a:r>
            <a:r>
              <a:rPr lang="en-US" dirty="0" err="1">
                <a:latin typeface="+mn-lt"/>
              </a:rPr>
              <a:t>fuera</a:t>
            </a:r>
            <a:r>
              <a:rPr lang="en-US" dirty="0">
                <a:latin typeface="+mn-lt"/>
              </a:rPr>
              <a:t>, </a:t>
            </a:r>
            <a:r>
              <a:rPr lang="en-US" dirty="0" err="1">
                <a:latin typeface="+mn-lt"/>
              </a:rPr>
              <a:t>entonces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ellas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vinieron</a:t>
            </a:r>
            <a:r>
              <a:rPr lang="en-US" dirty="0">
                <a:latin typeface="+mn-lt"/>
              </a:rPr>
              <a:t> a </a:t>
            </a:r>
            <a:r>
              <a:rPr lang="en-US" dirty="0" err="1">
                <a:latin typeface="+mn-lt"/>
              </a:rPr>
              <a:t>estudiar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en</a:t>
            </a:r>
            <a:r>
              <a:rPr lang="en-US" dirty="0">
                <a:latin typeface="+mn-lt"/>
              </a:rPr>
              <a:t> la </a:t>
            </a:r>
            <a:r>
              <a:rPr lang="en-US" dirty="0" err="1">
                <a:latin typeface="+mn-lt"/>
              </a:rPr>
              <a:t>escuela</a:t>
            </a:r>
            <a:r>
              <a:rPr lang="en-US" dirty="0">
                <a:latin typeface="+mn-lt"/>
              </a:rPr>
              <a:t> del Pino, </a:t>
            </a:r>
            <a:r>
              <a:rPr lang="en-US" dirty="0" err="1">
                <a:latin typeface="+mn-lt"/>
              </a:rPr>
              <a:t>entonces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ellas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saben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mucho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inglés</a:t>
            </a:r>
            <a:r>
              <a:rPr lang="en-US" dirty="0">
                <a:latin typeface="+mn-lt"/>
              </a:rPr>
              <a:t> …</a:t>
            </a:r>
            <a:r>
              <a:rPr lang="en-US" dirty="0" err="1">
                <a:latin typeface="+mn-lt"/>
              </a:rPr>
              <a:t>yo</a:t>
            </a:r>
            <a:r>
              <a:rPr lang="en-US" dirty="0">
                <a:latin typeface="+mn-lt"/>
              </a:rPr>
              <a:t> no me </a:t>
            </a:r>
            <a:r>
              <a:rPr lang="en-US" dirty="0" err="1">
                <a:latin typeface="+mn-lt"/>
              </a:rPr>
              <a:t>acuerdo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en</a:t>
            </a:r>
            <a:r>
              <a:rPr lang="en-US" dirty="0">
                <a:latin typeface="+mn-lt"/>
              </a:rPr>
              <a:t> el </a:t>
            </a:r>
            <a:r>
              <a:rPr lang="en-US" dirty="0" err="1">
                <a:latin typeface="+mn-lt"/>
              </a:rPr>
              <a:t>país</a:t>
            </a:r>
            <a:r>
              <a:rPr lang="en-US" dirty="0">
                <a:latin typeface="+mn-lt"/>
              </a:rPr>
              <a:t> que </a:t>
            </a:r>
            <a:r>
              <a:rPr lang="en-US" dirty="0" err="1">
                <a:latin typeface="+mn-lt"/>
              </a:rPr>
              <a:t>ellas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vivían</a:t>
            </a:r>
            <a:r>
              <a:rPr lang="en-US" dirty="0">
                <a:latin typeface="+mn-lt"/>
              </a:rPr>
              <a:t>.</a:t>
            </a:r>
            <a:br>
              <a:rPr lang="en-US" dirty="0">
                <a:latin typeface="+mn-lt"/>
              </a:rPr>
            </a:b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‘There are girls who are with me that they live abroad, then they came to study in the school in El Pino, so they know a lot of English.. I can’t remember what country they live in.’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65D0885-DAE3-3E41-BB59-97891818186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111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Dominican Spanish</a:t>
            </a:r>
            <a:r>
              <a:rPr lang="en-US"/>
              <a:t>: Morphosyntax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Overt referential, non-personal subject pronouns</a:t>
            </a:r>
          </a:p>
          <a:p>
            <a:pPr lvl="1">
              <a:buFont typeface="Helvetica" pitchFamily="2" charset="0"/>
              <a:buChar char="–"/>
            </a:pPr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Pero </a:t>
            </a:r>
            <a:r>
              <a:rPr lang="en-US" dirty="0" err="1">
                <a:latin typeface="+mn-lt"/>
              </a:rPr>
              <a:t>yo</a:t>
            </a:r>
            <a:r>
              <a:rPr lang="en-US" dirty="0">
                <a:latin typeface="+mn-lt"/>
              </a:rPr>
              <a:t> no </a:t>
            </a:r>
            <a:r>
              <a:rPr lang="en-US" dirty="0" err="1">
                <a:latin typeface="+mn-lt"/>
              </a:rPr>
              <a:t>sé</a:t>
            </a:r>
            <a:r>
              <a:rPr lang="en-US" dirty="0">
                <a:latin typeface="+mn-lt"/>
              </a:rPr>
              <a:t> que le </a:t>
            </a:r>
            <a:r>
              <a:rPr lang="en-US" dirty="0" err="1">
                <a:latin typeface="+mn-lt"/>
              </a:rPr>
              <a:t>pasó</a:t>
            </a:r>
            <a:r>
              <a:rPr lang="en-US" dirty="0">
                <a:latin typeface="+mn-lt"/>
              </a:rPr>
              <a:t> a la </a:t>
            </a:r>
            <a:r>
              <a:rPr lang="en-US" dirty="0" err="1">
                <a:latin typeface="+mn-lt"/>
              </a:rPr>
              <a:t>camioneta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porque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ella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tiene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gasolina</a:t>
            </a:r>
            <a:r>
              <a:rPr lang="en-US" dirty="0">
                <a:latin typeface="+mn-lt"/>
              </a:rPr>
              <a:t> y </a:t>
            </a:r>
            <a:r>
              <a:rPr lang="en-US" dirty="0" err="1">
                <a:latin typeface="+mn-lt"/>
              </a:rPr>
              <a:t>ella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estaba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caminando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bien</a:t>
            </a:r>
            <a:r>
              <a:rPr lang="en-US" dirty="0">
                <a:latin typeface="+mn-lt"/>
              </a:rPr>
              <a:t>.</a:t>
            </a:r>
            <a:br>
              <a:rPr lang="en-US" dirty="0">
                <a:latin typeface="+mn-lt"/>
              </a:rPr>
            </a:b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‘But I don’t know what happened to the pick-up because it has gas and it was running fine.’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Overt impersonal subject pronoun </a:t>
            </a:r>
            <a:r>
              <a:rPr lang="en-US" i="1" dirty="0" err="1">
                <a:latin typeface="+mn-lt"/>
              </a:rPr>
              <a:t>ello</a:t>
            </a:r>
            <a:r>
              <a:rPr lang="en-US" dirty="0">
                <a:latin typeface="+mn-lt"/>
              </a:rPr>
              <a:t> (‘it/there’)</a:t>
            </a:r>
          </a:p>
          <a:p>
            <a:pPr lvl="1"/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Ello hay personas que lo </a:t>
            </a:r>
            <a:r>
              <a:rPr lang="en-US" dirty="0" err="1">
                <a:latin typeface="+mn-lt"/>
              </a:rPr>
              <a:t>aprenden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bien</a:t>
            </a:r>
            <a:r>
              <a:rPr lang="en-US" dirty="0">
                <a:latin typeface="+mn-lt"/>
              </a:rPr>
              <a:t>.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‘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There are people who learn it well.’</a:t>
            </a:r>
          </a:p>
          <a:p>
            <a:pPr marL="342900" lvl="1" indent="0">
              <a:buNone/>
            </a:pPr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dirty="0" err="1">
                <a:latin typeface="+mn-lt"/>
              </a:rPr>
              <a:t>Dicen</a:t>
            </a:r>
            <a:r>
              <a:rPr lang="en-US" dirty="0">
                <a:latin typeface="+mn-lt"/>
              </a:rPr>
              <a:t> que </a:t>
            </a:r>
            <a:r>
              <a:rPr lang="en-US" dirty="0" err="1">
                <a:latin typeface="+mn-lt"/>
              </a:rPr>
              <a:t>ello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va</a:t>
            </a:r>
            <a:r>
              <a:rPr lang="en-US" dirty="0">
                <a:latin typeface="+mn-lt"/>
              </a:rPr>
              <a:t> a </a:t>
            </a:r>
            <a:r>
              <a:rPr lang="en-US" dirty="0" err="1">
                <a:latin typeface="+mn-lt"/>
              </a:rPr>
              <a:t>llover</a:t>
            </a:r>
            <a:r>
              <a:rPr lang="en-US" dirty="0">
                <a:latin typeface="+mn-lt"/>
              </a:rPr>
              <a:t>.</a:t>
            </a:r>
            <a:br>
              <a:rPr lang="en-US" dirty="0">
                <a:latin typeface="+mn-lt"/>
              </a:rPr>
            </a:b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‘They say it will rain.’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65D0885-DAE3-3E41-BB59-97891818186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952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4CD64-AC46-BD48-BD00-6170C1EE3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Dominican Spanish: Morphosyntax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1D378C-5DEB-1748-8968-88274A3B01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Focus constructions: no / </a:t>
            </a:r>
            <a:r>
              <a:rPr lang="en-US" dirty="0" err="1">
                <a:latin typeface="+mn-lt"/>
              </a:rPr>
              <a:t>sí</a:t>
            </a:r>
            <a:r>
              <a:rPr lang="en-US" dirty="0">
                <a:latin typeface="+mn-lt"/>
              </a:rPr>
              <a:t> ‘yes’ / ser ‘to be’</a:t>
            </a:r>
          </a:p>
          <a:p>
            <a:pPr lvl="1"/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No no </a:t>
            </a:r>
            <a:r>
              <a:rPr lang="en-US" dirty="0" err="1">
                <a:latin typeface="+mn-lt"/>
              </a:rPr>
              <a:t>voy</a:t>
            </a:r>
            <a:r>
              <a:rPr lang="en-US" dirty="0">
                <a:latin typeface="+mn-lt"/>
              </a:rPr>
              <a:t> para </a:t>
            </a:r>
            <a:r>
              <a:rPr lang="en-US" dirty="0" err="1">
                <a:latin typeface="+mn-lt"/>
              </a:rPr>
              <a:t>allá</a:t>
            </a:r>
            <a:r>
              <a:rPr lang="en-US" dirty="0">
                <a:latin typeface="+mn-lt"/>
              </a:rPr>
              <a:t> no. </a:t>
            </a:r>
            <a:br>
              <a:rPr lang="en-US" dirty="0">
                <a:latin typeface="+mn-lt"/>
              </a:rPr>
            </a:b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‘I am NOT going there.’</a:t>
            </a:r>
          </a:p>
          <a:p>
            <a:pPr lvl="1">
              <a:buFont typeface="Helvetica" pitchFamily="2" charset="0"/>
              <a:buChar char="–"/>
            </a:pPr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Tú lo </a:t>
            </a:r>
            <a:r>
              <a:rPr lang="en-US" dirty="0" err="1">
                <a:latin typeface="+mn-lt"/>
              </a:rPr>
              <a:t>ves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así</a:t>
            </a:r>
            <a:r>
              <a:rPr lang="en-US" dirty="0">
                <a:latin typeface="+mn-lt"/>
              </a:rPr>
              <a:t>, </a:t>
            </a:r>
            <a:r>
              <a:rPr lang="en-US" dirty="0" err="1">
                <a:latin typeface="+mn-lt"/>
              </a:rPr>
              <a:t>pero</a:t>
            </a:r>
            <a:r>
              <a:rPr lang="en-US" dirty="0">
                <a:latin typeface="+mn-lt"/>
              </a:rPr>
              <a:t> ese </a:t>
            </a:r>
            <a:r>
              <a:rPr lang="en-US" dirty="0" err="1">
                <a:latin typeface="+mn-lt"/>
              </a:rPr>
              <a:t>viejito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tiene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dinero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sí</a:t>
            </a:r>
            <a:r>
              <a:rPr lang="en-US" dirty="0">
                <a:latin typeface="+mn-lt"/>
              </a:rPr>
              <a:t>.</a:t>
            </a:r>
            <a:br>
              <a:rPr lang="en-US" dirty="0">
                <a:latin typeface="+mn-lt"/>
              </a:rPr>
            </a:b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‘You see him like that, but that old man really HAS money.’</a:t>
            </a:r>
            <a:br>
              <a:rPr lang="en-US" dirty="0">
                <a:latin typeface="+mn-lt"/>
              </a:rPr>
            </a:br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dirty="0" err="1">
                <a:latin typeface="+mn-lt"/>
              </a:rPr>
              <a:t>Nosotras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íbamos</a:t>
            </a:r>
            <a:r>
              <a:rPr lang="en-US" dirty="0">
                <a:latin typeface="+mn-lt"/>
              </a:rPr>
              <a:t> era para el </a:t>
            </a:r>
            <a:r>
              <a:rPr lang="en-US" dirty="0" err="1">
                <a:latin typeface="+mn-lt"/>
              </a:rPr>
              <a:t>río</a:t>
            </a:r>
            <a:r>
              <a:rPr lang="en-US" dirty="0">
                <a:latin typeface="+mn-lt"/>
              </a:rPr>
              <a:t>.</a:t>
            </a:r>
            <a:br>
              <a:rPr lang="en-US" dirty="0">
                <a:latin typeface="+mn-lt"/>
              </a:rPr>
            </a:b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‘We were going to the river [not elsewhere].’</a:t>
            </a:r>
          </a:p>
          <a:p>
            <a:pPr lvl="1">
              <a:buFont typeface="Helvetica" pitchFamily="2" charset="0"/>
              <a:buChar char="–"/>
            </a:pPr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Cristo </a:t>
            </a:r>
            <a:r>
              <a:rPr lang="en-US" dirty="0" err="1">
                <a:latin typeface="+mn-lt"/>
              </a:rPr>
              <a:t>murió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fue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crucificado</a:t>
            </a:r>
            <a:r>
              <a:rPr lang="en-US" dirty="0">
                <a:latin typeface="+mn-lt"/>
              </a:rPr>
              <a:t>.</a:t>
            </a:r>
            <a:br>
              <a:rPr lang="en-US" dirty="0">
                <a:latin typeface="+mn-lt"/>
              </a:rPr>
            </a:b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‘Christ died crucified [not any other way].’</a:t>
            </a:r>
          </a:p>
          <a:p>
            <a:endParaRPr lang="en-US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D59804-D699-D14E-9FEF-93826CFBF3A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0F15DBD6-FCE6-AF49-815A-511AF371924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16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Dominican Spanish: Phonology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Syllable-final nasal: velarization, deletion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 err="1">
                <a:latin typeface="+mn-lt"/>
              </a:rPr>
              <a:t>Jua</a:t>
            </a:r>
            <a:r>
              <a:rPr lang="en-US" dirty="0">
                <a:latin typeface="+mn-lt"/>
              </a:rPr>
              <a:t>[</a:t>
            </a:r>
            <a:r>
              <a:rPr lang="en-US" dirty="0" err="1">
                <a:latin typeface="+mn-lt"/>
                <a:cs typeface="Symbol" charset="2"/>
              </a:rPr>
              <a:t>ŋ</a:t>
            </a:r>
            <a:r>
              <a:rPr lang="en-US" dirty="0">
                <a:latin typeface="+mn-lt"/>
              </a:rPr>
              <a:t>] y María </a:t>
            </a:r>
            <a:r>
              <a:rPr lang="en-US" dirty="0" err="1">
                <a:latin typeface="+mn-lt"/>
              </a:rPr>
              <a:t>estudia</a:t>
            </a:r>
            <a:r>
              <a:rPr lang="en-US" dirty="0">
                <a:latin typeface="+mn-lt"/>
              </a:rPr>
              <a:t>[</a:t>
            </a:r>
            <a:r>
              <a:rPr lang="en-US" dirty="0" err="1">
                <a:latin typeface="+mn-lt"/>
                <a:cs typeface="Symbol" charset="2"/>
              </a:rPr>
              <a:t>ŋ</a:t>
            </a:r>
            <a:r>
              <a:rPr lang="en-US" dirty="0">
                <a:latin typeface="+mn-lt"/>
              </a:rPr>
              <a:t>] 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Ju[</a:t>
            </a:r>
            <a:r>
              <a:rPr lang="en-US" dirty="0" err="1">
                <a:latin typeface="+mn-lt"/>
              </a:rPr>
              <a:t>ã</a:t>
            </a:r>
            <a:r>
              <a:rPr lang="en-US" dirty="0">
                <a:latin typeface="+mn-lt"/>
              </a:rPr>
              <a:t>] y María </a:t>
            </a:r>
            <a:r>
              <a:rPr lang="en-US" dirty="0" err="1">
                <a:latin typeface="+mn-lt"/>
              </a:rPr>
              <a:t>estudi</a:t>
            </a:r>
            <a:r>
              <a:rPr lang="en-US" dirty="0">
                <a:latin typeface="+mn-lt"/>
              </a:rPr>
              <a:t>[</a:t>
            </a:r>
            <a:r>
              <a:rPr lang="en-US" dirty="0" err="1">
                <a:latin typeface="+mn-lt"/>
              </a:rPr>
              <a:t>ã</a:t>
            </a:r>
            <a:r>
              <a:rPr lang="en-US" dirty="0">
                <a:latin typeface="+mn-lt"/>
              </a:rPr>
              <a:t>]</a:t>
            </a:r>
          </a:p>
          <a:p>
            <a:pPr lvl="1">
              <a:buFont typeface="Helvetica" pitchFamily="2" charset="0"/>
              <a:buChar char="–"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Etymological /s/: elision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las casas ~ la casa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 err="1">
                <a:latin typeface="+mn-lt"/>
              </a:rPr>
              <a:t>estudias</a:t>
            </a:r>
            <a:r>
              <a:rPr lang="en-US" dirty="0">
                <a:latin typeface="+mn-lt"/>
              </a:rPr>
              <a:t> ~ </a:t>
            </a:r>
            <a:r>
              <a:rPr lang="en-US" dirty="0" err="1">
                <a:latin typeface="+mn-lt"/>
              </a:rPr>
              <a:t>estudia</a:t>
            </a:r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la- </a:t>
            </a:r>
            <a:r>
              <a:rPr lang="en-US" dirty="0" err="1">
                <a:latin typeface="+mn-lt"/>
              </a:rPr>
              <a:t>mujere</a:t>
            </a:r>
            <a:r>
              <a:rPr lang="en-US" dirty="0">
                <a:latin typeface="+mn-lt"/>
              </a:rPr>
              <a:t>-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‘the women’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do- </a:t>
            </a:r>
            <a:r>
              <a:rPr lang="en-US" dirty="0" err="1">
                <a:latin typeface="+mn-lt"/>
              </a:rPr>
              <a:t>cafese</a:t>
            </a:r>
            <a:r>
              <a:rPr lang="en-US" dirty="0">
                <a:latin typeface="+mn-lt"/>
              </a:rPr>
              <a:t>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‘two coffees’</a:t>
            </a:r>
          </a:p>
          <a:p>
            <a:pPr lvl="1">
              <a:buFont typeface="Helvetica" pitchFamily="2" charset="0"/>
              <a:buChar char="–"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Non-etymological [s] insertion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¡</a:t>
            </a:r>
            <a:r>
              <a:rPr lang="en-US" dirty="0" err="1">
                <a:latin typeface="+mn-lt"/>
              </a:rPr>
              <a:t>Hola</a:t>
            </a:r>
            <a:r>
              <a:rPr lang="en-US" dirty="0">
                <a:latin typeface="+mn-lt"/>
              </a:rPr>
              <a:t>[s] Ja[s]</a:t>
            </a:r>
            <a:r>
              <a:rPr lang="en-US" dirty="0" err="1">
                <a:latin typeface="+mn-lt"/>
              </a:rPr>
              <a:t>queline</a:t>
            </a:r>
            <a:r>
              <a:rPr lang="en-US" dirty="0">
                <a:latin typeface="+mn-lt"/>
              </a:rPr>
              <a:t>!</a:t>
            </a:r>
          </a:p>
          <a:p>
            <a:pPr lvl="3"/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65D0885-DAE3-3E41-BB59-978918181868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Content Placeholder 6" descr="Los3men2.jpg">
            <a:extLst>
              <a:ext uri="{FF2B5EF4-FFF2-40B4-BE49-F238E27FC236}">
                <a16:creationId xmlns:a16="http://schemas.microsoft.com/office/drawing/2014/main" id="{A9561374-0252-3948-9235-6285B6F2BC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114" r="20114"/>
          <a:stretch>
            <a:fillRect/>
          </a:stretch>
        </p:blipFill>
        <p:spPr>
          <a:xfrm>
            <a:off x="5080000" y="1889733"/>
            <a:ext cx="3657600" cy="4590288"/>
          </a:xfrm>
          <a:prstGeom prst="rect">
            <a:avLst/>
          </a:prstGeom>
        </p:spPr>
      </p:pic>
      <p:pic>
        <p:nvPicPr>
          <p:cNvPr id="6" name="Picture 4" descr="IMG_0082">
            <a:extLst>
              <a:ext uri="{FF2B5EF4-FFF2-40B4-BE49-F238E27FC236}">
                <a16:creationId xmlns:a16="http://schemas.microsoft.com/office/drawing/2014/main" id="{BA486A75-5BC6-EB4B-9F0F-C83009739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20114" r="20114"/>
          <a:stretch>
            <a:fillRect/>
          </a:stretch>
        </p:blipFill>
        <p:spPr>
          <a:xfrm>
            <a:off x="8534400" y="115579"/>
            <a:ext cx="3657600" cy="459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551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Dominican Spanish: Phonology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+mn-lt"/>
              </a:rPr>
              <a:t>Prosodic</a:t>
            </a:r>
          </a:p>
          <a:p>
            <a:pPr lvl="1">
              <a:buFont typeface="Helvetica" pitchFamily="2" charset="0"/>
              <a:buChar char="–"/>
            </a:pPr>
            <a:r>
              <a:rPr lang="en-US" i="1" dirty="0">
                <a:latin typeface="+mn-lt"/>
              </a:rPr>
              <a:t>Pero </a:t>
            </a:r>
            <a:r>
              <a:rPr lang="en-US" i="1" dirty="0" err="1">
                <a:latin typeface="+mn-lt"/>
              </a:rPr>
              <a:t>ven</a:t>
            </a:r>
            <a:r>
              <a:rPr lang="en-US" i="1" dirty="0">
                <a:latin typeface="+mn-lt"/>
              </a:rPr>
              <a:t> </a:t>
            </a:r>
            <a:r>
              <a:rPr lang="en-US" i="1" dirty="0" err="1">
                <a:latin typeface="+mn-lt"/>
              </a:rPr>
              <a:t>acá</a:t>
            </a:r>
            <a:r>
              <a:rPr lang="en-US" i="1" dirty="0">
                <a:latin typeface="+mn-lt"/>
              </a:rPr>
              <a:t> </a:t>
            </a:r>
            <a:r>
              <a:rPr lang="en-US" dirty="0">
                <a:latin typeface="+mn-lt"/>
              </a:rPr>
              <a:t>…</a:t>
            </a:r>
          </a:p>
          <a:p>
            <a:pPr lvl="1">
              <a:buFont typeface="Helvetica" pitchFamily="2" charset="0"/>
              <a:buChar char="–"/>
            </a:pPr>
            <a:r>
              <a:rPr lang="en-US" i="1" dirty="0" err="1">
                <a:latin typeface="+mn-lt"/>
              </a:rPr>
              <a:t>Sí</a:t>
            </a:r>
            <a:r>
              <a:rPr lang="en-US" dirty="0">
                <a:latin typeface="+mn-lt"/>
              </a:rPr>
              <a:t> …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Listing intonation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Regional: segmental and prosodic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Capital: lambdacism (</a:t>
            </a:r>
            <a:r>
              <a:rPr lang="en-US" i="1" dirty="0" err="1">
                <a:latin typeface="+mn-lt"/>
              </a:rPr>
              <a:t>hablan</a:t>
            </a:r>
            <a:r>
              <a:rPr lang="en-US" i="1" dirty="0">
                <a:latin typeface="+mn-lt"/>
              </a:rPr>
              <a:t> con la l </a:t>
            </a:r>
            <a:r>
              <a:rPr lang="en-US" dirty="0">
                <a:latin typeface="+mn-lt"/>
              </a:rPr>
              <a:t>) </a:t>
            </a:r>
            <a:r>
              <a:rPr lang="en-US" i="1" dirty="0"/>
              <a:t>mar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[mal]</a:t>
            </a:r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South: </a:t>
            </a:r>
            <a:r>
              <a:rPr lang="en-US" dirty="0" err="1">
                <a:latin typeface="+mn-lt"/>
              </a:rPr>
              <a:t>rotacism</a:t>
            </a:r>
            <a:r>
              <a:rPr lang="en-US" dirty="0">
                <a:latin typeface="+mn-lt"/>
              </a:rPr>
              <a:t> (</a:t>
            </a:r>
            <a:r>
              <a:rPr lang="en-US" i="1" dirty="0" err="1">
                <a:latin typeface="+mn-lt"/>
              </a:rPr>
              <a:t>hablan</a:t>
            </a:r>
            <a:r>
              <a:rPr lang="en-US" i="1" dirty="0">
                <a:latin typeface="+mn-lt"/>
              </a:rPr>
              <a:t> con la r </a:t>
            </a:r>
            <a:r>
              <a:rPr lang="en-US" dirty="0">
                <a:latin typeface="+mn-lt"/>
              </a:rPr>
              <a:t>) </a:t>
            </a:r>
            <a:r>
              <a:rPr lang="en-US" i="1" dirty="0">
                <a:solidFill>
                  <a:prstClr val="black">
                    <a:lumMod val="75000"/>
                    <a:lumOff val="25000"/>
                  </a:prstClr>
                </a:solidFill>
                <a:latin typeface="Corbel" panose="020B0503020204020204"/>
              </a:rPr>
              <a:t>mal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orbel" panose="020B0503020204020204"/>
                <a:sym typeface="Wingdings" pitchFamily="2" charset="2"/>
              </a:rPr>
              <a:t> [</a:t>
            </a: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Corbel" panose="020B0503020204020204"/>
              </a:rPr>
              <a:t>ma</a:t>
            </a: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Corbel" panose="020B0503020204020204"/>
                <a:sym typeface="Wingdings" pitchFamily="2" charset="2"/>
              </a:rPr>
              <a:t>ɾ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orbel" panose="020B0503020204020204"/>
                <a:sym typeface="Wingdings" pitchFamily="2" charset="2"/>
              </a:rPr>
              <a:t>] 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 err="1">
                <a:latin typeface="+mn-lt"/>
              </a:rPr>
              <a:t>Cibao</a:t>
            </a:r>
            <a:r>
              <a:rPr lang="en-US" dirty="0">
                <a:latin typeface="+mn-lt"/>
              </a:rPr>
              <a:t>: vocalization (</a:t>
            </a:r>
            <a:r>
              <a:rPr lang="en-US" i="1" dirty="0" err="1">
                <a:latin typeface="+mn-lt"/>
              </a:rPr>
              <a:t>hablan</a:t>
            </a:r>
            <a:r>
              <a:rPr lang="en-US" i="1" dirty="0">
                <a:latin typeface="+mn-lt"/>
              </a:rPr>
              <a:t> con la </a:t>
            </a:r>
            <a:r>
              <a:rPr lang="en-US" i="1" dirty="0" err="1">
                <a:latin typeface="+mn-lt"/>
              </a:rPr>
              <a:t>i</a:t>
            </a:r>
            <a:r>
              <a:rPr lang="en-US" i="1" dirty="0">
                <a:latin typeface="+mn-lt"/>
              </a:rPr>
              <a:t> </a:t>
            </a:r>
            <a:r>
              <a:rPr lang="en-US" dirty="0">
                <a:latin typeface="+mn-lt"/>
              </a:rPr>
              <a:t>) </a:t>
            </a:r>
            <a:r>
              <a:rPr lang="en-US" i="1" dirty="0">
                <a:latin typeface="+mn-lt"/>
              </a:rPr>
              <a:t>mal/mar </a:t>
            </a:r>
            <a:r>
              <a:rPr lang="en-US" dirty="0">
                <a:latin typeface="+mn-lt"/>
                <a:sym typeface="Wingdings" pitchFamily="2" charset="2"/>
              </a:rPr>
              <a:t>[ </a:t>
            </a:r>
            <a:r>
              <a:rPr lang="en-US" dirty="0" err="1">
                <a:latin typeface="+mn-lt"/>
                <a:sym typeface="Wingdings" pitchFamily="2" charset="2"/>
              </a:rPr>
              <a:t>maj</a:t>
            </a:r>
            <a:r>
              <a:rPr lang="en-US" dirty="0">
                <a:latin typeface="+mn-lt"/>
                <a:sym typeface="Wingdings" pitchFamily="2" charset="2"/>
              </a:rPr>
              <a:t>]</a:t>
            </a:r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i="1" dirty="0" err="1">
                <a:latin typeface="+mn-lt"/>
              </a:rPr>
              <a:t>Fronterizo</a:t>
            </a:r>
            <a:r>
              <a:rPr lang="en-US" dirty="0">
                <a:latin typeface="+mn-lt"/>
              </a:rPr>
              <a:t> ‘border’ intonation</a:t>
            </a:r>
          </a:p>
          <a:p>
            <a:pPr marL="342900" lvl="1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Hypercorrection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 err="1">
                <a:latin typeface="+mn-lt"/>
              </a:rPr>
              <a:t>muy</a:t>
            </a:r>
            <a:r>
              <a:rPr lang="en-US" dirty="0">
                <a:latin typeface="+mn-lt"/>
              </a:rPr>
              <a:t> </a:t>
            </a:r>
            <a:r>
              <a:rPr lang="en-US" dirty="0">
                <a:latin typeface="+mn-lt"/>
                <a:sym typeface="Wingdings" pitchFamily="2" charset="2"/>
              </a:rPr>
              <a:t> [</a:t>
            </a:r>
            <a:r>
              <a:rPr lang="en-US" dirty="0" err="1">
                <a:latin typeface="+mn-lt"/>
              </a:rPr>
              <a:t>mu</a:t>
            </a:r>
            <a:r>
              <a:rPr lang="en-US" dirty="0" err="1">
                <a:latin typeface="+mn-lt"/>
                <a:sym typeface="Wingdings" pitchFamily="2" charset="2"/>
              </a:rPr>
              <a:t>ɾ</a:t>
            </a:r>
            <a:r>
              <a:rPr lang="en-US" dirty="0">
                <a:latin typeface="+mn-lt"/>
                <a:sym typeface="Wingdings" pitchFamily="2" charset="2"/>
              </a:rPr>
              <a:t>]/[</a:t>
            </a:r>
            <a:r>
              <a:rPr lang="en-US" dirty="0" err="1">
                <a:latin typeface="+mn-lt"/>
                <a:sym typeface="Wingdings" pitchFamily="2" charset="2"/>
              </a:rPr>
              <a:t>mul</a:t>
            </a:r>
            <a:r>
              <a:rPr lang="en-US" dirty="0">
                <a:latin typeface="+mn-lt"/>
                <a:sym typeface="Wingdings" pitchFamily="2" charset="2"/>
              </a:rPr>
              <a:t>]</a:t>
            </a:r>
          </a:p>
          <a:p>
            <a:pPr marL="266700" lvl="1" indent="0">
              <a:buNone/>
            </a:pPr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65D0885-DAE3-3E41-BB59-97891818186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15597" y="115579"/>
            <a:ext cx="11360800" cy="1108400"/>
          </a:xfrm>
        </p:spPr>
        <p:txBody>
          <a:bodyPr/>
          <a:lstStyle/>
          <a:p>
            <a:r>
              <a:rPr lang="en-US" dirty="0"/>
              <a:t>Speech samples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body" idx="1"/>
          </p:nvPr>
        </p:nvSpPr>
        <p:spPr>
          <a:xfrm>
            <a:off x="415600" y="1223978"/>
            <a:ext cx="11360800" cy="551844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_tradnl" dirty="0">
                <a:latin typeface="+mn-lt"/>
              </a:rPr>
              <a:t>Sí, porque ello hay haitianos  buenos y ello hay haitianos que son, usted ve, cosa, pero ello hay haitianos que vienen aquí y uno los, los trata bien.</a:t>
            </a:r>
          </a:p>
          <a:p>
            <a:pPr marL="457200" indent="-457200">
              <a:buFont typeface="+mj-lt"/>
              <a:buAutoNum type="arabicPeriod"/>
            </a:pPr>
            <a:endParaRPr lang="es-ES_tradnl" dirty="0"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endParaRPr lang="es-ES_tradnl" dirty="0"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endParaRPr lang="es-ES_tradnl" dirty="0"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es-ES_tradnl" dirty="0">
                <a:latin typeface="+mn-lt"/>
              </a:rPr>
              <a:t>No … Yo quiero aprender sí. … Porque, porque yo he escuchado los muchachos hablar y a mí, yo quiero aprender también…</a:t>
            </a:r>
          </a:p>
          <a:p>
            <a:pPr marL="457200" indent="-457200">
              <a:buFont typeface="+mj-lt"/>
              <a:buAutoNum type="arabicPeriod"/>
            </a:pPr>
            <a:endParaRPr lang="es-ES_tradnl" dirty="0"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endParaRPr lang="es-ES_tradnl" dirty="0"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es-ES_tradnl" dirty="0">
                <a:latin typeface="+mn-lt"/>
              </a:rPr>
              <a:t>Mi mamá se llama Carmen Rosa; yo soy la más vieja, y mi hermano, mi hermana la que me sigue, tiene nueve años y se llama Verónica, uno se llama </a:t>
            </a:r>
            <a:r>
              <a:rPr lang="es-ES_tradnl" dirty="0" err="1">
                <a:latin typeface="+mn-lt"/>
              </a:rPr>
              <a:t>Andi</a:t>
            </a:r>
            <a:r>
              <a:rPr lang="es-ES_tradnl" dirty="0">
                <a:latin typeface="+mn-lt"/>
              </a:rPr>
              <a:t> y el otro Luis Ángel.</a:t>
            </a:r>
          </a:p>
          <a:p>
            <a:pPr marL="457200" indent="-457200">
              <a:buFont typeface="+mj-lt"/>
              <a:buAutoNum type="arabicPeriod"/>
            </a:pPr>
            <a:endParaRPr lang="es-ES_tradnl" dirty="0"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endParaRPr lang="es-ES_tradnl" dirty="0"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es-ES_tradnl" dirty="0">
                <a:latin typeface="+mn-lt"/>
              </a:rPr>
              <a:t>[el galipote] … estaba enamorado de mí. Y él me dijo a mí, desde que yo vivía en El Pino era eso. Yo siempre me gustaba bañarme de nochecita en el baño que quedaba fuera de la casa y me dice un día, dice, “Para allá voy, para allá voy yo esta noche a verte.” Bueno yo me quedé, digo, “Mire, usted está loco es, usted, qué usted es? Usted es un brujo?”</a:t>
            </a:r>
          </a:p>
          <a:p>
            <a:pPr marL="457200" indent="-457200">
              <a:buFont typeface="+mj-lt"/>
              <a:buAutoNum type="arabicPeriod"/>
            </a:pPr>
            <a:endParaRPr lang="es-ES_tradnl" dirty="0"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es-ES_tradnl" altLang="ja-JP" dirty="0">
                <a:solidFill>
                  <a:schemeClr val="tx1"/>
                </a:solidFill>
              </a:rPr>
              <a:t>La familia mía es de a[s]</a:t>
            </a:r>
            <a:r>
              <a:rPr lang="es-ES_tradnl" altLang="ja-JP" dirty="0" err="1">
                <a:solidFill>
                  <a:schemeClr val="tx1"/>
                </a:solidFill>
              </a:rPr>
              <a:t>quí</a:t>
            </a:r>
            <a:r>
              <a:rPr lang="es-ES_tradnl" altLang="ja-JP" dirty="0">
                <a:solidFill>
                  <a:schemeClr val="tx1"/>
                </a:solidFill>
              </a:rPr>
              <a:t> mismo…de aquí … A mí, a mí[</a:t>
            </a:r>
            <a:r>
              <a:rPr lang="es-ES_tradnl" dirty="0">
                <a:solidFill>
                  <a:schemeClr val="tx1"/>
                </a:solidFill>
              </a:rPr>
              <a:t>s]</a:t>
            </a:r>
            <a:r>
              <a:rPr lang="es-ES_tradnl" altLang="ja-JP" dirty="0">
                <a:solidFill>
                  <a:schemeClr val="tx1"/>
                </a:solidFill>
              </a:rPr>
              <a:t> me gusta la agricultura.</a:t>
            </a:r>
          </a:p>
          <a:p>
            <a:pPr marL="457200" indent="-457200">
              <a:buFont typeface="+mj-lt"/>
              <a:buAutoNum type="arabicPeriod"/>
            </a:pPr>
            <a:endParaRPr lang="es-ES_tradnl" dirty="0"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endParaRPr lang="es-ES_tradnl" dirty="0"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s-ES_tradnl" dirty="0"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endParaRPr lang="es-ES_tradnl" dirty="0"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3267FE8-F13F-4D4C-B04D-7BE8D8BDCCC6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3" name="caona.aiff">
            <a:hlinkClick r:id="" action="ppaction://media"/>
            <a:extLst>
              <a:ext uri="{FF2B5EF4-FFF2-40B4-BE49-F238E27FC236}">
                <a16:creationId xmlns:a16="http://schemas.microsoft.com/office/drawing/2014/main" id="{0999A837-1903-2A46-8029-73CA0C6286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15599" y="1764843"/>
            <a:ext cx="594705" cy="594705"/>
          </a:xfrm>
          <a:prstGeom prst="rect">
            <a:avLst/>
          </a:prstGeom>
        </p:spPr>
      </p:pic>
      <p:pic>
        <p:nvPicPr>
          <p:cNvPr id="7" name="DAM10_15.wav">
            <a:hlinkClick r:id="" action="ppaction://media"/>
            <a:extLst>
              <a:ext uri="{FF2B5EF4-FFF2-40B4-BE49-F238E27FC236}">
                <a16:creationId xmlns:a16="http://schemas.microsoft.com/office/drawing/2014/main" id="{C526ECBF-0FF9-614F-8635-8C8CAFE4D5C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15598" y="2774553"/>
            <a:ext cx="594706" cy="594706"/>
          </a:xfrm>
          <a:prstGeom prst="rect">
            <a:avLst/>
          </a:prstGeom>
        </p:spPr>
      </p:pic>
      <p:pic>
        <p:nvPicPr>
          <p:cNvPr id="14" name="JU_7_7_galipote.mp3">
            <a:hlinkClick r:id="" action="ppaction://media"/>
            <a:extLst>
              <a:ext uri="{FF2B5EF4-FFF2-40B4-BE49-F238E27FC236}">
                <a16:creationId xmlns:a16="http://schemas.microsoft.com/office/drawing/2014/main" id="{EA909A10-172B-3E4F-A8B8-C19C9477D5B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48805" y="4885151"/>
            <a:ext cx="661499" cy="661499"/>
          </a:xfrm>
          <a:prstGeom prst="rect">
            <a:avLst/>
          </a:prstGeom>
        </p:spPr>
      </p:pic>
      <p:pic>
        <p:nvPicPr>
          <p:cNvPr id="16" name="Katherine_1_list.wav">
            <a:hlinkClick r:id="" action="ppaction://media"/>
            <a:extLst>
              <a:ext uri="{FF2B5EF4-FFF2-40B4-BE49-F238E27FC236}">
                <a16:creationId xmlns:a16="http://schemas.microsoft.com/office/drawing/2014/main" id="{8161B57B-EE5E-B947-B3D8-0B08D21675E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15597" y="3875440"/>
            <a:ext cx="594707" cy="594707"/>
          </a:xfrm>
          <a:prstGeom prst="rect">
            <a:avLst/>
          </a:prstGeom>
        </p:spPr>
      </p:pic>
      <p:pic>
        <p:nvPicPr>
          <p:cNvPr id="12" name="Gerardo_asqui_a mis.wav">
            <a:hlinkClick r:id="" action="ppaction://media"/>
            <a:extLst>
              <a:ext uri="{FF2B5EF4-FFF2-40B4-BE49-F238E27FC236}">
                <a16:creationId xmlns:a16="http://schemas.microsoft.com/office/drawing/2014/main" id="{E33EF116-095D-3645-A539-4133EC848B5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15597" y="5986039"/>
            <a:ext cx="524800" cy="52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57326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15600" y="108779"/>
            <a:ext cx="11360800" cy="1108400"/>
          </a:xfrm>
        </p:spPr>
        <p:txBody>
          <a:bodyPr/>
          <a:lstStyle/>
          <a:p>
            <a:r>
              <a:rPr lang="en-US" dirty="0"/>
              <a:t>Speech samples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body" idx="1"/>
          </p:nvPr>
        </p:nvSpPr>
        <p:spPr>
          <a:xfrm>
            <a:off x="415600" y="1217179"/>
            <a:ext cx="11360800" cy="4637257"/>
          </a:xfrm>
        </p:spPr>
        <p:txBody>
          <a:bodyPr>
            <a:norm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latin typeface="+mn-lt"/>
              </a:rPr>
              <a:t>Como no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ten</a:t>
            </a:r>
            <a:r>
              <a:rPr lang="en-US" altLang="ja-JP" dirty="0" err="1">
                <a:solidFill>
                  <a:schemeClr val="tx1"/>
                </a:solidFill>
                <a:latin typeface="+mn-lt"/>
              </a:rPr>
              <a:t>ía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 burro</a:t>
            </a:r>
            <a:r>
              <a:rPr lang="es-ES_tradnl" altLang="ja-JP" dirty="0">
                <a:solidFill>
                  <a:schemeClr val="tx1"/>
                </a:solidFill>
                <a:latin typeface="+mn-lt"/>
              </a:rPr>
              <a:t>[</a:t>
            </a:r>
            <a:r>
              <a:rPr lang="es-ES_tradnl" dirty="0">
                <a:solidFill>
                  <a:schemeClr val="tx1"/>
                </a:solidFill>
                <a:latin typeface="+mn-lt"/>
              </a:rPr>
              <a:t>s]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ja-JP" dirty="0" err="1">
                <a:solidFill>
                  <a:schemeClr val="tx1"/>
                </a:solidFill>
                <a:latin typeface="+mn-lt"/>
              </a:rPr>
              <a:t>decidiose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+mn-lt"/>
              </a:rPr>
              <a:t>irse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 a pie</a:t>
            </a:r>
            <a:r>
              <a:rPr lang="es-ES_tradnl" altLang="ja-JP" dirty="0">
                <a:solidFill>
                  <a:schemeClr val="tx1"/>
                </a:solidFill>
                <a:latin typeface="+mn-lt"/>
              </a:rPr>
              <a:t>[</a:t>
            </a:r>
            <a:r>
              <a:rPr lang="es-ES_tradnl" dirty="0">
                <a:solidFill>
                  <a:schemeClr val="tx1"/>
                </a:solidFill>
                <a:latin typeface="+mn-lt"/>
              </a:rPr>
              <a:t>s]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ja-JP" dirty="0" err="1">
                <a:solidFill>
                  <a:schemeClr val="tx1"/>
                </a:solidFill>
                <a:latin typeface="+mn-lt"/>
              </a:rPr>
              <a:t>como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+mn-lt"/>
              </a:rPr>
              <a:t>hubiera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+mn-lt"/>
              </a:rPr>
              <a:t>llovido</a:t>
            </a:r>
            <a:r>
              <a:rPr lang="es-ES_tradnl" altLang="ja-JP" dirty="0">
                <a:solidFill>
                  <a:schemeClr val="tx1"/>
                </a:solidFill>
                <a:latin typeface="+mn-lt"/>
              </a:rPr>
              <a:t>[</a:t>
            </a:r>
            <a:r>
              <a:rPr lang="es-ES_tradnl" dirty="0">
                <a:solidFill>
                  <a:schemeClr val="tx1"/>
                </a:solidFill>
                <a:latin typeface="+mn-lt"/>
              </a:rPr>
              <a:t>s]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, y </a:t>
            </a:r>
            <a:r>
              <a:rPr lang="en-US" altLang="ja-JP" dirty="0" err="1">
                <a:solidFill>
                  <a:schemeClr val="tx1"/>
                </a:solidFill>
                <a:latin typeface="+mn-lt"/>
              </a:rPr>
              <a:t>había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+mn-lt"/>
              </a:rPr>
              <a:t>mucho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+mn-lt"/>
              </a:rPr>
              <a:t>lodo</a:t>
            </a:r>
            <a:r>
              <a:rPr lang="es-ES_tradnl" altLang="ja-JP" dirty="0">
                <a:solidFill>
                  <a:schemeClr val="tx1"/>
                </a:solidFill>
                <a:latin typeface="+mn-lt"/>
              </a:rPr>
              <a:t>[</a:t>
            </a:r>
            <a:r>
              <a:rPr lang="es-ES_tradnl" dirty="0">
                <a:solidFill>
                  <a:schemeClr val="tx1"/>
                </a:solidFill>
                <a:latin typeface="+mn-lt"/>
              </a:rPr>
              <a:t>s]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…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endParaRPr lang="en-US" altLang="ja-JP" dirty="0">
              <a:solidFill>
                <a:schemeClr val="tx1"/>
              </a:solidFill>
              <a:latin typeface="+mn-lt"/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altLang="ja-JP" dirty="0" err="1">
                <a:solidFill>
                  <a:schemeClr val="tx1"/>
                </a:solidFill>
                <a:latin typeface="+mn-lt"/>
              </a:rPr>
              <a:t>Había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 un </a:t>
            </a:r>
            <a:r>
              <a:rPr lang="en-US" altLang="ja-JP" dirty="0" err="1">
                <a:solidFill>
                  <a:schemeClr val="tx1"/>
                </a:solidFill>
                <a:latin typeface="+mn-lt"/>
              </a:rPr>
              <a:t>viejo</a:t>
            </a:r>
            <a:r>
              <a:rPr lang="es-ES_tradnl" altLang="ja-JP" dirty="0">
                <a:solidFill>
                  <a:schemeClr val="tx1"/>
                </a:solidFill>
                <a:latin typeface="+mn-lt"/>
              </a:rPr>
              <a:t>[</a:t>
            </a:r>
            <a:r>
              <a:rPr lang="es-ES_tradnl" dirty="0">
                <a:solidFill>
                  <a:schemeClr val="tx1"/>
                </a:solidFill>
                <a:latin typeface="+mn-lt"/>
              </a:rPr>
              <a:t>s]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ja-JP" dirty="0" err="1">
                <a:solidFill>
                  <a:schemeClr val="tx1"/>
                </a:solidFill>
                <a:latin typeface="+mn-lt"/>
              </a:rPr>
              <a:t>llamado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 Lino, y </a:t>
            </a:r>
            <a:r>
              <a:rPr lang="en-US" altLang="ja-JP" dirty="0" err="1">
                <a:solidFill>
                  <a:schemeClr val="tx1"/>
                </a:solidFill>
                <a:latin typeface="+mn-lt"/>
              </a:rPr>
              <a:t>había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 un </a:t>
            </a:r>
            <a:r>
              <a:rPr lang="en-US" altLang="ja-JP" dirty="0" err="1">
                <a:solidFill>
                  <a:schemeClr val="tx1"/>
                </a:solidFill>
                <a:latin typeface="+mn-lt"/>
              </a:rPr>
              <a:t>gallo</a:t>
            </a:r>
            <a:r>
              <a:rPr lang="es-ES_tradnl" altLang="ja-JP" dirty="0">
                <a:solidFill>
                  <a:schemeClr val="tx1"/>
                </a:solidFill>
                <a:latin typeface="+mn-lt"/>
              </a:rPr>
              <a:t>[</a:t>
            </a:r>
            <a:r>
              <a:rPr lang="es-ES_tradnl" dirty="0">
                <a:solidFill>
                  <a:schemeClr val="tx1"/>
                </a:solidFill>
                <a:latin typeface="+mn-lt"/>
              </a:rPr>
              <a:t>s]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ja-JP" dirty="0" err="1">
                <a:solidFill>
                  <a:schemeClr val="tx1"/>
                </a:solidFill>
                <a:latin typeface="+mn-lt"/>
              </a:rPr>
              <a:t>llamado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+mn-lt"/>
              </a:rPr>
              <a:t>Quiquiriquí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, y </a:t>
            </a:r>
            <a:r>
              <a:rPr lang="en-US" altLang="ja-JP" dirty="0" err="1">
                <a:solidFill>
                  <a:schemeClr val="tx1"/>
                </a:solidFill>
                <a:latin typeface="+mn-lt"/>
              </a:rPr>
              <a:t>abajo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 de una </a:t>
            </a:r>
            <a:r>
              <a:rPr lang="en-US" altLang="ja-JP" dirty="0" err="1">
                <a:solidFill>
                  <a:schemeClr val="tx1"/>
                </a:solidFill>
                <a:latin typeface="+mn-lt"/>
              </a:rPr>
              <a:t>mata</a:t>
            </a:r>
            <a:r>
              <a:rPr lang="es-ES_tradnl" altLang="ja-JP" dirty="0">
                <a:solidFill>
                  <a:schemeClr val="tx1"/>
                </a:solidFill>
                <a:latin typeface="+mn-lt"/>
              </a:rPr>
              <a:t>[</a:t>
            </a:r>
            <a:r>
              <a:rPr lang="es-ES_tradnl" dirty="0">
                <a:solidFill>
                  <a:schemeClr val="tx1"/>
                </a:solidFill>
                <a:latin typeface="+mn-lt"/>
              </a:rPr>
              <a:t>s]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ja-JP" dirty="0" err="1">
                <a:solidFill>
                  <a:schemeClr val="tx1"/>
                </a:solidFill>
                <a:latin typeface="+mn-lt"/>
              </a:rPr>
              <a:t>había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 un lobo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endParaRPr lang="en-US" altLang="ja-JP" dirty="0">
              <a:solidFill>
                <a:schemeClr val="tx1"/>
              </a:solidFill>
              <a:latin typeface="+mn-lt"/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latin typeface="+mn-lt"/>
              </a:rPr>
              <a:t>Ella [la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comunidad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] es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grande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, no tan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grand</a:t>
            </a:r>
            <a:r>
              <a:rPr lang="en-US" altLang="ja-JP" dirty="0" err="1">
                <a:solidFill>
                  <a:schemeClr val="tx1"/>
                </a:solidFill>
                <a:latin typeface="+mn-lt"/>
              </a:rPr>
              <a:t>e</a:t>
            </a:r>
            <a:r>
              <a:rPr lang="es-ES_tradnl" altLang="ja-JP" dirty="0">
                <a:solidFill>
                  <a:schemeClr val="tx1"/>
                </a:solidFill>
                <a:latin typeface="+mn-lt"/>
              </a:rPr>
              <a:t>[</a:t>
            </a:r>
            <a:r>
              <a:rPr lang="es-ES_tradnl" dirty="0">
                <a:solidFill>
                  <a:schemeClr val="tx1"/>
                </a:solidFill>
                <a:latin typeface="+mn-lt"/>
              </a:rPr>
              <a:t>s]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endParaRPr lang="es-ES_tradnl" dirty="0">
              <a:solidFill>
                <a:schemeClr val="tx1"/>
              </a:solidFill>
              <a:latin typeface="+mn-lt"/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estudio</a:t>
            </a:r>
            <a:r>
              <a:rPr lang="en-US" dirty="0"/>
              <a:t> lo que la </a:t>
            </a:r>
            <a:r>
              <a:rPr lang="en-US" dirty="0" err="1"/>
              <a:t>profe</a:t>
            </a:r>
            <a:r>
              <a:rPr lang="en-US" dirty="0"/>
              <a:t> me[</a:t>
            </a:r>
            <a:r>
              <a:rPr lang="en-US" dirty="0">
                <a:solidFill>
                  <a:srgbClr val="FF0000"/>
                </a:solidFill>
              </a:rPr>
              <a:t>s</a:t>
            </a:r>
            <a:r>
              <a:rPr lang="en-US" dirty="0"/>
              <a:t>] pone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escuela</a:t>
            </a:r>
            <a:r>
              <a:rPr lang="en-US" dirty="0"/>
              <a:t> y lo </a:t>
            </a:r>
            <a:r>
              <a:rPr lang="en-US" dirty="0" err="1"/>
              <a:t>hago</a:t>
            </a:r>
            <a:r>
              <a:rPr lang="en-US" dirty="0"/>
              <a:t> 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endParaRPr lang="es-ES_tradnl" dirty="0">
              <a:solidFill>
                <a:schemeClr val="tx1"/>
              </a:solidFill>
              <a:latin typeface="+mn-lt"/>
            </a:endParaRPr>
          </a:p>
          <a:p>
            <a:pPr marL="0" indent="0">
              <a:lnSpc>
                <a:spcPct val="200000"/>
              </a:lnSpc>
              <a:buNone/>
            </a:pPr>
            <a:endParaRPr lang="es-ES_tradnl" altLang="ja-JP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3267FE8-F13F-4D4C-B04D-7BE8D8BDCCC6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3" name="Picture 4">
            <a:hlinkClick r:id="" action="ppaction://media"/>
            <a:extLst>
              <a:ext uri="{FF2B5EF4-FFF2-40B4-BE49-F238E27FC236}">
                <a16:creationId xmlns:a16="http://schemas.microsoft.com/office/drawing/2014/main" id="{8071FE7C-5226-7B4A-AD05-4F727F0D2208}"/>
              </a:ext>
            </a:extLst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/>
          <a:stretch>
            <a:fillRect/>
          </a:stretch>
        </p:blipFill>
        <p:spPr bwMode="auto">
          <a:xfrm>
            <a:off x="489038" y="1929640"/>
            <a:ext cx="406400" cy="406400"/>
          </a:xfrm>
          <a:prstGeom prst="rect">
            <a:avLst/>
          </a:prstGeom>
          <a:noFill/>
        </p:spPr>
      </p:pic>
      <p:pic>
        <p:nvPicPr>
          <p:cNvPr id="15" name="Picture 5">
            <a:hlinkClick r:id="" action="ppaction://media"/>
            <a:extLst>
              <a:ext uri="{FF2B5EF4-FFF2-40B4-BE49-F238E27FC236}">
                <a16:creationId xmlns:a16="http://schemas.microsoft.com/office/drawing/2014/main" id="{7855D9CA-B56C-4347-B8B6-137C13CE285D}"/>
              </a:ext>
            </a:extLst>
          </p:cNvPr>
          <p:cNvPicPr>
            <a:picLocks noRot="1"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/>
          <a:stretch>
            <a:fillRect/>
          </a:stretch>
        </p:blipFill>
        <p:spPr bwMode="auto">
          <a:xfrm>
            <a:off x="446934" y="3086942"/>
            <a:ext cx="406400" cy="406400"/>
          </a:xfrm>
          <a:prstGeom prst="rect">
            <a:avLst/>
          </a:prstGeom>
          <a:noFill/>
        </p:spPr>
      </p:pic>
      <p:pic>
        <p:nvPicPr>
          <p:cNvPr id="17" name="Picture 6">
            <a:hlinkClick r:id="" action="ppaction://media"/>
            <a:extLst>
              <a:ext uri="{FF2B5EF4-FFF2-40B4-BE49-F238E27FC236}">
                <a16:creationId xmlns:a16="http://schemas.microsoft.com/office/drawing/2014/main" id="{76B61B45-08B7-9D46-B2E1-261E7367CFE9}"/>
              </a:ext>
            </a:extLst>
          </p:cNvPr>
          <p:cNvPicPr>
            <a:picLocks noRot="1"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rcRect/>
          <a:stretch>
            <a:fillRect/>
          </a:stretch>
        </p:blipFill>
        <p:spPr bwMode="auto">
          <a:xfrm>
            <a:off x="446934" y="4195342"/>
            <a:ext cx="406400" cy="406400"/>
          </a:xfrm>
          <a:prstGeom prst="rect">
            <a:avLst/>
          </a:prstGeom>
          <a:noFill/>
        </p:spPr>
      </p:pic>
      <p:pic>
        <p:nvPicPr>
          <p:cNvPr id="9" name="erika_estudio_spone_scuela.wav">
            <a:hlinkClick r:id="" action="ppaction://media"/>
            <a:extLst>
              <a:ext uri="{FF2B5EF4-FFF2-40B4-BE49-F238E27FC236}">
                <a16:creationId xmlns:a16="http://schemas.microsoft.com/office/drawing/2014/main" id="{F06A6C3E-60F0-0347-83AC-956E686ED2D3}"/>
              </a:ext>
            </a:extLst>
          </p:cNvPr>
          <p:cNvPicPr>
            <a:picLocks noRot="1"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89038" y="530374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84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8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65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89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05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600" y="198167"/>
            <a:ext cx="11360800" cy="1108400"/>
          </a:xfrm>
        </p:spPr>
        <p:txBody>
          <a:bodyPr/>
          <a:lstStyle/>
          <a:p>
            <a:r>
              <a:rPr lang="en-US" dirty="0"/>
              <a:t>Sample elicitation tasks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415600" y="1306567"/>
            <a:ext cx="11360800" cy="4799066"/>
          </a:xfrm>
        </p:spPr>
        <p:txBody>
          <a:bodyPr>
            <a:normAutofit/>
          </a:bodyPr>
          <a:lstStyle/>
          <a:p>
            <a:pPr>
              <a:buFont typeface=".Lucida Grande UI Regular"/>
              <a:buChar char="―"/>
            </a:pPr>
            <a:endParaRPr lang="es-ES_tradnl" dirty="0">
              <a:latin typeface="+mn-lt"/>
            </a:endParaRPr>
          </a:p>
          <a:p>
            <a:pPr marL="0" indent="0">
              <a:buNone/>
            </a:pPr>
            <a:r>
              <a:rPr lang="es-ES_tradnl" dirty="0" err="1">
                <a:latin typeface="+mn-lt"/>
              </a:rPr>
              <a:t>Narrative</a:t>
            </a:r>
            <a:r>
              <a:rPr lang="es-ES_tradnl" dirty="0">
                <a:latin typeface="+mn-lt"/>
              </a:rPr>
              <a:t> re-</a:t>
            </a:r>
            <a:r>
              <a:rPr lang="es-ES_tradnl" dirty="0" err="1">
                <a:latin typeface="+mn-lt"/>
              </a:rPr>
              <a:t>telling</a:t>
            </a:r>
            <a:endParaRPr lang="es-ES_tradnl" dirty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endParaRPr lang="es-ES_tradnl" dirty="0">
              <a:latin typeface="+mn-lt"/>
            </a:endParaRPr>
          </a:p>
          <a:p>
            <a:pPr marL="609600" lvl="1" indent="-342900">
              <a:buFont typeface="+mj-lt"/>
              <a:buAutoNum type="arabicPeriod"/>
            </a:pPr>
            <a:r>
              <a:rPr lang="es-ES_tradnl" dirty="0"/>
              <a:t>El amigo Lino salió para su rancho con una fuerte lluvia. Cuando llegó no tenía cómo aluzar. Abrió la puerta, entró el relámpago, y arregló todo, y fue y se acostó. Y volvió y abrió la puerta y salió —¿así fue?— y salió su relámpago</a:t>
            </a:r>
          </a:p>
          <a:p>
            <a:pPr marL="609600" lvl="1" indent="-342900">
              <a:buFont typeface="+mj-lt"/>
              <a:buAutoNum type="arabicPeriod"/>
            </a:pPr>
            <a:endParaRPr lang="es-ES_tradnl" dirty="0"/>
          </a:p>
          <a:p>
            <a:pPr marL="609600" lvl="1" indent="-342900">
              <a:buFont typeface="+mj-lt"/>
              <a:buAutoNum type="arabicPeriod"/>
            </a:pPr>
            <a:endParaRPr lang="es-ES_tradnl" dirty="0"/>
          </a:p>
          <a:p>
            <a:pPr marL="609600" lvl="1" indent="-342900">
              <a:buFont typeface="+mj-lt"/>
              <a:buAutoNum type="arabicPeriod"/>
            </a:pPr>
            <a:endParaRPr lang="es-ES_tradnl" dirty="0"/>
          </a:p>
          <a:p>
            <a:pPr marL="609600" lvl="1" indent="-342900">
              <a:buFont typeface="+mj-lt"/>
              <a:buAutoNum type="arabicPeriod"/>
            </a:pPr>
            <a:r>
              <a:rPr lang="es-ES_tradnl" dirty="0"/>
              <a:t>El Abuelo Lino quería ir al pueblo. No[s] tenía burro cuando eso. Se encontró en el camino con un compadre. Cortó un bastón, hablaron y hablaron, cuando se quisieron despegar ya[s] tenía raíz el palo y lo quería halar y se quedó pegado. </a:t>
            </a:r>
          </a:p>
          <a:p>
            <a:pPr lvl="1">
              <a:buFont typeface=".Lucida Grande UI Regular"/>
              <a:buChar char="―"/>
            </a:pPr>
            <a:endParaRPr lang="en-US" dirty="0">
              <a:latin typeface="+mn-lt"/>
            </a:endParaRPr>
          </a:p>
          <a:p>
            <a:pPr lvl="1">
              <a:buFont typeface=".Lucida Grande UI Regular"/>
              <a:buChar char="―"/>
            </a:pPr>
            <a:endParaRPr lang="en-US" dirty="0">
              <a:latin typeface="+mn-lt"/>
            </a:endParaRPr>
          </a:p>
          <a:p>
            <a:pPr marL="266700" lvl="1" indent="0">
              <a:buNone/>
            </a:pPr>
            <a:endParaRPr lang="en-US" dirty="0">
              <a:latin typeface="+mn-lt"/>
            </a:endParaRPr>
          </a:p>
          <a:p>
            <a:pPr>
              <a:buFont typeface=".Lucida Grande UI Regular"/>
              <a:buChar char="―"/>
            </a:pPr>
            <a:endParaRPr lang="es-ES_tradnl" dirty="0">
              <a:latin typeface="+mn-lt"/>
            </a:endParaRPr>
          </a:p>
          <a:p>
            <a:pPr marL="0" indent="0">
              <a:buNone/>
            </a:pPr>
            <a:r>
              <a:rPr lang="es-ES_tradnl" dirty="0">
                <a:latin typeface="+mn-lt"/>
              </a:rPr>
              <a:t>Experimental </a:t>
            </a:r>
            <a:r>
              <a:rPr lang="es-ES_tradnl" dirty="0" err="1">
                <a:latin typeface="+mn-lt"/>
              </a:rPr>
              <a:t>name</a:t>
            </a:r>
            <a:r>
              <a:rPr lang="es-ES_tradnl" dirty="0">
                <a:latin typeface="+mn-lt"/>
              </a:rPr>
              <a:t> </a:t>
            </a:r>
            <a:r>
              <a:rPr lang="es-ES_tradnl" dirty="0" err="1">
                <a:latin typeface="+mn-lt"/>
              </a:rPr>
              <a:t>game</a:t>
            </a:r>
            <a:endParaRPr lang="es-ES_tradnl" dirty="0">
              <a:latin typeface="+mn-lt"/>
            </a:endParaRPr>
          </a:p>
          <a:p>
            <a:pPr marL="266700" lvl="1" indent="0">
              <a:buNone/>
            </a:pPr>
            <a:r>
              <a:rPr lang="en-US" dirty="0">
                <a:latin typeface="+mn-lt"/>
              </a:rPr>
              <a:t>“Mi prima </a:t>
            </a:r>
            <a:r>
              <a:rPr lang="en-US" dirty="0" err="1">
                <a:latin typeface="+mn-lt"/>
              </a:rPr>
              <a:t>tiene</a:t>
            </a:r>
            <a:r>
              <a:rPr lang="en-US" dirty="0">
                <a:latin typeface="+mn-lt"/>
              </a:rPr>
              <a:t> un </a:t>
            </a:r>
            <a:r>
              <a:rPr lang="en-US" dirty="0" err="1">
                <a:latin typeface="+mn-lt"/>
              </a:rPr>
              <a:t>nombre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muy</a:t>
            </a:r>
            <a:r>
              <a:rPr lang="en-US" dirty="0">
                <a:latin typeface="+mn-lt"/>
              </a:rPr>
              <a:t> especial: </a:t>
            </a:r>
            <a:r>
              <a:rPr lang="en-US" dirty="0" err="1">
                <a:latin typeface="+mn-lt"/>
              </a:rPr>
              <a:t>Metonís</a:t>
            </a:r>
            <a:r>
              <a:rPr lang="en-US" dirty="0">
                <a:latin typeface="+mn-lt"/>
              </a:rPr>
              <a:t>. 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¿</a:t>
            </a:r>
            <a:r>
              <a:rPr lang="en-US" dirty="0" err="1">
                <a:latin typeface="+mn-lt"/>
              </a:rPr>
              <a:t>Cómo</a:t>
            </a:r>
            <a:r>
              <a:rPr lang="en-US" dirty="0">
                <a:latin typeface="+mn-lt"/>
              </a:rPr>
              <a:t> se llama mi prima?” </a:t>
            </a:r>
          </a:p>
          <a:p>
            <a:pPr>
              <a:buFont typeface=".Lucida Grande UI Regular"/>
              <a:buChar char="―"/>
            </a:pPr>
            <a:endParaRPr lang="es-ES_tradnl" dirty="0">
              <a:latin typeface="+mn-lt"/>
            </a:endParaRPr>
          </a:p>
          <a:p>
            <a:pPr marL="0" indent="0">
              <a:buNone/>
            </a:pPr>
            <a:endParaRPr lang="es-ES_tradnl" altLang="x-none" dirty="0"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0A0259C-55DF-A94A-857E-37C533DF749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metonischain.wav">
            <a:hlinkClick r:id="" action="ppaction://media"/>
            <a:extLst>
              <a:ext uri="{FF2B5EF4-FFF2-40B4-BE49-F238E27FC236}">
                <a16:creationId xmlns:a16="http://schemas.microsoft.com/office/drawing/2014/main" id="{F72707CE-E595-554C-9815-6F264F9046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0127" y="5513246"/>
            <a:ext cx="559166" cy="559166"/>
          </a:xfrm>
          <a:prstGeom prst="rect">
            <a:avLst/>
          </a:prstGeom>
        </p:spPr>
      </p:pic>
      <p:pic>
        <p:nvPicPr>
          <p:cNvPr id="7" name="MR3_01.WAV">
            <a:hlinkClick r:id="" action="ppaction://media"/>
            <a:extLst>
              <a:ext uri="{FF2B5EF4-FFF2-40B4-BE49-F238E27FC236}">
                <a16:creationId xmlns:a16="http://schemas.microsoft.com/office/drawing/2014/main" id="{73A3E7B7-0267-994A-9812-03CADDD9ED4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85336" y="2712975"/>
            <a:ext cx="667686" cy="368328"/>
          </a:xfrm>
          <a:prstGeom prst="rect">
            <a:avLst/>
          </a:prstGeom>
        </p:spPr>
      </p:pic>
      <p:pic>
        <p:nvPicPr>
          <p:cNvPr id="8" name="MR1_02_baston.mp3">
            <a:hlinkClick r:id="" action="ppaction://media"/>
            <a:extLst>
              <a:ext uri="{FF2B5EF4-FFF2-40B4-BE49-F238E27FC236}">
                <a16:creationId xmlns:a16="http://schemas.microsoft.com/office/drawing/2014/main" id="{50873BDD-A67F-214E-B8A6-F1F6474CFB4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85336" y="3834585"/>
            <a:ext cx="570261" cy="57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36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7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6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386AACDF-0FA8-DA4C-9234-99A5A9B94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A1D5641-0F5B-2A4D-AD9F-375501807D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E46559-8D7D-FA42-B961-577400FCBF3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0CE9B440-EA87-2A45-8941-506A29D4779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A1DD76-F126-084E-8F54-5209C536B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873" y="2451423"/>
            <a:ext cx="2110609" cy="20086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B26A23-F451-7643-8FBC-02FC18305B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7698"/>
          <a:stretch/>
        </p:blipFill>
        <p:spPr>
          <a:xfrm>
            <a:off x="6304802" y="5137189"/>
            <a:ext cx="5280273" cy="116304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8B1BCC2-99A9-E246-81EA-53DBBFA7D4A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58" t="8189" r="21363" b="57485"/>
          <a:stretch/>
        </p:blipFill>
        <p:spPr>
          <a:xfrm>
            <a:off x="4864850" y="5314835"/>
            <a:ext cx="1416048" cy="10576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65FCCA-9905-CA43-823F-0410039C179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9996"/>
          <a:stretch/>
        </p:blipFill>
        <p:spPr>
          <a:xfrm>
            <a:off x="390008" y="3152017"/>
            <a:ext cx="5486400" cy="942721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9CF3042-2939-2046-9F55-C7FC115F13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52" y="4058409"/>
            <a:ext cx="1664624" cy="10660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6783094-331E-9847-AFD1-EB4776CE1D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08" y="485506"/>
            <a:ext cx="7112001" cy="1681471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821BE55-0C19-3A46-9BA8-A6DEFE0790A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8433"/>
          <a:stretch/>
        </p:blipFill>
        <p:spPr>
          <a:xfrm>
            <a:off x="7710065" y="3716960"/>
            <a:ext cx="4345181" cy="1255087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995BDE-7B83-C545-B86E-402148DE87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18276" y="4162064"/>
            <a:ext cx="4457700" cy="11938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C2C7B166-01F0-C34D-B643-202AA4595E2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61757" y="1159143"/>
            <a:ext cx="5076935" cy="1844036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099C7E7-B98F-7249-8304-F6B607D3D7C9}"/>
              </a:ext>
            </a:extLst>
          </p:cNvPr>
          <p:cNvSpPr txBox="1"/>
          <p:nvPr/>
        </p:nvSpPr>
        <p:spPr>
          <a:xfrm>
            <a:off x="1571861" y="2319343"/>
            <a:ext cx="3971344" cy="6463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Minimalist ideas on parametric variation</a:t>
            </a:r>
          </a:p>
          <a:p>
            <a:pPr algn="ctr"/>
            <a:r>
              <a:rPr lang="en-US" dirty="0"/>
              <a:t>Almeida Jacqueline Toribio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D815136-700C-5E4C-8498-4FE5C3E4425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6200000">
            <a:off x="1915712" y="3578500"/>
            <a:ext cx="862335" cy="4587143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1111188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CAE4087-594C-3C45-A5BE-E5BDF1465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On-going research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6140B5-E957-A247-B692-30C802A5B8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Perception of etymological /s/ and non-etymological [s]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Collaborators: Barbara Bullock, Ellis Davenport, Tom Leslie, Haleigh Wallace</a:t>
            </a:r>
          </a:p>
          <a:p>
            <a:pPr lvl="1">
              <a:buFont typeface="Helvetica" pitchFamily="2" charset="0"/>
              <a:buChar char="–"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Dominican Spanish as a non-pro-drop variety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Collaborators: Joshua Frank, Amalia Merino</a:t>
            </a:r>
          </a:p>
          <a:p>
            <a:pPr lvl="1">
              <a:buFont typeface="Helvetica" pitchFamily="2" charset="0"/>
              <a:buChar char="–"/>
            </a:pPr>
            <a:endParaRPr lang="en-US" dirty="0">
              <a:latin typeface="+mn-l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5DB85A-C555-E54F-A4C2-5822AB2DAA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A8A76823-70E3-3A49-BF4C-3D5A694375F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214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Historical 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The Trujillo dictatorship (1930-1961) forged a vision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Nation-building campaign was strongly felt in northern border</a:t>
            </a:r>
          </a:p>
          <a:p>
            <a:pPr lvl="1"/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Sparsely populated </a:t>
            </a:r>
            <a:br>
              <a:rPr lang="en-US" dirty="0">
                <a:latin typeface="+mn-lt"/>
              </a:rPr>
            </a:br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 ‘Haitian’ population was 4 times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that of the Dominican</a:t>
            </a:r>
            <a:br>
              <a:rPr lang="en-US" dirty="0">
                <a:latin typeface="+mn-lt"/>
              </a:rPr>
            </a:br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NB: ‘Haitian’ included Dominicans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of Haitian ethnicity (ethnic Haitians)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and persons of mixed ethnicity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15DBD6-FCE6-AF49-815A-511AF3719246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7" name="Picture 3" descr="dominican">
            <a:extLst>
              <a:ext uri="{FF2B5EF4-FFF2-40B4-BE49-F238E27FC236}">
                <a16:creationId xmlns:a16="http://schemas.microsoft.com/office/drawing/2014/main" id="{0D1254D7-B067-6C4F-ABDA-C3BDA7362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2018" y="1542871"/>
            <a:ext cx="5463850" cy="40826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71569A2F-223F-1C4F-9B92-3350AECDBC62}"/>
              </a:ext>
            </a:extLst>
          </p:cNvPr>
          <p:cNvSpPr/>
          <p:nvPr/>
        </p:nvSpPr>
        <p:spPr>
          <a:xfrm>
            <a:off x="6622018" y="2392746"/>
            <a:ext cx="1369043" cy="103625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26236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Nation-building and </a:t>
            </a:r>
            <a:r>
              <a:rPr lang="en-US" i="1" dirty="0"/>
              <a:t>anti-</a:t>
            </a:r>
            <a:r>
              <a:rPr lang="en-US" i="1" dirty="0" err="1"/>
              <a:t>haitianismo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Elites warned of </a:t>
            </a:r>
            <a:r>
              <a:rPr lang="en-US" i="1" dirty="0" err="1">
                <a:latin typeface="+mn-lt"/>
              </a:rPr>
              <a:t>haitianización</a:t>
            </a:r>
            <a:r>
              <a:rPr lang="en-US" i="1" dirty="0">
                <a:latin typeface="+mn-lt"/>
              </a:rPr>
              <a:t> </a:t>
            </a:r>
            <a:r>
              <a:rPr lang="en-US" dirty="0">
                <a:latin typeface="+mn-lt"/>
              </a:rPr>
              <a:t>of border and </a:t>
            </a:r>
            <a:r>
              <a:rPr lang="en-US" i="1" dirty="0" err="1">
                <a:latin typeface="+mn-lt"/>
              </a:rPr>
              <a:t>invasión</a:t>
            </a:r>
            <a:r>
              <a:rPr lang="en-US" i="1" dirty="0">
                <a:latin typeface="+mn-lt"/>
              </a:rPr>
              <a:t> </a:t>
            </a:r>
            <a:r>
              <a:rPr lang="en-US" i="1" dirty="0" err="1">
                <a:latin typeface="+mn-lt"/>
              </a:rPr>
              <a:t>pacífica</a:t>
            </a: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Haitians blamed for all Dominican ills and failings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Trujillo orders the </a:t>
            </a:r>
            <a:r>
              <a:rPr lang="en-US" i="1" dirty="0" err="1">
                <a:latin typeface="+mn-lt"/>
              </a:rPr>
              <a:t>Dominicanization</a:t>
            </a:r>
            <a:r>
              <a:rPr lang="en-US" dirty="0">
                <a:latin typeface="+mn-lt"/>
              </a:rPr>
              <a:t> of the border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Educational and social reforms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‘White’ agricultural colonies  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Guard towers and border patrols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Dominican monuments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Massacre of Haitians (1937)</a:t>
            </a:r>
          </a:p>
          <a:p>
            <a:pPr lvl="1"/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15DBD6-FCE6-AF49-815A-511AF3719246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Picture 4" descr="IMG_2945">
            <a:extLst>
              <a:ext uri="{FF2B5EF4-FFF2-40B4-BE49-F238E27FC236}">
                <a16:creationId xmlns:a16="http://schemas.microsoft.com/office/drawing/2014/main" id="{B4A76D1D-078A-6545-802A-43D401288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15278" r="15278"/>
          <a:stretch>
            <a:fillRect/>
          </a:stretch>
        </p:blipFill>
        <p:spPr>
          <a:xfrm>
            <a:off x="7486609" y="1641621"/>
            <a:ext cx="38100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26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Shape 237"/>
          <p:cNvPicPr preferRelativeResize="0"/>
          <p:nvPr/>
        </p:nvPicPr>
        <p:blipFill rotWithShape="1">
          <a:blip r:embed="rId3">
            <a:alphaModFix/>
          </a:blip>
          <a:srcRect r="6855"/>
          <a:stretch/>
        </p:blipFill>
        <p:spPr>
          <a:xfrm>
            <a:off x="4636926" y="2597671"/>
            <a:ext cx="2183001" cy="3206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3" name="Shape 23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The contested border region</a:t>
            </a:r>
          </a:p>
        </p:txBody>
      </p:sp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415600" y="1964767"/>
            <a:ext cx="11360800" cy="44720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+mn-lt"/>
              </a:rPr>
              <a:t>Prior to 1937</a:t>
            </a:r>
          </a:p>
          <a:p>
            <a:pPr>
              <a:lnSpc>
                <a:spcPct val="150000"/>
              </a:lnSpc>
            </a:pPr>
            <a:endParaRPr lang="en-US" dirty="0">
              <a:latin typeface="+mn-lt"/>
            </a:endParaRPr>
          </a:p>
          <a:p>
            <a:pPr>
              <a:lnSpc>
                <a:spcPct val="150000"/>
              </a:lnSpc>
              <a:buFont typeface="Helvetica" pitchFamily="2" charset="0"/>
              <a:buChar char="―"/>
            </a:pPr>
            <a:r>
              <a:rPr lang="en" dirty="0">
                <a:latin typeface="+mn-lt"/>
              </a:rPr>
              <a:t>Common currency: gourde</a:t>
            </a:r>
          </a:p>
          <a:p>
            <a:pPr>
              <a:lnSpc>
                <a:spcPct val="150000"/>
              </a:lnSpc>
              <a:buFont typeface="Helvetica" pitchFamily="2" charset="0"/>
              <a:buChar char="―"/>
            </a:pPr>
            <a:r>
              <a:rPr lang="en" dirty="0">
                <a:latin typeface="+mn-lt"/>
              </a:rPr>
              <a:t>Intermarriage</a:t>
            </a:r>
          </a:p>
          <a:p>
            <a:pPr>
              <a:lnSpc>
                <a:spcPct val="150000"/>
              </a:lnSpc>
              <a:buFont typeface="Helvetica" pitchFamily="2" charset="0"/>
              <a:buChar char="―"/>
            </a:pPr>
            <a:r>
              <a:rPr lang="en" dirty="0">
                <a:latin typeface="+mn-lt"/>
              </a:rPr>
              <a:t>Shared religious practices: </a:t>
            </a:r>
            <a:r>
              <a:rPr lang="en" dirty="0" err="1">
                <a:latin typeface="+mn-lt"/>
              </a:rPr>
              <a:t>voudou</a:t>
            </a:r>
            <a:endParaRPr lang="en" dirty="0">
              <a:latin typeface="+mn-lt"/>
            </a:endParaRPr>
          </a:p>
          <a:p>
            <a:pPr>
              <a:lnSpc>
                <a:spcPct val="150000"/>
              </a:lnSpc>
              <a:buFont typeface="Helvetica" pitchFamily="2" charset="0"/>
              <a:buChar char="―"/>
            </a:pPr>
            <a:r>
              <a:rPr lang="en" dirty="0">
                <a:latin typeface="+mn-lt"/>
              </a:rPr>
              <a:t>Common schooling in </a:t>
            </a:r>
            <a:br>
              <a:rPr lang="en" dirty="0">
                <a:latin typeface="+mn-lt"/>
              </a:rPr>
            </a:br>
            <a:r>
              <a:rPr lang="en" dirty="0" err="1">
                <a:latin typeface="+mn-lt"/>
              </a:rPr>
              <a:t>Dajabón</a:t>
            </a:r>
            <a:r>
              <a:rPr lang="en" dirty="0">
                <a:latin typeface="+mn-lt"/>
              </a:rPr>
              <a:t> or </a:t>
            </a:r>
            <a:r>
              <a:rPr lang="en" dirty="0" err="1">
                <a:latin typeface="+mn-lt"/>
              </a:rPr>
              <a:t>Ouanaminthe</a:t>
            </a:r>
            <a:endParaRPr lang="en" dirty="0">
              <a:latin typeface="+mn-lt"/>
            </a:endParaRPr>
          </a:p>
          <a:p>
            <a:pPr>
              <a:lnSpc>
                <a:spcPct val="150000"/>
              </a:lnSpc>
              <a:buFont typeface="Helvetica" pitchFamily="2" charset="0"/>
              <a:buChar char="―"/>
            </a:pPr>
            <a:r>
              <a:rPr lang="en" dirty="0">
                <a:latin typeface="+mn-lt"/>
              </a:rPr>
              <a:t>Shared ‘contraband’ economy</a:t>
            </a:r>
          </a:p>
          <a:p>
            <a:pPr>
              <a:lnSpc>
                <a:spcPct val="150000"/>
              </a:lnSpc>
              <a:buFont typeface="Helvetica" pitchFamily="2" charset="0"/>
              <a:buChar char="―"/>
            </a:pPr>
            <a:r>
              <a:rPr lang="en" dirty="0">
                <a:latin typeface="+mn-lt"/>
              </a:rPr>
              <a:t>Shared languages: Spanish AND Creole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en" dirty="0">
              <a:latin typeface="+mn-lt"/>
            </a:endParaRPr>
          </a:p>
        </p:txBody>
      </p:sp>
      <p:sp>
        <p:nvSpPr>
          <p:cNvPr id="236" name="Shape 23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851E82-5A82-6845-97A0-41E76BA0C92C}" type="slidenum">
              <a:rPr lang="en-US" smtClean="0"/>
              <a:pPr/>
              <a:t>19</a:t>
            </a:fld>
            <a:endParaRPr lang="en"/>
          </a:p>
        </p:txBody>
      </p:sp>
      <p:sp>
        <p:nvSpPr>
          <p:cNvPr id="235" name="Shape 235"/>
          <p:cNvSpPr txBox="1">
            <a:spLocks noGrp="1"/>
          </p:cNvSpPr>
          <p:nvPr>
            <p:ph sz="half" idx="4294967295"/>
          </p:nvPr>
        </p:nvSpPr>
        <p:spPr>
          <a:xfrm>
            <a:off x="7351713" y="1835150"/>
            <a:ext cx="4840287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Present-day</a:t>
            </a:r>
          </a:p>
          <a:p>
            <a:endParaRPr lang="en-US" dirty="0"/>
          </a:p>
          <a:p>
            <a:pPr>
              <a:lnSpc>
                <a:spcPct val="150000"/>
              </a:lnSpc>
              <a:buFont typeface="Helvetica" pitchFamily="2" charset="0"/>
              <a:buChar char="―"/>
            </a:pPr>
            <a:r>
              <a:rPr lang="en" dirty="0"/>
              <a:t>Many ethnic Haitians</a:t>
            </a:r>
          </a:p>
          <a:p>
            <a:pPr>
              <a:lnSpc>
                <a:spcPct val="150000"/>
              </a:lnSpc>
              <a:buFont typeface="Helvetica" pitchFamily="2" charset="0"/>
              <a:buChar char="―"/>
            </a:pPr>
            <a:r>
              <a:rPr lang="en" dirty="0"/>
              <a:t>Daily contact with Haitians</a:t>
            </a:r>
          </a:p>
          <a:p>
            <a:pPr>
              <a:lnSpc>
                <a:spcPct val="150000"/>
              </a:lnSpc>
              <a:buFont typeface="Helvetica" pitchFamily="2" charset="0"/>
              <a:buChar char="―"/>
            </a:pPr>
            <a:r>
              <a:rPr lang="en" dirty="0"/>
              <a:t>Shared (contraband) economy </a:t>
            </a:r>
          </a:p>
          <a:p>
            <a:pPr>
              <a:lnSpc>
                <a:spcPct val="150000"/>
              </a:lnSpc>
              <a:buFont typeface="Helvetica" pitchFamily="2" charset="0"/>
              <a:buChar char="―"/>
            </a:pPr>
            <a:r>
              <a:rPr lang="en" dirty="0"/>
              <a:t>Shared beliefs and practices shunned by the elite</a:t>
            </a:r>
          </a:p>
          <a:p>
            <a:pPr>
              <a:lnSpc>
                <a:spcPct val="150000"/>
              </a:lnSpc>
              <a:buFont typeface="Helvetica" pitchFamily="2" charset="0"/>
              <a:buChar char="―"/>
            </a:pPr>
            <a:r>
              <a:rPr lang="en" dirty="0"/>
              <a:t>Shared daily plight</a:t>
            </a:r>
          </a:p>
          <a:p>
            <a:pPr>
              <a:lnSpc>
                <a:spcPct val="150000"/>
              </a:lnSpc>
              <a:buFont typeface="Helvetica" pitchFamily="2" charset="0"/>
              <a:buChar char="―"/>
            </a:pPr>
            <a:r>
              <a:rPr lang="en" dirty="0"/>
              <a:t>Shared language: SPANISH</a:t>
            </a:r>
          </a:p>
        </p:txBody>
      </p:sp>
    </p:spTree>
    <p:extLst>
      <p:ext uri="{BB962C8B-B14F-4D97-AF65-F5344CB8AC3E}">
        <p14:creationId xmlns:p14="http://schemas.microsoft.com/office/powerpoint/2010/main" val="15181321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Shared economies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441680-3DBA-BC4F-A7BC-A83EBDD688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851E82-5A82-6845-97A0-41E76BA0C92C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9" name="Content Placeholder 18" descr="IMG_2938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6718379" y="2393938"/>
            <a:ext cx="3886200" cy="2914650"/>
          </a:xfrm>
        </p:spPr>
      </p:pic>
      <p:pic>
        <p:nvPicPr>
          <p:cNvPr id="12" name="Content Placeholder 11" descr="IMG_2191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1660358" y="2345812"/>
            <a:ext cx="3886200" cy="2914650"/>
          </a:xfrm>
        </p:spPr>
      </p:pic>
    </p:spTree>
    <p:extLst>
      <p:ext uri="{BB962C8B-B14F-4D97-AF65-F5344CB8AC3E}">
        <p14:creationId xmlns:p14="http://schemas.microsoft.com/office/powerpoint/2010/main" val="39335049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customs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4DF9B3-0031-B14A-9508-09E884675F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4851E82-5A82-6845-97A0-41E76BA0C92C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7" name="Content Placeholder 6" descr="IMG_3083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7176326" y="2412308"/>
            <a:ext cx="3544887" cy="2914650"/>
          </a:xfrm>
        </p:spPr>
      </p:pic>
      <p:pic>
        <p:nvPicPr>
          <p:cNvPr id="6" name="Content Placeholder 5" descr="IMG_3033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1852863" y="2412308"/>
            <a:ext cx="3886200" cy="2914650"/>
          </a:xfrm>
        </p:spPr>
      </p:pic>
    </p:spTree>
    <p:extLst>
      <p:ext uri="{BB962C8B-B14F-4D97-AF65-F5344CB8AC3E}">
        <p14:creationId xmlns:p14="http://schemas.microsoft.com/office/powerpoint/2010/main" val="399060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plight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5BE710-8638-4E4F-9B33-05CE7D8B77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4851E82-5A82-6845-97A0-41E76BA0C92C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13" name="Content Placeholder 12" descr="IMG_2952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7097000" y="2544763"/>
            <a:ext cx="3886200" cy="2914650"/>
          </a:xfrm>
        </p:spPr>
      </p:pic>
      <p:pic>
        <p:nvPicPr>
          <p:cNvPr id="10" name="Content Placeholder 9" descr="7342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1813200" y="2544763"/>
            <a:ext cx="3886200" cy="2914650"/>
          </a:xfrm>
        </p:spPr>
      </p:pic>
    </p:spTree>
    <p:extLst>
      <p:ext uri="{BB962C8B-B14F-4D97-AF65-F5344CB8AC3E}">
        <p14:creationId xmlns:p14="http://schemas.microsoft.com/office/powerpoint/2010/main" val="11696306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‘Erasing Creole’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‘</a:t>
            </a:r>
            <a:r>
              <a:rPr lang="en-US" dirty="0" err="1">
                <a:latin typeface="+mn-lt"/>
              </a:rPr>
              <a:t>Haitianized</a:t>
            </a:r>
            <a:r>
              <a:rPr lang="en-US" dirty="0">
                <a:latin typeface="+mn-lt"/>
              </a:rPr>
              <a:t>’ in reference to the border has changed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Pre-1937: presence of Creole-speaking Haitians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Today: descriptor for Spanish-speaking, rural poor </a:t>
            </a:r>
          </a:p>
          <a:p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Residue of anti-Haitian rhetoric left enduring legacy on </a:t>
            </a:r>
            <a:r>
              <a:rPr lang="en-US" i="1" dirty="0" err="1">
                <a:latin typeface="+mn-lt"/>
              </a:rPr>
              <a:t>fronterizos</a:t>
            </a:r>
            <a:endParaRPr lang="en-US" i="1" dirty="0">
              <a:latin typeface="+mn-lt"/>
            </a:endParaRP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Fear of being ‘</a:t>
            </a:r>
            <a:r>
              <a:rPr lang="en-US" dirty="0" err="1">
                <a:latin typeface="+mn-lt"/>
              </a:rPr>
              <a:t>haitianized</a:t>
            </a:r>
            <a:r>
              <a:rPr lang="en-US" dirty="0">
                <a:latin typeface="+mn-lt"/>
              </a:rPr>
              <a:t>’ through language</a:t>
            </a:r>
          </a:p>
          <a:p>
            <a:endParaRPr lang="en-US" dirty="0">
              <a:latin typeface="+mn-lt"/>
            </a:endParaRPr>
          </a:p>
          <a:p>
            <a:pPr lvl="1"/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15DBD6-FCE6-AF49-815A-511AF371924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4018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5" descr="Girls.jpg">
            <a:extLst>
              <a:ext uri="{FF2B5EF4-FFF2-40B4-BE49-F238E27FC236}">
                <a16:creationId xmlns:a16="http://schemas.microsoft.com/office/drawing/2014/main" id="{308647F3-D877-9649-94A5-901099629E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13" t="1681" b="3614"/>
          <a:stretch/>
        </p:blipFill>
        <p:spPr>
          <a:xfrm>
            <a:off x="5785498" y="3429000"/>
            <a:ext cx="2531242" cy="19913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426254-611C-C847-A89D-071D286A2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651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Participants: 90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32 age 6-10 yrs.</a:t>
            </a:r>
          </a:p>
          <a:p>
            <a:pPr lvl="2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16 Male, 16 Female</a:t>
            </a:r>
          </a:p>
          <a:p>
            <a:pPr lvl="2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Grades 1-6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58 age 11-19 yrs. </a:t>
            </a:r>
          </a:p>
          <a:p>
            <a:pPr lvl="2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Grades 4-11</a:t>
            </a:r>
          </a:p>
          <a:p>
            <a:pPr lvl="2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32 Male, 26 Female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Semi-structured interviews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1169BBE-5E75-8240-9866-37203CFAD474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12" name="Content Placeholder 11" descr="Aiger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6740" y="2560707"/>
            <a:ext cx="2712747" cy="20345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480A1C-019D-C045-BC77-8945544A1E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054" y="337649"/>
            <a:ext cx="5200609" cy="1574578"/>
          </a:xfrm>
          <a:prstGeom prst="rect">
            <a:avLst/>
          </a:prstGeom>
        </p:spPr>
      </p:pic>
      <p:pic>
        <p:nvPicPr>
          <p:cNvPr id="7" name="Content Placeholder 8" descr="Participantes.jpg"/>
          <p:cNvPicPr>
            <a:picLocks noChangeAspect="1"/>
          </p:cNvPicPr>
          <p:nvPr/>
        </p:nvPicPr>
        <p:blipFill>
          <a:blip r:embed="rId5">
            <a:lum bright="4000" contrast="8000"/>
          </a:blip>
          <a:stretch>
            <a:fillRect/>
          </a:stretch>
        </p:blipFill>
        <p:spPr>
          <a:xfrm>
            <a:off x="7894582" y="4595267"/>
            <a:ext cx="2655114" cy="19913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A5D014-573A-3143-9F34-88797C310B5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457" t="4873" r="9926" b="4700"/>
          <a:stretch/>
        </p:blipFill>
        <p:spPr>
          <a:xfrm>
            <a:off x="5156066" y="143303"/>
            <a:ext cx="1258864" cy="201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6771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attitudes: Children vs. Adolescents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No significant difference in attitudes towards English: Positive</a:t>
            </a:r>
            <a:endParaRPr lang="es-ES_tradnl" dirty="0">
              <a:latin typeface="+mn-lt"/>
            </a:endParaRPr>
          </a:p>
          <a:p>
            <a:pPr marL="342900" lvl="1" indent="0">
              <a:buNone/>
            </a:pPr>
            <a:endParaRPr lang="en-US" dirty="0">
              <a:latin typeface="+mn-lt"/>
            </a:endParaRPr>
          </a:p>
          <a:p>
            <a:pPr marL="342900" lvl="1" indent="0">
              <a:buNone/>
            </a:pPr>
            <a:r>
              <a:rPr lang="en-US" dirty="0">
                <a:latin typeface="+mn-lt"/>
              </a:rPr>
              <a:t>“So I can speak to Americans (f)” (M, age 9)</a:t>
            </a:r>
          </a:p>
          <a:p>
            <a:pPr marL="342900" lvl="1" indent="0">
              <a:buNone/>
            </a:pPr>
            <a:endParaRPr lang="es-ES_tradnl" dirty="0">
              <a:latin typeface="+mn-lt"/>
            </a:endParaRPr>
          </a:p>
          <a:p>
            <a:pPr marL="342900" lvl="1" indent="0">
              <a:buNone/>
            </a:pPr>
            <a:r>
              <a:rPr lang="es-ES_tradnl" dirty="0">
                <a:latin typeface="+mn-lt"/>
              </a:rPr>
              <a:t>“To be </a:t>
            </a:r>
            <a:r>
              <a:rPr lang="es-ES_tradnl" dirty="0" err="1">
                <a:latin typeface="+mn-lt"/>
              </a:rPr>
              <a:t>better</a:t>
            </a:r>
            <a:r>
              <a:rPr lang="es-ES_tradnl" dirty="0">
                <a:latin typeface="+mn-lt"/>
              </a:rPr>
              <a:t> </a:t>
            </a:r>
            <a:r>
              <a:rPr lang="es-ES_tradnl" dirty="0" err="1">
                <a:latin typeface="+mn-lt"/>
              </a:rPr>
              <a:t>prepared</a:t>
            </a:r>
            <a:r>
              <a:rPr lang="es-ES_tradnl" dirty="0">
                <a:latin typeface="+mn-lt"/>
              </a:rPr>
              <a:t> in </a:t>
            </a:r>
            <a:r>
              <a:rPr lang="es-ES_tradnl" dirty="0" err="1">
                <a:latin typeface="+mn-lt"/>
              </a:rPr>
              <a:t>life</a:t>
            </a:r>
            <a:r>
              <a:rPr lang="es-ES_tradnl" dirty="0">
                <a:latin typeface="+mn-lt"/>
              </a:rPr>
              <a:t> and </a:t>
            </a:r>
            <a:r>
              <a:rPr lang="es-ES_tradnl" dirty="0" err="1">
                <a:latin typeface="+mn-lt"/>
              </a:rPr>
              <a:t>also</a:t>
            </a:r>
            <a:r>
              <a:rPr lang="es-ES_tradnl" dirty="0">
                <a:latin typeface="+mn-lt"/>
              </a:rPr>
              <a:t> </a:t>
            </a:r>
            <a:r>
              <a:rPr lang="es-ES_tradnl" dirty="0" err="1">
                <a:latin typeface="+mn-lt"/>
              </a:rPr>
              <a:t>those</a:t>
            </a:r>
            <a:r>
              <a:rPr lang="es-ES_tradnl" dirty="0">
                <a:latin typeface="+mn-lt"/>
              </a:rPr>
              <a:t> </a:t>
            </a:r>
            <a:r>
              <a:rPr lang="es-ES_tradnl" dirty="0" err="1">
                <a:latin typeface="+mn-lt"/>
              </a:rPr>
              <a:t>who</a:t>
            </a:r>
            <a:r>
              <a:rPr lang="es-ES_tradnl" dirty="0">
                <a:latin typeface="+mn-lt"/>
              </a:rPr>
              <a:t> </a:t>
            </a:r>
            <a:r>
              <a:rPr lang="es-ES_tradnl" dirty="0" err="1">
                <a:latin typeface="+mn-lt"/>
              </a:rPr>
              <a:t>don’t</a:t>
            </a:r>
            <a:r>
              <a:rPr lang="es-ES_tradnl" dirty="0">
                <a:latin typeface="+mn-lt"/>
              </a:rPr>
              <a:t> </a:t>
            </a:r>
            <a:r>
              <a:rPr lang="es-ES_tradnl" dirty="0" err="1">
                <a:latin typeface="+mn-lt"/>
              </a:rPr>
              <a:t>know</a:t>
            </a:r>
            <a:r>
              <a:rPr lang="es-ES_tradnl" dirty="0">
                <a:latin typeface="+mn-lt"/>
              </a:rPr>
              <a:t> English </a:t>
            </a:r>
            <a:r>
              <a:rPr lang="es-ES_tradnl" dirty="0" err="1">
                <a:latin typeface="+mn-lt"/>
              </a:rPr>
              <a:t>or</a:t>
            </a:r>
            <a:r>
              <a:rPr lang="es-ES_tradnl" dirty="0">
                <a:latin typeface="+mn-lt"/>
              </a:rPr>
              <a:t> </a:t>
            </a:r>
            <a:r>
              <a:rPr lang="es-ES_tradnl" dirty="0" err="1">
                <a:latin typeface="+mn-lt"/>
              </a:rPr>
              <a:t>computers</a:t>
            </a:r>
            <a:r>
              <a:rPr lang="es-ES_tradnl" dirty="0">
                <a:latin typeface="+mn-lt"/>
              </a:rPr>
              <a:t>, are </a:t>
            </a:r>
            <a:r>
              <a:rPr lang="es-ES_tradnl" dirty="0" err="1">
                <a:latin typeface="+mn-lt"/>
              </a:rPr>
              <a:t>nobodies</a:t>
            </a:r>
            <a:r>
              <a:rPr lang="es-ES_tradnl" dirty="0">
                <a:latin typeface="+mn-lt"/>
              </a:rPr>
              <a:t>” (F, </a:t>
            </a:r>
            <a:r>
              <a:rPr lang="es-ES_tradnl" dirty="0" err="1">
                <a:latin typeface="+mn-lt"/>
              </a:rPr>
              <a:t>age</a:t>
            </a:r>
            <a:r>
              <a:rPr lang="es-ES_tradnl" dirty="0">
                <a:latin typeface="+mn-lt"/>
              </a:rPr>
              <a:t> 12)</a:t>
            </a:r>
            <a:br>
              <a:rPr lang="es-ES_tradnl" dirty="0">
                <a:latin typeface="+mn-lt"/>
              </a:rPr>
            </a:br>
            <a:endParaRPr lang="es-ES_tradnl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Significant difference in attitudes towards Haitian Creole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204157C-7198-4146-A23A-B67910802F0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8392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Children’s responses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One third of children want to learn Haitian Creole</a:t>
            </a:r>
          </a:p>
          <a:p>
            <a:pPr marL="342900" lvl="1" indent="0">
              <a:buNone/>
            </a:pPr>
            <a:br>
              <a:rPr lang="es-ES_tradnl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</a:br>
            <a:r>
              <a:rPr lang="es-ES_tradnl" dirty="0">
                <a:latin typeface="+mn-lt"/>
              </a:rPr>
              <a:t> </a:t>
            </a:r>
            <a:r>
              <a:rPr lang="en-US" dirty="0">
                <a:latin typeface="+mn-lt"/>
              </a:rPr>
              <a:t>“So I can speak with my little brothers, with my family” (F, age 10)</a:t>
            </a:r>
          </a:p>
          <a:p>
            <a:pPr marL="342900" lvl="1" indent="0">
              <a:buNone/>
            </a:pPr>
            <a:endParaRPr lang="en-US" dirty="0">
              <a:latin typeface="+mn-lt"/>
            </a:endParaRPr>
          </a:p>
          <a:p>
            <a:pPr marL="342900" lvl="1" indent="0">
              <a:buNone/>
            </a:pPr>
            <a:r>
              <a:rPr lang="en-US" dirty="0">
                <a:latin typeface="+mn-lt"/>
              </a:rPr>
              <a:t> “Because if one hears a Haitian speaking, you’d know what they are talking about” (M, age 10)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Majority do not want to learn Haitian Creole: ugly, gibberish, weird</a:t>
            </a:r>
          </a:p>
          <a:p>
            <a:pPr lvl="1"/>
            <a:endParaRPr lang="es-ES_tradnl" dirty="0">
              <a:latin typeface="+mn-lt"/>
            </a:endParaRPr>
          </a:p>
          <a:p>
            <a:pPr marL="342900" lvl="1" indent="0">
              <a:buNone/>
            </a:pPr>
            <a:r>
              <a:rPr lang="en-US" dirty="0">
                <a:latin typeface="+mn-lt"/>
              </a:rPr>
              <a:t>“I don’t like that language, no way” (M, age 10)</a:t>
            </a:r>
          </a:p>
          <a:p>
            <a:pPr marL="342900" lvl="1" indent="0">
              <a:buNone/>
            </a:pPr>
            <a:endParaRPr lang="en-US" dirty="0">
              <a:latin typeface="+mn-lt"/>
            </a:endParaRPr>
          </a:p>
          <a:p>
            <a:pPr marL="342900" lvl="1" indent="0">
              <a:buNone/>
            </a:pPr>
            <a:r>
              <a:rPr lang="en-US" dirty="0">
                <a:latin typeface="+mn-lt"/>
              </a:rPr>
              <a:t>“When they speak it’s a mixed up mess, you can’t understand them” (M, age 10)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6324AD4-974B-574F-BA55-5FD6D03A507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245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Adolescents’ responses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More than half want to learn Creole</a:t>
            </a:r>
          </a:p>
          <a:p>
            <a:pPr lvl="1"/>
            <a:endParaRPr lang="en-US" dirty="0">
              <a:latin typeface="+mn-lt"/>
            </a:endParaRPr>
          </a:p>
          <a:p>
            <a:pPr marL="342900" lvl="1" indent="0">
              <a:buNone/>
            </a:pPr>
            <a:r>
              <a:rPr lang="en-US" dirty="0">
                <a:latin typeface="+mn-lt"/>
              </a:rPr>
              <a:t>“I’d like to learn more because if you work in a store you can understand them” (M, age 15)</a:t>
            </a:r>
          </a:p>
          <a:p>
            <a:pPr marL="342900" lvl="1" indent="0">
              <a:buNone/>
            </a:pPr>
            <a:endParaRPr lang="en-US" dirty="0">
              <a:latin typeface="+mn-lt"/>
            </a:endParaRPr>
          </a:p>
          <a:p>
            <a:pPr marL="342900" lvl="1" indent="0">
              <a:buNone/>
            </a:pPr>
            <a:r>
              <a:rPr lang="en-US" dirty="0">
                <a:latin typeface="+mn-lt"/>
              </a:rPr>
              <a:t>“They want to learn our language and we should learn theirs too” (F, age 14)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Rejection is based in notions of nationality and self-preservation</a:t>
            </a:r>
          </a:p>
          <a:p>
            <a:pPr lvl="1"/>
            <a:endParaRPr lang="en-US" dirty="0">
              <a:latin typeface="+mn-lt"/>
            </a:endParaRPr>
          </a:p>
          <a:p>
            <a:pPr marL="342900" lvl="1" indent="0">
              <a:buNone/>
            </a:pPr>
            <a:r>
              <a:rPr lang="en-US" dirty="0">
                <a:latin typeface="+mn-lt"/>
              </a:rPr>
              <a:t>“No, because they’ll take you off to Haiti” </a:t>
            </a:r>
            <a:r>
              <a:rPr lang="es-ES_tradnl" dirty="0">
                <a:latin typeface="+mn-lt"/>
              </a:rPr>
              <a:t>(M, </a:t>
            </a:r>
            <a:r>
              <a:rPr lang="es-ES_tradnl" dirty="0" err="1">
                <a:latin typeface="+mn-lt"/>
              </a:rPr>
              <a:t>age</a:t>
            </a:r>
            <a:r>
              <a:rPr lang="es-ES_tradnl" dirty="0">
                <a:latin typeface="+mn-lt"/>
              </a:rPr>
              <a:t> 11)</a:t>
            </a:r>
            <a:endParaRPr lang="en-US" dirty="0">
              <a:latin typeface="+mn-lt"/>
            </a:endParaRPr>
          </a:p>
          <a:p>
            <a:pPr marL="342900" lvl="1" indent="0">
              <a:buNone/>
            </a:pPr>
            <a:endParaRPr lang="en-US" dirty="0">
              <a:latin typeface="+mn-lt"/>
            </a:endParaRPr>
          </a:p>
          <a:p>
            <a:pPr marL="342900" lvl="1" indent="0">
              <a:buNone/>
            </a:pPr>
            <a:r>
              <a:rPr lang="en-US" dirty="0">
                <a:latin typeface="+mn-lt"/>
              </a:rPr>
              <a:t>“What if they make me speak Haitian and the police hold me as if I am Haitian…” (F, age 15)</a:t>
            </a:r>
          </a:p>
          <a:p>
            <a:pPr lvl="2"/>
            <a:endParaRPr lang="en-US" dirty="0">
              <a:latin typeface="+mn-lt"/>
            </a:endParaRPr>
          </a:p>
          <a:p>
            <a:pPr lvl="1"/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B81B506-C23C-E441-A703-992D4C9DA4D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0721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Attitudes and behaviors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Adolescents report more positive attitudes about Haitian Creole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More aware of instrumental value of Haitian Creole? 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Acquiescing?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Mismatch between attitudes and language learning behaviors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Believe they can’t  learn Creole</a:t>
            </a:r>
          </a:p>
          <a:p>
            <a:pPr lvl="2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Difficult language</a:t>
            </a:r>
          </a:p>
          <a:p>
            <a:pPr lvl="2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Dominicans lack motivation</a:t>
            </a:r>
          </a:p>
          <a:p>
            <a:pPr lvl="2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Dominicans lack special intelligence for language that Haitians possess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0F15DBD6-FCE6-AF49-815A-511AF3719246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002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Legacy of ‘erasing of the Kreyol’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The likely cross-linguistic experiences for </a:t>
            </a:r>
            <a:r>
              <a:rPr lang="en-US" i="1" dirty="0" err="1">
                <a:latin typeface="+mn-lt"/>
              </a:rPr>
              <a:t>fronterizo</a:t>
            </a:r>
            <a:r>
              <a:rPr lang="en-US" dirty="0">
                <a:latin typeface="+mn-lt"/>
              </a:rPr>
              <a:t> youth remains contact with speakers of Haitian Creole (NOT English)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Burden of intercultural communication falls on Haitians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Children reject Haitian Creole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Adolescents claim inability to learn Creole: Dominicans lack language aptitude and Creole is especially difficult to learn (unlike English)</a:t>
            </a:r>
          </a:p>
          <a:p>
            <a:pPr lvl="1">
              <a:buFont typeface="Helvetica" pitchFamily="2" charset="0"/>
              <a:buChar char="–"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≠ ‘erasing of the Kreyol’</a:t>
            </a:r>
          </a:p>
          <a:p>
            <a:pPr marL="0" indent="0">
              <a:buNone/>
            </a:pPr>
            <a:r>
              <a:rPr lang="en-US" dirty="0">
                <a:latin typeface="+mn-lt"/>
              </a:rPr>
              <a:t>= erasing of Creole</a:t>
            </a:r>
          </a:p>
          <a:p>
            <a:pPr lvl="1"/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15DBD6-FCE6-AF49-815A-511AF371924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1524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Language socialization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Acquisition of k</a:t>
            </a:r>
            <a:r>
              <a:rPr lang="en" dirty="0" err="1">
                <a:latin typeface="+mn-lt"/>
              </a:rPr>
              <a:t>nowledge</a:t>
            </a:r>
            <a:r>
              <a:rPr lang="en" dirty="0">
                <a:latin typeface="+mn-lt"/>
              </a:rPr>
              <a:t> / beliefs through language-mediated interactions</a:t>
            </a:r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15DBD6-FCE6-AF49-815A-511AF3719246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6" name="Picture 4" descr="IMG_2742"/>
          <p:cNvPicPr>
            <a:picLocks noChangeAspect="1" noChangeArrowheads="1"/>
          </p:cNvPicPr>
          <p:nvPr/>
        </p:nvPicPr>
        <p:blipFill rotWithShape="1">
          <a:blip r:embed="rId3"/>
          <a:srcRect l="10708" t="-3481" r="13446" b="3567"/>
          <a:stretch/>
        </p:blipFill>
        <p:spPr bwMode="auto">
          <a:xfrm>
            <a:off x="7805547" y="1849365"/>
            <a:ext cx="3321051" cy="2624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 descr="IMG_1405_1">
            <a:extLst>
              <a:ext uri="{FF2B5EF4-FFF2-40B4-BE49-F238E27FC236}">
                <a16:creationId xmlns:a16="http://schemas.microsoft.com/office/drawing/2014/main" id="{5C379273-9A89-294B-AAD8-D13CF4A38E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l="-581" r="316"/>
          <a:stretch/>
        </p:blipFill>
        <p:spPr>
          <a:xfrm>
            <a:off x="2295525" y="3648127"/>
            <a:ext cx="2857500" cy="2796814"/>
          </a:xfrm>
          <a:prstGeom prst="rect">
            <a:avLst/>
          </a:prstGeom>
        </p:spPr>
      </p:pic>
      <p:pic>
        <p:nvPicPr>
          <p:cNvPr id="9" name="Picture 3" descr="IMG_0246">
            <a:extLst>
              <a:ext uri="{FF2B5EF4-FFF2-40B4-BE49-F238E27FC236}">
                <a16:creationId xmlns:a16="http://schemas.microsoft.com/office/drawing/2014/main" id="{07B5928A-06A8-4441-B8CC-2CAA053DC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l="15278" r="15278"/>
          <a:stretch>
            <a:fillRect/>
          </a:stretch>
        </p:blipFill>
        <p:spPr>
          <a:xfrm>
            <a:off x="4948047" y="2933338"/>
            <a:ext cx="2870200" cy="279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2779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ideology and </a:t>
            </a:r>
            <a:r>
              <a:rPr lang="en-US" i="1" dirty="0" err="1"/>
              <a:t>dominicanidad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The ‘best’ Spanish approximates European norms</a:t>
            </a:r>
            <a:endParaRPr lang="en" dirty="0">
              <a:latin typeface="+mn-lt"/>
            </a:endParaRPr>
          </a:p>
          <a:p>
            <a:pPr lvl="1"/>
            <a:endParaRPr lang="en-US" dirty="0">
              <a:latin typeface="+mn-lt"/>
            </a:endParaRPr>
          </a:p>
          <a:p>
            <a:pPr marL="342900" lvl="1" indent="0">
              <a:buNone/>
            </a:pPr>
            <a:r>
              <a:rPr lang="en-US" dirty="0">
                <a:latin typeface="+mn-lt"/>
              </a:rPr>
              <a:t>“I like how the Spaniards speak … I like their way of speaking, their accent and everything, I like that … they have better manner than us in speaking” </a:t>
            </a:r>
            <a:r>
              <a:rPr lang="en" dirty="0">
                <a:latin typeface="+mn-lt"/>
              </a:rPr>
              <a:t>(DR M, age 30)</a:t>
            </a:r>
          </a:p>
          <a:p>
            <a:pPr marL="342900" lvl="1" indent="0">
              <a:buNone/>
            </a:pPr>
            <a:endParaRPr lang="en-US" dirty="0">
              <a:latin typeface="+mn-lt"/>
            </a:endParaRPr>
          </a:p>
          <a:p>
            <a:pPr marL="342900" lvl="1" indent="0">
              <a:buNone/>
            </a:pPr>
            <a:r>
              <a:rPr lang="en-US" dirty="0">
                <a:latin typeface="+mn-lt"/>
              </a:rPr>
              <a:t>“The Spanish of Spain is more refined. The Spanish language came from Spain, didn’t it?” </a:t>
            </a:r>
            <a:r>
              <a:rPr lang="en" dirty="0">
                <a:latin typeface="+mn-lt"/>
              </a:rPr>
              <a:t>(DR M, age 54)</a:t>
            </a:r>
          </a:p>
          <a:p>
            <a:pPr marL="342900" lvl="1" indent="0">
              <a:buNone/>
            </a:pPr>
            <a:endParaRPr lang="en" dirty="0">
              <a:latin typeface="+mn-lt"/>
            </a:endParaRPr>
          </a:p>
          <a:p>
            <a:pPr marL="342900" lvl="1" indent="0">
              <a:buNone/>
            </a:pPr>
            <a:endParaRPr lang="en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The ‘worst’ Spanish is believed to be spoken by those influenced by an African substratum </a:t>
            </a:r>
            <a:endParaRPr lang="en" dirty="0">
              <a:latin typeface="+mn-lt"/>
            </a:endParaRPr>
          </a:p>
          <a:p>
            <a:pPr lvl="1"/>
            <a:endParaRPr lang="en-US" altLang="x-none" dirty="0">
              <a:latin typeface="+mn-lt"/>
            </a:endParaRPr>
          </a:p>
          <a:p>
            <a:pPr marL="342900" lvl="1" indent="0">
              <a:buNone/>
            </a:pPr>
            <a:r>
              <a:rPr lang="en-US" altLang="x-none" dirty="0">
                <a:latin typeface="+mn-lt"/>
              </a:rPr>
              <a:t>“The region where they speak badly, where people speak half mixed up, is in </a:t>
            </a:r>
            <a:r>
              <a:rPr lang="en-US" altLang="x-none" dirty="0" err="1">
                <a:latin typeface="+mn-lt"/>
              </a:rPr>
              <a:t>Vaca</a:t>
            </a:r>
            <a:r>
              <a:rPr lang="en-US" altLang="x-none" dirty="0">
                <a:latin typeface="+mn-lt"/>
              </a:rPr>
              <a:t> </a:t>
            </a:r>
            <a:r>
              <a:rPr lang="en-US" altLang="x-none" dirty="0" err="1">
                <a:latin typeface="+mn-lt"/>
              </a:rPr>
              <a:t>Gorda</a:t>
            </a:r>
            <a:r>
              <a:rPr lang="en-US" altLang="x-none" dirty="0">
                <a:latin typeface="+mn-lt"/>
              </a:rPr>
              <a:t>, because there everyone is black—it’s like their tongue gets crossed, they’re half </a:t>
            </a:r>
            <a:r>
              <a:rPr lang="en-US" altLang="x-none" dirty="0" err="1">
                <a:latin typeface="+mn-lt"/>
              </a:rPr>
              <a:t>Haitianized</a:t>
            </a:r>
            <a:r>
              <a:rPr lang="en-US" altLang="x-none" dirty="0">
                <a:latin typeface="+mn-lt"/>
              </a:rPr>
              <a:t>, but they’re here as if they were Dominicans” (M, age 70+)</a:t>
            </a:r>
          </a:p>
          <a:p>
            <a:pPr lvl="1"/>
            <a:endParaRPr lang="en-US" altLang="x-none" dirty="0">
              <a:latin typeface="+mn-lt"/>
            </a:endParaRPr>
          </a:p>
          <a:p>
            <a:pPr marL="342900" lvl="1" indent="0">
              <a:buNone/>
            </a:pPr>
            <a:r>
              <a:rPr lang="en-US" altLang="x-none" dirty="0">
                <a:latin typeface="+mn-lt"/>
              </a:rPr>
              <a:t>“Over here in El Rodeo they have Haitian history; in this area they don’t speak Spanish very well” (M, age 55)</a:t>
            </a:r>
            <a:endParaRPr lang="en-US" dirty="0">
              <a:latin typeface="+mn-lt"/>
            </a:endParaRPr>
          </a:p>
          <a:p>
            <a:pPr lvl="3"/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D82ABCB-33B2-4848-9F2F-16E549090B9A}" type="slidenum">
              <a:rPr lang="es-ES_tradnl" smtClean="0"/>
              <a:pPr/>
              <a:t>31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176277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Shibboleth</a:t>
            </a:r>
          </a:p>
        </p:txBody>
      </p:sp>
      <p:sp>
        <p:nvSpPr>
          <p:cNvPr id="562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x-none" dirty="0">
                <a:latin typeface="+mn-lt"/>
              </a:rPr>
              <a:t>‘Native’ Spanish-speaking ability distinguishes Haitians from Dominicans in the border region</a:t>
            </a:r>
          </a:p>
          <a:p>
            <a:pPr lvl="1">
              <a:buFont typeface="Helvetica" pitchFamily="2" charset="0"/>
              <a:buChar char="―"/>
            </a:pPr>
            <a:r>
              <a:rPr lang="en-US" altLang="x-none" dirty="0">
                <a:latin typeface="+mn-lt"/>
              </a:rPr>
              <a:t>Cf.,  1937 massacre ([</a:t>
            </a:r>
            <a:r>
              <a:rPr lang="en-US" altLang="x-none" dirty="0" err="1">
                <a:latin typeface="+mn-lt"/>
              </a:rPr>
              <a:t>ɾ</a:t>
            </a:r>
            <a:r>
              <a:rPr lang="en-US" altLang="x-none" dirty="0">
                <a:latin typeface="+mn-lt"/>
              </a:rPr>
              <a:t>] vs. [</a:t>
            </a:r>
            <a:r>
              <a:rPr lang="en-US" altLang="x-none" dirty="0" err="1">
                <a:latin typeface="+mn-lt"/>
              </a:rPr>
              <a:t>ʁ</a:t>
            </a:r>
            <a:r>
              <a:rPr lang="en-US" altLang="x-none" dirty="0">
                <a:latin typeface="+mn-lt"/>
              </a:rPr>
              <a:t>] in </a:t>
            </a:r>
            <a:r>
              <a:rPr lang="en-US" altLang="x-none" i="1" dirty="0" err="1">
                <a:latin typeface="+mn-lt"/>
              </a:rPr>
              <a:t>perejil</a:t>
            </a:r>
            <a:r>
              <a:rPr lang="en-US" altLang="x-none" dirty="0">
                <a:latin typeface="+mn-lt"/>
              </a:rPr>
              <a:t> ‘parsley’)</a:t>
            </a:r>
          </a:p>
          <a:p>
            <a:pPr marL="0" indent="0">
              <a:buNone/>
            </a:pPr>
            <a:endParaRPr lang="en-US" altLang="x-none" dirty="0">
              <a:latin typeface="+mn-lt"/>
            </a:endParaRPr>
          </a:p>
          <a:p>
            <a:pPr marL="342900" lvl="1" indent="0">
              <a:buNone/>
            </a:pPr>
            <a:r>
              <a:rPr lang="en-US" dirty="0">
                <a:latin typeface="+mn-lt"/>
              </a:rPr>
              <a:t>“Your uncle </a:t>
            </a:r>
            <a:r>
              <a:rPr lang="en-US" dirty="0" err="1">
                <a:latin typeface="+mn-lt"/>
              </a:rPr>
              <a:t>Otilio</a:t>
            </a:r>
            <a:r>
              <a:rPr lang="en-US" dirty="0">
                <a:latin typeface="+mn-lt"/>
              </a:rPr>
              <a:t> was in </a:t>
            </a:r>
            <a:r>
              <a:rPr lang="en-US" dirty="0" err="1">
                <a:latin typeface="+mn-lt"/>
              </a:rPr>
              <a:t>Dajab</a:t>
            </a:r>
            <a:r>
              <a:rPr lang="en-US" altLang="ja-JP" dirty="0" err="1">
                <a:latin typeface="+mn-lt"/>
              </a:rPr>
              <a:t>ón</a:t>
            </a:r>
            <a:r>
              <a:rPr lang="en-US" dirty="0">
                <a:latin typeface="+mn-lt"/>
              </a:rPr>
              <a:t>, picking up Haitians for immigration. Then, the truck was full, </a:t>
            </a:r>
            <a:r>
              <a:rPr lang="en-US" dirty="0" err="1">
                <a:latin typeface="+mn-lt"/>
              </a:rPr>
              <a:t>en</a:t>
            </a:r>
            <a:r>
              <a:rPr lang="en-US" dirty="0">
                <a:latin typeface="+mn-lt"/>
              </a:rPr>
              <a:t> route to take them to Haiti, and when they were going towards the border, there was a dark man sitting in the park. </a:t>
            </a:r>
            <a:r>
              <a:rPr lang="en-US" dirty="0" err="1">
                <a:latin typeface="+mn-lt"/>
              </a:rPr>
              <a:t>Otilio</a:t>
            </a:r>
            <a:r>
              <a:rPr lang="en-US" dirty="0">
                <a:latin typeface="+mn-lt"/>
              </a:rPr>
              <a:t> says, “Let me see, let me check on that dark man over there, to see.” </a:t>
            </a:r>
            <a:r>
              <a:rPr lang="en-US" dirty="0" err="1">
                <a:latin typeface="+mn-lt"/>
              </a:rPr>
              <a:t>Otilio</a:t>
            </a:r>
            <a:r>
              <a:rPr lang="en-US" dirty="0">
                <a:latin typeface="+mn-lt"/>
              </a:rPr>
              <a:t> got out and says to him, “Come here. Are you Dominican?” And the Haitian says, “Yes!” </a:t>
            </a:r>
            <a:r>
              <a:rPr lang="en-US" dirty="0" err="1">
                <a:latin typeface="+mn-lt"/>
              </a:rPr>
              <a:t>Otilio</a:t>
            </a:r>
            <a:r>
              <a:rPr lang="en-US" dirty="0">
                <a:latin typeface="+mn-lt"/>
              </a:rPr>
              <a:t> said, “If you are Dominican, you will repeat what I tell you.” The Haitian says, “Alright.” </a:t>
            </a:r>
            <a:r>
              <a:rPr lang="en-US" dirty="0" err="1">
                <a:latin typeface="+mn-lt"/>
              </a:rPr>
              <a:t>Otilio</a:t>
            </a:r>
            <a:r>
              <a:rPr lang="en-US" dirty="0">
                <a:latin typeface="+mn-lt"/>
              </a:rPr>
              <a:t> says, “Repeat this: </a:t>
            </a:r>
            <a:r>
              <a:rPr lang="en-US" dirty="0" err="1">
                <a:latin typeface="+mn-lt"/>
              </a:rPr>
              <a:t>Generalíssimo</a:t>
            </a:r>
            <a:r>
              <a:rPr lang="en-US" dirty="0">
                <a:latin typeface="+mn-lt"/>
              </a:rPr>
              <a:t> Rafael </a:t>
            </a:r>
            <a:r>
              <a:rPr lang="en-US" dirty="0" err="1">
                <a:latin typeface="+mn-lt"/>
              </a:rPr>
              <a:t>Le</a:t>
            </a:r>
            <a:r>
              <a:rPr lang="en-US" altLang="ja-JP" dirty="0" err="1">
                <a:latin typeface="+mn-lt"/>
              </a:rPr>
              <a:t>ón</a:t>
            </a:r>
            <a:r>
              <a:rPr lang="en-US" dirty="0" err="1">
                <a:latin typeface="+mn-lt"/>
              </a:rPr>
              <a:t>idas</a:t>
            </a:r>
            <a:r>
              <a:rPr lang="en-US" dirty="0">
                <a:latin typeface="+mn-lt"/>
              </a:rPr>
              <a:t> Trujillo, benefactor of the new motherland, born in San Crist</a:t>
            </a:r>
            <a:r>
              <a:rPr lang="en-US" altLang="ja-JP" dirty="0">
                <a:latin typeface="+mn-lt"/>
              </a:rPr>
              <a:t>ób</a:t>
            </a:r>
            <a:r>
              <a:rPr lang="en-US" dirty="0">
                <a:latin typeface="+mn-lt"/>
              </a:rPr>
              <a:t>al, the town of </a:t>
            </a:r>
            <a:r>
              <a:rPr lang="en-US" i="1" dirty="0" err="1">
                <a:latin typeface="+mn-lt"/>
              </a:rPr>
              <a:t>perejil</a:t>
            </a:r>
            <a:r>
              <a:rPr lang="en-US" dirty="0">
                <a:latin typeface="+mn-lt"/>
              </a:rPr>
              <a:t>.” The Haitian says, “Why not just tell me to get in the truck.”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(DR, M, 45)</a:t>
            </a:r>
          </a:p>
          <a:p>
            <a:pPr marL="0" indent="0">
              <a:buNone/>
            </a:pPr>
            <a:endParaRPr lang="en-US" altLang="x-none" dirty="0">
              <a:latin typeface="+mn-lt"/>
            </a:endParaRPr>
          </a:p>
          <a:p>
            <a:pPr marL="0" indent="0">
              <a:buNone/>
            </a:pPr>
            <a:endParaRPr lang="en-US" altLang="x-none" dirty="0">
              <a:latin typeface="+mn-lt"/>
            </a:endParaRPr>
          </a:p>
          <a:p>
            <a:pPr marL="0" indent="0">
              <a:buNone/>
            </a:pPr>
            <a:r>
              <a:rPr lang="en-US" altLang="x-none" dirty="0">
                <a:latin typeface="+mn-lt"/>
              </a:rPr>
              <a:t>Can Dominicans reliably identify </a:t>
            </a:r>
            <a:r>
              <a:rPr lang="en-US" altLang="x-none" i="1" dirty="0" err="1">
                <a:latin typeface="+mn-lt"/>
              </a:rPr>
              <a:t>fronterizo</a:t>
            </a:r>
            <a:r>
              <a:rPr lang="en-US" altLang="x-none" dirty="0">
                <a:latin typeface="+mn-lt"/>
              </a:rPr>
              <a:t> Haitians from Dominicans based on language alone?</a:t>
            </a:r>
          </a:p>
          <a:p>
            <a:endParaRPr lang="en-US" altLang="x-none" dirty="0">
              <a:latin typeface="+mn-lt"/>
            </a:endParaRPr>
          </a:p>
          <a:p>
            <a:endParaRPr lang="en-US" altLang="x-none" dirty="0">
              <a:latin typeface="+mn-lt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50FD8D0-4CF8-D34C-AFDF-D514BD68ACA3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227726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x-none" dirty="0">
              <a:latin typeface="+mn-lt"/>
            </a:endParaRPr>
          </a:p>
          <a:p>
            <a:pPr marL="0" indent="0">
              <a:buNone/>
            </a:pPr>
            <a:endParaRPr lang="en-US" altLang="x-none" dirty="0">
              <a:latin typeface="+mn-lt"/>
            </a:endParaRPr>
          </a:p>
          <a:p>
            <a:pPr marL="0" indent="0">
              <a:buNone/>
            </a:pPr>
            <a:endParaRPr lang="en-US" altLang="x-none" dirty="0">
              <a:latin typeface="+mn-lt"/>
            </a:endParaRPr>
          </a:p>
          <a:p>
            <a:pPr marL="0" indent="0">
              <a:buNone/>
            </a:pPr>
            <a:endParaRPr lang="en-US" altLang="x-none" dirty="0">
              <a:latin typeface="+mn-lt"/>
            </a:endParaRPr>
          </a:p>
          <a:p>
            <a:pPr marL="0" indent="0">
              <a:buNone/>
            </a:pPr>
            <a:endParaRPr lang="en-US" altLang="x-none" dirty="0">
              <a:latin typeface="+mn-lt"/>
            </a:endParaRPr>
          </a:p>
          <a:p>
            <a:pPr marL="0" indent="0">
              <a:buNone/>
            </a:pPr>
            <a:r>
              <a:rPr lang="en-US" altLang="x-none" dirty="0">
                <a:latin typeface="+mn-lt"/>
              </a:rPr>
              <a:t>Participants: 60 university students</a:t>
            </a:r>
          </a:p>
          <a:p>
            <a:pPr marL="0" indent="0">
              <a:buNone/>
            </a:pPr>
            <a:endParaRPr lang="en-US" altLang="x-none" dirty="0">
              <a:latin typeface="+mn-lt"/>
            </a:endParaRPr>
          </a:p>
          <a:p>
            <a:pPr marL="0" indent="0">
              <a:buNone/>
            </a:pPr>
            <a:r>
              <a:rPr lang="en-US" altLang="x-none" dirty="0">
                <a:latin typeface="+mn-lt"/>
              </a:rPr>
              <a:t>Verbal-guise technique</a:t>
            </a:r>
          </a:p>
          <a:p>
            <a:pPr marL="0" indent="0">
              <a:buNone/>
            </a:pPr>
            <a:endParaRPr lang="en-US" altLang="x-none" dirty="0">
              <a:latin typeface="+mn-lt"/>
            </a:endParaRPr>
          </a:p>
          <a:p>
            <a:pPr marL="0" indent="0">
              <a:buNone/>
            </a:pPr>
            <a:r>
              <a:rPr lang="en-US" altLang="x-none" dirty="0">
                <a:latin typeface="+mn-lt"/>
              </a:rPr>
              <a:t>Narratives collected from 8 male  informants</a:t>
            </a:r>
          </a:p>
          <a:p>
            <a:pPr lvl="1">
              <a:buFont typeface="Helvetica" pitchFamily="2" charset="0"/>
              <a:buChar char="–"/>
            </a:pPr>
            <a:r>
              <a:rPr lang="en-US" altLang="x-none" dirty="0">
                <a:latin typeface="+mn-lt"/>
              </a:rPr>
              <a:t>2 Haitian immigrants</a:t>
            </a:r>
          </a:p>
          <a:p>
            <a:pPr lvl="1">
              <a:buFont typeface="Helvetica" pitchFamily="2" charset="0"/>
              <a:buChar char="–"/>
            </a:pPr>
            <a:r>
              <a:rPr lang="en-US" altLang="x-none" dirty="0">
                <a:latin typeface="+mn-lt"/>
              </a:rPr>
              <a:t>6 speakers from the </a:t>
            </a:r>
            <a:r>
              <a:rPr lang="es-ES" altLang="x-none" i="1" dirty="0">
                <a:latin typeface="+mn-lt"/>
              </a:rPr>
              <a:t>frontera</a:t>
            </a:r>
          </a:p>
          <a:p>
            <a:endParaRPr lang="en-US" altLang="x-none" dirty="0">
              <a:latin typeface="+mn-lt"/>
            </a:endParaRPr>
          </a:p>
          <a:p>
            <a:pPr marL="685800" lvl="2" indent="0">
              <a:buNone/>
            </a:pPr>
            <a:endParaRPr lang="en-US" altLang="x-none" dirty="0">
              <a:latin typeface="+mn-lt"/>
            </a:endParaRPr>
          </a:p>
          <a:p>
            <a:endParaRPr lang="en-US" altLang="x-none" dirty="0">
              <a:latin typeface="+mn-lt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F048EC2-4C47-6943-A31F-692D41A55DA0}" type="slidenum">
              <a:rPr lang="en-US" altLang="x-none" smtClean="0"/>
              <a:pPr/>
              <a:t>33</a:t>
            </a:fld>
            <a:endParaRPr lang="en-US" altLang="x-none"/>
          </a:p>
        </p:txBody>
      </p:sp>
      <p:pic>
        <p:nvPicPr>
          <p:cNvPr id="6" name="Picture 27" descr="IMG_2978_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18"/>
          <a:stretch/>
        </p:blipFill>
        <p:spPr>
          <a:xfrm>
            <a:off x="6985054" y="2217169"/>
            <a:ext cx="2381418" cy="41391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7E2813-5ECC-F248-8A15-BC07CAEF8B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528" r="7337" b="4811"/>
          <a:stretch/>
        </p:blipFill>
        <p:spPr>
          <a:xfrm>
            <a:off x="838200" y="174332"/>
            <a:ext cx="1152723" cy="16512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6AA77A-EECD-AD4F-A8AC-A8923ADB7F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2555" y="366395"/>
            <a:ext cx="5143948" cy="1324293"/>
          </a:xfrm>
          <a:prstGeom prst="rect">
            <a:avLst/>
          </a:prstGeom>
        </p:spPr>
      </p:pic>
      <p:pic>
        <p:nvPicPr>
          <p:cNvPr id="9" name="Picture 5" descr="IMG_2118">
            <a:extLst>
              <a:ext uri="{FF2B5EF4-FFF2-40B4-BE49-F238E27FC236}">
                <a16:creationId xmlns:a16="http://schemas.microsoft.com/office/drawing/2014/main" id="{2E165B2F-D371-454A-A9BD-96B76B37F4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l="18097" t="11389" r="40050" b="5160"/>
          <a:stretch/>
        </p:blipFill>
        <p:spPr>
          <a:xfrm>
            <a:off x="9010650" y="401175"/>
            <a:ext cx="3029778" cy="453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0979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Task: verbal guise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_tradnl" dirty="0">
                <a:latin typeface="+mn-lt"/>
              </a:rPr>
              <a:t>Listen: </a:t>
            </a:r>
            <a:r>
              <a:rPr lang="es-ES_tradnl" dirty="0" err="1">
                <a:latin typeface="+mn-lt"/>
              </a:rPr>
              <a:t>narrative</a:t>
            </a:r>
            <a:r>
              <a:rPr lang="es-ES_tradnl" dirty="0">
                <a:latin typeface="+mn-lt"/>
              </a:rPr>
              <a:t> </a:t>
            </a:r>
            <a:r>
              <a:rPr lang="es-ES_tradnl" dirty="0" err="1">
                <a:latin typeface="+mn-lt"/>
              </a:rPr>
              <a:t>story-telling</a:t>
            </a:r>
            <a:endParaRPr lang="es-ES_tradnl" dirty="0">
              <a:latin typeface="+mn-lt"/>
            </a:endParaRPr>
          </a:p>
          <a:p>
            <a:pPr marL="342900" lvl="1" indent="0">
              <a:buNone/>
            </a:pPr>
            <a:endParaRPr lang="es-ES_tradnl" dirty="0">
              <a:latin typeface="+mn-lt"/>
            </a:endParaRPr>
          </a:p>
          <a:p>
            <a:pPr marL="342900" lvl="1" indent="0">
              <a:buNone/>
            </a:pPr>
            <a:r>
              <a:rPr lang="es-ES_tradnl" dirty="0">
                <a:latin typeface="+mn-lt"/>
              </a:rPr>
              <a:t>Esto era una vez que el Viejo Quilo  tenía un gallo. El gallo le llamaban Quiquiriquí. El, el gallo cantaba todos los días por la mañana y él lo oía. El, un día no cantó. Dijo, pero qué es lo que le pasa a mi gallo que yo no lo oigo cantar? Se levantó y cogió al monte. Se encontró con un lobo que él le vio, como,  lo oía cantar. Cuando él lo oyó cantar </a:t>
            </a:r>
            <a:r>
              <a:rPr lang="es-ES_tradnl" dirty="0" err="1">
                <a:latin typeface="+mn-lt"/>
              </a:rPr>
              <a:t>quiquiriquííííííí</a:t>
            </a:r>
            <a:r>
              <a:rPr lang="es-ES_tradnl" dirty="0">
                <a:latin typeface="+mn-lt"/>
              </a:rPr>
              <a:t>, él oyó que era como adentro del lobo. Cuando él se acercó al lobo el gallo sacó la cabecita. Cuando ahí él se incomodó, cogió su machete y rajó el lobo y sacó su gallo y se lo llevó para su casa.</a:t>
            </a:r>
            <a:r>
              <a:rPr lang="en-US" dirty="0">
                <a:latin typeface="+mn-lt"/>
              </a:rPr>
              <a:t> </a:t>
            </a:r>
          </a:p>
          <a:p>
            <a:pPr marL="0" indent="0">
              <a:buNone/>
            </a:pPr>
            <a:endParaRPr lang="es-ES_tradnl" altLang="x-none" dirty="0">
              <a:latin typeface="+mn-lt"/>
            </a:endParaRPr>
          </a:p>
          <a:p>
            <a:pPr marL="0" indent="0">
              <a:buNone/>
            </a:pPr>
            <a:endParaRPr lang="en-US" altLang="x-none" dirty="0">
              <a:latin typeface="+mn-lt"/>
            </a:endParaRPr>
          </a:p>
          <a:p>
            <a:pPr marL="0" indent="0">
              <a:buNone/>
            </a:pPr>
            <a:endParaRPr lang="en-US" altLang="x-none" dirty="0">
              <a:latin typeface="+mn-lt"/>
            </a:endParaRPr>
          </a:p>
          <a:p>
            <a:pPr marL="0" indent="0">
              <a:buNone/>
            </a:pPr>
            <a:r>
              <a:rPr lang="en-US" altLang="x-none" dirty="0">
                <a:latin typeface="+mn-lt"/>
              </a:rPr>
              <a:t>Assess: brief survey</a:t>
            </a:r>
          </a:p>
          <a:p>
            <a:pPr lvl="1">
              <a:buFont typeface="Helvetica" pitchFamily="2" charset="0"/>
              <a:buChar char="―"/>
            </a:pPr>
            <a:r>
              <a:rPr lang="en-US" altLang="x-none" dirty="0">
                <a:latin typeface="+mn-lt"/>
              </a:rPr>
              <a:t>Personality traits [Likert]</a:t>
            </a:r>
          </a:p>
          <a:p>
            <a:pPr lvl="1">
              <a:buFont typeface="Helvetica" pitchFamily="2" charset="0"/>
              <a:buChar char="―"/>
            </a:pPr>
            <a:r>
              <a:rPr lang="en-US" altLang="x-none" dirty="0">
                <a:latin typeface="+mn-lt"/>
              </a:rPr>
              <a:t>Education; social </a:t>
            </a:r>
            <a:r>
              <a:rPr lang="en-US" altLang="ja-JP" dirty="0">
                <a:latin typeface="+mn-lt"/>
              </a:rPr>
              <a:t>class; p</a:t>
            </a:r>
            <a:r>
              <a:rPr lang="en-US" altLang="x-none" dirty="0">
                <a:latin typeface="+mn-lt"/>
              </a:rPr>
              <a:t>rofession; national and regional origin; skin color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0A0259C-55DF-A94A-857E-37C533DF7495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4" name="Joselogallo.WAV">
            <a:hlinkClick r:id="" action="ppaction://media"/>
            <a:extLst>
              <a:ext uri="{FF2B5EF4-FFF2-40B4-BE49-F238E27FC236}">
                <a16:creationId xmlns:a16="http://schemas.microsoft.com/office/drawing/2014/main" id="{F8C953FD-2EFA-F148-A281-1F0E35A1F2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5600" y="315801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0059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Linguistic</a:t>
            </a:r>
            <a:r>
              <a:rPr lang="es-ES_tradnl" dirty="0"/>
              <a:t> </a:t>
            </a:r>
            <a:r>
              <a:rPr lang="es-ES_tradnl" dirty="0" err="1"/>
              <a:t>profiling</a:t>
            </a:r>
            <a:endParaRPr lang="es-ES_tradnl" dirty="0"/>
          </a:p>
        </p:txBody>
      </p:sp>
      <p:sp>
        <p:nvSpPr>
          <p:cNvPr id="6" name="Conten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x-none" dirty="0">
              <a:latin typeface="+mn-lt"/>
            </a:endParaRPr>
          </a:p>
          <a:p>
            <a:pPr marL="0" indent="0">
              <a:buNone/>
            </a:pPr>
            <a:endParaRPr lang="en-US" altLang="x-none" dirty="0">
              <a:latin typeface="+mn-lt"/>
            </a:endParaRPr>
          </a:p>
          <a:p>
            <a:pPr marL="0" indent="0">
              <a:buNone/>
            </a:pPr>
            <a:r>
              <a:rPr lang="en-US" altLang="x-none" dirty="0">
                <a:latin typeface="+mn-lt"/>
              </a:rPr>
              <a:t>Significant differences for verbal guises</a:t>
            </a:r>
          </a:p>
          <a:p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Low prestige accorded to speakers of those judged to be </a:t>
            </a:r>
            <a:r>
              <a:rPr lang="en-US" i="1" dirty="0">
                <a:latin typeface="+mn-lt"/>
              </a:rPr>
              <a:t>campesinos</a:t>
            </a:r>
          </a:p>
          <a:p>
            <a:pPr lvl="2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rural residence</a:t>
            </a:r>
          </a:p>
          <a:p>
            <a:pPr lvl="2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low education</a:t>
            </a:r>
          </a:p>
          <a:p>
            <a:pPr lvl="2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low social standing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Listeners believe these speakers to be ‘African’</a:t>
            </a:r>
          </a:p>
          <a:p>
            <a:pPr lvl="2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Dark phenotype</a:t>
            </a:r>
          </a:p>
          <a:p>
            <a:pPr lvl="2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Haitian</a:t>
            </a:r>
          </a:p>
          <a:p>
            <a:pPr marL="685800" lvl="2" indent="0">
              <a:buNone/>
            </a:pPr>
            <a:endParaRPr lang="en-US" dirty="0"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CE9B440-EA87-2A45-8941-506A29D47794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0214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Language / identity in the Dominican Republic</a:t>
            </a:r>
            <a:endParaRPr lang="en-US" dirty="0"/>
          </a:p>
        </p:txBody>
      </p:sp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The </a:t>
            </a:r>
            <a:r>
              <a:rPr lang="en" dirty="0">
                <a:latin typeface="+mn-lt"/>
              </a:rPr>
              <a:t>Spanish </a:t>
            </a:r>
            <a:r>
              <a:rPr lang="en-US" dirty="0">
                <a:latin typeface="+mn-lt"/>
              </a:rPr>
              <a:t>language </a:t>
            </a:r>
            <a:r>
              <a:rPr lang="en" dirty="0">
                <a:latin typeface="+mn-lt"/>
              </a:rPr>
              <a:t>serves as a marker of a national/racial status</a:t>
            </a:r>
          </a:p>
          <a:p>
            <a:pPr lvl="1">
              <a:buFont typeface="Helvetica" pitchFamily="2" charset="0"/>
              <a:buChar char="―"/>
            </a:pPr>
            <a:r>
              <a:rPr lang="en" dirty="0">
                <a:latin typeface="+mn-lt"/>
              </a:rPr>
              <a:t>Dominican</a:t>
            </a:r>
            <a:br>
              <a:rPr lang="en" dirty="0">
                <a:latin typeface="+mn-lt"/>
              </a:rPr>
            </a:br>
            <a:r>
              <a:rPr lang="en" dirty="0">
                <a:latin typeface="+mn-lt"/>
              </a:rPr>
              <a:t>i.e., non-Haitian, i.e., non-black</a:t>
            </a:r>
          </a:p>
          <a:p>
            <a:pPr lvl="1">
              <a:buFont typeface="Helvetica" pitchFamily="2" charset="0"/>
              <a:buChar char="―"/>
            </a:pPr>
            <a:endParaRPr lang="en" dirty="0">
              <a:latin typeface="+mn-lt"/>
            </a:endParaRPr>
          </a:p>
          <a:p>
            <a:pPr lvl="1">
              <a:buFont typeface="Helvetica" pitchFamily="2" charset="0"/>
              <a:buChar char="―"/>
            </a:pPr>
            <a:r>
              <a:rPr lang="en" dirty="0">
                <a:latin typeface="+mn-lt"/>
              </a:rPr>
              <a:t>‘Spanish’</a:t>
            </a:r>
            <a:br>
              <a:rPr lang="en" dirty="0">
                <a:latin typeface="+mn-lt"/>
              </a:rPr>
            </a:br>
            <a:r>
              <a:rPr lang="en" dirty="0">
                <a:latin typeface="+mn-lt"/>
              </a:rPr>
              <a:t>i.e., European, </a:t>
            </a:r>
            <a:r>
              <a:rPr lang="en" dirty="0" err="1">
                <a:latin typeface="+mn-lt"/>
              </a:rPr>
              <a:t>i</a:t>
            </a:r>
            <a:r>
              <a:rPr lang="en-US" dirty="0">
                <a:latin typeface="+mn-lt"/>
              </a:rPr>
              <a:t>.</a:t>
            </a:r>
            <a:r>
              <a:rPr lang="en" dirty="0">
                <a:latin typeface="+mn-lt"/>
              </a:rPr>
              <a:t>e., non-African</a:t>
            </a:r>
          </a:p>
          <a:p>
            <a:pPr lvl="1">
              <a:buFont typeface="Helvetica" pitchFamily="2" charset="0"/>
              <a:buChar char="―"/>
            </a:pPr>
            <a:endParaRPr lang="en" dirty="0">
              <a:latin typeface="+mn-lt"/>
            </a:endParaRPr>
          </a:p>
          <a:p>
            <a:pPr lvl="1">
              <a:buFont typeface="Helvetica" pitchFamily="2" charset="0"/>
              <a:buChar char="―"/>
            </a:pPr>
            <a:endParaRPr lang="en" dirty="0">
              <a:latin typeface="+mn-lt"/>
            </a:endParaRPr>
          </a:p>
          <a:p>
            <a:pPr marL="0" lvl="0" indent="0">
              <a:buNone/>
            </a:pPr>
            <a:r>
              <a:rPr lang="en-US" dirty="0">
                <a:latin typeface="+mn-lt"/>
              </a:rPr>
              <a:t>…. With movement to the U.S., Spanish serves as a marker of immigrant/ethnic grouping</a:t>
            </a:r>
          </a:p>
        </p:txBody>
      </p:sp>
      <p:sp>
        <p:nvSpPr>
          <p:cNvPr id="205" name="Shape 205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002611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E07A96-B0D7-0B41-9852-FCE5FE31BAA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0F15DBD6-FCE6-AF49-815A-511AF3719246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7011A719-48D5-8542-AE36-841F2161A94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6261100" y="120650"/>
            <a:ext cx="5930900" cy="16256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0F0279-11B4-1E4B-BDBF-9B99B18BC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" y="1813357"/>
            <a:ext cx="5892800" cy="1447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9ABB70-DFDF-5B40-A91D-54312E8943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664" y="4501694"/>
            <a:ext cx="5481039" cy="15564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9D5E27-271A-EF4D-AB45-BD5B544EA3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8496" y="3328263"/>
            <a:ext cx="4139408" cy="14609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3E06DB-2563-844B-B165-1F258D15E6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8573" y="2631262"/>
            <a:ext cx="1645227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621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Stigma and (covert) prestige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Dominicans internalize the stigma attached to their Spanish variety</a:t>
            </a:r>
          </a:p>
          <a:p>
            <a:pPr marL="342900" lvl="1" indent="0">
              <a:buNone/>
            </a:pPr>
            <a:endParaRPr lang="en" dirty="0">
              <a:latin typeface="+mn-lt"/>
            </a:endParaRPr>
          </a:p>
          <a:p>
            <a:pPr marL="342900" lvl="1" indent="0">
              <a:buNone/>
            </a:pPr>
            <a:r>
              <a:rPr lang="en" dirty="0">
                <a:latin typeface="+mn-lt"/>
              </a:rPr>
              <a:t>“We Dominicans have the problem of speaking with orthographical errors, not only writing”  (DR M, age 35)</a:t>
            </a:r>
          </a:p>
          <a:p>
            <a:pPr marL="342900" lvl="1" indent="0">
              <a:buNone/>
            </a:pPr>
            <a:endParaRPr lang="en" dirty="0">
              <a:latin typeface="+mn-lt"/>
            </a:endParaRPr>
          </a:p>
          <a:p>
            <a:pPr marL="342900" lvl="1" indent="0">
              <a:buNone/>
            </a:pPr>
            <a:r>
              <a:rPr lang="en-US" dirty="0">
                <a:latin typeface="+mn-lt"/>
              </a:rPr>
              <a:t>“Dominicans don’t speak Spanish well… All you see is Dominicans that are from el campo. Everybody knows right away that they’re Dominicans; you get embarrassed because of those people”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(NY F, age 30)</a:t>
            </a:r>
          </a:p>
          <a:p>
            <a:pPr marL="1371600" lvl="4" indent="0">
              <a:buNone/>
            </a:pPr>
            <a:endParaRPr lang="es-ES_tradnl" dirty="0">
              <a:latin typeface="+mn-lt"/>
            </a:endParaRPr>
          </a:p>
          <a:p>
            <a:pPr marL="342900" lvl="1" indent="0">
              <a:buNone/>
            </a:pPr>
            <a:r>
              <a:rPr lang="en-US" dirty="0">
                <a:latin typeface="+mn-lt"/>
              </a:rPr>
              <a:t>“And people say to me, ‘But you don’t talk like Dominicans’’’ (NY F, age 24) </a:t>
            </a:r>
          </a:p>
          <a:p>
            <a:pPr marL="342900" lvl="1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" dirty="0">
              <a:latin typeface="+mn-lt"/>
            </a:endParaRPr>
          </a:p>
          <a:p>
            <a:pPr marL="0" indent="0">
              <a:buNone/>
            </a:pPr>
            <a:r>
              <a:rPr lang="en" dirty="0">
                <a:latin typeface="+mn-lt"/>
              </a:rPr>
              <a:t>Yet, in the U.S. they recognize and exploit it </a:t>
            </a:r>
            <a:r>
              <a:rPr lang="en-US" dirty="0">
                <a:latin typeface="+mn-lt"/>
              </a:rPr>
              <a:t>as expressing </a:t>
            </a:r>
            <a:r>
              <a:rPr lang="en-US" i="1" dirty="0" err="1">
                <a:latin typeface="+mn-lt"/>
              </a:rPr>
              <a:t>dominicanidad</a:t>
            </a:r>
            <a:endParaRPr lang="en-US" i="1" dirty="0">
              <a:latin typeface="+mn-lt"/>
            </a:endParaRPr>
          </a:p>
          <a:p>
            <a:pPr marL="342900" lvl="1" indent="0">
              <a:buNone/>
            </a:pPr>
            <a:endParaRPr lang="en-US" dirty="0">
              <a:latin typeface="+mn-lt"/>
            </a:endParaRPr>
          </a:p>
          <a:p>
            <a:pPr lvl="2"/>
            <a:endParaRPr lang="en-US" dirty="0">
              <a:latin typeface="+mn-lt"/>
            </a:endParaRPr>
          </a:p>
          <a:p>
            <a:pPr lvl="3"/>
            <a:endParaRPr lang="en-US" dirty="0">
              <a:latin typeface="+mn-lt"/>
            </a:endParaRPr>
          </a:p>
          <a:p>
            <a:pPr lvl="3"/>
            <a:endParaRPr lang="en-US" dirty="0"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D82ABCB-33B2-4848-9F2F-16E549090B9A}" type="slidenum">
              <a:rPr lang="es-ES_tradnl" smtClean="0"/>
              <a:pPr/>
              <a:t>38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311181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Language as isomorphic with ethnicity </a:t>
            </a:r>
          </a:p>
        </p:txBody>
      </p:sp>
      <p:sp>
        <p:nvSpPr>
          <p:cNvPr id="304" name="Shape 304"/>
          <p:cNvSpPr txBox="1"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" dirty="0">
              <a:latin typeface="+mn-lt"/>
            </a:endParaRPr>
          </a:p>
          <a:p>
            <a:pPr marL="0" indent="0">
              <a:buNone/>
            </a:pPr>
            <a:r>
              <a:rPr lang="en" dirty="0">
                <a:latin typeface="+mn-lt"/>
              </a:rPr>
              <a:t>Felipe (NY M, age 32)</a:t>
            </a:r>
          </a:p>
          <a:p>
            <a:pPr marL="0" indent="0">
              <a:buNone/>
            </a:pPr>
            <a:endParaRPr lang="en" dirty="0">
              <a:latin typeface="+mn-lt"/>
            </a:endParaRPr>
          </a:p>
          <a:p>
            <a:pPr marL="0" indent="0">
              <a:buNone/>
            </a:pPr>
            <a:r>
              <a:rPr lang="en" dirty="0">
                <a:latin typeface="+mn-lt"/>
              </a:rPr>
              <a:t>I took Manuel with me to the game and we’re practicing, and there’s a shortstop and he goes, he asked Manuel whether he speaks Spanish and Manuel said no. And I said, “Manuel don’t lie,” because I was speaking Spanish to him. And then he [the shortstop] made a comment, and I said, “Well, what do you categorize yourself as?” Like, “Italian?” and I said, “Well do you speak Italian?” He said no. I said, “Well I’m Spanish: ¿</a:t>
            </a:r>
            <a:r>
              <a:rPr lang="en" dirty="0" err="1">
                <a:latin typeface="+mn-lt"/>
              </a:rPr>
              <a:t>Cómo</a:t>
            </a:r>
            <a:r>
              <a:rPr lang="en" dirty="0">
                <a:latin typeface="+mn-lt"/>
              </a:rPr>
              <a:t> </a:t>
            </a:r>
            <a:r>
              <a:rPr lang="en" dirty="0" err="1">
                <a:latin typeface="+mn-lt"/>
              </a:rPr>
              <a:t>tú</a:t>
            </a:r>
            <a:r>
              <a:rPr lang="en" dirty="0">
                <a:latin typeface="+mn-lt"/>
              </a:rPr>
              <a:t> </a:t>
            </a:r>
            <a:r>
              <a:rPr lang="en" dirty="0" err="1">
                <a:latin typeface="+mn-lt"/>
              </a:rPr>
              <a:t>estás</a:t>
            </a:r>
            <a:r>
              <a:rPr lang="en" dirty="0">
                <a:latin typeface="+mn-lt"/>
              </a:rPr>
              <a:t>? </a:t>
            </a:r>
            <a:r>
              <a:rPr lang="en" dirty="0" err="1">
                <a:latin typeface="+mn-lt"/>
              </a:rPr>
              <a:t>Yo</a:t>
            </a:r>
            <a:r>
              <a:rPr lang="en" dirty="0">
                <a:latin typeface="+mn-lt"/>
              </a:rPr>
              <a:t> me </a:t>
            </a:r>
            <a:r>
              <a:rPr lang="en" dirty="0" err="1">
                <a:latin typeface="+mn-lt"/>
              </a:rPr>
              <a:t>siento</a:t>
            </a:r>
            <a:r>
              <a:rPr lang="en" dirty="0">
                <a:latin typeface="+mn-lt"/>
              </a:rPr>
              <a:t> </a:t>
            </a:r>
            <a:r>
              <a:rPr lang="en" dirty="0" err="1">
                <a:latin typeface="+mn-lt"/>
              </a:rPr>
              <a:t>muy</a:t>
            </a:r>
            <a:r>
              <a:rPr lang="en" dirty="0">
                <a:latin typeface="+mn-lt"/>
              </a:rPr>
              <a:t> </a:t>
            </a:r>
            <a:r>
              <a:rPr lang="en" dirty="0" err="1">
                <a:latin typeface="+mn-lt"/>
              </a:rPr>
              <a:t>bien</a:t>
            </a:r>
            <a:r>
              <a:rPr lang="en" dirty="0">
                <a:latin typeface="+mn-lt"/>
              </a:rPr>
              <a:t>. </a:t>
            </a:r>
            <a:r>
              <a:rPr lang="en" dirty="0" err="1">
                <a:latin typeface="+mn-lt"/>
              </a:rPr>
              <a:t>Mi</a:t>
            </a:r>
            <a:r>
              <a:rPr lang="en" dirty="0">
                <a:latin typeface="+mn-lt"/>
              </a:rPr>
              <a:t> </a:t>
            </a:r>
            <a:r>
              <a:rPr lang="en" dirty="0" err="1">
                <a:latin typeface="+mn-lt"/>
              </a:rPr>
              <a:t>nombre</a:t>
            </a:r>
            <a:r>
              <a:rPr lang="en" dirty="0">
                <a:latin typeface="+mn-lt"/>
              </a:rPr>
              <a:t> </a:t>
            </a:r>
            <a:r>
              <a:rPr lang="en" dirty="0" err="1">
                <a:latin typeface="+mn-lt"/>
              </a:rPr>
              <a:t>es</a:t>
            </a:r>
            <a:r>
              <a:rPr lang="en" dirty="0">
                <a:latin typeface="+mn-lt"/>
              </a:rPr>
              <a:t> Felipe.” He got so pissed. …You know, he’s got a little nice Infinity [automobile], he’s got some nice rims, he’s got a nice little Italian sticker on the car, Italian things inside the car. “You don’t know Italian.” I got my Dominican flag in there, I’m Dominican. I know Spanish. </a:t>
            </a:r>
          </a:p>
        </p:txBody>
      </p:sp>
      <p:sp>
        <p:nvSpPr>
          <p:cNvPr id="305" name="Shape 305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679858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Interpreting discrimination in the U.S.</a:t>
            </a:r>
          </a:p>
        </p:txBody>
      </p:sp>
      <p:sp>
        <p:nvSpPr>
          <p:cNvPr id="290" name="Shape 290"/>
          <p:cNvSpPr txBox="1"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" dirty="0">
              <a:latin typeface="+mn-lt"/>
            </a:endParaRPr>
          </a:p>
          <a:p>
            <a:pPr marL="0" indent="0">
              <a:buNone/>
            </a:pPr>
            <a:r>
              <a:rPr lang="en" dirty="0">
                <a:latin typeface="+mn-lt"/>
              </a:rPr>
              <a:t>Dominicans are ill-prepared for discrimination on grounds of race </a:t>
            </a:r>
            <a:endParaRPr lang="en-US" dirty="0">
              <a:latin typeface="+mn-lt"/>
            </a:endParaRPr>
          </a:p>
          <a:p>
            <a:pPr lvl="1"/>
            <a:endParaRPr lang="en-US" dirty="0">
              <a:latin typeface="+mn-lt"/>
            </a:endParaRPr>
          </a:p>
          <a:p>
            <a:pPr marL="342900" lvl="1" indent="0">
              <a:buNone/>
            </a:pPr>
            <a:r>
              <a:rPr lang="en" dirty="0">
                <a:latin typeface="+mn-lt"/>
              </a:rPr>
              <a:t>“We don’t consider ourselves black and we don’t consider ourselves white. White people don’t consider us white, we’re like peach. And the black people consider them [Dominicans] brown, so Dominicans are between black, brown, and peach” (NY M, age 11)</a:t>
            </a:r>
          </a:p>
          <a:p>
            <a:pPr marL="342900" lvl="1" indent="0">
              <a:buNone/>
            </a:pPr>
            <a:endParaRPr lang="en-US" dirty="0">
              <a:latin typeface="+mn-lt"/>
            </a:endParaRPr>
          </a:p>
          <a:p>
            <a:pPr marL="342900" lvl="1" indent="0">
              <a:buNone/>
            </a:pPr>
            <a:r>
              <a:rPr lang="en-US" dirty="0">
                <a:latin typeface="+mn-lt"/>
              </a:rPr>
              <a:t>“For the Whites we fall in the Black … Whites don’t distinguish between lighter and darker ones, rather conceptualizes everything within the same frame” </a:t>
            </a:r>
            <a:r>
              <a:rPr lang="en" dirty="0">
                <a:latin typeface="+mn-lt"/>
              </a:rPr>
              <a:t>(NY M, age 60+)</a:t>
            </a:r>
            <a:endParaRPr lang="en-US" dirty="0">
              <a:latin typeface="+mn-lt"/>
            </a:endParaRPr>
          </a:p>
          <a:p>
            <a:pPr lvl="1"/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Seek to </a:t>
            </a:r>
            <a:r>
              <a:rPr lang="en" dirty="0">
                <a:latin typeface="+mn-lt"/>
              </a:rPr>
              <a:t>make themselves distinct from African-Americans</a:t>
            </a:r>
          </a:p>
          <a:p>
            <a:pPr marL="0" indent="0">
              <a:buNone/>
            </a:pPr>
            <a:endParaRPr lang="en" dirty="0">
              <a:latin typeface="+mn-lt"/>
            </a:endParaRPr>
          </a:p>
        </p:txBody>
      </p:sp>
      <p:sp>
        <p:nvSpPr>
          <p:cNvPr id="291" name="Shape 291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709250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Unifying and separatist functions of language</a:t>
            </a:r>
            <a:endParaRPr lang="en" dirty="0"/>
          </a:p>
        </p:txBody>
      </p:sp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Language binds Dominicans to their compatriots at home and abroad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Language isolates </a:t>
            </a:r>
            <a:r>
              <a:rPr lang="en" dirty="0">
                <a:latin typeface="+mn-lt"/>
              </a:rPr>
              <a:t>Dominicans from their African </a:t>
            </a:r>
            <a:r>
              <a:rPr lang="en-US" dirty="0">
                <a:latin typeface="+mn-lt"/>
              </a:rPr>
              <a:t>a</a:t>
            </a:r>
            <a:r>
              <a:rPr lang="en" dirty="0" err="1">
                <a:latin typeface="+mn-lt"/>
              </a:rPr>
              <a:t>nd</a:t>
            </a:r>
            <a:r>
              <a:rPr lang="en" dirty="0">
                <a:latin typeface="+mn-lt"/>
              </a:rPr>
              <a:t> African-American neighbors</a:t>
            </a:r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―"/>
            </a:pPr>
            <a:r>
              <a:rPr lang="en" dirty="0">
                <a:latin typeface="+mn-lt"/>
              </a:rPr>
              <a:t>On the island, Spanish serves as a marker of a national/cultural status</a:t>
            </a:r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―"/>
            </a:pPr>
            <a:r>
              <a:rPr lang="en" dirty="0">
                <a:latin typeface="+mn-lt"/>
              </a:rPr>
              <a:t>In the U.S., Spanish serves as a marker of ethnic grouping</a:t>
            </a:r>
          </a:p>
          <a:p>
            <a:pPr lvl="2">
              <a:buFont typeface="Helvetica" pitchFamily="2" charset="0"/>
              <a:buChar char="―"/>
            </a:pPr>
            <a:r>
              <a:rPr lang="en" dirty="0">
                <a:latin typeface="+mn-lt"/>
              </a:rPr>
              <a:t>immigrant, i.e., exempted from the dualistic black/white U.S. classification</a:t>
            </a:r>
          </a:p>
        </p:txBody>
      </p:sp>
      <p:sp>
        <p:nvSpPr>
          <p:cNvPr id="298" name="Shape 298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898498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Salience of ethnolinguistic characteristics</a:t>
            </a:r>
          </a:p>
        </p:txBody>
      </p:sp>
      <p:sp>
        <p:nvSpPr>
          <p:cNvPr id="318" name="Shape 318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" dirty="0">
              <a:latin typeface="+mn-lt"/>
            </a:endParaRPr>
          </a:p>
          <a:p>
            <a:pPr marL="0" indent="0">
              <a:buNone/>
            </a:pPr>
            <a:r>
              <a:rPr lang="en" dirty="0">
                <a:latin typeface="+mn-lt"/>
              </a:rPr>
              <a:t>When ethnic identity is perceived as important, Dominicans make themselves favorably distinct on dimensions such as language</a:t>
            </a:r>
          </a:p>
          <a:p>
            <a:pPr marL="0" indent="0">
              <a:buNone/>
            </a:pPr>
            <a:endParaRPr lang="en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" dirty="0">
                <a:latin typeface="+mn-lt"/>
              </a:rPr>
              <a:t>Linguistic  ‘Acts of identity’ : Dominicans accentuate their linguistic features—develop ethnolinguistic identities</a:t>
            </a:r>
          </a:p>
          <a:p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  <a:p>
            <a:pPr marL="0" indent="0">
              <a:buNone/>
            </a:pPr>
            <a:endParaRPr lang="en" dirty="0">
              <a:latin typeface="+mn-lt"/>
            </a:endParaRPr>
          </a:p>
          <a:p>
            <a:endParaRPr lang="en" dirty="0">
              <a:latin typeface="+mn-lt"/>
            </a:endParaRPr>
          </a:p>
        </p:txBody>
      </p:sp>
      <p:sp>
        <p:nvSpPr>
          <p:cNvPr id="319" name="Shape 319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876245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Linguistic performances of White Dominicans</a:t>
            </a:r>
          </a:p>
        </p:txBody>
      </p:sp>
      <p:sp>
        <p:nvSpPr>
          <p:cNvPr id="339" name="Shape 339"/>
          <p:cNvSpPr txBox="1"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" dirty="0">
              <a:latin typeface="+mn-lt"/>
            </a:endParaRPr>
          </a:p>
          <a:p>
            <a:pPr marL="0" indent="0">
              <a:buNone/>
            </a:pPr>
            <a:r>
              <a:rPr lang="en" dirty="0">
                <a:latin typeface="+mn-lt"/>
              </a:rPr>
              <a:t>Manuel (NY M, age 11)</a:t>
            </a:r>
          </a:p>
          <a:p>
            <a:pPr marL="0" indent="0">
              <a:buNone/>
            </a:pPr>
            <a:endParaRPr lang="en" dirty="0">
              <a:latin typeface="+mn-lt"/>
            </a:endParaRPr>
          </a:p>
          <a:p>
            <a:pPr marL="0" indent="0">
              <a:buNone/>
            </a:pPr>
            <a:r>
              <a:rPr lang="en" dirty="0">
                <a:latin typeface="+mn-lt"/>
              </a:rPr>
              <a:t>Sometimes African-Americans are, like, brown colored. And there are people in Dominican Republic who are brown colored. But some African-Americans don’t talk Spanish. So, you could tell if that person talks a lot, a lot of Spanish, you can tell that they’re not African-American…My friend looks like an African-American. But he says that his mom is from Dominican [Republic], and I was, like, “Give me some words in Spanish,” and he was, like, “</a:t>
            </a:r>
            <a:r>
              <a:rPr lang="en" dirty="0" err="1">
                <a:latin typeface="+mn-lt"/>
              </a:rPr>
              <a:t>Hola</a:t>
            </a:r>
            <a:r>
              <a:rPr lang="en" dirty="0">
                <a:latin typeface="+mn-lt"/>
              </a:rPr>
              <a:t>.” And he says some stuff and he looks like African-American, but then he showed me a picture from the Dominican [Republic] and I was, like, “Oh.” </a:t>
            </a:r>
          </a:p>
        </p:txBody>
      </p:sp>
      <p:sp>
        <p:nvSpPr>
          <p:cNvPr id="340" name="Shape 340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239931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3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/>
              <a:t>Linguistic performances of Black Dominicans</a:t>
            </a:r>
            <a:endParaRPr lang="en" dirty="0"/>
          </a:p>
        </p:txBody>
      </p:sp>
      <p:sp>
        <p:nvSpPr>
          <p:cNvPr id="332" name="Shape 33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" dirty="0">
              <a:latin typeface="+mn-lt"/>
            </a:endParaRPr>
          </a:p>
          <a:p>
            <a:pPr marL="0" indent="0">
              <a:buNone/>
            </a:pPr>
            <a:r>
              <a:rPr lang="en" dirty="0">
                <a:latin typeface="+mn-lt"/>
              </a:rPr>
              <a:t>José (NY M, age 8)</a:t>
            </a:r>
          </a:p>
          <a:p>
            <a:endParaRPr lang="en" dirty="0">
              <a:latin typeface="+mn-lt"/>
            </a:endParaRPr>
          </a:p>
          <a:p>
            <a:pPr marL="0" indent="0">
              <a:buNone/>
            </a:pPr>
            <a:r>
              <a:rPr lang="en" dirty="0">
                <a:latin typeface="+mn-lt"/>
              </a:rPr>
              <a:t>People, like, ask me if you know English and Spanish… I say, like, ”Yeah,” and then, like, one of the Spanish kids come, and then, like, I have to talk Spanish… and then if they say, “Yes,” that means I do know it, and if they say, “No,” it means I don’t speak Spanish. …[They are testing me] because they can know me well…They always find out [I’m not African-American] because they ask me weird questions, like, how old am I [in Spanish]. I get very confused and I forget everything.  </a:t>
            </a:r>
          </a:p>
        </p:txBody>
      </p:sp>
      <p:sp>
        <p:nvSpPr>
          <p:cNvPr id="333" name="Shape 333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059925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324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Dominicans ‘doing identity work’</a:t>
            </a:r>
          </a:p>
        </p:txBody>
      </p:sp>
      <p:sp>
        <p:nvSpPr>
          <p:cNvPr id="325" name="Shape 325"/>
          <p:cNvSpPr txBox="1"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" dirty="0">
              <a:latin typeface="+mn-lt"/>
            </a:endParaRPr>
          </a:p>
          <a:p>
            <a:pPr marL="0" indent="0">
              <a:buNone/>
            </a:pPr>
            <a:r>
              <a:rPr lang="en" dirty="0">
                <a:latin typeface="+mn-lt"/>
              </a:rPr>
              <a:t>There is an interplay of socio-cultural associations and implications </a:t>
            </a:r>
            <a:endParaRPr lang="en-US" dirty="0">
              <a:latin typeface="+mn-lt"/>
            </a:endParaRPr>
          </a:p>
          <a:p>
            <a:pPr>
              <a:buFont typeface="Helvetica" pitchFamily="2" charset="0"/>
              <a:buChar char="―"/>
            </a:pPr>
            <a:r>
              <a:rPr lang="en" dirty="0">
                <a:latin typeface="+mn-lt"/>
              </a:rPr>
              <a:t>Deploy Spanish and English to anticipate and serve oftentimes-contradictory social and identity outcomes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" dirty="0">
              <a:latin typeface="+mn-lt"/>
            </a:endParaRPr>
          </a:p>
          <a:p>
            <a:pPr marL="0" indent="0">
              <a:buNone/>
            </a:pPr>
            <a:r>
              <a:rPr lang="en" dirty="0">
                <a:latin typeface="+mn-lt"/>
              </a:rPr>
              <a:t>The context frames discursive events and affordances</a:t>
            </a:r>
          </a:p>
          <a:p>
            <a:pPr>
              <a:buFont typeface="Helvetica" pitchFamily="2" charset="0"/>
              <a:buChar char="―"/>
            </a:pPr>
            <a:r>
              <a:rPr lang="en" dirty="0">
                <a:latin typeface="+mn-lt"/>
              </a:rPr>
              <a:t>Design and display ‘a network of identities’ on the basis of the preferences and predispositions of </a:t>
            </a:r>
            <a:r>
              <a:rPr lang="en-US" dirty="0">
                <a:latin typeface="+mn-lt"/>
              </a:rPr>
              <a:t>social </a:t>
            </a:r>
            <a:r>
              <a:rPr lang="en" dirty="0">
                <a:latin typeface="+mn-lt"/>
              </a:rPr>
              <a:t>context</a:t>
            </a:r>
            <a:endParaRPr lang="en-US" dirty="0">
              <a:latin typeface="+mn-lt"/>
            </a:endParaRPr>
          </a:p>
          <a:p>
            <a:pPr marL="0" indent="0">
              <a:buNone/>
            </a:pPr>
            <a:endParaRPr lang="en" dirty="0">
              <a:latin typeface="+mn-lt"/>
            </a:endParaRPr>
          </a:p>
        </p:txBody>
      </p:sp>
      <p:sp>
        <p:nvSpPr>
          <p:cNvPr id="326" name="Shape 326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4485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Framing of performances</a:t>
            </a:r>
          </a:p>
        </p:txBody>
      </p:sp>
      <p:sp>
        <p:nvSpPr>
          <p:cNvPr id="346" name="Shape 346"/>
          <p:cNvSpPr txBox="1"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Helvetica" pitchFamily="2" charset="0"/>
              <a:buChar char="–"/>
            </a:pPr>
            <a:endParaRPr lang="en" dirty="0">
              <a:latin typeface="+mn-lt"/>
            </a:endParaRPr>
          </a:p>
          <a:p>
            <a:pPr>
              <a:buFont typeface="Helvetica" pitchFamily="2" charset="0"/>
              <a:buChar char="–"/>
            </a:pPr>
            <a:r>
              <a:rPr lang="en" dirty="0">
                <a:latin typeface="+mn-lt"/>
              </a:rPr>
              <a:t>Mara (age 70+, commenting on Social Security benefits): </a:t>
            </a:r>
            <a:r>
              <a:rPr lang="en" dirty="0" err="1">
                <a:latin typeface="+mn-lt"/>
              </a:rPr>
              <a:t>Yo</a:t>
            </a:r>
            <a:r>
              <a:rPr lang="en" dirty="0">
                <a:latin typeface="+mn-lt"/>
              </a:rPr>
              <a:t> </a:t>
            </a:r>
            <a:r>
              <a:rPr lang="en" dirty="0" err="1">
                <a:latin typeface="+mn-lt"/>
              </a:rPr>
              <a:t>tengo</a:t>
            </a:r>
            <a:r>
              <a:rPr lang="en" dirty="0">
                <a:latin typeface="+mn-lt"/>
              </a:rPr>
              <a:t> que </a:t>
            </a:r>
            <a:r>
              <a:rPr lang="en" dirty="0" err="1">
                <a:latin typeface="+mn-lt"/>
              </a:rPr>
              <a:t>practicar</a:t>
            </a:r>
            <a:r>
              <a:rPr lang="en" dirty="0">
                <a:latin typeface="+mn-lt"/>
              </a:rPr>
              <a:t> mis </a:t>
            </a:r>
            <a:r>
              <a:rPr lang="en" dirty="0" err="1">
                <a:latin typeface="+mn-lt"/>
              </a:rPr>
              <a:t>palabritas</a:t>
            </a:r>
            <a:r>
              <a:rPr lang="en" dirty="0">
                <a:latin typeface="+mn-lt"/>
              </a:rPr>
              <a:t> </a:t>
            </a:r>
            <a:r>
              <a:rPr lang="en" dirty="0" err="1">
                <a:latin typeface="+mn-lt"/>
              </a:rPr>
              <a:t>en</a:t>
            </a:r>
            <a:r>
              <a:rPr lang="en" dirty="0">
                <a:latin typeface="+mn-lt"/>
              </a:rPr>
              <a:t> </a:t>
            </a:r>
            <a:r>
              <a:rPr lang="en" dirty="0" err="1">
                <a:latin typeface="+mn-lt"/>
              </a:rPr>
              <a:t>inglés</a:t>
            </a:r>
            <a:r>
              <a:rPr lang="en" dirty="0">
                <a:latin typeface="+mn-lt"/>
              </a:rPr>
              <a:t> para </a:t>
            </a:r>
            <a:r>
              <a:rPr lang="en" dirty="0" err="1">
                <a:latin typeface="+mn-lt"/>
              </a:rPr>
              <a:t>cuando</a:t>
            </a:r>
            <a:r>
              <a:rPr lang="en" dirty="0">
                <a:latin typeface="+mn-lt"/>
              </a:rPr>
              <a:t> </a:t>
            </a:r>
            <a:r>
              <a:rPr lang="en" dirty="0" err="1">
                <a:latin typeface="+mn-lt"/>
              </a:rPr>
              <a:t>yo</a:t>
            </a:r>
            <a:r>
              <a:rPr lang="en" dirty="0">
                <a:latin typeface="+mn-lt"/>
              </a:rPr>
              <a:t> </a:t>
            </a:r>
            <a:r>
              <a:rPr lang="en" dirty="0" err="1">
                <a:latin typeface="+mn-lt"/>
              </a:rPr>
              <a:t>vaya</a:t>
            </a:r>
            <a:r>
              <a:rPr lang="en" dirty="0">
                <a:latin typeface="+mn-lt"/>
              </a:rPr>
              <a:t> a la </a:t>
            </a:r>
            <a:r>
              <a:rPr lang="en" dirty="0" err="1">
                <a:latin typeface="+mn-lt"/>
              </a:rPr>
              <a:t>oficina</a:t>
            </a:r>
            <a:r>
              <a:rPr lang="en" dirty="0">
                <a:latin typeface="+mn-lt"/>
              </a:rPr>
              <a:t> del </a:t>
            </a:r>
            <a:r>
              <a:rPr lang="en" dirty="0" err="1">
                <a:latin typeface="+mn-lt"/>
              </a:rPr>
              <a:t>seguro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“I have to practice my English words for when I go to the social security office”</a:t>
            </a:r>
            <a:endParaRPr lang="en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>
              <a:buFont typeface="Helvetica" pitchFamily="2" charset="0"/>
              <a:buChar char="–"/>
            </a:pPr>
            <a:endParaRPr lang="en" dirty="0">
              <a:latin typeface="+mn-lt"/>
            </a:endParaRPr>
          </a:p>
          <a:p>
            <a:pPr>
              <a:buFont typeface="Helvetica" pitchFamily="2" charset="0"/>
              <a:buChar char="–"/>
            </a:pPr>
            <a:r>
              <a:rPr lang="en" dirty="0">
                <a:latin typeface="+mn-lt"/>
              </a:rPr>
              <a:t>AJT: ¡Como </a:t>
            </a:r>
            <a:r>
              <a:rPr lang="en" dirty="0" err="1">
                <a:latin typeface="+mn-lt"/>
              </a:rPr>
              <a:t>cuando</a:t>
            </a:r>
            <a:r>
              <a:rPr lang="en" dirty="0">
                <a:latin typeface="+mn-lt"/>
              </a:rPr>
              <a:t> </a:t>
            </a:r>
            <a:r>
              <a:rPr lang="en" dirty="0" err="1">
                <a:latin typeface="+mn-lt"/>
              </a:rPr>
              <a:t>usted</a:t>
            </a:r>
            <a:r>
              <a:rPr lang="en" dirty="0">
                <a:latin typeface="+mn-lt"/>
              </a:rPr>
              <a:t> se </a:t>
            </a:r>
            <a:r>
              <a:rPr lang="en" dirty="0" err="1">
                <a:latin typeface="+mn-lt"/>
              </a:rPr>
              <a:t>hizo</a:t>
            </a:r>
            <a:r>
              <a:rPr lang="en" dirty="0">
                <a:latin typeface="+mn-lt"/>
              </a:rPr>
              <a:t> </a:t>
            </a:r>
            <a:r>
              <a:rPr lang="en" dirty="0" err="1">
                <a:latin typeface="+mn-lt"/>
              </a:rPr>
              <a:t>ciudadana</a:t>
            </a:r>
            <a:r>
              <a:rPr lang="en" dirty="0">
                <a:latin typeface="+mn-lt"/>
              </a:rPr>
              <a:t>! ¿Y </a:t>
            </a:r>
            <a:r>
              <a:rPr lang="en" dirty="0" err="1">
                <a:latin typeface="+mn-lt"/>
              </a:rPr>
              <a:t>qué</a:t>
            </a:r>
            <a:r>
              <a:rPr lang="en" dirty="0">
                <a:latin typeface="+mn-lt"/>
              </a:rPr>
              <a:t> </a:t>
            </a:r>
            <a:r>
              <a:rPr lang="en" dirty="0" err="1">
                <a:latin typeface="+mn-lt"/>
              </a:rPr>
              <a:t>usted</a:t>
            </a:r>
            <a:r>
              <a:rPr lang="en" dirty="0">
                <a:latin typeface="+mn-lt"/>
              </a:rPr>
              <a:t> les </a:t>
            </a:r>
            <a:r>
              <a:rPr lang="en" dirty="0" err="1">
                <a:latin typeface="+mn-lt"/>
              </a:rPr>
              <a:t>va</a:t>
            </a:r>
            <a:r>
              <a:rPr lang="en" dirty="0">
                <a:latin typeface="+mn-lt"/>
              </a:rPr>
              <a:t> </a:t>
            </a:r>
            <a:r>
              <a:rPr lang="en" dirty="0" err="1">
                <a:latin typeface="+mn-lt"/>
              </a:rPr>
              <a:t>decir</a:t>
            </a:r>
            <a:r>
              <a:rPr lang="en" dirty="0">
                <a:latin typeface="+mn-lt"/>
              </a:rPr>
              <a:t>?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“Like when you became a citizen. What will you say?”</a:t>
            </a:r>
            <a:endParaRPr lang="en" dirty="0">
              <a:latin typeface="+mn-lt"/>
            </a:endParaRPr>
          </a:p>
          <a:p>
            <a:pPr>
              <a:buFont typeface="Helvetica" pitchFamily="2" charset="0"/>
              <a:buChar char="–"/>
            </a:pPr>
            <a:endParaRPr lang="en-US" dirty="0">
              <a:latin typeface="+mn-lt"/>
            </a:endParaRPr>
          </a:p>
          <a:p>
            <a:pPr>
              <a:buFont typeface="Helvetica" pitchFamily="2" charset="0"/>
              <a:buChar char="–"/>
            </a:pPr>
            <a:endParaRPr lang="en" dirty="0">
              <a:latin typeface="+mn-lt"/>
            </a:endParaRPr>
          </a:p>
          <a:p>
            <a:pPr>
              <a:buFont typeface="Helvetica" pitchFamily="2" charset="0"/>
              <a:buChar char="–"/>
            </a:pPr>
            <a:r>
              <a:rPr lang="en" dirty="0">
                <a:latin typeface="+mn-lt"/>
              </a:rPr>
              <a:t>Mara: </a:t>
            </a:r>
            <a:r>
              <a:rPr lang="en" dirty="0" err="1">
                <a:latin typeface="+mn-lt"/>
              </a:rPr>
              <a:t>Yo</a:t>
            </a:r>
            <a:r>
              <a:rPr lang="en" dirty="0">
                <a:latin typeface="+mn-lt"/>
              </a:rPr>
              <a:t> les </a:t>
            </a:r>
            <a:r>
              <a:rPr lang="en" dirty="0" err="1">
                <a:latin typeface="+mn-lt"/>
              </a:rPr>
              <a:t>voy</a:t>
            </a:r>
            <a:r>
              <a:rPr lang="en" dirty="0">
                <a:latin typeface="+mn-lt"/>
              </a:rPr>
              <a:t> a </a:t>
            </a:r>
            <a:r>
              <a:rPr lang="en" dirty="0" err="1">
                <a:latin typeface="+mn-lt"/>
              </a:rPr>
              <a:t>decir</a:t>
            </a:r>
            <a:r>
              <a:rPr lang="en" dirty="0">
                <a:latin typeface="+mn-lt"/>
              </a:rPr>
              <a:t>, &lt;&lt;</a:t>
            </a:r>
            <a:r>
              <a:rPr lang="en" b="1" i="1" dirty="0">
                <a:solidFill>
                  <a:schemeClr val="tx1"/>
                </a:solidFill>
                <a:latin typeface="+mn-lt"/>
              </a:rPr>
              <a:t>I am American</a:t>
            </a:r>
            <a:r>
              <a:rPr lang="en" dirty="0">
                <a:latin typeface="+mn-lt"/>
              </a:rPr>
              <a:t>.&gt;&gt;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“I will say, &lt;&lt;…&gt;&gt;”</a:t>
            </a:r>
            <a:endParaRPr lang="en" dirty="0">
              <a:latin typeface="+mn-lt"/>
            </a:endParaRPr>
          </a:p>
        </p:txBody>
      </p:sp>
      <p:sp>
        <p:nvSpPr>
          <p:cNvPr id="347" name="Shape 347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012366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 txBox="1">
            <a:spLocks noGrp="1"/>
          </p:cNvSpPr>
          <p:nvPr>
            <p:ph type="body" idx="1"/>
          </p:nvPr>
        </p:nvSpPr>
        <p:spPr>
          <a:xfrm>
            <a:off x="415600" y="586800"/>
            <a:ext cx="11360800" cy="5684400"/>
          </a:xfrm>
        </p:spPr>
        <p:txBody>
          <a:bodyPr>
            <a:normAutofit/>
          </a:bodyPr>
          <a:lstStyle/>
          <a:p>
            <a:pPr>
              <a:buFont typeface="Helvetica" pitchFamily="2" charset="0"/>
              <a:buChar char="–"/>
            </a:pPr>
            <a:endParaRPr lang="en" dirty="0">
              <a:latin typeface="+mn-lt"/>
            </a:endParaRPr>
          </a:p>
          <a:p>
            <a:pPr>
              <a:buFont typeface="Helvetica" pitchFamily="2" charset="0"/>
              <a:buChar char="–"/>
            </a:pPr>
            <a:r>
              <a:rPr lang="en" dirty="0">
                <a:latin typeface="+mn-lt"/>
              </a:rPr>
              <a:t>Mara (to two white passers-by): </a:t>
            </a:r>
            <a:r>
              <a:rPr lang="en" b="1" i="1" dirty="0">
                <a:solidFill>
                  <a:schemeClr val="tx1"/>
                </a:solidFill>
                <a:latin typeface="+mn-lt"/>
              </a:rPr>
              <a:t>Buenos días</a:t>
            </a:r>
            <a:r>
              <a:rPr lang="en" dirty="0">
                <a:latin typeface="+mn-lt"/>
              </a:rPr>
              <a:t>.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“Good day”</a:t>
            </a:r>
            <a:endParaRPr lang="en" dirty="0">
              <a:latin typeface="+mn-lt"/>
            </a:endParaRPr>
          </a:p>
          <a:p>
            <a:pPr>
              <a:buFont typeface="Helvetica" pitchFamily="2" charset="0"/>
              <a:buChar char="–"/>
            </a:pPr>
            <a:endParaRPr lang="en-US" dirty="0">
              <a:latin typeface="+mn-lt"/>
            </a:endParaRPr>
          </a:p>
          <a:p>
            <a:pPr>
              <a:buFont typeface="Helvetica" pitchFamily="2" charset="0"/>
              <a:buChar char="–"/>
            </a:pPr>
            <a:endParaRPr lang="en" dirty="0">
              <a:latin typeface="+mn-lt"/>
            </a:endParaRPr>
          </a:p>
          <a:p>
            <a:pPr>
              <a:buFont typeface="Helvetica" pitchFamily="2" charset="0"/>
              <a:buChar char="–"/>
            </a:pPr>
            <a:r>
              <a:rPr lang="en" dirty="0">
                <a:latin typeface="+mn-lt"/>
              </a:rPr>
              <a:t>AJT: ¡</a:t>
            </a:r>
            <a:r>
              <a:rPr lang="en" dirty="0" err="1">
                <a:latin typeface="+mn-lt"/>
              </a:rPr>
              <a:t>Ellos</a:t>
            </a:r>
            <a:r>
              <a:rPr lang="en" dirty="0">
                <a:latin typeface="+mn-lt"/>
              </a:rPr>
              <a:t> no </a:t>
            </a:r>
            <a:r>
              <a:rPr lang="en" dirty="0" err="1">
                <a:latin typeface="+mn-lt"/>
              </a:rPr>
              <a:t>hablan</a:t>
            </a:r>
            <a:r>
              <a:rPr lang="en" dirty="0">
                <a:latin typeface="+mn-lt"/>
              </a:rPr>
              <a:t> </a:t>
            </a:r>
            <a:r>
              <a:rPr lang="en" dirty="0" err="1">
                <a:latin typeface="+mn-lt"/>
              </a:rPr>
              <a:t>español</a:t>
            </a:r>
            <a:r>
              <a:rPr lang="en" dirty="0">
                <a:latin typeface="+mn-lt"/>
              </a:rPr>
              <a:t>!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“They don’t speak Spanish!”</a:t>
            </a:r>
            <a:endParaRPr lang="en" dirty="0">
              <a:latin typeface="+mn-lt"/>
            </a:endParaRPr>
          </a:p>
          <a:p>
            <a:pPr>
              <a:buFont typeface="Helvetica" pitchFamily="2" charset="0"/>
              <a:buChar char="–"/>
            </a:pPr>
            <a:endParaRPr lang="en-US" dirty="0">
              <a:latin typeface="+mn-lt"/>
            </a:endParaRPr>
          </a:p>
          <a:p>
            <a:pPr>
              <a:buFont typeface="Helvetica" pitchFamily="2" charset="0"/>
              <a:buChar char="–"/>
            </a:pPr>
            <a:endParaRPr lang="en" dirty="0">
              <a:latin typeface="+mn-lt"/>
            </a:endParaRPr>
          </a:p>
          <a:p>
            <a:pPr>
              <a:buFont typeface="Helvetica" pitchFamily="2" charset="0"/>
              <a:buChar char="–"/>
            </a:pPr>
            <a:r>
              <a:rPr lang="en" dirty="0">
                <a:latin typeface="+mn-lt"/>
              </a:rPr>
              <a:t>Mara: </a:t>
            </a:r>
            <a:r>
              <a:rPr lang="en" dirty="0" err="1">
                <a:latin typeface="+mn-lt"/>
              </a:rPr>
              <a:t>Yo</a:t>
            </a:r>
            <a:r>
              <a:rPr lang="en" dirty="0">
                <a:latin typeface="+mn-lt"/>
              </a:rPr>
              <a:t> les </a:t>
            </a:r>
            <a:r>
              <a:rPr lang="en" dirty="0" err="1">
                <a:latin typeface="+mn-lt"/>
              </a:rPr>
              <a:t>dije</a:t>
            </a:r>
            <a:r>
              <a:rPr lang="en" dirty="0">
                <a:latin typeface="+mn-lt"/>
              </a:rPr>
              <a:t> </a:t>
            </a:r>
            <a:r>
              <a:rPr lang="en" dirty="0" err="1">
                <a:latin typeface="+mn-lt"/>
              </a:rPr>
              <a:t>así</a:t>
            </a:r>
            <a:r>
              <a:rPr lang="en" dirty="0">
                <a:latin typeface="+mn-lt"/>
              </a:rPr>
              <a:t> para que no </a:t>
            </a:r>
            <a:r>
              <a:rPr lang="en" dirty="0" err="1">
                <a:latin typeface="+mn-lt"/>
              </a:rPr>
              <a:t>fueran</a:t>
            </a:r>
            <a:r>
              <a:rPr lang="en" dirty="0">
                <a:latin typeface="+mn-lt"/>
              </a:rPr>
              <a:t> a </a:t>
            </a:r>
            <a:r>
              <a:rPr lang="en" dirty="0" err="1">
                <a:latin typeface="+mn-lt"/>
              </a:rPr>
              <a:t>creer</a:t>
            </a:r>
            <a:r>
              <a:rPr lang="en" dirty="0">
                <a:latin typeface="+mn-lt"/>
              </a:rPr>
              <a:t> que </a:t>
            </a:r>
            <a:r>
              <a:rPr lang="en" dirty="0" err="1">
                <a:latin typeface="+mn-lt"/>
              </a:rPr>
              <a:t>yo</a:t>
            </a:r>
            <a:r>
              <a:rPr lang="en" dirty="0">
                <a:latin typeface="+mn-lt"/>
              </a:rPr>
              <a:t> soy de </a:t>
            </a:r>
            <a:r>
              <a:rPr lang="en" dirty="0" err="1">
                <a:latin typeface="+mn-lt"/>
              </a:rPr>
              <a:t>esa</a:t>
            </a:r>
            <a:r>
              <a:rPr lang="en" dirty="0">
                <a:latin typeface="+mn-lt"/>
              </a:rPr>
              <a:t> </a:t>
            </a:r>
            <a:r>
              <a:rPr lang="en" dirty="0" err="1">
                <a:latin typeface="+mn-lt"/>
              </a:rPr>
              <a:t>gente</a:t>
            </a:r>
            <a:r>
              <a:rPr lang="en" dirty="0">
                <a:latin typeface="+mn-lt"/>
              </a:rPr>
              <a:t> </a:t>
            </a:r>
            <a:r>
              <a:rPr lang="en" dirty="0" err="1">
                <a:latin typeface="+mn-lt"/>
              </a:rPr>
              <a:t>negra</a:t>
            </a:r>
            <a:r>
              <a:rPr lang="en" dirty="0">
                <a:latin typeface="+mn-lt"/>
              </a:rPr>
              <a:t> de </a:t>
            </a:r>
            <a:r>
              <a:rPr lang="en" dirty="0" err="1">
                <a:latin typeface="+mn-lt"/>
              </a:rPr>
              <a:t>aquí</a:t>
            </a:r>
            <a:r>
              <a:rPr lang="en" dirty="0">
                <a:latin typeface="+mn-lt"/>
              </a:rPr>
              <a:t>.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“I said that so that they wouldn’t think that I am one of those black people from here”</a:t>
            </a:r>
            <a:endParaRPr lang="en" dirty="0">
              <a:latin typeface="+mn-lt"/>
            </a:endParaRPr>
          </a:p>
          <a:p>
            <a:pPr>
              <a:buFont typeface="Helvetica" pitchFamily="2" charset="0"/>
              <a:buChar char="–"/>
            </a:pPr>
            <a:endParaRPr lang="en-US" dirty="0">
              <a:latin typeface="+mn-lt"/>
            </a:endParaRPr>
          </a:p>
          <a:p>
            <a:pPr>
              <a:buFont typeface="Helvetica" pitchFamily="2" charset="0"/>
              <a:buChar char="–"/>
            </a:pPr>
            <a:endParaRPr lang="en" dirty="0">
              <a:latin typeface="+mn-lt"/>
            </a:endParaRPr>
          </a:p>
          <a:p>
            <a:pPr>
              <a:buFont typeface="Helvetica" pitchFamily="2" charset="0"/>
              <a:buChar char="–"/>
            </a:pPr>
            <a:r>
              <a:rPr lang="en" dirty="0">
                <a:latin typeface="+mn-lt"/>
              </a:rPr>
              <a:t>AJT: (referencing benefits): </a:t>
            </a:r>
            <a:r>
              <a:rPr lang="en" dirty="0" err="1">
                <a:latin typeface="+mn-lt"/>
              </a:rPr>
              <a:t>Aquí</a:t>
            </a:r>
            <a:r>
              <a:rPr lang="en" dirty="0">
                <a:latin typeface="+mn-lt"/>
              </a:rPr>
              <a:t> se les </a:t>
            </a:r>
            <a:r>
              <a:rPr lang="en" dirty="0" err="1">
                <a:latin typeface="+mn-lt"/>
              </a:rPr>
              <a:t>paga</a:t>
            </a:r>
            <a:r>
              <a:rPr lang="en" dirty="0">
                <a:latin typeface="+mn-lt"/>
              </a:rPr>
              <a:t> </a:t>
            </a:r>
            <a:r>
              <a:rPr lang="en" dirty="0" err="1">
                <a:latin typeface="+mn-lt"/>
              </a:rPr>
              <a:t>igual</a:t>
            </a:r>
            <a:r>
              <a:rPr lang="en" dirty="0">
                <a:latin typeface="+mn-lt"/>
              </a:rPr>
              <a:t> a </a:t>
            </a:r>
            <a:r>
              <a:rPr lang="en" dirty="0" err="1">
                <a:latin typeface="+mn-lt"/>
              </a:rPr>
              <a:t>todos</a:t>
            </a:r>
            <a:r>
              <a:rPr lang="en" dirty="0">
                <a:latin typeface="+mn-lt"/>
              </a:rPr>
              <a:t>, </a:t>
            </a:r>
            <a:r>
              <a:rPr lang="en" dirty="0" err="1">
                <a:latin typeface="+mn-lt"/>
              </a:rPr>
              <a:t>blancos</a:t>
            </a:r>
            <a:r>
              <a:rPr lang="en" dirty="0">
                <a:latin typeface="+mn-lt"/>
              </a:rPr>
              <a:t> y negros </a:t>
            </a:r>
            <a:r>
              <a:rPr lang="en" dirty="0" err="1">
                <a:latin typeface="+mn-lt"/>
              </a:rPr>
              <a:t>también</a:t>
            </a:r>
            <a:r>
              <a:rPr lang="en" dirty="0">
                <a:latin typeface="+mn-lt"/>
              </a:rPr>
              <a:t>.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“Here they pay everyone the same, white and black too”</a:t>
            </a:r>
            <a:endParaRPr lang="en" dirty="0">
              <a:latin typeface="+mn-lt"/>
            </a:endParaRPr>
          </a:p>
          <a:p>
            <a:pPr>
              <a:buFont typeface="Helvetica" pitchFamily="2" charset="0"/>
              <a:buChar char="–"/>
            </a:pPr>
            <a:endParaRPr lang="en-US" dirty="0">
              <a:latin typeface="+mn-lt"/>
            </a:endParaRPr>
          </a:p>
          <a:p>
            <a:pPr>
              <a:buFont typeface="Helvetica" pitchFamily="2" charset="0"/>
              <a:buChar char="–"/>
            </a:pPr>
            <a:endParaRPr lang="en" dirty="0">
              <a:latin typeface="+mn-lt"/>
            </a:endParaRPr>
          </a:p>
          <a:p>
            <a:pPr>
              <a:buFont typeface="Helvetica" pitchFamily="2" charset="0"/>
              <a:buChar char="–"/>
            </a:pPr>
            <a:r>
              <a:rPr lang="en" dirty="0">
                <a:latin typeface="+mn-lt"/>
              </a:rPr>
              <a:t>Mara: </a:t>
            </a:r>
            <a:r>
              <a:rPr lang="en" dirty="0" err="1">
                <a:latin typeface="+mn-lt"/>
              </a:rPr>
              <a:t>Yo</a:t>
            </a:r>
            <a:r>
              <a:rPr lang="en" dirty="0">
                <a:latin typeface="+mn-lt"/>
              </a:rPr>
              <a:t> </a:t>
            </a:r>
            <a:r>
              <a:rPr lang="en" dirty="0" err="1">
                <a:latin typeface="+mn-lt"/>
              </a:rPr>
              <a:t>prefiero</a:t>
            </a:r>
            <a:r>
              <a:rPr lang="en" dirty="0">
                <a:latin typeface="+mn-lt"/>
              </a:rPr>
              <a:t> que no me </a:t>
            </a:r>
            <a:r>
              <a:rPr lang="en" dirty="0" err="1">
                <a:latin typeface="+mn-lt"/>
              </a:rPr>
              <a:t>paguen</a:t>
            </a:r>
            <a:r>
              <a:rPr lang="en" dirty="0">
                <a:latin typeface="+mn-lt"/>
              </a:rPr>
              <a:t>.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“I’d prefer they not pay me”</a:t>
            </a:r>
            <a:endParaRPr lang="en" dirty="0">
              <a:latin typeface="+mn-lt"/>
            </a:endParaRPr>
          </a:p>
        </p:txBody>
      </p:sp>
      <p:sp>
        <p:nvSpPr>
          <p:cNvPr id="347" name="Shape 347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794116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" dirty="0">
              <a:latin typeface="+mn-lt"/>
            </a:endParaRPr>
          </a:p>
          <a:p>
            <a:pPr marL="0" indent="0">
              <a:buNone/>
            </a:pPr>
            <a:r>
              <a:rPr lang="en" dirty="0">
                <a:latin typeface="+mn-lt"/>
              </a:rPr>
              <a:t>Through the lens of language, </a:t>
            </a:r>
            <a:r>
              <a:rPr lang="en-US" dirty="0">
                <a:latin typeface="+mn-lt"/>
              </a:rPr>
              <a:t>Dominicans are shown to </a:t>
            </a:r>
            <a:r>
              <a:rPr lang="en" b="1" dirty="0">
                <a:latin typeface="+mn-lt"/>
              </a:rPr>
              <a:t>conform</a:t>
            </a:r>
            <a:r>
              <a:rPr lang="en" dirty="0">
                <a:latin typeface="+mn-lt"/>
              </a:rPr>
              <a:t> to and </a:t>
            </a:r>
            <a:r>
              <a:rPr lang="en" b="1" dirty="0">
                <a:latin typeface="+mn-lt"/>
              </a:rPr>
              <a:t>contest</a:t>
            </a:r>
            <a:r>
              <a:rPr lang="en" dirty="0">
                <a:latin typeface="+mn-lt"/>
              </a:rPr>
              <a:t> the ethnic and racial identities foregrounded in the wider socio-cultural frame as well as </a:t>
            </a:r>
            <a:r>
              <a:rPr lang="en" b="1" dirty="0">
                <a:latin typeface="+mn-lt"/>
              </a:rPr>
              <a:t>project new identities </a:t>
            </a:r>
            <a:r>
              <a:rPr lang="en" dirty="0">
                <a:latin typeface="+mn-lt"/>
              </a:rPr>
              <a:t>in (re)constructing socio-cultural contexts in new destinations</a:t>
            </a:r>
          </a:p>
          <a:p>
            <a:endParaRPr lang="en" dirty="0">
              <a:latin typeface="+mn-lt"/>
            </a:endParaRPr>
          </a:p>
          <a:p>
            <a:endParaRPr lang="en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15DBD6-FCE6-AF49-815A-511AF3719246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752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/>
              <a:t>New discourses in New York?</a:t>
            </a:r>
            <a:endParaRPr lang="en" dirty="0"/>
          </a:p>
        </p:txBody>
      </p:sp>
      <p:sp>
        <p:nvSpPr>
          <p:cNvPr id="366" name="Shape 366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The salience of  Spanish and of race in the development of identity is not a static phenomenon among second-generation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―"/>
            </a:pPr>
            <a:r>
              <a:rPr lang="en-US" dirty="0">
                <a:latin typeface="+mn-lt"/>
              </a:rPr>
              <a:t>retain parents’ national identity</a:t>
            </a:r>
          </a:p>
          <a:p>
            <a:pPr lvl="2">
              <a:buFont typeface="Helvetica" pitchFamily="2" charset="0"/>
              <a:buChar char="―"/>
            </a:pPr>
            <a:r>
              <a:rPr lang="en-US" dirty="0">
                <a:latin typeface="+mn-lt"/>
              </a:rPr>
              <a:t>with  or without the hyphen</a:t>
            </a:r>
          </a:p>
          <a:p>
            <a:pPr lvl="2">
              <a:buFont typeface="Helvetica" pitchFamily="2" charset="0"/>
              <a:buChar char="―"/>
            </a:pPr>
            <a:r>
              <a:rPr lang="en-US" dirty="0">
                <a:latin typeface="+mn-lt"/>
              </a:rPr>
              <a:t>with or without language</a:t>
            </a:r>
          </a:p>
          <a:p>
            <a:pPr lvl="2">
              <a:buFont typeface="Helvetica" pitchFamily="2" charset="0"/>
              <a:buChar char="―"/>
            </a:pPr>
            <a:endParaRPr lang="en-US" dirty="0">
              <a:latin typeface="+mn-lt"/>
            </a:endParaRPr>
          </a:p>
          <a:p>
            <a:pPr lvl="1">
              <a:buFont typeface="Helvetica" pitchFamily="2" charset="0"/>
              <a:buChar char="―"/>
            </a:pPr>
            <a:r>
              <a:rPr lang="en-US" dirty="0">
                <a:latin typeface="+mn-lt"/>
              </a:rPr>
              <a:t>solidarity with black peers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</p:txBody>
      </p:sp>
      <p:sp>
        <p:nvSpPr>
          <p:cNvPr id="367" name="Shape 367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pic>
        <p:nvPicPr>
          <p:cNvPr id="369" name="Shape 3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399" y="3281032"/>
            <a:ext cx="3440001" cy="301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Shape 3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53199" y="2991633"/>
            <a:ext cx="2540328" cy="274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83491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0786A7-CF45-DB40-B6CD-1222BE789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research: Afro-Caribbean experience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F52F0FB-BCA4-5E40-A2C1-4D078F3D5A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Explore the notions of ethnicity and race that shape beliefs about language and language use among Afro-Hispanics</a:t>
            </a:r>
          </a:p>
          <a:p>
            <a:pPr>
              <a:buFont typeface="Helvetica" pitchFamily="2" charset="0"/>
              <a:buChar char="―"/>
            </a:pPr>
            <a:r>
              <a:rPr lang="en-US" dirty="0">
                <a:latin typeface="+mn-lt"/>
              </a:rPr>
              <a:t>Alterations with movement from the Caribbean to U.S. metropolises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6D66D4-0858-524D-87B1-7A4EE522E1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A8A76823-70E3-3A49-BF4C-3D5A694375FD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F4AD44-10FB-384C-AC9B-8B19AEB7D7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t="21007" r="-40531" b="7857"/>
          <a:stretch/>
        </p:blipFill>
        <p:spPr>
          <a:xfrm>
            <a:off x="2754058" y="3687580"/>
            <a:ext cx="6490419" cy="1814776"/>
          </a:xfrm>
          <a:prstGeom prst="rect">
            <a:avLst/>
          </a:prstGeom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6223EE-862D-BE48-9EAC-A4ABFB866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7212" y="2753661"/>
            <a:ext cx="1798525" cy="247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0185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On-going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What linguistic variables index ethnic and racial affiliations in the absence of recourse to the heritage language? 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Is there an identifiable Dominican English, akin to Chicano English or African American English?</a:t>
            </a:r>
          </a:p>
          <a:p>
            <a:pPr lvl="1">
              <a:buFont typeface="Helvetica" pitchFamily="2" charset="0"/>
              <a:buChar char="–"/>
            </a:pPr>
            <a:r>
              <a:rPr lang="en-US" dirty="0">
                <a:latin typeface="+mn-lt"/>
              </a:rPr>
              <a:t>Collaborator: Aris Moreno Clemons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0F15DBD6-FCE6-AF49-815A-511AF3719246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849DD8-D335-5C41-A55C-0B4974F93F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089"/>
          <a:stretch/>
        </p:blipFill>
        <p:spPr>
          <a:xfrm>
            <a:off x="6570675" y="3361789"/>
            <a:ext cx="4341276" cy="274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145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12014792" cy="2186609"/>
          </a:xfrm>
          <a:solidFill>
            <a:schemeClr val="tx1">
              <a:alpha val="40000"/>
            </a:schemeClr>
          </a:solidFill>
        </p:spPr>
        <p:txBody>
          <a:bodyPr/>
          <a:lstStyle/>
          <a:p>
            <a:pPr algn="l"/>
            <a:endParaRPr lang="en-US" sz="5400" b="1" dirty="0">
              <a:latin typeface="+mj-lt"/>
            </a:endParaRPr>
          </a:p>
          <a:p>
            <a:pPr algn="l"/>
            <a:r>
              <a:rPr lang="en-US" sz="4000" b="1" dirty="0"/>
              <a:t>Thank you / Gracias</a:t>
            </a:r>
          </a:p>
          <a:p>
            <a:pPr algn="l"/>
            <a:r>
              <a:rPr lang="en-US" sz="3600" b="1" dirty="0"/>
              <a:t>Contact: </a:t>
            </a:r>
            <a:r>
              <a:rPr lang="en-US" sz="3600" b="1" dirty="0" err="1"/>
              <a:t>toribio@austin.utexas.edu</a:t>
            </a:r>
            <a:endParaRPr lang="en-US" sz="3600" b="1" dirty="0"/>
          </a:p>
          <a:p>
            <a:pPr algn="l"/>
            <a:endParaRPr lang="en-US" sz="5400" b="1" dirty="0"/>
          </a:p>
          <a:p>
            <a:pPr algn="l"/>
            <a:endParaRPr lang="en-US" sz="5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64268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16411250_Bright business presentation_AAS_v3" id="{57D58BC9-3F05-45D4-81CD-7BA898B4CAAD}" vid="{0F92AA19-00D6-4C71-B13F-219D7994A0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2EDB5DD7-8DCC-4069-9EB3-5D09818665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8E15EA0-2F38-456B-B156-038699A5D17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90D0D0-7C1D-47FF-A2F0-9937AA567A3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4146</Words>
  <Application>Microsoft Macintosh PowerPoint</Application>
  <PresentationFormat>Widescreen</PresentationFormat>
  <Paragraphs>564</Paragraphs>
  <Slides>52</Slides>
  <Notes>25</Notes>
  <HiddenSlides>0</HiddenSlides>
  <MMClips>13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0" baseType="lpstr">
      <vt:lpstr>.Lucida Grande UI Regular</vt:lpstr>
      <vt:lpstr>Arial</vt:lpstr>
      <vt:lpstr>Calibri</vt:lpstr>
      <vt:lpstr>Corbel</vt:lpstr>
      <vt:lpstr>Economica</vt:lpstr>
      <vt:lpstr>Helvetica</vt:lpstr>
      <vt:lpstr>Times New Roman</vt:lpstr>
      <vt:lpstr>Office Theme</vt:lpstr>
      <vt:lpstr>PowerPoint Presentation</vt:lpstr>
      <vt:lpstr>My purpose today</vt:lpstr>
      <vt:lpstr>Observing language</vt:lpstr>
      <vt:lpstr>Outline of the presentation</vt:lpstr>
      <vt:lpstr>Dominican Spanish: Lexicon</vt:lpstr>
      <vt:lpstr>Dominican Spanish: Morphosyntax</vt:lpstr>
      <vt:lpstr>Dominican Spanish: Morphosyntax</vt:lpstr>
      <vt:lpstr>Dominican Spanish: Morphosyntax</vt:lpstr>
      <vt:lpstr>Dominican Spanish: Morphosyntax</vt:lpstr>
      <vt:lpstr>Dominican Spanish: Phonology</vt:lpstr>
      <vt:lpstr>Dominican Spanish: Phonology</vt:lpstr>
      <vt:lpstr>Speech samples</vt:lpstr>
      <vt:lpstr>Speech samples</vt:lpstr>
      <vt:lpstr>Sample elicitation tasks</vt:lpstr>
      <vt:lpstr>PowerPoint Presentation</vt:lpstr>
      <vt:lpstr>On-going research</vt:lpstr>
      <vt:lpstr>Historical context</vt:lpstr>
      <vt:lpstr>Nation-building and anti-haitianismo</vt:lpstr>
      <vt:lpstr>The contested border region</vt:lpstr>
      <vt:lpstr>Shared economies</vt:lpstr>
      <vt:lpstr>Shared customs</vt:lpstr>
      <vt:lpstr>Shared plight</vt:lpstr>
      <vt:lpstr>‘Erasing Creole’</vt:lpstr>
      <vt:lpstr>PowerPoint Presentation</vt:lpstr>
      <vt:lpstr>Language attitudes: Children vs. Adolescents</vt:lpstr>
      <vt:lpstr>Children’s responses</vt:lpstr>
      <vt:lpstr>Adolescents’ responses</vt:lpstr>
      <vt:lpstr>Attitudes and behaviors</vt:lpstr>
      <vt:lpstr>Legacy of ‘erasing of the Kreyol’</vt:lpstr>
      <vt:lpstr>Language socialization</vt:lpstr>
      <vt:lpstr>Language ideology and dominicanidad</vt:lpstr>
      <vt:lpstr>Shibboleth</vt:lpstr>
      <vt:lpstr>PowerPoint Presentation</vt:lpstr>
      <vt:lpstr>Task: verbal guise</vt:lpstr>
      <vt:lpstr>Linguistic profiling</vt:lpstr>
      <vt:lpstr>Language / identity in the Dominican Republic</vt:lpstr>
      <vt:lpstr>PowerPoint Presentation</vt:lpstr>
      <vt:lpstr>Stigma and (covert) prestige</vt:lpstr>
      <vt:lpstr>Language as isomorphic with ethnicity </vt:lpstr>
      <vt:lpstr>Interpreting discrimination in the U.S.</vt:lpstr>
      <vt:lpstr>Unifying and separatist functions of language</vt:lpstr>
      <vt:lpstr>Salience of ethnolinguistic characteristics</vt:lpstr>
      <vt:lpstr>Linguistic performances of White Dominicans</vt:lpstr>
      <vt:lpstr>Linguistic performances of Black Dominicans</vt:lpstr>
      <vt:lpstr>Dominicans ‘doing identity work’</vt:lpstr>
      <vt:lpstr>Framing of performances</vt:lpstr>
      <vt:lpstr>PowerPoint Presentation</vt:lpstr>
      <vt:lpstr>Summary</vt:lpstr>
      <vt:lpstr>New discourses in New York?</vt:lpstr>
      <vt:lpstr>Recent research: Afro-Caribbean experience</vt:lpstr>
      <vt:lpstr>On-going research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Toribio, Almeida J</dc:creator>
  <cp:lastModifiedBy/>
  <cp:revision>1</cp:revision>
  <cp:lastPrinted>2021-10-04T18:56:44Z</cp:lastPrinted>
  <dcterms:created xsi:type="dcterms:W3CDTF">2021-09-06T19:47:50Z</dcterms:created>
  <dcterms:modified xsi:type="dcterms:W3CDTF">2021-10-05T13:34:09Z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