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42" r:id="rId3"/>
    <p:sldId id="444" r:id="rId4"/>
    <p:sldId id="443" r:id="rId5"/>
    <p:sldId id="280" r:id="rId6"/>
    <p:sldId id="441" r:id="rId7"/>
    <p:sldId id="407" r:id="rId8"/>
    <p:sldId id="410" r:id="rId9"/>
    <p:sldId id="411" r:id="rId10"/>
    <p:sldId id="412" r:id="rId11"/>
    <p:sldId id="413" r:id="rId12"/>
    <p:sldId id="414" r:id="rId13"/>
    <p:sldId id="417" r:id="rId14"/>
    <p:sldId id="418" r:id="rId15"/>
    <p:sldId id="416" r:id="rId16"/>
    <p:sldId id="453" r:id="rId17"/>
    <p:sldId id="455" r:id="rId18"/>
    <p:sldId id="456" r:id="rId19"/>
    <p:sldId id="457" r:id="rId20"/>
    <p:sldId id="458" r:id="rId21"/>
    <p:sldId id="459" r:id="rId22"/>
    <p:sldId id="462" r:id="rId23"/>
    <p:sldId id="463" r:id="rId24"/>
    <p:sldId id="464" r:id="rId25"/>
    <p:sldId id="465" r:id="rId26"/>
    <p:sldId id="466" r:id="rId27"/>
    <p:sldId id="419" r:id="rId28"/>
    <p:sldId id="420" r:id="rId29"/>
    <p:sldId id="445" r:id="rId30"/>
    <p:sldId id="450" r:id="rId31"/>
    <p:sldId id="447" r:id="rId32"/>
    <p:sldId id="448" r:id="rId33"/>
    <p:sldId id="493" r:id="rId34"/>
    <p:sldId id="449" r:id="rId35"/>
    <p:sldId id="467" r:id="rId36"/>
    <p:sldId id="451" r:id="rId37"/>
    <p:sldId id="272" r:id="rId38"/>
    <p:sldId id="468" r:id="rId39"/>
    <p:sldId id="469" r:id="rId40"/>
    <p:sldId id="436" r:id="rId41"/>
    <p:sldId id="471" r:id="rId42"/>
    <p:sldId id="474" r:id="rId43"/>
    <p:sldId id="472" r:id="rId44"/>
    <p:sldId id="473" r:id="rId45"/>
    <p:sldId id="438" r:id="rId46"/>
    <p:sldId id="439" r:id="rId47"/>
    <p:sldId id="440" r:id="rId48"/>
    <p:sldId id="270" r:id="rId49"/>
    <p:sldId id="476" r:id="rId50"/>
    <p:sldId id="475" r:id="rId51"/>
    <p:sldId id="494" r:id="rId52"/>
    <p:sldId id="480" r:id="rId53"/>
    <p:sldId id="481" r:id="rId54"/>
    <p:sldId id="483" r:id="rId55"/>
    <p:sldId id="484" r:id="rId56"/>
    <p:sldId id="486" r:id="rId57"/>
    <p:sldId id="485" r:id="rId58"/>
    <p:sldId id="487" r:id="rId59"/>
    <p:sldId id="488" r:id="rId60"/>
    <p:sldId id="267" r:id="rId61"/>
    <p:sldId id="495" r:id="rId62"/>
    <p:sldId id="500" r:id="rId63"/>
    <p:sldId id="491" r:id="rId64"/>
    <p:sldId id="351" r:id="rId65"/>
    <p:sldId id="496" r:id="rId66"/>
    <p:sldId id="353" r:id="rId67"/>
    <p:sldId id="497" r:id="rId68"/>
    <p:sldId id="498" r:id="rId69"/>
    <p:sldId id="310" r:id="rId70"/>
    <p:sldId id="499" r:id="rId71"/>
    <p:sldId id="404" r:id="rId72"/>
    <p:sldId id="405" r:id="rId73"/>
    <p:sldId id="288" r:id="rId74"/>
    <p:sldId id="502" r:id="rId75"/>
    <p:sldId id="503" r:id="rId7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5C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 autoAdjust="0"/>
    <p:restoredTop sz="94660"/>
  </p:normalViewPr>
  <p:slideViewPr>
    <p:cSldViewPr snapToGrid="0">
      <p:cViewPr varScale="1">
        <p:scale>
          <a:sx n="128" d="100"/>
          <a:sy n="128" d="100"/>
        </p:scale>
        <p:origin x="936" y="17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8B9E946B-B469-416F-A043-1257037046F2}" type="datetimeFigureOut">
              <a:rPr lang="es-ES" smtClean="0"/>
              <a:t>17/10/21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2704382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8B9E946B-B469-416F-A043-1257037046F2}" type="datetimeFigureOut">
              <a:rPr lang="es-ES" smtClean="0"/>
              <a:t>17/10/21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604480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8B9E946B-B469-416F-A043-1257037046F2}" type="datetimeFigureOut">
              <a:rPr lang="es-ES" smtClean="0"/>
              <a:t>17/10/21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2570039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8B9E946B-B469-416F-A043-1257037046F2}" type="datetimeFigureOut">
              <a:rPr lang="es-ES" smtClean="0"/>
              <a:t>17/10/21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1040046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8B9E946B-B469-416F-A043-1257037046F2}" type="datetimeFigureOut">
              <a:rPr lang="es-ES" smtClean="0"/>
              <a:t>17/10/21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1514458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8B9E946B-B469-416F-A043-1257037046F2}" type="datetimeFigureOut">
              <a:rPr lang="es-ES" smtClean="0"/>
              <a:t>17/10/21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3950640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B9E946B-B469-416F-A043-1257037046F2}" type="datetimeFigureOut">
              <a:rPr lang="es-ES" smtClean="0"/>
              <a:t>17/10/21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154446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8B9E946B-B469-416F-A043-1257037046F2}" type="datetimeFigureOut">
              <a:rPr lang="es-ES" smtClean="0"/>
              <a:t>17/10/21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3269901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8B9E946B-B469-416F-A043-1257037046F2}" type="datetimeFigureOut">
              <a:rPr lang="es-ES" smtClean="0"/>
              <a:t>17/10/21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3191569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8B9E946B-B469-416F-A043-1257037046F2}" type="datetimeFigureOut">
              <a:rPr lang="es-ES" smtClean="0"/>
              <a:t>17/10/21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223343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8B9E946B-B469-416F-A043-1257037046F2}" type="datetimeFigureOut">
              <a:rPr lang="es-ES" smtClean="0"/>
              <a:t>17/10/21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D7C9C5E-39D6-4DA7-898B-0FBDB6299291}" type="slidenum">
              <a:rPr lang="es-ES" smtClean="0"/>
              <a:t>‹#›</a:t>
            </a:fld>
            <a:endParaRPr lang="es-ES"/>
          </a:p>
        </p:txBody>
      </p:sp>
    </p:spTree>
    <p:extLst>
      <p:ext uri="{BB962C8B-B14F-4D97-AF65-F5344CB8AC3E}">
        <p14:creationId xmlns:p14="http://schemas.microsoft.com/office/powerpoint/2010/main" val="2879549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9E946B-B469-416F-A043-1257037046F2}" type="datetimeFigureOut">
              <a:rPr lang="es-ES" smtClean="0"/>
              <a:t>17/10/21</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C9C5E-39D6-4DA7-898B-0FBDB6299291}" type="slidenum">
              <a:rPr lang="es-ES" smtClean="0"/>
              <a:t>‹#›</a:t>
            </a:fld>
            <a:endParaRPr lang="es-ES"/>
          </a:p>
        </p:txBody>
      </p:sp>
    </p:spTree>
    <p:extLst>
      <p:ext uri="{BB962C8B-B14F-4D97-AF65-F5344CB8AC3E}">
        <p14:creationId xmlns:p14="http://schemas.microsoft.com/office/powerpoint/2010/main" val="47260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doi.org/10.5334/gjgl.1269" TargetMode="External"/><Relationship Id="rId2" Type="http://schemas.openxmlformats.org/officeDocument/2006/relationships/hyperlink" Target="https://revistes.uab.cat/catJL/issue/view/v16"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59992" y="836023"/>
            <a:ext cx="9144000" cy="3378028"/>
          </a:xfrm>
        </p:spPr>
        <p:txBody>
          <a:bodyPr>
            <a:normAutofit/>
          </a:bodyPr>
          <a:lstStyle/>
          <a:p>
            <a:r>
              <a:rPr lang="en-US" dirty="0">
                <a:solidFill>
                  <a:schemeClr val="tx2">
                    <a:lumMod val="60000"/>
                    <a:lumOff val="40000"/>
                  </a:schemeClr>
                </a:solidFill>
                <a:latin typeface="Arial Black" panose="020B0A04020102020204" pitchFamily="34" charset="0"/>
              </a:rPr>
              <a:t>Inalienable Location in Catalan and Spanish</a:t>
            </a:r>
          </a:p>
        </p:txBody>
      </p:sp>
      <p:sp>
        <p:nvSpPr>
          <p:cNvPr id="3" name="Subtítulo 2"/>
          <p:cNvSpPr>
            <a:spLocks noGrp="1"/>
          </p:cNvSpPr>
          <p:nvPr>
            <p:ph type="subTitle" idx="1"/>
          </p:nvPr>
        </p:nvSpPr>
        <p:spPr>
          <a:xfrm>
            <a:off x="3021496" y="4432853"/>
            <a:ext cx="7960829" cy="2295938"/>
          </a:xfrm>
        </p:spPr>
        <p:txBody>
          <a:bodyPr>
            <a:normAutofit lnSpcReduction="10000"/>
          </a:bodyPr>
          <a:lstStyle/>
          <a:p>
            <a:pPr algn="l"/>
            <a:r>
              <a:rPr lang="en-US" dirty="0">
                <a:solidFill>
                  <a:srgbClr val="FE5CBC"/>
                </a:solidFill>
                <a:latin typeface="Arial Black" panose="020B0A04020102020204" pitchFamily="34" charset="0"/>
              </a:rPr>
              <a:t>Francisco </a:t>
            </a:r>
            <a:r>
              <a:rPr lang="en-US" dirty="0" err="1">
                <a:solidFill>
                  <a:srgbClr val="FE5CBC"/>
                </a:solidFill>
                <a:latin typeface="Arial Black" panose="020B0A04020102020204" pitchFamily="34" charset="0"/>
              </a:rPr>
              <a:t>Ordóñez</a:t>
            </a:r>
            <a:r>
              <a:rPr lang="en-US" dirty="0">
                <a:solidFill>
                  <a:srgbClr val="FE5CBC"/>
                </a:solidFill>
                <a:latin typeface="Arial Black" panose="020B0A04020102020204" pitchFamily="34" charset="0"/>
              </a:rPr>
              <a:t> </a:t>
            </a:r>
            <a:r>
              <a:rPr lang="en-US" sz="2000" dirty="0">
                <a:solidFill>
                  <a:srgbClr val="FE5CBC"/>
                </a:solidFill>
                <a:latin typeface="Arial Black" panose="020B0A04020102020204" pitchFamily="34" charset="0"/>
              </a:rPr>
              <a:t>(Stony Brook University)</a:t>
            </a:r>
          </a:p>
          <a:p>
            <a:pPr algn="l"/>
            <a:r>
              <a:rPr lang="en-US" sz="2000" dirty="0">
                <a:solidFill>
                  <a:srgbClr val="FE5CBC"/>
                </a:solidFill>
                <a:latin typeface="Arial Black" panose="020B0A04020102020204" pitchFamily="34" charset="0"/>
              </a:rPr>
              <a:t>Olga Fernández Soriano (Universidad </a:t>
            </a:r>
            <a:r>
              <a:rPr lang="en-US" sz="2000" dirty="0" err="1">
                <a:solidFill>
                  <a:srgbClr val="FE5CBC"/>
                </a:solidFill>
                <a:latin typeface="Arial Black" panose="020B0A04020102020204" pitchFamily="34" charset="0"/>
              </a:rPr>
              <a:t>Autónoma</a:t>
            </a:r>
            <a:r>
              <a:rPr lang="en-US" sz="2000" dirty="0">
                <a:solidFill>
                  <a:srgbClr val="FE5CBC"/>
                </a:solidFill>
                <a:latin typeface="Arial Black" panose="020B0A04020102020204" pitchFamily="34" charset="0"/>
              </a:rPr>
              <a:t> de Madrid)</a:t>
            </a:r>
          </a:p>
          <a:p>
            <a:r>
              <a:rPr lang="en-US" b="1" dirty="0"/>
              <a:t>Romance Linguistic Circle</a:t>
            </a:r>
            <a:br>
              <a:rPr lang="en-US" b="1" dirty="0"/>
            </a:br>
            <a:r>
              <a:rPr lang="en-US" b="1" dirty="0"/>
              <a:t>University of Cambridge and University of Newcastle</a:t>
            </a:r>
            <a:endParaRPr lang="en-US" sz="2000" b="1" dirty="0"/>
          </a:p>
          <a:p>
            <a:r>
              <a:rPr lang="en-US" dirty="0"/>
              <a:t>October 18 2021</a:t>
            </a:r>
            <a:endParaRPr lang="en-US" sz="2000" b="1" dirty="0"/>
          </a:p>
          <a:p>
            <a:endParaRPr lang="en-US" sz="2000" b="1" dirty="0"/>
          </a:p>
          <a:p>
            <a:pPr algn="l"/>
            <a:endParaRPr lang="es-ES" dirty="0">
              <a:solidFill>
                <a:srgbClr val="FE5CBC"/>
              </a:solidFill>
              <a:latin typeface="Arial Black" panose="020B0A04020102020204" pitchFamily="34" charset="0"/>
            </a:endParaRPr>
          </a:p>
        </p:txBody>
      </p:sp>
      <p:sp>
        <p:nvSpPr>
          <p:cNvPr id="5" name="TextBox 4">
            <a:extLst>
              <a:ext uri="{FF2B5EF4-FFF2-40B4-BE49-F238E27FC236}">
                <a16:creationId xmlns:a16="http://schemas.microsoft.com/office/drawing/2014/main" id="{C70BC8B9-B0B0-7E4F-B822-3D3537F3338A}"/>
              </a:ext>
            </a:extLst>
          </p:cNvPr>
          <p:cNvSpPr txBox="1"/>
          <p:nvPr/>
        </p:nvSpPr>
        <p:spPr>
          <a:xfrm>
            <a:off x="-2875402" y="-143219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645392132"/>
      </p:ext>
    </p:extLst>
  </p:cSld>
  <p:clrMapOvr>
    <a:masterClrMapping/>
  </p:clrMapOvr>
  <mc:AlternateContent xmlns:mc="http://schemas.openxmlformats.org/markup-compatibility/2006" xmlns:p14="http://schemas.microsoft.com/office/powerpoint/2010/main">
    <mc:Choice Requires="p14">
      <p:transition spd="slow" p14:dur="2000" advTm="29237"/>
    </mc:Choice>
    <mc:Fallback xmlns="">
      <p:transition spd="slow" advTm="2923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83336" y="218822"/>
            <a:ext cx="10515600" cy="535828"/>
          </a:xfrm>
        </p:spPr>
        <p:txBody>
          <a:bodyPr>
            <a:normAutofit fontScale="90000"/>
          </a:bodyPr>
          <a:lstStyle/>
          <a:p>
            <a:pPr algn="ctr"/>
            <a:r>
              <a:rPr lang="es-ES" dirty="0">
                <a:solidFill>
                  <a:schemeClr val="bg2">
                    <a:lumMod val="50000"/>
                  </a:schemeClr>
                </a:solidFill>
                <a:latin typeface="Arial Black" panose="020B0A04020102020204" pitchFamily="34" charset="0"/>
              </a:rPr>
              <a:t>THE DATA</a:t>
            </a:r>
          </a:p>
        </p:txBody>
      </p:sp>
      <p:sp>
        <p:nvSpPr>
          <p:cNvPr id="3" name="Marcador de contenido 2"/>
          <p:cNvSpPr>
            <a:spLocks noGrp="1"/>
          </p:cNvSpPr>
          <p:nvPr>
            <p:ph idx="1"/>
          </p:nvPr>
        </p:nvSpPr>
        <p:spPr>
          <a:xfrm>
            <a:off x="459082" y="788177"/>
            <a:ext cx="11566712" cy="5051201"/>
          </a:xfrm>
        </p:spPr>
        <p:txBody>
          <a:bodyPr>
            <a:normAutofit/>
          </a:bodyPr>
          <a:lstStyle/>
          <a:p>
            <a:pPr marL="0" indent="0">
              <a:buNone/>
            </a:pPr>
            <a:r>
              <a:rPr lang="en-US" dirty="0">
                <a:solidFill>
                  <a:schemeClr val="bg2">
                    <a:lumMod val="50000"/>
                  </a:schemeClr>
                </a:solidFill>
              </a:rPr>
              <a:t>There is a not well studied alternation in Romance with respect to the expression of the ground for complex spatial expressions </a:t>
            </a:r>
            <a:r>
              <a:rPr lang="en-US" dirty="0" err="1">
                <a:solidFill>
                  <a:schemeClr val="bg2">
                    <a:lumMod val="50000"/>
                  </a:schemeClr>
                </a:solidFill>
              </a:rPr>
              <a:t>Rizzi</a:t>
            </a:r>
            <a:r>
              <a:rPr lang="en-US" dirty="0">
                <a:solidFill>
                  <a:schemeClr val="bg2">
                    <a:lumMod val="50000"/>
                  </a:schemeClr>
                </a:solidFill>
              </a:rPr>
              <a:t> (1988) Sánchez López (2007):</a:t>
            </a:r>
          </a:p>
          <a:p>
            <a:pPr marL="0" indent="0">
              <a:spcBef>
                <a:spcPts val="0"/>
              </a:spcBef>
              <a:buNone/>
            </a:pPr>
            <a:endParaRPr lang="es-ES" dirty="0"/>
          </a:p>
          <a:p>
            <a:pPr marL="0" indent="0">
              <a:spcBef>
                <a:spcPts val="0"/>
              </a:spcBef>
              <a:buNone/>
            </a:pPr>
            <a:endParaRPr lang="es-ES" dirty="0"/>
          </a:p>
          <a:p>
            <a:pPr marL="0" indent="0">
              <a:spcBef>
                <a:spcPts val="0"/>
              </a:spcBef>
              <a:buNone/>
            </a:pPr>
            <a:endParaRPr lang="es-ES" dirty="0"/>
          </a:p>
          <a:p>
            <a:pPr marL="0" indent="0">
              <a:spcBef>
                <a:spcPts val="0"/>
              </a:spcBef>
              <a:buNone/>
            </a:pPr>
            <a:endParaRPr lang="es-ES" dirty="0"/>
          </a:p>
          <a:p>
            <a:pPr marL="0" indent="0">
              <a:spcBef>
                <a:spcPts val="0"/>
              </a:spcBef>
              <a:buNone/>
            </a:pPr>
            <a:endParaRPr lang="es-ES" dirty="0"/>
          </a:p>
          <a:p>
            <a:pPr marL="0" indent="0">
              <a:spcBef>
                <a:spcPts val="0"/>
              </a:spcBef>
              <a:buNone/>
            </a:pPr>
            <a:endParaRPr lang="es-ES" sz="1800" dirty="0"/>
          </a:p>
          <a:p>
            <a:pPr>
              <a:spcBef>
                <a:spcPts val="0"/>
              </a:spcBef>
            </a:pPr>
            <a:endParaRPr lang="es-ES" dirty="0"/>
          </a:p>
        </p:txBody>
      </p:sp>
      <p:graphicFrame>
        <p:nvGraphicFramePr>
          <p:cNvPr id="5" name="Tabla 4"/>
          <p:cNvGraphicFramePr>
            <a:graphicFrameLocks noGrp="1"/>
          </p:cNvGraphicFramePr>
          <p:nvPr>
            <p:extLst>
              <p:ext uri="{D42A27DB-BD31-4B8C-83A1-F6EECF244321}">
                <p14:modId xmlns:p14="http://schemas.microsoft.com/office/powerpoint/2010/main" val="3550598886"/>
              </p:ext>
            </p:extLst>
          </p:nvPr>
        </p:nvGraphicFramePr>
        <p:xfrm>
          <a:off x="987413" y="2036277"/>
          <a:ext cx="10107445" cy="5051201"/>
        </p:xfrm>
        <a:graphic>
          <a:graphicData uri="http://schemas.openxmlformats.org/drawingml/2006/table">
            <a:tbl>
              <a:tblPr bandRow="1">
                <a:tableStyleId>{5C22544A-7EE6-4342-B048-85BDC9FD1C3A}</a:tableStyleId>
              </a:tblPr>
              <a:tblGrid>
                <a:gridCol w="1100165">
                  <a:extLst>
                    <a:ext uri="{9D8B030D-6E8A-4147-A177-3AD203B41FA5}">
                      <a16:colId xmlns:a16="http://schemas.microsoft.com/office/drawing/2014/main" val="20000"/>
                    </a:ext>
                  </a:extLst>
                </a:gridCol>
                <a:gridCol w="1529895">
                  <a:extLst>
                    <a:ext uri="{9D8B030D-6E8A-4147-A177-3AD203B41FA5}">
                      <a16:colId xmlns:a16="http://schemas.microsoft.com/office/drawing/2014/main" val="20001"/>
                    </a:ext>
                  </a:extLst>
                </a:gridCol>
                <a:gridCol w="1699424">
                  <a:extLst>
                    <a:ext uri="{9D8B030D-6E8A-4147-A177-3AD203B41FA5}">
                      <a16:colId xmlns:a16="http://schemas.microsoft.com/office/drawing/2014/main" val="20002"/>
                    </a:ext>
                  </a:extLst>
                </a:gridCol>
                <a:gridCol w="870588">
                  <a:extLst>
                    <a:ext uri="{9D8B030D-6E8A-4147-A177-3AD203B41FA5}">
                      <a16:colId xmlns:a16="http://schemas.microsoft.com/office/drawing/2014/main" val="20003"/>
                    </a:ext>
                  </a:extLst>
                </a:gridCol>
                <a:gridCol w="1653309">
                  <a:extLst>
                    <a:ext uri="{9D8B030D-6E8A-4147-A177-3AD203B41FA5}">
                      <a16:colId xmlns:a16="http://schemas.microsoft.com/office/drawing/2014/main" val="20004"/>
                    </a:ext>
                  </a:extLst>
                </a:gridCol>
                <a:gridCol w="1987667">
                  <a:extLst>
                    <a:ext uri="{9D8B030D-6E8A-4147-A177-3AD203B41FA5}">
                      <a16:colId xmlns:a16="http://schemas.microsoft.com/office/drawing/2014/main" val="20005"/>
                    </a:ext>
                  </a:extLst>
                </a:gridCol>
                <a:gridCol w="1266397">
                  <a:extLst>
                    <a:ext uri="{9D8B030D-6E8A-4147-A177-3AD203B41FA5}">
                      <a16:colId xmlns:a16="http://schemas.microsoft.com/office/drawing/2014/main" val="20006"/>
                    </a:ext>
                  </a:extLst>
                </a:gridCol>
              </a:tblGrid>
              <a:tr h="5051201">
                <a:tc>
                  <a:txBody>
                    <a:bodyPr/>
                    <a:lstStyle/>
                    <a:p>
                      <a:pPr algn="l"/>
                      <a:r>
                        <a:rPr lang="es-ES" sz="1800" dirty="0" err="1"/>
                        <a:t>Verb</a:t>
                      </a:r>
                      <a:endParaRPr lang="es-ES" sz="1800" dirty="0"/>
                    </a:p>
                    <a:p>
                      <a:pPr algn="l"/>
                      <a:endParaRPr lang="es-ES" sz="1800" dirty="0"/>
                    </a:p>
                    <a:p>
                      <a:pPr algn="l"/>
                      <a:endParaRPr lang="es-ES" sz="1800" dirty="0"/>
                    </a:p>
                    <a:p>
                      <a:pPr algn="l"/>
                      <a:endParaRPr lang="es-ES" sz="1800" dirty="0"/>
                    </a:p>
                    <a:p>
                      <a:pPr algn="l"/>
                      <a:r>
                        <a:rPr lang="es-ES" sz="1800" dirty="0"/>
                        <a:t>Camina</a:t>
                      </a:r>
                    </a:p>
                    <a:p>
                      <a:pPr algn="l"/>
                      <a:r>
                        <a:rPr lang="es-ES" sz="1800" dirty="0" err="1">
                          <a:solidFill>
                            <a:srgbClr val="FF0000"/>
                          </a:solidFill>
                        </a:rPr>
                        <a:t>walks</a:t>
                      </a:r>
                      <a:endParaRPr lang="es-ES" sz="1800"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t>SPATIAL EXPRESSION</a:t>
                      </a:r>
                    </a:p>
                    <a:p>
                      <a:endParaRPr lang="es-ES" sz="1800" i="1" dirty="0"/>
                    </a:p>
                    <a:p>
                      <a:endParaRPr lang="es-ES" sz="1800" i="1" dirty="0"/>
                    </a:p>
                    <a:p>
                      <a:r>
                        <a:rPr lang="es-ES" sz="1800" i="1" dirty="0"/>
                        <a:t>delante</a:t>
                      </a:r>
                      <a:br>
                        <a:rPr lang="es-ES" sz="1800" i="1" dirty="0"/>
                      </a:br>
                      <a:r>
                        <a:rPr lang="es-ES" sz="1800" i="1" dirty="0">
                          <a:solidFill>
                            <a:srgbClr val="FF0000"/>
                          </a:solidFill>
                        </a:rPr>
                        <a:t>in </a:t>
                      </a:r>
                      <a:r>
                        <a:rPr lang="es-ES" sz="1800" i="1" dirty="0" err="1">
                          <a:solidFill>
                            <a:srgbClr val="FF0000"/>
                          </a:solidFill>
                        </a:rPr>
                        <a:t>front</a:t>
                      </a:r>
                      <a:endParaRPr lang="es-ES" sz="1800" i="1" dirty="0">
                        <a:solidFill>
                          <a:srgbClr val="FF0000"/>
                        </a:solidFill>
                      </a:endParaRPr>
                    </a:p>
                    <a:p>
                      <a:endParaRPr lang="es-ES" sz="1800" i="1" dirty="0"/>
                    </a:p>
                    <a:p>
                      <a:r>
                        <a:rPr lang="es-ES" sz="1800" i="1" dirty="0"/>
                        <a:t>al</a:t>
                      </a:r>
                      <a:r>
                        <a:rPr lang="es-ES" sz="1800" i="1" baseline="0" dirty="0"/>
                        <a:t> lado</a:t>
                      </a:r>
                    </a:p>
                    <a:p>
                      <a:r>
                        <a:rPr lang="es-ES" sz="1800" i="1" baseline="0" dirty="0" err="1">
                          <a:solidFill>
                            <a:srgbClr val="FF0000"/>
                          </a:solidFill>
                        </a:rPr>
                        <a:t>next</a:t>
                      </a:r>
                      <a:r>
                        <a:rPr lang="es-ES" sz="1800" i="1" baseline="0" dirty="0">
                          <a:solidFill>
                            <a:srgbClr val="FF0000"/>
                          </a:solidFill>
                        </a:rPr>
                        <a:t> to</a:t>
                      </a:r>
                      <a:br>
                        <a:rPr lang="es-ES" sz="1800" i="1" baseline="0" dirty="0"/>
                      </a:br>
                      <a:br>
                        <a:rPr lang="es-ES" sz="1800" i="1" baseline="0" dirty="0"/>
                      </a:br>
                      <a:endParaRPr lang="es-ES" sz="1800" i="1" baseline="0" dirty="0"/>
                    </a:p>
                    <a:p>
                      <a:r>
                        <a:rPr lang="es-ES" sz="1800" i="1" baseline="0" dirty="0"/>
                        <a:t>detrás</a:t>
                      </a:r>
                    </a:p>
                    <a:p>
                      <a:r>
                        <a:rPr lang="es-ES" sz="1800" i="1" baseline="0" dirty="0" err="1">
                          <a:solidFill>
                            <a:srgbClr val="FF0000"/>
                          </a:solidFill>
                        </a:rPr>
                        <a:t>behind</a:t>
                      </a:r>
                      <a:br>
                        <a:rPr lang="es-ES" sz="1800" i="1" baseline="0" dirty="0"/>
                      </a:br>
                      <a:endParaRPr lang="es-ES" sz="1800" i="1" baseline="0" dirty="0"/>
                    </a:p>
                    <a:p>
                      <a:br>
                        <a:rPr lang="es-ES" sz="1800" i="1" dirty="0"/>
                      </a:br>
                      <a:endParaRPr lang="es-ES" sz="1800" i="1" dirty="0"/>
                    </a:p>
                  </a:txBody>
                  <a:tcPr/>
                </a:tc>
                <a:tc>
                  <a:txBody>
                    <a:bodyPr/>
                    <a:lstStyle/>
                    <a:p>
                      <a:r>
                        <a:rPr lang="es-ES" sz="2000" dirty="0"/>
                        <a:t>GENITIVE</a:t>
                      </a:r>
                    </a:p>
                    <a:p>
                      <a:endParaRPr lang="es-ES" sz="1800" dirty="0"/>
                    </a:p>
                    <a:p>
                      <a:endParaRPr lang="es-ES" sz="1800" b="1" dirty="0">
                        <a:solidFill>
                          <a:schemeClr val="accent1">
                            <a:lumMod val="50000"/>
                          </a:schemeClr>
                        </a:solidFill>
                      </a:endParaRPr>
                    </a:p>
                    <a:p>
                      <a:endParaRPr lang="es-ES" sz="1800" b="1" dirty="0">
                        <a:solidFill>
                          <a:schemeClr val="accent1">
                            <a:lumMod val="50000"/>
                          </a:schemeClr>
                        </a:solidFill>
                      </a:endParaRPr>
                    </a:p>
                    <a:p>
                      <a:r>
                        <a:rPr lang="es-ES" sz="1800" b="1" dirty="0">
                          <a:solidFill>
                            <a:schemeClr val="accent1">
                              <a:lumMod val="50000"/>
                            </a:schemeClr>
                          </a:solidFill>
                        </a:rPr>
                        <a:t>de María</a:t>
                      </a:r>
                      <a:br>
                        <a:rPr lang="es-ES" sz="1800" b="1" dirty="0">
                          <a:solidFill>
                            <a:schemeClr val="accent1">
                              <a:lumMod val="50000"/>
                            </a:schemeClr>
                          </a:solidFill>
                        </a:rPr>
                      </a:br>
                      <a:r>
                        <a:rPr lang="es-ES" sz="1800" b="1" dirty="0">
                          <a:solidFill>
                            <a:srgbClr val="FF0000"/>
                          </a:solidFill>
                        </a:rPr>
                        <a:t>of </a:t>
                      </a:r>
                      <a:r>
                        <a:rPr lang="es-ES" sz="1800" b="1" dirty="0" err="1">
                          <a:solidFill>
                            <a:srgbClr val="FF0000"/>
                          </a:solidFill>
                        </a:rPr>
                        <a:t>Maria</a:t>
                      </a:r>
                      <a:endParaRPr lang="es-ES" sz="1800" b="1" dirty="0">
                        <a:solidFill>
                          <a:srgbClr val="FF0000"/>
                        </a:solidFill>
                      </a:endParaRPr>
                    </a:p>
                    <a:p>
                      <a:r>
                        <a:rPr lang="es-ES" sz="1800" b="1" dirty="0">
                          <a:solidFill>
                            <a:srgbClr val="FF0000"/>
                          </a:solidFill>
                        </a:rPr>
                        <a:t>(</a:t>
                      </a:r>
                      <a:r>
                        <a:rPr lang="es-ES" sz="1800" b="1" dirty="0" err="1">
                          <a:solidFill>
                            <a:srgbClr val="FF0000"/>
                          </a:solidFill>
                        </a:rPr>
                        <a:t>Genitive</a:t>
                      </a:r>
                      <a:r>
                        <a:rPr lang="es-ES" sz="1800" b="1" dirty="0">
                          <a:solidFill>
                            <a:srgbClr val="FF0000"/>
                          </a:solidFill>
                        </a:rPr>
                        <a:t>)</a:t>
                      </a:r>
                    </a:p>
                  </a:txBody>
                  <a:tcPr/>
                </a:tc>
                <a:tc>
                  <a:txBody>
                    <a:bodyPr/>
                    <a:lstStyle/>
                    <a:p>
                      <a:endParaRPr lang="es-ES" sz="1800" dirty="0"/>
                    </a:p>
                  </a:txBody>
                  <a:tcPr>
                    <a:solidFill>
                      <a:schemeClr val="bg1"/>
                    </a:solidFill>
                  </a:tcPr>
                </a:tc>
                <a:tc>
                  <a:txBody>
                    <a:bodyPr/>
                    <a:lstStyle/>
                    <a:p>
                      <a:r>
                        <a:rPr lang="es-ES" sz="1800" dirty="0"/>
                        <a:t>DAT CLITIC</a:t>
                      </a:r>
                    </a:p>
                    <a:p>
                      <a:endParaRPr lang="es-ES" sz="1800" dirty="0"/>
                    </a:p>
                    <a:p>
                      <a:endParaRPr lang="es-ES" sz="1800" dirty="0"/>
                    </a:p>
                    <a:p>
                      <a:endParaRPr lang="es-ES" sz="1800" dirty="0"/>
                    </a:p>
                    <a:p>
                      <a:endParaRPr lang="es-ES" sz="1800" dirty="0"/>
                    </a:p>
                    <a:p>
                      <a:endParaRPr lang="es-ES" sz="1800" dirty="0"/>
                    </a:p>
                    <a:p>
                      <a:r>
                        <a:rPr lang="es-ES" sz="1800" dirty="0"/>
                        <a:t>Le camina</a:t>
                      </a:r>
                      <a:br>
                        <a:rPr lang="es-ES" sz="1800" dirty="0"/>
                      </a:br>
                      <a:r>
                        <a:rPr lang="es-ES" sz="1800" dirty="0" err="1">
                          <a:solidFill>
                            <a:srgbClr val="FF0000"/>
                          </a:solidFill>
                        </a:rPr>
                        <a:t>Dat</a:t>
                      </a:r>
                      <a:r>
                        <a:rPr lang="es-ES" sz="1800" dirty="0"/>
                        <a:t> </a:t>
                      </a:r>
                      <a:r>
                        <a:rPr lang="es-ES" sz="1800" dirty="0">
                          <a:solidFill>
                            <a:srgbClr val="FF0000"/>
                          </a:solidFill>
                        </a:rPr>
                        <a:t>walks-3p</a:t>
                      </a:r>
                    </a:p>
                  </a:txBody>
                  <a:tcPr>
                    <a:solidFill>
                      <a:schemeClr val="accent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t>SPATIAL EXPRESSION</a:t>
                      </a:r>
                    </a:p>
                    <a:p>
                      <a:endParaRPr lang="es-ES" sz="1800" i="1" dirty="0"/>
                    </a:p>
                    <a:p>
                      <a:endParaRPr lang="es-ES" sz="1800" i="1" dirty="0"/>
                    </a:p>
                    <a:p>
                      <a:endParaRPr lang="es-ES" sz="1800" i="1" dirty="0"/>
                    </a:p>
                    <a:p>
                      <a:endParaRPr lang="es-ES" sz="1800" i="1" dirty="0"/>
                    </a:p>
                    <a:p>
                      <a:r>
                        <a:rPr lang="es-ES" sz="1800" i="1" dirty="0"/>
                        <a:t>delante</a:t>
                      </a:r>
                      <a:br>
                        <a:rPr lang="es-ES" sz="1800" i="1" dirty="0"/>
                      </a:br>
                      <a:r>
                        <a:rPr lang="es-ES" sz="1800" i="1" dirty="0">
                          <a:solidFill>
                            <a:srgbClr val="FF0000"/>
                          </a:solidFill>
                        </a:rPr>
                        <a:t>in </a:t>
                      </a:r>
                      <a:r>
                        <a:rPr lang="es-ES" sz="1800" i="1" dirty="0" err="1">
                          <a:solidFill>
                            <a:srgbClr val="FF0000"/>
                          </a:solidFill>
                        </a:rPr>
                        <a:t>front</a:t>
                      </a:r>
                      <a:r>
                        <a:rPr lang="es-ES" sz="1800" i="1" dirty="0">
                          <a:solidFill>
                            <a:srgbClr val="FF0000"/>
                          </a:solidFill>
                        </a:rPr>
                        <a:t> </a:t>
                      </a:r>
                    </a:p>
                    <a:p>
                      <a:endParaRPr lang="es-ES" sz="1800" i="1" dirty="0"/>
                    </a:p>
                    <a:p>
                      <a:r>
                        <a:rPr lang="es-ES" sz="1800" i="1" dirty="0"/>
                        <a:t>al</a:t>
                      </a:r>
                      <a:r>
                        <a:rPr lang="es-ES" sz="1800" i="1" baseline="0" dirty="0"/>
                        <a:t> lado</a:t>
                      </a:r>
                    </a:p>
                    <a:p>
                      <a:r>
                        <a:rPr lang="es-ES" sz="1800" i="1" baseline="0" dirty="0" err="1">
                          <a:solidFill>
                            <a:srgbClr val="FF0000"/>
                          </a:solidFill>
                        </a:rPr>
                        <a:t>next</a:t>
                      </a:r>
                      <a:r>
                        <a:rPr lang="es-ES" sz="1800" i="1" baseline="0" dirty="0">
                          <a:solidFill>
                            <a:srgbClr val="FF0000"/>
                          </a:solidFill>
                        </a:rPr>
                        <a:t> to</a:t>
                      </a:r>
                      <a:br>
                        <a:rPr lang="es-ES" sz="1800" i="1" baseline="0" dirty="0"/>
                      </a:br>
                      <a:br>
                        <a:rPr lang="es-ES" sz="1800" i="1" baseline="0" dirty="0"/>
                      </a:br>
                      <a:endParaRPr lang="es-ES" sz="1800" i="1" baseline="0" dirty="0"/>
                    </a:p>
                    <a:p>
                      <a:r>
                        <a:rPr lang="es-ES" sz="1800" i="1" baseline="0" dirty="0"/>
                        <a:t>detrás</a:t>
                      </a:r>
                    </a:p>
                    <a:p>
                      <a:r>
                        <a:rPr lang="es-ES" sz="1800" i="1" baseline="0" dirty="0" err="1">
                          <a:solidFill>
                            <a:srgbClr val="FF0000"/>
                          </a:solidFill>
                        </a:rPr>
                        <a:t>behind</a:t>
                      </a:r>
                      <a:br>
                        <a:rPr lang="es-ES" sz="1800" i="1" baseline="0" dirty="0"/>
                      </a:br>
                      <a:endParaRPr lang="es-ES" sz="1800" i="1" baseline="0" dirty="0"/>
                    </a:p>
                  </a:txBody>
                  <a:tcPr>
                    <a:solidFill>
                      <a:schemeClr val="accent2">
                        <a:lumMod val="60000"/>
                        <a:lumOff val="40000"/>
                      </a:schemeClr>
                    </a:solidFill>
                  </a:tcPr>
                </a:tc>
                <a:tc>
                  <a:txBody>
                    <a:bodyPr/>
                    <a:lstStyle/>
                    <a:p>
                      <a:r>
                        <a:rPr lang="es-ES" sz="2000" dirty="0" err="1"/>
                        <a:t>Doubled</a:t>
                      </a:r>
                      <a:r>
                        <a:rPr lang="es-ES" sz="2000" dirty="0"/>
                        <a:t> </a:t>
                      </a:r>
                      <a:r>
                        <a:rPr lang="es-ES" sz="2000" dirty="0" err="1"/>
                        <a:t>dative</a:t>
                      </a:r>
                      <a:r>
                        <a:rPr lang="es-ES" sz="2000" dirty="0"/>
                        <a:t> </a:t>
                      </a:r>
                      <a:r>
                        <a:rPr lang="es-ES" sz="2000" dirty="0" err="1"/>
                        <a:t>or</a:t>
                      </a:r>
                      <a:r>
                        <a:rPr lang="es-ES" sz="2000" dirty="0"/>
                        <a:t> </a:t>
                      </a:r>
                      <a:r>
                        <a:rPr lang="es-ES" sz="2000" dirty="0" err="1"/>
                        <a:t>right</a:t>
                      </a:r>
                      <a:r>
                        <a:rPr lang="es-ES" sz="2000" dirty="0"/>
                        <a:t> </a:t>
                      </a:r>
                      <a:r>
                        <a:rPr lang="es-ES" sz="2000" dirty="0" err="1"/>
                        <a:t>dislocated</a:t>
                      </a:r>
                      <a:endParaRPr lang="es-ES" sz="2000" dirty="0"/>
                    </a:p>
                    <a:p>
                      <a:endParaRPr lang="es-ES" sz="2400" dirty="0"/>
                    </a:p>
                    <a:p>
                      <a:r>
                        <a:rPr lang="es-ES" sz="2000" b="1" dirty="0">
                          <a:solidFill>
                            <a:schemeClr val="tx1"/>
                          </a:solidFill>
                        </a:rPr>
                        <a:t>a María</a:t>
                      </a:r>
                      <a:br>
                        <a:rPr lang="es-ES" sz="2000" b="1" dirty="0">
                          <a:solidFill>
                            <a:srgbClr val="FF0000"/>
                          </a:solidFill>
                        </a:rPr>
                      </a:br>
                      <a:r>
                        <a:rPr lang="es-ES" sz="2000" b="1" dirty="0">
                          <a:solidFill>
                            <a:srgbClr val="FF0000"/>
                          </a:solidFill>
                        </a:rPr>
                        <a:t>to </a:t>
                      </a:r>
                      <a:r>
                        <a:rPr lang="es-ES" sz="2000" b="1" dirty="0" err="1">
                          <a:solidFill>
                            <a:srgbClr val="FF0000"/>
                          </a:solidFill>
                        </a:rPr>
                        <a:t>Maria</a:t>
                      </a:r>
                      <a:endParaRPr lang="es-ES" sz="2000" b="1" dirty="0">
                        <a:solidFill>
                          <a:srgbClr val="FF0000"/>
                        </a:solidFill>
                      </a:endParaRPr>
                    </a:p>
                    <a:p>
                      <a:r>
                        <a:rPr lang="es-ES" sz="2000" b="1" dirty="0">
                          <a:solidFill>
                            <a:srgbClr val="FF0000"/>
                          </a:solidFill>
                        </a:rPr>
                        <a:t>(</a:t>
                      </a:r>
                      <a:r>
                        <a:rPr lang="es-ES" sz="2000" b="1" dirty="0" err="1">
                          <a:solidFill>
                            <a:srgbClr val="FF0000"/>
                          </a:solidFill>
                        </a:rPr>
                        <a:t>Dative</a:t>
                      </a:r>
                      <a:r>
                        <a:rPr lang="es-ES" sz="2000" b="1" dirty="0">
                          <a:solidFill>
                            <a:srgbClr val="FF0000"/>
                          </a:solidFill>
                        </a:rPr>
                        <a:t>)</a:t>
                      </a:r>
                    </a:p>
                  </a:txBody>
                  <a:tcPr>
                    <a:solidFill>
                      <a:schemeClr val="accent2">
                        <a:lumMod val="60000"/>
                        <a:lumOff val="40000"/>
                      </a:schemeClr>
                    </a:solidFill>
                  </a:tcPr>
                </a:tc>
                <a:extLst>
                  <a:ext uri="{0D108BD9-81ED-4DB2-BD59-A6C34878D82A}">
                    <a16:rowId xmlns:a16="http://schemas.microsoft.com/office/drawing/2014/main" val="10000"/>
                  </a:ext>
                </a:extLst>
              </a:tr>
            </a:tbl>
          </a:graphicData>
        </a:graphic>
      </p:graphicFrame>
      <p:sp>
        <p:nvSpPr>
          <p:cNvPr id="6" name="Flecha derecha 5"/>
          <p:cNvSpPr/>
          <p:nvPr/>
        </p:nvSpPr>
        <p:spPr>
          <a:xfrm>
            <a:off x="5459983" y="3067812"/>
            <a:ext cx="393192" cy="1737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78882364"/>
      </p:ext>
    </p:extLst>
  </p:cSld>
  <p:clrMapOvr>
    <a:masterClrMapping/>
  </p:clrMapOvr>
  <mc:AlternateContent xmlns:mc="http://schemas.openxmlformats.org/markup-compatibility/2006" xmlns:p14="http://schemas.microsoft.com/office/powerpoint/2010/main">
    <mc:Choice Requires="p14">
      <p:transition spd="slow" p14:dur="2000" advTm="18965"/>
    </mc:Choice>
    <mc:Fallback xmlns="">
      <p:transition spd="slow" advTm="1896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83336" y="218822"/>
            <a:ext cx="10515600" cy="535828"/>
          </a:xfrm>
        </p:spPr>
        <p:txBody>
          <a:bodyPr>
            <a:normAutofit fontScale="90000"/>
          </a:bodyPr>
          <a:lstStyle/>
          <a:p>
            <a:pPr algn="ctr"/>
            <a:r>
              <a:rPr lang="es-ES" dirty="0">
                <a:solidFill>
                  <a:schemeClr val="bg2">
                    <a:lumMod val="50000"/>
                  </a:schemeClr>
                </a:solidFill>
                <a:latin typeface="Arial Black" panose="020B0A04020102020204" pitchFamily="34" charset="0"/>
              </a:rPr>
              <a:t>THE DATA</a:t>
            </a:r>
          </a:p>
        </p:txBody>
      </p:sp>
      <p:sp>
        <p:nvSpPr>
          <p:cNvPr id="3" name="Marcador de contenido 2"/>
          <p:cNvSpPr>
            <a:spLocks noGrp="1"/>
          </p:cNvSpPr>
          <p:nvPr>
            <p:ph idx="1"/>
          </p:nvPr>
        </p:nvSpPr>
        <p:spPr>
          <a:xfrm>
            <a:off x="459082" y="788177"/>
            <a:ext cx="11566712" cy="5051201"/>
          </a:xfrm>
        </p:spPr>
        <p:txBody>
          <a:bodyPr>
            <a:normAutofit/>
          </a:bodyPr>
          <a:lstStyle/>
          <a:p>
            <a:pPr marL="0" indent="0">
              <a:buNone/>
            </a:pPr>
            <a:r>
              <a:rPr lang="es-ES" dirty="0" err="1">
                <a:solidFill>
                  <a:schemeClr val="bg2">
                    <a:lumMod val="50000"/>
                  </a:schemeClr>
                </a:solidFill>
              </a:rPr>
              <a:t>They</a:t>
            </a:r>
            <a:r>
              <a:rPr lang="es-ES" dirty="0">
                <a:solidFill>
                  <a:schemeClr val="bg2">
                    <a:lumMod val="50000"/>
                  </a:schemeClr>
                </a:solidFill>
              </a:rPr>
              <a:t> </a:t>
            </a:r>
            <a:r>
              <a:rPr lang="es-ES" dirty="0" err="1">
                <a:solidFill>
                  <a:schemeClr val="bg2">
                    <a:lumMod val="50000"/>
                  </a:schemeClr>
                </a:solidFill>
              </a:rPr>
              <a:t>alternate</a:t>
            </a:r>
            <a:r>
              <a:rPr lang="es-ES" dirty="0">
                <a:solidFill>
                  <a:schemeClr val="bg2">
                    <a:lumMod val="50000"/>
                  </a:schemeClr>
                </a:solidFill>
              </a:rPr>
              <a:t> </a:t>
            </a:r>
            <a:r>
              <a:rPr lang="es-ES" dirty="0" err="1">
                <a:solidFill>
                  <a:schemeClr val="bg2">
                    <a:lumMod val="50000"/>
                  </a:schemeClr>
                </a:solidFill>
              </a:rPr>
              <a:t>between</a:t>
            </a:r>
            <a:r>
              <a:rPr lang="es-ES" dirty="0">
                <a:solidFill>
                  <a:schemeClr val="bg2">
                    <a:lumMod val="50000"/>
                  </a:schemeClr>
                </a:solidFill>
              </a:rPr>
              <a:t> </a:t>
            </a:r>
            <a:r>
              <a:rPr lang="es-ES" dirty="0" err="1">
                <a:solidFill>
                  <a:schemeClr val="bg2">
                    <a:lumMod val="50000"/>
                  </a:schemeClr>
                </a:solidFill>
              </a:rPr>
              <a:t>genitive</a:t>
            </a:r>
            <a:r>
              <a:rPr lang="es-ES" dirty="0">
                <a:solidFill>
                  <a:schemeClr val="bg2">
                    <a:lumMod val="50000"/>
                  </a:schemeClr>
                </a:solidFill>
              </a:rPr>
              <a:t> and </a:t>
            </a:r>
            <a:r>
              <a:rPr lang="es-ES" dirty="0" err="1">
                <a:solidFill>
                  <a:schemeClr val="bg2">
                    <a:lumMod val="50000"/>
                  </a:schemeClr>
                </a:solidFill>
              </a:rPr>
              <a:t>dative</a:t>
            </a:r>
            <a:r>
              <a:rPr lang="es-ES" dirty="0">
                <a:solidFill>
                  <a:schemeClr val="bg2">
                    <a:lumMod val="50000"/>
                  </a:schemeClr>
                </a:solidFill>
              </a:rPr>
              <a:t> as </a:t>
            </a:r>
            <a:r>
              <a:rPr lang="es-ES" dirty="0" err="1">
                <a:solidFill>
                  <a:schemeClr val="bg2">
                    <a:lumMod val="50000"/>
                  </a:schemeClr>
                </a:solidFill>
              </a:rPr>
              <a:t>shown</a:t>
            </a:r>
            <a:r>
              <a:rPr lang="es-ES" dirty="0">
                <a:solidFill>
                  <a:schemeClr val="bg2">
                    <a:lumMod val="50000"/>
                  </a:schemeClr>
                </a:solidFill>
              </a:rPr>
              <a:t> </a:t>
            </a:r>
            <a:r>
              <a:rPr lang="es-ES" dirty="0" err="1">
                <a:solidFill>
                  <a:schemeClr val="bg2">
                    <a:lumMod val="50000"/>
                  </a:schemeClr>
                </a:solidFill>
              </a:rPr>
              <a:t>below</a:t>
            </a:r>
            <a:r>
              <a:rPr lang="es-ES">
                <a:solidFill>
                  <a:schemeClr val="bg2">
                    <a:lumMod val="50000"/>
                  </a:schemeClr>
                </a:solidFill>
              </a:rPr>
              <a:t>:</a:t>
            </a:r>
            <a:endParaRPr lang="es-ES" dirty="0">
              <a:solidFill>
                <a:schemeClr val="bg2">
                  <a:lumMod val="50000"/>
                </a:schemeClr>
              </a:solidFill>
            </a:endParaRPr>
          </a:p>
          <a:p>
            <a:pPr marL="0" indent="0">
              <a:spcBef>
                <a:spcPts val="0"/>
              </a:spcBef>
              <a:buNone/>
            </a:pPr>
            <a:endParaRPr lang="es-ES" dirty="0"/>
          </a:p>
          <a:p>
            <a:pPr marL="0" indent="0">
              <a:spcBef>
                <a:spcPts val="0"/>
              </a:spcBef>
              <a:buNone/>
            </a:pPr>
            <a:endParaRPr lang="es-ES" dirty="0"/>
          </a:p>
          <a:p>
            <a:pPr marL="0" indent="0">
              <a:spcBef>
                <a:spcPts val="0"/>
              </a:spcBef>
              <a:buNone/>
            </a:pPr>
            <a:endParaRPr lang="es-ES" dirty="0"/>
          </a:p>
          <a:p>
            <a:pPr marL="0" indent="0">
              <a:spcBef>
                <a:spcPts val="0"/>
              </a:spcBef>
              <a:buNone/>
            </a:pPr>
            <a:endParaRPr lang="es-ES" dirty="0"/>
          </a:p>
          <a:p>
            <a:pPr marL="0" indent="0">
              <a:spcBef>
                <a:spcPts val="0"/>
              </a:spcBef>
              <a:buNone/>
            </a:pPr>
            <a:endParaRPr lang="es-ES" dirty="0"/>
          </a:p>
          <a:p>
            <a:pPr marL="0" indent="0">
              <a:spcBef>
                <a:spcPts val="0"/>
              </a:spcBef>
              <a:buNone/>
            </a:pPr>
            <a:endParaRPr lang="es-ES" sz="1800" dirty="0"/>
          </a:p>
          <a:p>
            <a:pPr>
              <a:spcBef>
                <a:spcPts val="0"/>
              </a:spcBef>
            </a:pPr>
            <a:endParaRPr lang="es-ES" dirty="0"/>
          </a:p>
        </p:txBody>
      </p:sp>
      <p:graphicFrame>
        <p:nvGraphicFramePr>
          <p:cNvPr id="5" name="Tabla 4"/>
          <p:cNvGraphicFramePr>
            <a:graphicFrameLocks noGrp="1"/>
          </p:cNvGraphicFramePr>
          <p:nvPr>
            <p:extLst>
              <p:ext uri="{D42A27DB-BD31-4B8C-83A1-F6EECF244321}">
                <p14:modId xmlns:p14="http://schemas.microsoft.com/office/powerpoint/2010/main" val="792251649"/>
              </p:ext>
            </p:extLst>
          </p:nvPr>
        </p:nvGraphicFramePr>
        <p:xfrm>
          <a:off x="877455" y="1589017"/>
          <a:ext cx="10668000" cy="4480560"/>
        </p:xfrm>
        <a:graphic>
          <a:graphicData uri="http://schemas.openxmlformats.org/drawingml/2006/table">
            <a:tbl>
              <a:tblPr bandRow="1">
                <a:tableStyleId>{5C22544A-7EE6-4342-B048-85BDC9FD1C3A}</a:tableStyleId>
              </a:tblPr>
              <a:tblGrid>
                <a:gridCol w="1161179">
                  <a:extLst>
                    <a:ext uri="{9D8B030D-6E8A-4147-A177-3AD203B41FA5}">
                      <a16:colId xmlns:a16="http://schemas.microsoft.com/office/drawing/2014/main" val="20000"/>
                    </a:ext>
                  </a:extLst>
                </a:gridCol>
                <a:gridCol w="1614743">
                  <a:extLst>
                    <a:ext uri="{9D8B030D-6E8A-4147-A177-3AD203B41FA5}">
                      <a16:colId xmlns:a16="http://schemas.microsoft.com/office/drawing/2014/main" val="20001"/>
                    </a:ext>
                  </a:extLst>
                </a:gridCol>
                <a:gridCol w="1793673">
                  <a:extLst>
                    <a:ext uri="{9D8B030D-6E8A-4147-A177-3AD203B41FA5}">
                      <a16:colId xmlns:a16="http://schemas.microsoft.com/office/drawing/2014/main" val="20002"/>
                    </a:ext>
                  </a:extLst>
                </a:gridCol>
                <a:gridCol w="918871">
                  <a:extLst>
                    <a:ext uri="{9D8B030D-6E8A-4147-A177-3AD203B41FA5}">
                      <a16:colId xmlns:a16="http://schemas.microsoft.com/office/drawing/2014/main" val="20003"/>
                    </a:ext>
                  </a:extLst>
                </a:gridCol>
                <a:gridCol w="1745001">
                  <a:extLst>
                    <a:ext uri="{9D8B030D-6E8A-4147-A177-3AD203B41FA5}">
                      <a16:colId xmlns:a16="http://schemas.microsoft.com/office/drawing/2014/main" val="20004"/>
                    </a:ext>
                  </a:extLst>
                </a:gridCol>
                <a:gridCol w="2097903">
                  <a:extLst>
                    <a:ext uri="{9D8B030D-6E8A-4147-A177-3AD203B41FA5}">
                      <a16:colId xmlns:a16="http://schemas.microsoft.com/office/drawing/2014/main" val="20005"/>
                    </a:ext>
                  </a:extLst>
                </a:gridCol>
                <a:gridCol w="1336630">
                  <a:extLst>
                    <a:ext uri="{9D8B030D-6E8A-4147-A177-3AD203B41FA5}">
                      <a16:colId xmlns:a16="http://schemas.microsoft.com/office/drawing/2014/main" val="20006"/>
                    </a:ext>
                  </a:extLst>
                </a:gridCol>
              </a:tblGrid>
              <a:tr h="3758838">
                <a:tc>
                  <a:txBody>
                    <a:bodyPr/>
                    <a:lstStyle/>
                    <a:p>
                      <a:pPr algn="l"/>
                      <a:r>
                        <a:rPr lang="es-ES" sz="1800" dirty="0" err="1"/>
                        <a:t>verb</a:t>
                      </a:r>
                      <a:endParaRPr lang="es-ES" sz="1800" dirty="0"/>
                    </a:p>
                    <a:p>
                      <a:pPr algn="l"/>
                      <a:endParaRPr lang="es-ES" sz="1800" dirty="0"/>
                    </a:p>
                    <a:p>
                      <a:pPr algn="l"/>
                      <a:endParaRPr lang="es-ES" sz="1800" dirty="0"/>
                    </a:p>
                    <a:p>
                      <a:pPr algn="l"/>
                      <a:endParaRPr lang="es-ES" sz="1800" dirty="0"/>
                    </a:p>
                    <a:p>
                      <a:pPr algn="l"/>
                      <a:r>
                        <a:rPr lang="es-ES" sz="1800" dirty="0"/>
                        <a:t>Va</a:t>
                      </a:r>
                    </a:p>
                    <a:p>
                      <a:pPr algn="l"/>
                      <a:r>
                        <a:rPr lang="es-ES" sz="1800" dirty="0" err="1">
                          <a:solidFill>
                            <a:srgbClr val="FF0000"/>
                          </a:solidFill>
                        </a:rPr>
                        <a:t>Walks</a:t>
                      </a:r>
                      <a:endParaRPr lang="es-ES" sz="1800"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t>SPATIAL EXPRESSION</a:t>
                      </a:r>
                    </a:p>
                    <a:p>
                      <a:endParaRPr lang="es-ES" sz="1800" i="1" dirty="0"/>
                    </a:p>
                    <a:p>
                      <a:endParaRPr lang="es-ES" sz="1800" i="1" dirty="0"/>
                    </a:p>
                    <a:p>
                      <a:r>
                        <a:rPr lang="es-ES" sz="1800" i="1" dirty="0" err="1"/>
                        <a:t>devant</a:t>
                      </a:r>
                      <a:br>
                        <a:rPr lang="es-ES" sz="1800" i="1" dirty="0"/>
                      </a:br>
                      <a:r>
                        <a:rPr lang="es-ES" sz="1800" i="1" dirty="0">
                          <a:solidFill>
                            <a:srgbClr val="FF0000"/>
                          </a:solidFill>
                        </a:rPr>
                        <a:t>in </a:t>
                      </a:r>
                      <a:r>
                        <a:rPr lang="es-ES" sz="1800" i="1" dirty="0" err="1">
                          <a:solidFill>
                            <a:srgbClr val="FF0000"/>
                          </a:solidFill>
                        </a:rPr>
                        <a:t>front</a:t>
                      </a:r>
                      <a:endParaRPr lang="es-ES" sz="1800" i="1" dirty="0">
                        <a:solidFill>
                          <a:srgbClr val="FF0000"/>
                        </a:solidFill>
                      </a:endParaRPr>
                    </a:p>
                    <a:p>
                      <a:endParaRPr lang="es-ES" sz="1800" i="1" dirty="0"/>
                    </a:p>
                    <a:p>
                      <a:r>
                        <a:rPr lang="es-ES" sz="1800" i="1" dirty="0"/>
                        <a:t>al </a:t>
                      </a:r>
                      <a:r>
                        <a:rPr lang="es-ES" sz="1800" i="1" dirty="0" err="1"/>
                        <a:t>costat</a:t>
                      </a:r>
                      <a:endParaRPr lang="es-ES" sz="1800" i="1" baseline="0" dirty="0"/>
                    </a:p>
                    <a:p>
                      <a:r>
                        <a:rPr lang="es-ES" sz="1800" i="1" baseline="0" dirty="0" err="1">
                          <a:solidFill>
                            <a:srgbClr val="FF0000"/>
                          </a:solidFill>
                        </a:rPr>
                        <a:t>Next</a:t>
                      </a:r>
                      <a:r>
                        <a:rPr lang="es-ES" sz="1800" i="1" baseline="0" dirty="0">
                          <a:solidFill>
                            <a:srgbClr val="FF0000"/>
                          </a:solidFill>
                        </a:rPr>
                        <a:t> to</a:t>
                      </a:r>
                      <a:br>
                        <a:rPr lang="es-ES" sz="1800" i="1" baseline="0" dirty="0"/>
                      </a:br>
                      <a:br>
                        <a:rPr lang="es-ES" sz="1800" i="1" baseline="0" dirty="0"/>
                      </a:br>
                      <a:endParaRPr lang="es-ES" sz="1800" i="1" baseline="0" dirty="0"/>
                    </a:p>
                    <a:p>
                      <a:r>
                        <a:rPr lang="es-ES" sz="1800" i="1" baseline="0" dirty="0" err="1"/>
                        <a:t>darrera</a:t>
                      </a:r>
                      <a:endParaRPr lang="es-ES" sz="1800" i="1" baseline="0" dirty="0"/>
                    </a:p>
                    <a:p>
                      <a:r>
                        <a:rPr lang="es-ES" sz="1800" i="1" baseline="0" dirty="0" err="1">
                          <a:solidFill>
                            <a:srgbClr val="FF0000"/>
                          </a:solidFill>
                        </a:rPr>
                        <a:t>behind</a:t>
                      </a:r>
                      <a:br>
                        <a:rPr lang="es-ES" sz="1800" i="1" baseline="0" dirty="0"/>
                      </a:br>
                      <a:endParaRPr lang="es-ES" sz="1800" i="1" baseline="0" dirty="0"/>
                    </a:p>
                    <a:p>
                      <a:br>
                        <a:rPr lang="es-ES" sz="1800" i="1" dirty="0"/>
                      </a:br>
                      <a:endParaRPr lang="es-ES" sz="1800" i="1" dirty="0"/>
                    </a:p>
                  </a:txBody>
                  <a:tcPr/>
                </a:tc>
                <a:tc>
                  <a:txBody>
                    <a:bodyPr/>
                    <a:lstStyle/>
                    <a:p>
                      <a:r>
                        <a:rPr lang="es-ES" sz="1800" dirty="0"/>
                        <a:t>GENITIVE</a:t>
                      </a:r>
                    </a:p>
                    <a:p>
                      <a:endParaRPr lang="es-ES" sz="1800" dirty="0"/>
                    </a:p>
                    <a:p>
                      <a:endParaRPr lang="es-ES" sz="1800" b="1" dirty="0">
                        <a:solidFill>
                          <a:schemeClr val="accent1">
                            <a:lumMod val="50000"/>
                          </a:schemeClr>
                        </a:solidFill>
                      </a:endParaRPr>
                    </a:p>
                    <a:p>
                      <a:endParaRPr lang="es-ES" sz="1800" b="1" dirty="0">
                        <a:solidFill>
                          <a:schemeClr val="accent1">
                            <a:lumMod val="50000"/>
                          </a:schemeClr>
                        </a:solidFill>
                      </a:endParaRPr>
                    </a:p>
                    <a:p>
                      <a:r>
                        <a:rPr lang="es-ES" sz="1800" b="1" dirty="0">
                          <a:solidFill>
                            <a:schemeClr val="accent1">
                              <a:lumMod val="50000"/>
                            </a:schemeClr>
                          </a:solidFill>
                        </a:rPr>
                        <a:t>de la </a:t>
                      </a:r>
                      <a:r>
                        <a:rPr lang="es-ES" sz="1800" b="1" dirty="0" err="1">
                          <a:solidFill>
                            <a:schemeClr val="accent1">
                              <a:lumMod val="50000"/>
                            </a:schemeClr>
                          </a:solidFill>
                        </a:rPr>
                        <a:t>Maria</a:t>
                      </a:r>
                      <a:br>
                        <a:rPr lang="es-ES" sz="1800" b="1" dirty="0">
                          <a:solidFill>
                            <a:schemeClr val="accent1">
                              <a:lumMod val="50000"/>
                            </a:schemeClr>
                          </a:solidFill>
                        </a:rPr>
                      </a:br>
                      <a:r>
                        <a:rPr lang="es-ES" sz="1800" b="1" dirty="0">
                          <a:solidFill>
                            <a:srgbClr val="FF0000"/>
                          </a:solidFill>
                        </a:rPr>
                        <a:t>of   </a:t>
                      </a:r>
                      <a:r>
                        <a:rPr lang="es-ES" sz="1800" b="1" dirty="0" err="1">
                          <a:solidFill>
                            <a:srgbClr val="FF0000"/>
                          </a:solidFill>
                        </a:rPr>
                        <a:t>Maria</a:t>
                      </a:r>
                      <a:endParaRPr lang="es-ES" sz="1800" b="1" dirty="0">
                        <a:solidFill>
                          <a:srgbClr val="FF0000"/>
                        </a:solidFill>
                      </a:endParaRPr>
                    </a:p>
                    <a:p>
                      <a:r>
                        <a:rPr lang="es-ES" sz="1800" b="1" dirty="0">
                          <a:solidFill>
                            <a:srgbClr val="FF0000"/>
                          </a:solidFill>
                        </a:rPr>
                        <a:t>(</a:t>
                      </a:r>
                      <a:r>
                        <a:rPr lang="es-ES" sz="1800" b="1" dirty="0" err="1">
                          <a:solidFill>
                            <a:srgbClr val="FF0000"/>
                          </a:solidFill>
                        </a:rPr>
                        <a:t>Genitive</a:t>
                      </a:r>
                      <a:r>
                        <a:rPr lang="es-ES" sz="1800" b="1" dirty="0">
                          <a:solidFill>
                            <a:srgbClr val="FF0000"/>
                          </a:solidFill>
                        </a:rPr>
                        <a:t>)</a:t>
                      </a:r>
                    </a:p>
                  </a:txBody>
                  <a:tcPr/>
                </a:tc>
                <a:tc>
                  <a:txBody>
                    <a:bodyPr/>
                    <a:lstStyle/>
                    <a:p>
                      <a:endParaRPr lang="es-ES" sz="1800" dirty="0"/>
                    </a:p>
                  </a:txBody>
                  <a:tcPr>
                    <a:solidFill>
                      <a:schemeClr val="bg1"/>
                    </a:solidFill>
                  </a:tcPr>
                </a:tc>
                <a:tc>
                  <a:txBody>
                    <a:bodyPr/>
                    <a:lstStyle/>
                    <a:p>
                      <a:r>
                        <a:rPr lang="es-ES" sz="1800" dirty="0"/>
                        <a:t>DAT CLITIC </a:t>
                      </a:r>
                      <a:r>
                        <a:rPr lang="es-ES" sz="1800" dirty="0" err="1"/>
                        <a:t>verb</a:t>
                      </a:r>
                      <a:endParaRPr lang="es-ES" sz="1800" dirty="0"/>
                    </a:p>
                    <a:p>
                      <a:endParaRPr lang="es-ES" sz="1800" dirty="0"/>
                    </a:p>
                    <a:p>
                      <a:endParaRPr lang="es-ES" sz="1800" dirty="0"/>
                    </a:p>
                    <a:p>
                      <a:endParaRPr lang="es-ES" sz="1800" dirty="0"/>
                    </a:p>
                    <a:p>
                      <a:r>
                        <a:rPr lang="es-ES" sz="1800" dirty="0"/>
                        <a:t>Li va</a:t>
                      </a:r>
                      <a:br>
                        <a:rPr lang="es-ES" sz="1800" dirty="0"/>
                      </a:br>
                      <a:r>
                        <a:rPr lang="es-ES" sz="1800" dirty="0" err="1">
                          <a:solidFill>
                            <a:srgbClr val="FF0000"/>
                          </a:solidFill>
                        </a:rPr>
                        <a:t>Dat</a:t>
                      </a:r>
                      <a:r>
                        <a:rPr lang="es-ES" sz="1800" dirty="0"/>
                        <a:t> </a:t>
                      </a:r>
                      <a:r>
                        <a:rPr lang="es-ES" sz="1800" dirty="0">
                          <a:solidFill>
                            <a:srgbClr val="FF0000"/>
                          </a:solidFill>
                        </a:rPr>
                        <a:t>walks-3p</a:t>
                      </a:r>
                    </a:p>
                  </a:txBody>
                  <a:tcPr>
                    <a:solidFill>
                      <a:schemeClr val="accent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t>SPATIAL EXPRESSION</a:t>
                      </a:r>
                    </a:p>
                    <a:p>
                      <a:endParaRPr lang="es-ES" sz="1800" i="1" dirty="0"/>
                    </a:p>
                    <a:p>
                      <a:endParaRPr lang="es-ES" sz="1800" i="1" dirty="0"/>
                    </a:p>
                    <a:p>
                      <a:r>
                        <a:rPr lang="es-ES" sz="1800" i="1" dirty="0" err="1"/>
                        <a:t>devant</a:t>
                      </a:r>
                      <a:br>
                        <a:rPr lang="es-ES" sz="1800" i="1" dirty="0"/>
                      </a:br>
                      <a:r>
                        <a:rPr lang="es-ES" sz="1800" i="1" dirty="0">
                          <a:solidFill>
                            <a:srgbClr val="FF0000"/>
                          </a:solidFill>
                        </a:rPr>
                        <a:t>in </a:t>
                      </a:r>
                      <a:r>
                        <a:rPr lang="es-ES" sz="1800" i="1" dirty="0" err="1">
                          <a:solidFill>
                            <a:srgbClr val="FF0000"/>
                          </a:solidFill>
                        </a:rPr>
                        <a:t>front</a:t>
                      </a:r>
                      <a:r>
                        <a:rPr lang="es-ES" sz="1800" i="1" dirty="0">
                          <a:solidFill>
                            <a:srgbClr val="FF0000"/>
                          </a:solidFill>
                        </a:rPr>
                        <a:t> of</a:t>
                      </a:r>
                    </a:p>
                    <a:p>
                      <a:endParaRPr lang="es-ES" sz="1800" i="1" dirty="0"/>
                    </a:p>
                    <a:p>
                      <a:r>
                        <a:rPr lang="es-ES" sz="1800" i="1" dirty="0"/>
                        <a:t>al </a:t>
                      </a:r>
                      <a:r>
                        <a:rPr lang="es-ES" sz="1800" i="1" dirty="0" err="1"/>
                        <a:t>costat</a:t>
                      </a:r>
                      <a:endParaRPr lang="es-ES" sz="1800" i="1" baseline="0" dirty="0"/>
                    </a:p>
                    <a:p>
                      <a:r>
                        <a:rPr lang="es-ES" sz="1800" i="1" baseline="0" dirty="0" err="1">
                          <a:solidFill>
                            <a:srgbClr val="FF0000"/>
                          </a:solidFill>
                        </a:rPr>
                        <a:t>Next</a:t>
                      </a:r>
                      <a:r>
                        <a:rPr lang="es-ES" sz="1800" i="1" baseline="0" dirty="0">
                          <a:solidFill>
                            <a:srgbClr val="FF0000"/>
                          </a:solidFill>
                        </a:rPr>
                        <a:t> to</a:t>
                      </a:r>
                      <a:br>
                        <a:rPr lang="es-ES" sz="1800" i="1" baseline="0" dirty="0"/>
                      </a:br>
                      <a:endParaRPr lang="es-ES" sz="1800" i="1" baseline="0" dirty="0"/>
                    </a:p>
                    <a:p>
                      <a:endParaRPr lang="es-ES" sz="1800" i="1" baseline="0" dirty="0"/>
                    </a:p>
                    <a:p>
                      <a:r>
                        <a:rPr lang="es-ES" sz="1800" i="1" baseline="0"/>
                        <a:t>darrera</a:t>
                      </a:r>
                      <a:endParaRPr lang="es-ES" sz="1800" i="1" baseline="0" dirty="0"/>
                    </a:p>
                    <a:p>
                      <a:r>
                        <a:rPr lang="es-ES" sz="1800" i="1" baseline="0" dirty="0" err="1">
                          <a:solidFill>
                            <a:srgbClr val="FF0000"/>
                          </a:solidFill>
                        </a:rPr>
                        <a:t>behind</a:t>
                      </a:r>
                      <a:br>
                        <a:rPr lang="es-ES" sz="1800" i="1" baseline="0" dirty="0"/>
                      </a:br>
                      <a:endParaRPr lang="es-ES" sz="1800" i="1" baseline="0" dirty="0"/>
                    </a:p>
                  </a:txBody>
                  <a:tcPr>
                    <a:solidFill>
                      <a:schemeClr val="accent2">
                        <a:lumMod val="60000"/>
                        <a:lumOff val="40000"/>
                      </a:schemeClr>
                    </a:solidFill>
                  </a:tcPr>
                </a:tc>
                <a:tc>
                  <a:txBody>
                    <a:bodyPr/>
                    <a:lstStyle/>
                    <a:p>
                      <a:r>
                        <a:rPr lang="es-ES" sz="2000" dirty="0" err="1"/>
                        <a:t>Right</a:t>
                      </a:r>
                      <a:endParaRPr lang="es-ES" sz="2000" dirty="0"/>
                    </a:p>
                    <a:p>
                      <a:r>
                        <a:rPr lang="es-ES" sz="2000" dirty="0" err="1"/>
                        <a:t>dislocated</a:t>
                      </a:r>
                      <a:r>
                        <a:rPr lang="es-ES" sz="2000" dirty="0"/>
                        <a:t> </a:t>
                      </a:r>
                      <a:r>
                        <a:rPr lang="es-ES" sz="2000" dirty="0" err="1"/>
                        <a:t>dative</a:t>
                      </a:r>
                      <a:endParaRPr lang="es-ES" sz="2000" dirty="0"/>
                    </a:p>
                    <a:p>
                      <a:endParaRPr lang="es-ES" sz="2000" b="1" dirty="0">
                        <a:solidFill>
                          <a:schemeClr val="tx1"/>
                        </a:solidFill>
                      </a:endParaRPr>
                    </a:p>
                    <a:p>
                      <a:r>
                        <a:rPr lang="es-ES" sz="2000" b="1" dirty="0">
                          <a:solidFill>
                            <a:schemeClr val="tx1"/>
                          </a:solidFill>
                        </a:rPr>
                        <a:t>A la María</a:t>
                      </a:r>
                      <a:br>
                        <a:rPr lang="es-ES" sz="2000" b="1" dirty="0">
                          <a:solidFill>
                            <a:srgbClr val="FF0000"/>
                          </a:solidFill>
                        </a:rPr>
                      </a:br>
                      <a:r>
                        <a:rPr lang="es-ES" sz="2000" b="1" dirty="0">
                          <a:solidFill>
                            <a:srgbClr val="FF0000"/>
                          </a:solidFill>
                        </a:rPr>
                        <a:t>to </a:t>
                      </a:r>
                      <a:r>
                        <a:rPr lang="es-ES" sz="2000" b="1" dirty="0" err="1">
                          <a:solidFill>
                            <a:srgbClr val="FF0000"/>
                          </a:solidFill>
                        </a:rPr>
                        <a:t>Maria</a:t>
                      </a:r>
                      <a:endParaRPr lang="es-ES" sz="2000" b="1" dirty="0">
                        <a:solidFill>
                          <a:srgbClr val="FF0000"/>
                        </a:solidFill>
                      </a:endParaRPr>
                    </a:p>
                    <a:p>
                      <a:r>
                        <a:rPr lang="es-ES" sz="2000" b="1" dirty="0">
                          <a:solidFill>
                            <a:srgbClr val="FF0000"/>
                          </a:solidFill>
                        </a:rPr>
                        <a:t>(</a:t>
                      </a:r>
                      <a:r>
                        <a:rPr lang="es-ES" sz="2000" b="1" dirty="0" err="1">
                          <a:solidFill>
                            <a:srgbClr val="FF0000"/>
                          </a:solidFill>
                        </a:rPr>
                        <a:t>Dative</a:t>
                      </a:r>
                      <a:r>
                        <a:rPr lang="es-ES" sz="2000" b="1" dirty="0">
                          <a:solidFill>
                            <a:srgbClr val="FF0000"/>
                          </a:solidFill>
                        </a:rPr>
                        <a:t>)</a:t>
                      </a:r>
                    </a:p>
                  </a:txBody>
                  <a:tcPr>
                    <a:solidFill>
                      <a:schemeClr val="accent2">
                        <a:lumMod val="60000"/>
                        <a:lumOff val="40000"/>
                      </a:schemeClr>
                    </a:solidFill>
                  </a:tcPr>
                </a:tc>
                <a:extLst>
                  <a:ext uri="{0D108BD9-81ED-4DB2-BD59-A6C34878D82A}">
                    <a16:rowId xmlns:a16="http://schemas.microsoft.com/office/drawing/2014/main" val="10000"/>
                  </a:ext>
                </a:extLst>
              </a:tr>
            </a:tbl>
          </a:graphicData>
        </a:graphic>
      </p:graphicFrame>
      <p:sp>
        <p:nvSpPr>
          <p:cNvPr id="6" name="Flecha derecha 5"/>
          <p:cNvSpPr/>
          <p:nvPr/>
        </p:nvSpPr>
        <p:spPr>
          <a:xfrm>
            <a:off x="5459983" y="3067812"/>
            <a:ext cx="393192" cy="1737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14951055"/>
      </p:ext>
    </p:extLst>
  </p:cSld>
  <p:clrMapOvr>
    <a:masterClrMapping/>
  </p:clrMapOvr>
  <mc:AlternateContent xmlns:mc="http://schemas.openxmlformats.org/markup-compatibility/2006" xmlns:p14="http://schemas.microsoft.com/office/powerpoint/2010/main">
    <mc:Choice Requires="p14">
      <p:transition spd="slow" p14:dur="2000" advTm="18965"/>
    </mc:Choice>
    <mc:Fallback xmlns="">
      <p:transition spd="slow" advTm="1896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83336" y="218822"/>
            <a:ext cx="10515600" cy="535828"/>
          </a:xfrm>
        </p:spPr>
        <p:txBody>
          <a:bodyPr>
            <a:normAutofit fontScale="90000"/>
          </a:bodyPr>
          <a:lstStyle/>
          <a:p>
            <a:pPr algn="ctr"/>
            <a:r>
              <a:rPr lang="es-ES" dirty="0">
                <a:solidFill>
                  <a:schemeClr val="bg2">
                    <a:lumMod val="50000"/>
                  </a:schemeClr>
                </a:solidFill>
                <a:latin typeface="Arial Black" panose="020B0A04020102020204" pitchFamily="34" charset="0"/>
              </a:rPr>
              <a:t>THE DATA</a:t>
            </a:r>
          </a:p>
        </p:txBody>
      </p:sp>
      <p:sp>
        <p:nvSpPr>
          <p:cNvPr id="3" name="Marcador de contenido 2"/>
          <p:cNvSpPr>
            <a:spLocks noGrp="1"/>
          </p:cNvSpPr>
          <p:nvPr>
            <p:ph idx="1"/>
          </p:nvPr>
        </p:nvSpPr>
        <p:spPr>
          <a:xfrm>
            <a:off x="459082" y="788177"/>
            <a:ext cx="11566712" cy="5051201"/>
          </a:xfrm>
        </p:spPr>
        <p:txBody>
          <a:bodyPr>
            <a:normAutofit/>
          </a:bodyPr>
          <a:lstStyle/>
          <a:p>
            <a:pPr marL="0" indent="0">
              <a:buNone/>
            </a:pPr>
            <a:r>
              <a:rPr lang="es-ES" dirty="0" err="1">
                <a:solidFill>
                  <a:schemeClr val="bg2">
                    <a:lumMod val="50000"/>
                  </a:schemeClr>
                </a:solidFill>
              </a:rPr>
              <a:t>The</a:t>
            </a:r>
            <a:r>
              <a:rPr lang="es-ES" dirty="0">
                <a:solidFill>
                  <a:schemeClr val="bg2">
                    <a:lumMod val="50000"/>
                  </a:schemeClr>
                </a:solidFill>
              </a:rPr>
              <a:t> </a:t>
            </a:r>
            <a:r>
              <a:rPr lang="es-ES" dirty="0" err="1">
                <a:solidFill>
                  <a:schemeClr val="bg2">
                    <a:lumMod val="50000"/>
                  </a:schemeClr>
                </a:solidFill>
              </a:rPr>
              <a:t>dative</a:t>
            </a:r>
            <a:r>
              <a:rPr lang="es-ES" dirty="0">
                <a:solidFill>
                  <a:schemeClr val="bg2">
                    <a:lumMod val="50000"/>
                  </a:schemeClr>
                </a:solidFill>
              </a:rPr>
              <a:t> </a:t>
            </a:r>
            <a:r>
              <a:rPr lang="es-ES" dirty="0" err="1">
                <a:solidFill>
                  <a:schemeClr val="bg2">
                    <a:lumMod val="50000"/>
                  </a:schemeClr>
                </a:solidFill>
              </a:rPr>
              <a:t>counterpart</a:t>
            </a:r>
            <a:r>
              <a:rPr lang="es-ES" dirty="0">
                <a:solidFill>
                  <a:schemeClr val="bg2">
                    <a:lumMod val="50000"/>
                  </a:schemeClr>
                </a:solidFill>
              </a:rPr>
              <a:t>  </a:t>
            </a:r>
            <a:r>
              <a:rPr lang="es-ES" dirty="0" err="1">
                <a:solidFill>
                  <a:schemeClr val="bg2">
                    <a:lumMod val="50000"/>
                  </a:schemeClr>
                </a:solidFill>
              </a:rPr>
              <a:t>is</a:t>
            </a:r>
            <a:r>
              <a:rPr lang="es-ES" dirty="0">
                <a:solidFill>
                  <a:schemeClr val="bg2">
                    <a:lumMod val="50000"/>
                  </a:schemeClr>
                </a:solidFill>
              </a:rPr>
              <a:t> </a:t>
            </a:r>
            <a:r>
              <a:rPr lang="es-ES" dirty="0" err="1">
                <a:solidFill>
                  <a:schemeClr val="bg2">
                    <a:lumMod val="50000"/>
                  </a:schemeClr>
                </a:solidFill>
              </a:rPr>
              <a:t>not</a:t>
            </a:r>
            <a:r>
              <a:rPr lang="es-ES" dirty="0">
                <a:solidFill>
                  <a:schemeClr val="bg2">
                    <a:lumMod val="50000"/>
                  </a:schemeClr>
                </a:solidFill>
              </a:rPr>
              <a:t> posible </a:t>
            </a:r>
            <a:r>
              <a:rPr lang="es-ES" dirty="0" err="1">
                <a:solidFill>
                  <a:schemeClr val="bg2">
                    <a:lumMod val="50000"/>
                  </a:schemeClr>
                </a:solidFill>
              </a:rPr>
              <a:t>for</a:t>
            </a:r>
            <a:r>
              <a:rPr lang="es-ES" dirty="0">
                <a:solidFill>
                  <a:schemeClr val="bg2">
                    <a:lumMod val="50000"/>
                  </a:schemeClr>
                </a:solidFill>
              </a:rPr>
              <a:t> </a:t>
            </a:r>
            <a:r>
              <a:rPr lang="es-ES" dirty="0" err="1">
                <a:solidFill>
                  <a:schemeClr val="bg2">
                    <a:lumMod val="50000"/>
                  </a:schemeClr>
                </a:solidFill>
              </a:rPr>
              <a:t>instance</a:t>
            </a:r>
            <a:r>
              <a:rPr lang="es-ES" dirty="0">
                <a:solidFill>
                  <a:schemeClr val="bg2">
                    <a:lumMod val="50000"/>
                  </a:schemeClr>
                </a:solidFill>
              </a:rPr>
              <a:t> in English.</a:t>
            </a:r>
          </a:p>
          <a:p>
            <a:pPr marL="0" indent="0">
              <a:spcBef>
                <a:spcPts val="0"/>
              </a:spcBef>
              <a:buNone/>
            </a:pPr>
            <a:endParaRPr lang="es-ES" dirty="0"/>
          </a:p>
          <a:p>
            <a:pPr marL="0" indent="0">
              <a:spcBef>
                <a:spcPts val="0"/>
              </a:spcBef>
              <a:buNone/>
            </a:pPr>
            <a:endParaRPr lang="es-ES" dirty="0"/>
          </a:p>
          <a:p>
            <a:pPr marL="0" indent="0">
              <a:spcBef>
                <a:spcPts val="0"/>
              </a:spcBef>
              <a:buNone/>
            </a:pPr>
            <a:endParaRPr lang="es-ES" dirty="0"/>
          </a:p>
          <a:p>
            <a:pPr marL="0" indent="0">
              <a:spcBef>
                <a:spcPts val="0"/>
              </a:spcBef>
              <a:buNone/>
            </a:pPr>
            <a:endParaRPr lang="es-ES" dirty="0"/>
          </a:p>
          <a:p>
            <a:pPr marL="0" indent="0">
              <a:spcBef>
                <a:spcPts val="0"/>
              </a:spcBef>
              <a:buNone/>
            </a:pPr>
            <a:endParaRPr lang="es-ES" dirty="0"/>
          </a:p>
          <a:p>
            <a:pPr marL="0" indent="0">
              <a:spcBef>
                <a:spcPts val="0"/>
              </a:spcBef>
              <a:buNone/>
            </a:pPr>
            <a:endParaRPr lang="es-ES" sz="1800" dirty="0"/>
          </a:p>
          <a:p>
            <a:pPr>
              <a:spcBef>
                <a:spcPts val="0"/>
              </a:spcBef>
            </a:pPr>
            <a:endParaRPr lang="es-ES" dirty="0"/>
          </a:p>
        </p:txBody>
      </p:sp>
      <p:graphicFrame>
        <p:nvGraphicFramePr>
          <p:cNvPr id="5" name="Tabla 4"/>
          <p:cNvGraphicFramePr>
            <a:graphicFrameLocks noGrp="1"/>
          </p:cNvGraphicFramePr>
          <p:nvPr>
            <p:extLst>
              <p:ext uri="{D42A27DB-BD31-4B8C-83A1-F6EECF244321}">
                <p14:modId xmlns:p14="http://schemas.microsoft.com/office/powerpoint/2010/main" val="1087558733"/>
              </p:ext>
            </p:extLst>
          </p:nvPr>
        </p:nvGraphicFramePr>
        <p:xfrm>
          <a:off x="877455" y="1589017"/>
          <a:ext cx="10668000" cy="3758838"/>
        </p:xfrm>
        <a:graphic>
          <a:graphicData uri="http://schemas.openxmlformats.org/drawingml/2006/table">
            <a:tbl>
              <a:tblPr bandRow="1">
                <a:tableStyleId>{5C22544A-7EE6-4342-B048-85BDC9FD1C3A}</a:tableStyleId>
              </a:tblPr>
              <a:tblGrid>
                <a:gridCol w="1161179">
                  <a:extLst>
                    <a:ext uri="{9D8B030D-6E8A-4147-A177-3AD203B41FA5}">
                      <a16:colId xmlns:a16="http://schemas.microsoft.com/office/drawing/2014/main" val="20000"/>
                    </a:ext>
                  </a:extLst>
                </a:gridCol>
                <a:gridCol w="1614743">
                  <a:extLst>
                    <a:ext uri="{9D8B030D-6E8A-4147-A177-3AD203B41FA5}">
                      <a16:colId xmlns:a16="http://schemas.microsoft.com/office/drawing/2014/main" val="20001"/>
                    </a:ext>
                  </a:extLst>
                </a:gridCol>
                <a:gridCol w="1793673">
                  <a:extLst>
                    <a:ext uri="{9D8B030D-6E8A-4147-A177-3AD203B41FA5}">
                      <a16:colId xmlns:a16="http://schemas.microsoft.com/office/drawing/2014/main" val="20002"/>
                    </a:ext>
                  </a:extLst>
                </a:gridCol>
                <a:gridCol w="918871">
                  <a:extLst>
                    <a:ext uri="{9D8B030D-6E8A-4147-A177-3AD203B41FA5}">
                      <a16:colId xmlns:a16="http://schemas.microsoft.com/office/drawing/2014/main" val="20003"/>
                    </a:ext>
                  </a:extLst>
                </a:gridCol>
                <a:gridCol w="1745001">
                  <a:extLst>
                    <a:ext uri="{9D8B030D-6E8A-4147-A177-3AD203B41FA5}">
                      <a16:colId xmlns:a16="http://schemas.microsoft.com/office/drawing/2014/main" val="20004"/>
                    </a:ext>
                  </a:extLst>
                </a:gridCol>
                <a:gridCol w="2097903">
                  <a:extLst>
                    <a:ext uri="{9D8B030D-6E8A-4147-A177-3AD203B41FA5}">
                      <a16:colId xmlns:a16="http://schemas.microsoft.com/office/drawing/2014/main" val="20005"/>
                    </a:ext>
                  </a:extLst>
                </a:gridCol>
                <a:gridCol w="1336630">
                  <a:extLst>
                    <a:ext uri="{9D8B030D-6E8A-4147-A177-3AD203B41FA5}">
                      <a16:colId xmlns:a16="http://schemas.microsoft.com/office/drawing/2014/main" val="20006"/>
                    </a:ext>
                  </a:extLst>
                </a:gridCol>
              </a:tblGrid>
              <a:tr h="3758838">
                <a:tc>
                  <a:txBody>
                    <a:bodyPr/>
                    <a:lstStyle/>
                    <a:p>
                      <a:pPr algn="l"/>
                      <a:r>
                        <a:rPr lang="es-ES" sz="1800" dirty="0" err="1"/>
                        <a:t>Verb</a:t>
                      </a:r>
                      <a:endParaRPr lang="es-ES" sz="1800" dirty="0"/>
                    </a:p>
                    <a:p>
                      <a:pPr algn="l"/>
                      <a:endParaRPr lang="es-ES" sz="1800" dirty="0"/>
                    </a:p>
                    <a:p>
                      <a:pPr algn="l"/>
                      <a:endParaRPr lang="es-ES" sz="1800" dirty="0">
                        <a:solidFill>
                          <a:srgbClr val="FF0000"/>
                        </a:solidFill>
                      </a:endParaRPr>
                    </a:p>
                    <a:p>
                      <a:pPr algn="l"/>
                      <a:r>
                        <a:rPr lang="es-ES" sz="1800" dirty="0" err="1">
                          <a:solidFill>
                            <a:srgbClr val="FF0000"/>
                          </a:solidFill>
                        </a:rPr>
                        <a:t>She</a:t>
                      </a:r>
                      <a:r>
                        <a:rPr lang="es-ES" sz="1800" dirty="0">
                          <a:solidFill>
                            <a:srgbClr val="FF0000"/>
                          </a:solidFill>
                        </a:rPr>
                        <a:t> </a:t>
                      </a:r>
                      <a:r>
                        <a:rPr lang="es-ES" sz="1800" dirty="0" err="1">
                          <a:solidFill>
                            <a:srgbClr val="FF0000"/>
                          </a:solidFill>
                        </a:rPr>
                        <a:t>Walks</a:t>
                      </a:r>
                      <a:endParaRPr lang="es-ES" sz="1800"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t>SPATIAL EXPRESSION</a:t>
                      </a:r>
                    </a:p>
                    <a:p>
                      <a:br>
                        <a:rPr lang="es-ES" sz="1800" i="1" dirty="0"/>
                      </a:br>
                      <a:r>
                        <a:rPr lang="es-ES" sz="1800" i="1" dirty="0">
                          <a:solidFill>
                            <a:srgbClr val="FF0000"/>
                          </a:solidFill>
                        </a:rPr>
                        <a:t>in </a:t>
                      </a:r>
                      <a:r>
                        <a:rPr lang="es-ES" sz="1800" i="1" dirty="0" err="1">
                          <a:solidFill>
                            <a:srgbClr val="FF0000"/>
                          </a:solidFill>
                        </a:rPr>
                        <a:t>front</a:t>
                      </a:r>
                      <a:endParaRPr lang="es-ES" sz="1800" i="1" dirty="0"/>
                    </a:p>
                    <a:p>
                      <a:br>
                        <a:rPr lang="es-ES" sz="1800" i="1" baseline="0" dirty="0"/>
                      </a:br>
                      <a:br>
                        <a:rPr lang="es-ES" sz="1800" i="1" baseline="0" dirty="0"/>
                      </a:br>
                      <a:endParaRPr lang="es-ES" sz="1800" i="1" baseline="0" dirty="0"/>
                    </a:p>
                    <a:p>
                      <a:br>
                        <a:rPr lang="es-ES" sz="1800" i="1" dirty="0"/>
                      </a:br>
                      <a:endParaRPr lang="es-ES" sz="1800" i="1" dirty="0"/>
                    </a:p>
                  </a:txBody>
                  <a:tcPr/>
                </a:tc>
                <a:tc>
                  <a:txBody>
                    <a:bodyPr/>
                    <a:lstStyle/>
                    <a:p>
                      <a:r>
                        <a:rPr lang="es-ES" sz="1800" dirty="0"/>
                        <a:t>GENITIVE</a:t>
                      </a:r>
                    </a:p>
                    <a:p>
                      <a:endParaRPr lang="es-ES" sz="1800" dirty="0"/>
                    </a:p>
                    <a:p>
                      <a:pPr marL="0" algn="l" defTabSz="914400" rtl="0" eaLnBrk="1" latinLnBrk="0" hangingPunct="1"/>
                      <a:br>
                        <a:rPr lang="es-ES" sz="1800" b="1" dirty="0">
                          <a:solidFill>
                            <a:schemeClr val="accent1">
                              <a:lumMod val="50000"/>
                            </a:schemeClr>
                          </a:solidFill>
                        </a:rPr>
                      </a:br>
                      <a:r>
                        <a:rPr lang="es-ES" sz="1800" i="1" kern="1200" dirty="0">
                          <a:solidFill>
                            <a:srgbClr val="FF0000"/>
                          </a:solidFill>
                          <a:latin typeface="+mn-lt"/>
                          <a:ea typeface="+mn-ea"/>
                          <a:cs typeface="+mn-cs"/>
                        </a:rPr>
                        <a:t>of </a:t>
                      </a:r>
                      <a:r>
                        <a:rPr lang="es-ES" sz="1800" i="1" kern="1200" dirty="0" err="1">
                          <a:solidFill>
                            <a:srgbClr val="FF0000"/>
                          </a:solidFill>
                          <a:latin typeface="+mn-lt"/>
                          <a:ea typeface="+mn-ea"/>
                          <a:cs typeface="+mn-cs"/>
                        </a:rPr>
                        <a:t>Maria</a:t>
                      </a:r>
                      <a:endParaRPr lang="es-ES" sz="1800" i="1" kern="1200" dirty="0">
                        <a:solidFill>
                          <a:srgbClr val="FF0000"/>
                        </a:solidFill>
                        <a:latin typeface="+mn-lt"/>
                        <a:ea typeface="+mn-ea"/>
                        <a:cs typeface="+mn-cs"/>
                      </a:endParaRPr>
                    </a:p>
                    <a:p>
                      <a:pPr marL="0" algn="l" defTabSz="914400" rtl="0" eaLnBrk="1" latinLnBrk="0" hangingPunct="1"/>
                      <a:r>
                        <a:rPr lang="es-ES" sz="1800" i="1" kern="1200" dirty="0">
                          <a:solidFill>
                            <a:srgbClr val="FF0000"/>
                          </a:solidFill>
                          <a:latin typeface="+mn-lt"/>
                          <a:ea typeface="+mn-ea"/>
                          <a:cs typeface="+mn-cs"/>
                        </a:rPr>
                        <a:t>(</a:t>
                      </a:r>
                      <a:r>
                        <a:rPr lang="es-ES" sz="1800" i="1" kern="1200" dirty="0" err="1">
                          <a:solidFill>
                            <a:srgbClr val="FF0000"/>
                          </a:solidFill>
                          <a:latin typeface="+mn-lt"/>
                          <a:ea typeface="+mn-ea"/>
                          <a:cs typeface="+mn-cs"/>
                        </a:rPr>
                        <a:t>Genitive</a:t>
                      </a:r>
                      <a:r>
                        <a:rPr lang="es-ES" sz="1800" i="1" kern="1200" dirty="0">
                          <a:solidFill>
                            <a:srgbClr val="FF0000"/>
                          </a:solidFill>
                          <a:latin typeface="+mn-lt"/>
                          <a:ea typeface="+mn-ea"/>
                          <a:cs typeface="+mn-cs"/>
                        </a:rPr>
                        <a:t>)</a:t>
                      </a:r>
                    </a:p>
                  </a:txBody>
                  <a:tcPr/>
                </a:tc>
                <a:tc>
                  <a:txBody>
                    <a:bodyPr/>
                    <a:lstStyle/>
                    <a:p>
                      <a:endParaRPr lang="es-ES" sz="1800" dirty="0"/>
                    </a:p>
                  </a:txBody>
                  <a:tcPr>
                    <a:solidFill>
                      <a:schemeClr val="bg1"/>
                    </a:solidFill>
                  </a:tcPr>
                </a:tc>
                <a:tc>
                  <a:txBody>
                    <a:bodyPr/>
                    <a:lstStyle/>
                    <a:p>
                      <a:r>
                        <a:rPr lang="es-ES" sz="1800" dirty="0"/>
                        <a:t>DAT CLITIC </a:t>
                      </a:r>
                      <a:r>
                        <a:rPr lang="es-ES" sz="1800" dirty="0" err="1"/>
                        <a:t>verb</a:t>
                      </a:r>
                      <a:endParaRPr lang="es-ES" sz="1800" dirty="0"/>
                    </a:p>
                    <a:p>
                      <a:endParaRPr lang="es-ES" sz="1800" dirty="0"/>
                    </a:p>
                    <a:p>
                      <a:endParaRPr lang="es-ES" sz="1800" dirty="0"/>
                    </a:p>
                    <a:p>
                      <a:br>
                        <a:rPr lang="es-ES" sz="1800" dirty="0"/>
                      </a:br>
                      <a:r>
                        <a:rPr lang="es-ES" sz="1800" dirty="0" err="1">
                          <a:solidFill>
                            <a:srgbClr val="FF0000"/>
                          </a:solidFill>
                        </a:rPr>
                        <a:t>She</a:t>
                      </a:r>
                      <a:r>
                        <a:rPr lang="es-ES" sz="1800" dirty="0"/>
                        <a:t> </a:t>
                      </a:r>
                      <a:r>
                        <a:rPr lang="es-ES" sz="1800" dirty="0" err="1">
                          <a:solidFill>
                            <a:srgbClr val="FF0000"/>
                          </a:solidFill>
                        </a:rPr>
                        <a:t>walks</a:t>
                      </a:r>
                      <a:endParaRPr lang="es-ES" sz="1800" dirty="0">
                        <a:solidFill>
                          <a:srgbClr val="FF0000"/>
                        </a:solidFill>
                      </a:endParaRPr>
                    </a:p>
                  </a:txBody>
                  <a:tcPr>
                    <a:solidFill>
                      <a:schemeClr val="accent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t>SPATIAL EXPRESSION</a:t>
                      </a:r>
                    </a:p>
                    <a:p>
                      <a:endParaRPr lang="es-ES" sz="1800" i="1" dirty="0"/>
                    </a:p>
                    <a:p>
                      <a:endParaRPr lang="es-ES" sz="1800" i="1" dirty="0"/>
                    </a:p>
                    <a:p>
                      <a:endParaRPr lang="es-ES" sz="1800" i="1" dirty="0"/>
                    </a:p>
                    <a:p>
                      <a:r>
                        <a:rPr lang="es-ES" sz="1800" i="1" dirty="0">
                          <a:solidFill>
                            <a:srgbClr val="FF0000"/>
                          </a:solidFill>
                        </a:rPr>
                        <a:t>in </a:t>
                      </a:r>
                      <a:r>
                        <a:rPr lang="es-ES" sz="1800" i="1" dirty="0" err="1">
                          <a:solidFill>
                            <a:srgbClr val="FF0000"/>
                          </a:solidFill>
                        </a:rPr>
                        <a:t>front</a:t>
                      </a:r>
                      <a:endParaRPr lang="es-ES" sz="1800" i="1" dirty="0"/>
                    </a:p>
                    <a:p>
                      <a:br>
                        <a:rPr lang="es-ES" sz="1800" i="1" baseline="0" dirty="0"/>
                      </a:br>
                      <a:endParaRPr lang="es-ES" sz="1800" i="1" baseline="0" dirty="0"/>
                    </a:p>
                    <a:p>
                      <a:endParaRPr lang="es-ES" sz="1800" i="1" baseline="0" dirty="0"/>
                    </a:p>
                    <a:p>
                      <a:br>
                        <a:rPr lang="es-ES" sz="1800" i="1" baseline="0" dirty="0"/>
                      </a:br>
                      <a:endParaRPr lang="es-ES" sz="1800" i="1" baseline="0" dirty="0"/>
                    </a:p>
                  </a:txBody>
                  <a:tcPr>
                    <a:solidFill>
                      <a:schemeClr val="accent2">
                        <a:lumMod val="60000"/>
                        <a:lumOff val="40000"/>
                      </a:schemeClr>
                    </a:solidFill>
                  </a:tcPr>
                </a:tc>
                <a:tc>
                  <a:txBody>
                    <a:bodyPr/>
                    <a:lstStyle/>
                    <a:p>
                      <a:r>
                        <a:rPr lang="es-ES" sz="2000" dirty="0"/>
                        <a:t>DATIVE</a:t>
                      </a:r>
                    </a:p>
                    <a:p>
                      <a:endParaRPr lang="es-ES" sz="2000" b="0" dirty="0">
                        <a:solidFill>
                          <a:schemeClr val="dk1"/>
                        </a:solidFill>
                      </a:endParaRPr>
                    </a:p>
                    <a:p>
                      <a:endParaRPr lang="es-ES" sz="2000" b="0" dirty="0">
                        <a:solidFill>
                          <a:schemeClr val="dk1"/>
                        </a:solidFill>
                      </a:endParaRPr>
                    </a:p>
                    <a:p>
                      <a:endParaRPr lang="es-ES" sz="2000" b="0" dirty="0">
                        <a:solidFill>
                          <a:schemeClr val="dk1"/>
                        </a:solidFill>
                      </a:endParaRPr>
                    </a:p>
                    <a:p>
                      <a:pPr marL="0" algn="l" defTabSz="914400" rtl="0" eaLnBrk="1" latinLnBrk="0" hangingPunct="1"/>
                      <a:r>
                        <a:rPr lang="es-ES" sz="1800" i="1" kern="1200" dirty="0">
                          <a:solidFill>
                            <a:srgbClr val="FF0000"/>
                          </a:solidFill>
                          <a:latin typeface="+mn-lt"/>
                          <a:ea typeface="+mn-ea"/>
                          <a:cs typeface="+mn-cs"/>
                        </a:rPr>
                        <a:t>*to </a:t>
                      </a:r>
                      <a:r>
                        <a:rPr lang="es-ES" sz="1800" i="1" kern="1200" dirty="0" err="1">
                          <a:solidFill>
                            <a:srgbClr val="FF0000"/>
                          </a:solidFill>
                          <a:latin typeface="+mn-lt"/>
                          <a:ea typeface="+mn-ea"/>
                          <a:cs typeface="+mn-cs"/>
                        </a:rPr>
                        <a:t>Maria</a:t>
                      </a:r>
                      <a:endParaRPr lang="es-ES" sz="1800" i="1" kern="1200" dirty="0">
                        <a:solidFill>
                          <a:srgbClr val="FF0000"/>
                        </a:solidFill>
                        <a:latin typeface="+mn-lt"/>
                        <a:ea typeface="+mn-ea"/>
                        <a:cs typeface="+mn-cs"/>
                      </a:endParaRPr>
                    </a:p>
                  </a:txBody>
                  <a:tcPr>
                    <a:solidFill>
                      <a:schemeClr val="accent2">
                        <a:lumMod val="60000"/>
                        <a:lumOff val="40000"/>
                      </a:schemeClr>
                    </a:solidFill>
                  </a:tcPr>
                </a:tc>
                <a:extLst>
                  <a:ext uri="{0D108BD9-81ED-4DB2-BD59-A6C34878D82A}">
                    <a16:rowId xmlns:a16="http://schemas.microsoft.com/office/drawing/2014/main" val="10000"/>
                  </a:ext>
                </a:extLst>
              </a:tr>
            </a:tbl>
          </a:graphicData>
        </a:graphic>
      </p:graphicFrame>
      <p:sp>
        <p:nvSpPr>
          <p:cNvPr id="6" name="Flecha derecha 5"/>
          <p:cNvSpPr/>
          <p:nvPr/>
        </p:nvSpPr>
        <p:spPr>
          <a:xfrm>
            <a:off x="5459983" y="3067812"/>
            <a:ext cx="393192" cy="1737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805815399"/>
      </p:ext>
    </p:extLst>
  </p:cSld>
  <p:clrMapOvr>
    <a:masterClrMapping/>
  </p:clrMapOvr>
  <mc:AlternateContent xmlns:mc="http://schemas.openxmlformats.org/markup-compatibility/2006" xmlns:p14="http://schemas.microsoft.com/office/powerpoint/2010/main">
    <mc:Choice Requires="p14">
      <p:transition spd="slow" p14:dur="2000" advTm="18965"/>
    </mc:Choice>
    <mc:Fallback xmlns="">
      <p:transition spd="slow" advTm="1896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err="1">
                <a:solidFill>
                  <a:schemeClr val="bg1">
                    <a:lumMod val="50000"/>
                  </a:schemeClr>
                </a:solidFill>
                <a:latin typeface="Arial Black" panose="020B0A04020102020204" pitchFamily="34" charset="0"/>
              </a:rPr>
              <a:t>Main</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points</a:t>
            </a:r>
            <a:r>
              <a:rPr lang="es-ES" dirty="0">
                <a:solidFill>
                  <a:schemeClr val="bg1">
                    <a:lumMod val="50000"/>
                  </a:schemeClr>
                </a:solidFill>
                <a:latin typeface="Arial Black" panose="020B0A04020102020204" pitchFamily="34" charset="0"/>
              </a:rPr>
              <a:t> of </a:t>
            </a:r>
            <a:r>
              <a:rPr lang="es-ES" dirty="0" err="1">
                <a:solidFill>
                  <a:schemeClr val="bg1">
                    <a:lumMod val="50000"/>
                  </a:schemeClr>
                </a:solidFill>
                <a:latin typeface="Arial Black" panose="020B0A04020102020204" pitchFamily="34" charset="0"/>
              </a:rPr>
              <a:t>the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talk</a:t>
            </a:r>
            <a:r>
              <a:rPr lang="es-ES" dirty="0">
                <a:solidFill>
                  <a:schemeClr val="bg1">
                    <a:lumMod val="50000"/>
                  </a:schemeClr>
                </a:solidFill>
                <a:latin typeface="Arial Black" panose="020B0A04020102020204" pitchFamily="34" charset="0"/>
              </a:rPr>
              <a:t>:</a:t>
            </a: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48267" y="1138758"/>
            <a:ext cx="10428773" cy="4524315"/>
          </a:xfrm>
          <a:prstGeom prst="rect">
            <a:avLst/>
          </a:prstGeom>
          <a:noFill/>
        </p:spPr>
        <p:txBody>
          <a:bodyPr wrap="square" rtlCol="0">
            <a:spAutoFit/>
          </a:bodyPr>
          <a:lstStyle/>
          <a:p>
            <a:r>
              <a:rPr lang="en-US" sz="2400" dirty="0"/>
              <a:t>How is it possible for spatial expressions to have dative in these languages?</a:t>
            </a:r>
          </a:p>
          <a:p>
            <a:endParaRPr lang="en-US" sz="2400" dirty="0"/>
          </a:p>
          <a:p>
            <a:r>
              <a:rPr lang="en-US" sz="2400" dirty="0"/>
              <a:t>-Spatial expressions in Romance  can have the syntax of possession structures as in Nouns.</a:t>
            </a:r>
          </a:p>
          <a:p>
            <a:endParaRPr lang="en-US" sz="2400" dirty="0"/>
          </a:p>
          <a:p>
            <a:r>
              <a:rPr lang="en-US" sz="2400" dirty="0"/>
              <a:t>-This possession structure shows many parallelisms with the inalienable possession structures that involve datives in Romance. They have similar syntax and semantics.</a:t>
            </a:r>
          </a:p>
          <a:p>
            <a:r>
              <a:rPr lang="en-US" sz="2400" dirty="0"/>
              <a:t> </a:t>
            </a:r>
          </a:p>
          <a:p>
            <a:r>
              <a:rPr lang="en-US" sz="2400" dirty="0"/>
              <a:t>-We offer an applicative analysis for these datives. However, this is a new kind of applicative which involves spatial terms. We call this  a locative applicative. (See also </a:t>
            </a:r>
            <a:r>
              <a:rPr lang="en-US" sz="2400" dirty="0" err="1"/>
              <a:t>Acedo-Matellán</a:t>
            </a:r>
            <a:r>
              <a:rPr lang="en-US" sz="2400" dirty="0"/>
              <a:t> 2017 for Latin pre verbs and datives) </a:t>
            </a:r>
          </a:p>
        </p:txBody>
      </p:sp>
    </p:spTree>
    <p:extLst>
      <p:ext uri="{BB962C8B-B14F-4D97-AF65-F5344CB8AC3E}">
        <p14:creationId xmlns:p14="http://schemas.microsoft.com/office/powerpoint/2010/main" val="484208516"/>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n-US" dirty="0">
                <a:solidFill>
                  <a:schemeClr val="bg1">
                    <a:lumMod val="50000"/>
                  </a:schemeClr>
                </a:solidFill>
                <a:latin typeface="Arial Black" panose="020B0A04020102020204" pitchFamily="34" charset="0"/>
              </a:rPr>
              <a:t>Spatial Expressions and Possession</a:t>
            </a: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48267" y="1138758"/>
            <a:ext cx="10428773" cy="4524315"/>
          </a:xfrm>
          <a:prstGeom prst="rect">
            <a:avLst/>
          </a:prstGeom>
          <a:noFill/>
        </p:spPr>
        <p:txBody>
          <a:bodyPr wrap="square" rtlCol="0">
            <a:spAutoFit/>
          </a:bodyPr>
          <a:lstStyle/>
          <a:p>
            <a:r>
              <a:rPr lang="en-US" sz="2400" dirty="0"/>
              <a:t>Inalienable possession is a term used to indicate that there is a special relationship between body parts and their possessor and it is indicated with a special syntax:</a:t>
            </a:r>
          </a:p>
          <a:p>
            <a:endParaRPr lang="en-US" sz="2400" dirty="0"/>
          </a:p>
          <a:p>
            <a:r>
              <a:rPr lang="en-US" sz="2400" dirty="0"/>
              <a:t>That special syntax is manifested by the unusual use of the definite article in English. </a:t>
            </a:r>
          </a:p>
          <a:p>
            <a:r>
              <a:rPr lang="en-US" sz="2400" dirty="0"/>
              <a:t>a)This use of the definite determiner occurs with body parts which are taken to be attached to the body.</a:t>
            </a:r>
          </a:p>
          <a:p>
            <a:r>
              <a:rPr lang="en-US" sz="2400" dirty="0"/>
              <a:t> </a:t>
            </a:r>
            <a:br>
              <a:rPr lang="en-US" sz="2400" dirty="0"/>
            </a:br>
            <a:r>
              <a:rPr lang="en-US" sz="2400" dirty="0"/>
              <a:t>(1)  John hit 		Peter 		over </a:t>
            </a:r>
            <a:r>
              <a:rPr lang="en-US" sz="2400" dirty="0">
                <a:solidFill>
                  <a:srgbClr val="FF0000"/>
                </a:solidFill>
              </a:rPr>
              <a:t>the head.</a:t>
            </a:r>
          </a:p>
          <a:p>
            <a:pPr marL="457200" indent="-457200">
              <a:buAutoNum type="arabicParenBoth" startAt="2"/>
            </a:pPr>
            <a:r>
              <a:rPr lang="en-US" sz="2400" dirty="0"/>
              <a:t>Juan le </a:t>
            </a:r>
            <a:r>
              <a:rPr lang="en-US" sz="2400" dirty="0" err="1"/>
              <a:t>pegó</a:t>
            </a:r>
            <a:r>
              <a:rPr lang="en-US" sz="2400" dirty="0"/>
              <a:t> 	a Pedro	 </a:t>
            </a:r>
            <a:r>
              <a:rPr lang="en-US" sz="2400" dirty="0" err="1">
                <a:solidFill>
                  <a:srgbClr val="FF0000"/>
                </a:solidFill>
              </a:rPr>
              <a:t>en</a:t>
            </a:r>
            <a:r>
              <a:rPr lang="en-US" sz="2400" dirty="0">
                <a:solidFill>
                  <a:srgbClr val="FF0000"/>
                </a:solidFill>
              </a:rPr>
              <a:t> la cabeza</a:t>
            </a:r>
          </a:p>
          <a:p>
            <a:r>
              <a:rPr lang="en-US" sz="2400" dirty="0"/>
              <a:t>(3)  Juan    </a:t>
            </a:r>
            <a:r>
              <a:rPr lang="en-US" sz="2400" dirty="0" err="1"/>
              <a:t>levantó</a:t>
            </a:r>
            <a:r>
              <a:rPr lang="en-US" sz="2400" dirty="0"/>
              <a:t>	</a:t>
            </a:r>
            <a:r>
              <a:rPr lang="en-US" sz="2400" dirty="0">
                <a:solidFill>
                  <a:srgbClr val="FF0000"/>
                </a:solidFill>
              </a:rPr>
              <a:t>la cabeza</a:t>
            </a:r>
            <a:br>
              <a:rPr lang="en-US" sz="2400" dirty="0"/>
            </a:br>
            <a:r>
              <a:rPr lang="en-US" sz="2400" dirty="0"/>
              <a:t>      John     raised 	the head.</a:t>
            </a:r>
          </a:p>
        </p:txBody>
      </p:sp>
    </p:spTree>
    <p:extLst>
      <p:ext uri="{BB962C8B-B14F-4D97-AF65-F5344CB8AC3E}">
        <p14:creationId xmlns:p14="http://schemas.microsoft.com/office/powerpoint/2010/main" val="1052656141"/>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Inalienable </a:t>
            </a:r>
            <a:r>
              <a:rPr lang="es-ES" dirty="0" err="1">
                <a:solidFill>
                  <a:schemeClr val="bg1">
                    <a:lumMod val="50000"/>
                  </a:schemeClr>
                </a:solidFill>
                <a:latin typeface="Arial Black" panose="020B0A04020102020204" pitchFamily="34" charset="0"/>
              </a:rPr>
              <a:t>Possession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48267" y="1138758"/>
            <a:ext cx="10428773" cy="5262979"/>
          </a:xfrm>
          <a:prstGeom prst="rect">
            <a:avLst/>
          </a:prstGeom>
          <a:noFill/>
        </p:spPr>
        <p:txBody>
          <a:bodyPr wrap="square" rtlCol="0">
            <a:spAutoFit/>
          </a:bodyPr>
          <a:lstStyle/>
          <a:p>
            <a:r>
              <a:rPr lang="en-US" sz="2400" dirty="0"/>
              <a:t>The possessor of the body is related to the possessed part. This relationship is anaphoric in some respects. They are called inalienable because they are not detachable or separable.  This relationship can be extended to kindship terms in some varieties</a:t>
            </a:r>
          </a:p>
          <a:p>
            <a:r>
              <a:rPr lang="en-US" sz="2400" dirty="0"/>
              <a:t> </a:t>
            </a:r>
            <a:br>
              <a:rPr lang="en-US" sz="2400" dirty="0"/>
            </a:br>
            <a:r>
              <a:rPr lang="en-US" sz="2400" dirty="0"/>
              <a:t>(4)  John    hit      </a:t>
            </a:r>
            <a:r>
              <a:rPr lang="en-US" sz="2400" dirty="0" err="1">
                <a:solidFill>
                  <a:schemeClr val="accent1"/>
                </a:solidFill>
              </a:rPr>
              <a:t>Peter</a:t>
            </a:r>
            <a:r>
              <a:rPr lang="en-US" sz="2400" baseline="-25000" dirty="0" err="1">
                <a:solidFill>
                  <a:schemeClr val="accent1"/>
                </a:solidFill>
              </a:rPr>
              <a:t>i</a:t>
            </a:r>
            <a:r>
              <a:rPr lang="en-US" sz="2400" dirty="0"/>
              <a:t>  	over </a:t>
            </a:r>
            <a:r>
              <a:rPr lang="en-US" sz="2400" dirty="0">
                <a:solidFill>
                  <a:srgbClr val="FF0000"/>
                </a:solidFill>
              </a:rPr>
              <a:t>the </a:t>
            </a:r>
            <a:r>
              <a:rPr lang="en-US" sz="2400" dirty="0" err="1">
                <a:solidFill>
                  <a:srgbClr val="FF0000"/>
                </a:solidFill>
              </a:rPr>
              <a:t>head</a:t>
            </a:r>
            <a:r>
              <a:rPr lang="en-US" sz="2400" baseline="-25000" dirty="0" err="1">
                <a:solidFill>
                  <a:srgbClr val="FF0000"/>
                </a:solidFill>
              </a:rPr>
              <a:t>i</a:t>
            </a:r>
            <a:r>
              <a:rPr lang="en-US" sz="2400" dirty="0">
                <a:solidFill>
                  <a:srgbClr val="FF0000"/>
                </a:solidFill>
              </a:rPr>
              <a:t>.</a:t>
            </a:r>
          </a:p>
          <a:p>
            <a:r>
              <a:rPr lang="en-US" sz="2400" dirty="0"/>
              <a:t>(5) Juan le </a:t>
            </a:r>
            <a:r>
              <a:rPr lang="en-US" sz="2400" dirty="0" err="1"/>
              <a:t>pegó</a:t>
            </a:r>
            <a:r>
              <a:rPr lang="en-US" sz="2400" dirty="0"/>
              <a:t> </a:t>
            </a:r>
            <a:r>
              <a:rPr lang="en-US" sz="2400" dirty="0">
                <a:solidFill>
                  <a:schemeClr val="accent1"/>
                </a:solidFill>
              </a:rPr>
              <a:t>a </a:t>
            </a:r>
            <a:r>
              <a:rPr lang="en-US" sz="2400" dirty="0" err="1">
                <a:solidFill>
                  <a:schemeClr val="accent1"/>
                </a:solidFill>
              </a:rPr>
              <a:t>Pedro</a:t>
            </a:r>
            <a:r>
              <a:rPr lang="en-US" sz="2400" baseline="-25000" dirty="0" err="1">
                <a:solidFill>
                  <a:schemeClr val="accent1"/>
                </a:solidFill>
              </a:rPr>
              <a:t>i</a:t>
            </a:r>
            <a:r>
              <a:rPr lang="en-US" sz="2400" dirty="0">
                <a:solidFill>
                  <a:schemeClr val="accent1"/>
                </a:solidFill>
              </a:rPr>
              <a:t> 	</a:t>
            </a:r>
            <a:r>
              <a:rPr lang="en-US" sz="2400" dirty="0" err="1">
                <a:solidFill>
                  <a:srgbClr val="FF0000"/>
                </a:solidFill>
              </a:rPr>
              <a:t>en</a:t>
            </a:r>
            <a:r>
              <a:rPr lang="en-US" sz="2400" dirty="0">
                <a:solidFill>
                  <a:srgbClr val="FF0000"/>
                </a:solidFill>
              </a:rPr>
              <a:t> la </a:t>
            </a:r>
            <a:r>
              <a:rPr lang="en-US" sz="2400" dirty="0" err="1">
                <a:solidFill>
                  <a:srgbClr val="FF0000"/>
                </a:solidFill>
              </a:rPr>
              <a:t>cabeza</a:t>
            </a:r>
            <a:r>
              <a:rPr lang="en-US" sz="2400" baseline="-25000" dirty="0" err="1">
                <a:solidFill>
                  <a:srgbClr val="FF0000"/>
                </a:solidFill>
              </a:rPr>
              <a:t>i</a:t>
            </a:r>
            <a:endParaRPr lang="en-US" sz="2400" dirty="0">
              <a:solidFill>
                <a:srgbClr val="FF0000"/>
              </a:solidFill>
            </a:endParaRPr>
          </a:p>
          <a:p>
            <a:endParaRPr lang="en-US" sz="2400" dirty="0">
              <a:solidFill>
                <a:srgbClr val="FF0000"/>
              </a:solidFill>
            </a:endParaRPr>
          </a:p>
          <a:p>
            <a:r>
              <a:rPr lang="en-US" sz="2400" dirty="0"/>
              <a:t>(6)</a:t>
            </a:r>
            <a:r>
              <a:rPr lang="en-US" sz="2400" dirty="0" err="1">
                <a:solidFill>
                  <a:schemeClr val="accent1"/>
                </a:solidFill>
              </a:rPr>
              <a:t>Juan</a:t>
            </a:r>
            <a:r>
              <a:rPr lang="en-US" sz="2400" baseline="-25000" dirty="0" err="1">
                <a:solidFill>
                  <a:schemeClr val="accent1"/>
                </a:solidFill>
              </a:rPr>
              <a:t>i</a:t>
            </a:r>
            <a:r>
              <a:rPr lang="en-US" sz="2400" dirty="0"/>
              <a:t>   	 </a:t>
            </a:r>
            <a:r>
              <a:rPr lang="en-US" sz="2400" dirty="0" err="1"/>
              <a:t>levantó</a:t>
            </a:r>
            <a:r>
              <a:rPr lang="en-US" sz="2400" dirty="0"/>
              <a:t>	</a:t>
            </a:r>
            <a:r>
              <a:rPr lang="en-US" sz="2400" dirty="0">
                <a:solidFill>
                  <a:srgbClr val="FF0000"/>
                </a:solidFill>
              </a:rPr>
              <a:t>la </a:t>
            </a:r>
            <a:r>
              <a:rPr lang="en-US" sz="2400" dirty="0" err="1">
                <a:solidFill>
                  <a:srgbClr val="FF0000"/>
                </a:solidFill>
              </a:rPr>
              <a:t>cabeza</a:t>
            </a:r>
            <a:r>
              <a:rPr lang="en-US" sz="2400" baseline="-25000" dirty="0" err="1">
                <a:solidFill>
                  <a:srgbClr val="FF0000"/>
                </a:solidFill>
              </a:rPr>
              <a:t>i</a:t>
            </a:r>
            <a:br>
              <a:rPr lang="en-US" sz="2400" dirty="0"/>
            </a:br>
            <a:r>
              <a:rPr lang="en-US" sz="2400" dirty="0"/>
              <a:t>     John     	raised 		the head.</a:t>
            </a:r>
          </a:p>
          <a:p>
            <a:r>
              <a:rPr lang="en-US" sz="2400" dirty="0"/>
              <a:t>(7)  </a:t>
            </a:r>
            <a:r>
              <a:rPr lang="en-US" sz="2400" dirty="0" err="1">
                <a:solidFill>
                  <a:schemeClr val="accent1"/>
                </a:solidFill>
              </a:rPr>
              <a:t>Juan</a:t>
            </a:r>
            <a:r>
              <a:rPr lang="en-US" sz="2400" baseline="-25000" dirty="0" err="1">
                <a:solidFill>
                  <a:schemeClr val="accent1"/>
                </a:solidFill>
              </a:rPr>
              <a:t>i</a:t>
            </a:r>
            <a:r>
              <a:rPr lang="en-US" sz="2400" dirty="0"/>
              <a:t>   	 </a:t>
            </a:r>
            <a:r>
              <a:rPr lang="en-US" sz="2400" dirty="0" err="1"/>
              <a:t>vio</a:t>
            </a:r>
            <a:r>
              <a:rPr lang="en-US" sz="2400" dirty="0"/>
              <a:t>	</a:t>
            </a:r>
            <a:r>
              <a:rPr lang="en-US" sz="2400" dirty="0">
                <a:solidFill>
                  <a:srgbClr val="FF0000"/>
                </a:solidFill>
              </a:rPr>
              <a:t>al  </a:t>
            </a:r>
            <a:r>
              <a:rPr lang="en-US" sz="2400" dirty="0" err="1">
                <a:solidFill>
                  <a:srgbClr val="FF0000"/>
                </a:solidFill>
              </a:rPr>
              <a:t>hermano</a:t>
            </a:r>
            <a:r>
              <a:rPr lang="en-US" sz="2400" baseline="-25000" dirty="0" err="1">
                <a:solidFill>
                  <a:srgbClr val="FF0000"/>
                </a:solidFill>
              </a:rPr>
              <a:t>i</a:t>
            </a:r>
            <a:br>
              <a:rPr lang="en-US" sz="2400" baseline="-25000" dirty="0">
                <a:solidFill>
                  <a:srgbClr val="FF0000"/>
                </a:solidFill>
              </a:rPr>
            </a:br>
            <a:r>
              <a:rPr lang="en-US" sz="2400" baseline="-25000" dirty="0">
                <a:solidFill>
                  <a:srgbClr val="FF0000"/>
                </a:solidFill>
              </a:rPr>
              <a:t>       </a:t>
            </a:r>
            <a:r>
              <a:rPr lang="en-US" sz="2400" baseline="-25000" dirty="0">
                <a:solidFill>
                  <a:srgbClr val="00B0F0"/>
                </a:solidFill>
              </a:rPr>
              <a:t> </a:t>
            </a:r>
            <a:r>
              <a:rPr lang="en-US" sz="2400" dirty="0">
                <a:solidFill>
                  <a:srgbClr val="00B0F0"/>
                </a:solidFill>
              </a:rPr>
              <a:t>Juan</a:t>
            </a:r>
            <a:r>
              <a:rPr lang="en-US" sz="2400" dirty="0">
                <a:solidFill>
                  <a:srgbClr val="FF0000"/>
                </a:solidFill>
              </a:rPr>
              <a:t>	</a:t>
            </a:r>
            <a:r>
              <a:rPr lang="en-US" sz="2400" dirty="0"/>
              <a:t>saw </a:t>
            </a:r>
            <a:r>
              <a:rPr lang="en-US" sz="2400" dirty="0">
                <a:solidFill>
                  <a:srgbClr val="FF0000"/>
                </a:solidFill>
              </a:rPr>
              <a:t>	the brother</a:t>
            </a:r>
            <a:br>
              <a:rPr lang="en-US" sz="2400" baseline="-25000" dirty="0">
                <a:solidFill>
                  <a:srgbClr val="FF0000"/>
                </a:solidFill>
              </a:rPr>
            </a:br>
            <a:endParaRPr lang="en-US" sz="2400" dirty="0"/>
          </a:p>
          <a:p>
            <a:pPr marL="457200" indent="-457200">
              <a:buAutoNum type="arabicParenBoth" startAt="3"/>
            </a:pPr>
            <a:endParaRPr lang="es-ES" sz="2400" dirty="0"/>
          </a:p>
        </p:txBody>
      </p:sp>
    </p:spTree>
    <p:extLst>
      <p:ext uri="{BB962C8B-B14F-4D97-AF65-F5344CB8AC3E}">
        <p14:creationId xmlns:p14="http://schemas.microsoft.com/office/powerpoint/2010/main" val="63058195"/>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Inalienable </a:t>
            </a:r>
            <a:r>
              <a:rPr lang="es-ES" dirty="0" err="1">
                <a:solidFill>
                  <a:schemeClr val="bg1">
                    <a:lumMod val="50000"/>
                  </a:schemeClr>
                </a:solidFill>
                <a:latin typeface="Arial Black" panose="020B0A04020102020204" pitchFamily="34" charset="0"/>
              </a:rPr>
              <a:t>Possession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52251" y="1761837"/>
            <a:ext cx="10428773" cy="5632311"/>
          </a:xfrm>
          <a:prstGeom prst="rect">
            <a:avLst/>
          </a:prstGeom>
          <a:noFill/>
        </p:spPr>
        <p:txBody>
          <a:bodyPr wrap="square" rtlCol="0">
            <a:spAutoFit/>
          </a:bodyPr>
          <a:lstStyle/>
          <a:p>
            <a:r>
              <a:rPr lang="en-US" sz="2400" dirty="0"/>
              <a:t>In Romance languages the possessor of the inalienable part can be expressed with the dative. In this case the dative is obligatorily doubled. </a:t>
            </a:r>
          </a:p>
          <a:p>
            <a:br>
              <a:rPr lang="en-US" sz="2400" dirty="0"/>
            </a:br>
            <a:r>
              <a:rPr lang="en-US" sz="2400" dirty="0"/>
              <a:t>(8)  </a:t>
            </a:r>
            <a:r>
              <a:rPr lang="en-US" sz="2400" dirty="0" err="1"/>
              <a:t>Ellos</a:t>
            </a:r>
            <a:r>
              <a:rPr lang="en-US" sz="2400" dirty="0"/>
              <a:t> </a:t>
            </a:r>
            <a:r>
              <a:rPr lang="en-US" sz="2400" dirty="0">
                <a:solidFill>
                  <a:schemeClr val="accent1"/>
                </a:solidFill>
              </a:rPr>
              <a:t>Le</a:t>
            </a:r>
            <a:r>
              <a:rPr lang="en-US" sz="2400" dirty="0"/>
              <a:t>  </a:t>
            </a:r>
            <a:r>
              <a:rPr lang="en-US" sz="2400" dirty="0" err="1"/>
              <a:t>vieron</a:t>
            </a:r>
            <a:r>
              <a:rPr lang="en-US" sz="2400" dirty="0"/>
              <a:t>		</a:t>
            </a:r>
            <a:r>
              <a:rPr lang="en-US" sz="2400" dirty="0">
                <a:solidFill>
                  <a:srgbClr val="FF0000"/>
                </a:solidFill>
              </a:rPr>
              <a:t>el </a:t>
            </a:r>
            <a:r>
              <a:rPr lang="en-US" sz="2400" dirty="0" err="1">
                <a:solidFill>
                  <a:srgbClr val="FF0000"/>
                </a:solidFill>
              </a:rPr>
              <a:t>diente</a:t>
            </a:r>
            <a:r>
              <a:rPr lang="en-US" sz="2400" dirty="0"/>
              <a:t>	</a:t>
            </a:r>
            <a:r>
              <a:rPr lang="en-US" sz="2400" dirty="0">
                <a:solidFill>
                  <a:schemeClr val="accent1"/>
                </a:solidFill>
              </a:rPr>
              <a:t>al caballo.</a:t>
            </a:r>
          </a:p>
          <a:p>
            <a:r>
              <a:rPr lang="en-US" sz="2400" dirty="0">
                <a:solidFill>
                  <a:srgbClr val="FF0000"/>
                </a:solidFill>
              </a:rPr>
              <a:t>       </a:t>
            </a:r>
            <a:r>
              <a:rPr lang="en-US" sz="2400" dirty="0"/>
              <a:t>they </a:t>
            </a:r>
            <a:r>
              <a:rPr lang="en-US" sz="2400" dirty="0">
                <a:solidFill>
                  <a:srgbClr val="FF0000"/>
                </a:solidFill>
              </a:rPr>
              <a:t> </a:t>
            </a:r>
            <a:r>
              <a:rPr lang="en-US" sz="2400" dirty="0"/>
              <a:t>DAT-saw		the tooth 	to the horse</a:t>
            </a:r>
          </a:p>
          <a:p>
            <a:endParaRPr lang="en-US" sz="2400" dirty="0"/>
          </a:p>
          <a:p>
            <a:r>
              <a:rPr lang="en-US" sz="2400" dirty="0"/>
              <a:t>(9) </a:t>
            </a:r>
            <a:r>
              <a:rPr lang="en-US" sz="2400" dirty="0" err="1"/>
              <a:t>Ellos</a:t>
            </a:r>
            <a:r>
              <a:rPr lang="en-US" sz="2400" dirty="0"/>
              <a:t> </a:t>
            </a:r>
            <a:r>
              <a:rPr lang="en-US" sz="2400" dirty="0">
                <a:solidFill>
                  <a:schemeClr val="accent1"/>
                </a:solidFill>
              </a:rPr>
              <a:t>Le</a:t>
            </a:r>
            <a:r>
              <a:rPr lang="en-US" sz="2400" dirty="0"/>
              <a:t> </a:t>
            </a:r>
            <a:r>
              <a:rPr lang="en-US" sz="2400" dirty="0" err="1"/>
              <a:t>examinaron</a:t>
            </a:r>
            <a:r>
              <a:rPr lang="en-US" sz="2400" dirty="0"/>
              <a:t>		</a:t>
            </a:r>
            <a:r>
              <a:rPr lang="en-US" sz="2400" dirty="0">
                <a:solidFill>
                  <a:srgbClr val="FF0000"/>
                </a:solidFill>
              </a:rPr>
              <a:t>la </a:t>
            </a:r>
            <a:r>
              <a:rPr lang="en-US" sz="2400" dirty="0" err="1">
                <a:solidFill>
                  <a:srgbClr val="FF0000"/>
                </a:solidFill>
              </a:rPr>
              <a:t>prótesis</a:t>
            </a:r>
            <a:r>
              <a:rPr lang="en-US" sz="2400" dirty="0"/>
              <a:t>	</a:t>
            </a:r>
            <a:r>
              <a:rPr lang="en-US" sz="2400" dirty="0">
                <a:solidFill>
                  <a:schemeClr val="accent1"/>
                </a:solidFill>
              </a:rPr>
              <a:t>al </a:t>
            </a:r>
            <a:r>
              <a:rPr lang="en-US" sz="2400" dirty="0" err="1">
                <a:solidFill>
                  <a:schemeClr val="accent1"/>
                </a:solidFill>
              </a:rPr>
              <a:t>herido</a:t>
            </a:r>
            <a:r>
              <a:rPr lang="en-US" sz="2400" dirty="0">
                <a:solidFill>
                  <a:schemeClr val="accent1"/>
                </a:solidFill>
              </a:rPr>
              <a:t>.</a:t>
            </a:r>
          </a:p>
          <a:p>
            <a:r>
              <a:rPr lang="en-US" sz="2400" dirty="0">
                <a:solidFill>
                  <a:schemeClr val="accent1"/>
                </a:solidFill>
              </a:rPr>
              <a:t>      </a:t>
            </a:r>
            <a:r>
              <a:rPr lang="en-US" sz="2400" dirty="0"/>
              <a:t>They DAT-examined		the prosthetic	to the wounded person</a:t>
            </a:r>
          </a:p>
          <a:p>
            <a:endParaRPr lang="en-US" sz="2400" dirty="0"/>
          </a:p>
          <a:p>
            <a:r>
              <a:rPr lang="en-US" sz="2400" dirty="0"/>
              <a:t>(10) </a:t>
            </a:r>
            <a:r>
              <a:rPr lang="en-US" sz="2400" dirty="0" err="1"/>
              <a:t>Ellos</a:t>
            </a:r>
            <a:r>
              <a:rPr lang="en-US" sz="2400" dirty="0"/>
              <a:t> </a:t>
            </a:r>
            <a:r>
              <a:rPr lang="en-US" sz="2400" dirty="0">
                <a:solidFill>
                  <a:srgbClr val="00B0F0"/>
                </a:solidFill>
              </a:rPr>
              <a:t>Le</a:t>
            </a:r>
            <a:r>
              <a:rPr lang="en-US" sz="2400" dirty="0"/>
              <a:t> </a:t>
            </a:r>
            <a:r>
              <a:rPr lang="en-US" sz="2400" dirty="0" err="1"/>
              <a:t>examinaron</a:t>
            </a:r>
            <a:r>
              <a:rPr lang="en-US" sz="2400" dirty="0"/>
              <a:t>	</a:t>
            </a:r>
            <a:r>
              <a:rPr lang="en-US" sz="2400" dirty="0">
                <a:solidFill>
                  <a:srgbClr val="FF0000"/>
                </a:solidFill>
              </a:rPr>
              <a:t>el </a:t>
            </a:r>
            <a:r>
              <a:rPr lang="en-US" sz="2400" dirty="0" err="1">
                <a:solidFill>
                  <a:srgbClr val="FF0000"/>
                </a:solidFill>
              </a:rPr>
              <a:t>ojo</a:t>
            </a:r>
            <a:r>
              <a:rPr lang="en-US" sz="2400" dirty="0"/>
              <a:t>		</a:t>
            </a:r>
            <a:r>
              <a:rPr lang="en-US" sz="2400" dirty="0">
                <a:solidFill>
                  <a:schemeClr val="accent1"/>
                </a:solidFill>
              </a:rPr>
              <a:t>al  </a:t>
            </a:r>
            <a:r>
              <a:rPr lang="en-US" sz="2400" dirty="0" err="1">
                <a:solidFill>
                  <a:schemeClr val="accent1"/>
                </a:solidFill>
              </a:rPr>
              <a:t>herido</a:t>
            </a:r>
            <a:r>
              <a:rPr lang="en-US" sz="2400" dirty="0">
                <a:solidFill>
                  <a:schemeClr val="accent1"/>
                </a:solidFill>
              </a:rPr>
              <a:t>.</a:t>
            </a:r>
            <a:br>
              <a:rPr lang="en-US" sz="2400" dirty="0"/>
            </a:br>
            <a:r>
              <a:rPr lang="en-US" sz="2400" dirty="0"/>
              <a:t>      </a:t>
            </a:r>
            <a:r>
              <a:rPr lang="en-US" sz="2400" dirty="0" err="1"/>
              <a:t>Ellos</a:t>
            </a:r>
            <a:r>
              <a:rPr lang="en-US" sz="2400" dirty="0"/>
              <a:t> DAT-examined	the eye	to wounded person</a:t>
            </a: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1582267979"/>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Inalienable </a:t>
            </a:r>
            <a:r>
              <a:rPr lang="es-ES" dirty="0" err="1">
                <a:solidFill>
                  <a:schemeClr val="bg1">
                    <a:lumMod val="50000"/>
                  </a:schemeClr>
                </a:solidFill>
                <a:latin typeface="Arial Black" panose="020B0A04020102020204" pitchFamily="34" charset="0"/>
              </a:rPr>
              <a:t>Possession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52251" y="1761837"/>
            <a:ext cx="10428773" cy="6001643"/>
          </a:xfrm>
          <a:prstGeom prst="rect">
            <a:avLst/>
          </a:prstGeom>
          <a:noFill/>
        </p:spPr>
        <p:txBody>
          <a:bodyPr wrap="square" rtlCol="0">
            <a:spAutoFit/>
          </a:bodyPr>
          <a:lstStyle/>
          <a:p>
            <a:r>
              <a:rPr lang="en-US" sz="2400" dirty="0"/>
              <a:t>Our claim in this paper is that the syntax that relates Possessor and dative argument in (11) is the same we find with spatial expression as in (12):</a:t>
            </a:r>
          </a:p>
          <a:p>
            <a:r>
              <a:rPr lang="en-US" sz="2400" dirty="0"/>
              <a:t> </a:t>
            </a:r>
            <a:br>
              <a:rPr lang="en-US" sz="2400" dirty="0"/>
            </a:br>
            <a:r>
              <a:rPr lang="en-US" sz="2400" dirty="0"/>
              <a:t>(11)  pro 	</a:t>
            </a:r>
            <a:r>
              <a:rPr lang="en-US" sz="2400" dirty="0">
                <a:solidFill>
                  <a:schemeClr val="accent1"/>
                </a:solidFill>
              </a:rPr>
              <a:t>le</a:t>
            </a:r>
            <a:r>
              <a:rPr lang="en-US" sz="2400" dirty="0"/>
              <a:t> </a:t>
            </a:r>
            <a:r>
              <a:rPr lang="en-US" sz="2400" dirty="0" err="1"/>
              <a:t>tocaron</a:t>
            </a:r>
            <a:r>
              <a:rPr lang="en-US" sz="2400" dirty="0"/>
              <a:t>		</a:t>
            </a:r>
            <a:r>
              <a:rPr lang="en-US" sz="2400" dirty="0">
                <a:solidFill>
                  <a:srgbClr val="FF0000"/>
                </a:solidFill>
              </a:rPr>
              <a:t>el </a:t>
            </a:r>
            <a:r>
              <a:rPr lang="en-US" sz="2400" dirty="0" err="1">
                <a:solidFill>
                  <a:srgbClr val="FF0000"/>
                </a:solidFill>
              </a:rPr>
              <a:t>diente</a:t>
            </a:r>
            <a:r>
              <a:rPr lang="en-US" sz="2400" dirty="0"/>
              <a:t>	</a:t>
            </a:r>
            <a:r>
              <a:rPr lang="en-US" sz="2400" dirty="0">
                <a:solidFill>
                  <a:schemeClr val="accent1"/>
                </a:solidFill>
              </a:rPr>
              <a:t>al </a:t>
            </a:r>
            <a:r>
              <a:rPr lang="en-US" sz="2400" dirty="0" err="1">
                <a:solidFill>
                  <a:schemeClr val="accent1"/>
                </a:solidFill>
              </a:rPr>
              <a:t>herido</a:t>
            </a:r>
            <a:endParaRPr lang="en-US" sz="2400" dirty="0">
              <a:solidFill>
                <a:schemeClr val="accent1"/>
              </a:solidFill>
            </a:endParaRPr>
          </a:p>
          <a:p>
            <a:r>
              <a:rPr lang="en-US" sz="2400" dirty="0">
                <a:solidFill>
                  <a:srgbClr val="FF0000"/>
                </a:solidFill>
              </a:rPr>
              <a:t>       pro		</a:t>
            </a:r>
            <a:r>
              <a:rPr lang="en-US" sz="2400" dirty="0"/>
              <a:t>DAT-touch 		the tooth 	to the wounded person</a:t>
            </a:r>
          </a:p>
          <a:p>
            <a:r>
              <a:rPr lang="en-US" sz="2400" dirty="0"/>
              <a:t>(12) pro  se </a:t>
            </a:r>
            <a:r>
              <a:rPr lang="en-US" sz="2400" dirty="0">
                <a:solidFill>
                  <a:schemeClr val="accent1"/>
                </a:solidFill>
              </a:rPr>
              <a:t>le</a:t>
            </a:r>
            <a:r>
              <a:rPr lang="en-US" sz="2400" dirty="0"/>
              <a:t>  </a:t>
            </a:r>
            <a:r>
              <a:rPr lang="en-US" sz="2400" dirty="0" err="1"/>
              <a:t>sentaron</a:t>
            </a:r>
            <a:r>
              <a:rPr lang="en-US" sz="2400" dirty="0"/>
              <a:t>	  	</a:t>
            </a:r>
            <a:r>
              <a:rPr lang="en-US" sz="2400" dirty="0" err="1">
                <a:solidFill>
                  <a:srgbClr val="FF0000"/>
                </a:solidFill>
              </a:rPr>
              <a:t>delante</a:t>
            </a:r>
            <a:r>
              <a:rPr lang="en-US" sz="2400" dirty="0"/>
              <a:t>	</a:t>
            </a:r>
            <a:r>
              <a:rPr lang="en-US" sz="2400" dirty="0">
                <a:solidFill>
                  <a:schemeClr val="accent1"/>
                </a:solidFill>
              </a:rPr>
              <a:t>al </a:t>
            </a:r>
            <a:r>
              <a:rPr lang="en-US" sz="2400" dirty="0" err="1">
                <a:solidFill>
                  <a:schemeClr val="accent1"/>
                </a:solidFill>
              </a:rPr>
              <a:t>herido</a:t>
            </a:r>
            <a:br>
              <a:rPr lang="en-US" sz="2400" dirty="0">
                <a:solidFill>
                  <a:schemeClr val="accent1"/>
                </a:solidFill>
              </a:rPr>
            </a:br>
            <a:r>
              <a:rPr lang="en-US" sz="2400" dirty="0">
                <a:solidFill>
                  <a:schemeClr val="accent1"/>
                </a:solidFill>
              </a:rPr>
              <a:t>       pro         </a:t>
            </a:r>
            <a:r>
              <a:rPr lang="en-US" sz="2400" dirty="0"/>
              <a:t>DAT-sit			in front		to wounded person</a:t>
            </a:r>
          </a:p>
          <a:p>
            <a:endParaRPr lang="en-US" sz="2400" dirty="0"/>
          </a:p>
          <a:p>
            <a:r>
              <a:rPr lang="en-US" sz="2400" dirty="0"/>
              <a:t>The relationship  between   </a:t>
            </a:r>
            <a:r>
              <a:rPr lang="en-US" sz="2400" dirty="0">
                <a:solidFill>
                  <a:srgbClr val="FF0000"/>
                </a:solidFill>
              </a:rPr>
              <a:t>tooth </a:t>
            </a:r>
            <a:r>
              <a:rPr lang="en-US" sz="2400" dirty="0"/>
              <a:t>and </a:t>
            </a:r>
            <a:r>
              <a:rPr lang="en-US" sz="2400" dirty="0">
                <a:solidFill>
                  <a:schemeClr val="accent1"/>
                </a:solidFill>
              </a:rPr>
              <a:t>wounded person </a:t>
            </a:r>
          </a:p>
          <a:p>
            <a:r>
              <a:rPr lang="en-US" sz="2400" dirty="0"/>
              <a:t>The relationship  between   </a:t>
            </a:r>
            <a:r>
              <a:rPr lang="en-US" sz="2400" dirty="0">
                <a:solidFill>
                  <a:srgbClr val="FF0000"/>
                </a:solidFill>
              </a:rPr>
              <a:t>in front </a:t>
            </a:r>
            <a:r>
              <a:rPr lang="en-US" sz="2400" dirty="0"/>
              <a:t>and</a:t>
            </a:r>
            <a:r>
              <a:rPr lang="en-US" sz="2400" dirty="0">
                <a:solidFill>
                  <a:schemeClr val="accent1"/>
                </a:solidFill>
              </a:rPr>
              <a:t> wounded person</a:t>
            </a:r>
          </a:p>
          <a:p>
            <a:endParaRPr lang="en-US" sz="2400" dirty="0">
              <a:solidFill>
                <a:schemeClr val="accent1"/>
              </a:solidFill>
            </a:endParaRPr>
          </a:p>
          <a:p>
            <a:r>
              <a:rPr lang="en-US" sz="2400" dirty="0"/>
              <a:t>That is what we call </a:t>
            </a:r>
            <a:r>
              <a:rPr lang="en-US" sz="2400" dirty="0">
                <a:solidFill>
                  <a:srgbClr val="FF0000"/>
                </a:solidFill>
              </a:rPr>
              <a:t>inalienable location. </a:t>
            </a: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195678888"/>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Inalienable </a:t>
            </a:r>
            <a:r>
              <a:rPr lang="es-ES" dirty="0" err="1">
                <a:solidFill>
                  <a:schemeClr val="bg1">
                    <a:lumMod val="50000"/>
                  </a:schemeClr>
                </a:solidFill>
                <a:latin typeface="Arial Black" panose="020B0A04020102020204" pitchFamily="34" charset="0"/>
              </a:rPr>
              <a:t>Location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81613" y="1175428"/>
            <a:ext cx="10428773" cy="6740307"/>
          </a:xfrm>
          <a:prstGeom prst="rect">
            <a:avLst/>
          </a:prstGeom>
          <a:noFill/>
        </p:spPr>
        <p:txBody>
          <a:bodyPr wrap="square" rtlCol="0">
            <a:spAutoFit/>
          </a:bodyPr>
          <a:lstStyle/>
          <a:p>
            <a:r>
              <a:rPr lang="en-US" sz="2400" dirty="0"/>
              <a:t>Complex locative prepositions can be used with special possessive syntax to indicate there are like body parts  (But see below)</a:t>
            </a:r>
          </a:p>
          <a:p>
            <a:endParaRPr lang="en-US" sz="2400" dirty="0"/>
          </a:p>
          <a:p>
            <a:r>
              <a:rPr lang="en-US" sz="2400" dirty="0"/>
              <a:t>With </a:t>
            </a:r>
            <a:r>
              <a:rPr lang="en-US" sz="2400" dirty="0">
                <a:solidFill>
                  <a:srgbClr val="FF0000"/>
                </a:solidFill>
              </a:rPr>
              <a:t>Dative</a:t>
            </a:r>
            <a:r>
              <a:rPr lang="en-US" sz="2400" dirty="0"/>
              <a:t>:</a:t>
            </a:r>
          </a:p>
          <a:p>
            <a:r>
              <a:rPr lang="en-US" sz="2400" dirty="0"/>
              <a:t>The relationship  between   </a:t>
            </a:r>
            <a:r>
              <a:rPr lang="en-US" sz="2400" dirty="0">
                <a:solidFill>
                  <a:srgbClr val="FF0000"/>
                </a:solidFill>
              </a:rPr>
              <a:t>tooth </a:t>
            </a:r>
            <a:r>
              <a:rPr lang="en-US" sz="2400" dirty="0"/>
              <a:t>and </a:t>
            </a:r>
            <a:r>
              <a:rPr lang="en-US" sz="2400" dirty="0">
                <a:solidFill>
                  <a:schemeClr val="accent1"/>
                </a:solidFill>
              </a:rPr>
              <a:t>wounded person </a:t>
            </a:r>
            <a:r>
              <a:rPr lang="en-US" sz="2400" dirty="0"/>
              <a:t>is encoded as inalienable. </a:t>
            </a:r>
          </a:p>
          <a:p>
            <a:r>
              <a:rPr lang="en-US" sz="2400" dirty="0"/>
              <a:t>The relationship  between   </a:t>
            </a:r>
            <a:r>
              <a:rPr lang="en-US" sz="2400" dirty="0">
                <a:solidFill>
                  <a:srgbClr val="FF0000"/>
                </a:solidFill>
              </a:rPr>
              <a:t>in front </a:t>
            </a:r>
            <a:r>
              <a:rPr lang="en-US" sz="2400" dirty="0"/>
              <a:t>and</a:t>
            </a:r>
            <a:r>
              <a:rPr lang="en-US" sz="2400" dirty="0">
                <a:solidFill>
                  <a:schemeClr val="accent1"/>
                </a:solidFill>
              </a:rPr>
              <a:t> wounded person </a:t>
            </a:r>
            <a:r>
              <a:rPr lang="en-US" sz="2400" dirty="0"/>
              <a:t>is encoded as inalienable. </a:t>
            </a:r>
          </a:p>
          <a:p>
            <a:r>
              <a:rPr lang="en-US" sz="2400" dirty="0"/>
              <a:t>With </a:t>
            </a:r>
            <a:r>
              <a:rPr lang="en-US" sz="2400" dirty="0">
                <a:solidFill>
                  <a:srgbClr val="FF0000"/>
                </a:solidFill>
              </a:rPr>
              <a:t>Genitive</a:t>
            </a:r>
            <a:r>
              <a:rPr lang="en-US" sz="2400" dirty="0"/>
              <a:t>:</a:t>
            </a:r>
          </a:p>
          <a:p>
            <a:r>
              <a:rPr lang="en-US" sz="2400" dirty="0"/>
              <a:t>The relationship  between   </a:t>
            </a:r>
            <a:r>
              <a:rPr lang="en-US" sz="2400" dirty="0">
                <a:solidFill>
                  <a:srgbClr val="FF0000"/>
                </a:solidFill>
              </a:rPr>
              <a:t>tooth </a:t>
            </a:r>
            <a:r>
              <a:rPr lang="en-US" sz="2400" dirty="0"/>
              <a:t>and </a:t>
            </a:r>
            <a:r>
              <a:rPr lang="en-US" sz="2400" dirty="0">
                <a:solidFill>
                  <a:schemeClr val="accent1"/>
                </a:solidFill>
              </a:rPr>
              <a:t>wounded person </a:t>
            </a:r>
            <a:r>
              <a:rPr lang="en-US" sz="2400" dirty="0"/>
              <a:t>is NOT encoded  as only inalienable. </a:t>
            </a:r>
          </a:p>
          <a:p>
            <a:r>
              <a:rPr lang="en-US" sz="2400" dirty="0"/>
              <a:t>The relationship  between   </a:t>
            </a:r>
            <a:r>
              <a:rPr lang="en-US" sz="2400" dirty="0">
                <a:solidFill>
                  <a:srgbClr val="FF0000"/>
                </a:solidFill>
              </a:rPr>
              <a:t>in front </a:t>
            </a:r>
            <a:r>
              <a:rPr lang="en-US" sz="2400" dirty="0"/>
              <a:t>and</a:t>
            </a:r>
            <a:r>
              <a:rPr lang="en-US" sz="2400" dirty="0">
                <a:solidFill>
                  <a:schemeClr val="accent1"/>
                </a:solidFill>
              </a:rPr>
              <a:t> wounded person </a:t>
            </a:r>
            <a:r>
              <a:rPr lang="en-US" sz="2400" dirty="0"/>
              <a:t>is NOT encoded as only inalienable. </a:t>
            </a:r>
          </a:p>
          <a:p>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1057327571"/>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Inalienable </a:t>
            </a:r>
            <a:r>
              <a:rPr lang="es-ES" dirty="0" err="1">
                <a:solidFill>
                  <a:schemeClr val="bg1">
                    <a:lumMod val="50000"/>
                  </a:schemeClr>
                </a:solidFill>
                <a:latin typeface="Arial Black" panose="020B0A04020102020204" pitchFamily="34" charset="0"/>
              </a:rPr>
              <a:t>Location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1051643" y="1741959"/>
            <a:ext cx="10428773" cy="5262979"/>
          </a:xfrm>
          <a:prstGeom prst="rect">
            <a:avLst/>
          </a:prstGeom>
          <a:noFill/>
        </p:spPr>
        <p:txBody>
          <a:bodyPr wrap="square" rtlCol="0">
            <a:spAutoFit/>
          </a:bodyPr>
          <a:lstStyle/>
          <a:p>
            <a:r>
              <a:rPr lang="en-US" sz="2400" dirty="0"/>
              <a:t>One property of inalienable location is that it has special semantics attached to it. The relationship between possessor and </a:t>
            </a:r>
            <a:r>
              <a:rPr lang="en-US" sz="2400" dirty="0" err="1"/>
              <a:t>possessee</a:t>
            </a:r>
            <a:r>
              <a:rPr lang="en-US" sz="2400" dirty="0"/>
              <a:t> usually is restricted </a:t>
            </a:r>
            <a:r>
              <a:rPr lang="en-US" sz="2400" dirty="0">
                <a:solidFill>
                  <a:srgbClr val="FF0000"/>
                </a:solidFill>
              </a:rPr>
              <a:t>contextually.  </a:t>
            </a:r>
          </a:p>
          <a:p>
            <a:endParaRPr lang="en-US" sz="2400" dirty="0"/>
          </a:p>
          <a:p>
            <a:r>
              <a:rPr lang="en-US" sz="2400" dirty="0"/>
              <a:t>Cars are NOT considered to be attached to </a:t>
            </a:r>
            <a:r>
              <a:rPr lang="en-US" sz="2400" i="1" dirty="0"/>
              <a:t>garages</a:t>
            </a:r>
            <a:r>
              <a:rPr lang="en-US" sz="2400" dirty="0"/>
              <a:t> in the same way that teeth are considered to be attached to people.</a:t>
            </a:r>
          </a:p>
          <a:p>
            <a:endParaRPr lang="en-US" sz="2400" dirty="0"/>
          </a:p>
          <a:p>
            <a:endParaRPr lang="en-US" sz="2400" dirty="0"/>
          </a:p>
          <a:p>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784776542"/>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Inalienable </a:t>
            </a:r>
            <a:r>
              <a:rPr lang="es-ES" dirty="0" err="1">
                <a:solidFill>
                  <a:schemeClr val="bg1">
                    <a:lumMod val="50000"/>
                  </a:schemeClr>
                </a:solidFill>
                <a:latin typeface="Arial Black" panose="020B0A04020102020204" pitchFamily="34" charset="0"/>
              </a:rPr>
              <a:t>Location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25027" y="1056159"/>
            <a:ext cx="10428773" cy="7848302"/>
          </a:xfrm>
          <a:prstGeom prst="rect">
            <a:avLst/>
          </a:prstGeom>
          <a:noFill/>
        </p:spPr>
        <p:txBody>
          <a:bodyPr wrap="square" rtlCol="0">
            <a:spAutoFit/>
          </a:bodyPr>
          <a:lstStyle/>
          <a:p>
            <a:endParaRPr lang="en-US" sz="2400" dirty="0"/>
          </a:p>
          <a:p>
            <a:r>
              <a:rPr lang="en-US" sz="2400" dirty="0"/>
              <a:t>The relationship between possessor and </a:t>
            </a:r>
            <a:r>
              <a:rPr lang="en-US" sz="2400" dirty="0" err="1"/>
              <a:t>possessee</a:t>
            </a:r>
            <a:r>
              <a:rPr lang="en-US" sz="2400" dirty="0"/>
              <a:t> usually is restricted to animates (but not always). See the following contrasts: </a:t>
            </a:r>
          </a:p>
          <a:p>
            <a:r>
              <a:rPr lang="en-US" sz="2400" dirty="0">
                <a:solidFill>
                  <a:srgbClr val="FF0000"/>
                </a:solidFill>
              </a:rPr>
              <a:t>Inalienable possession construction.</a:t>
            </a:r>
          </a:p>
          <a:p>
            <a:r>
              <a:rPr lang="en-US" sz="2400" dirty="0"/>
              <a:t>(15) * pro 	</a:t>
            </a:r>
            <a:r>
              <a:rPr lang="en-US" sz="2400" dirty="0">
                <a:solidFill>
                  <a:schemeClr val="accent1"/>
                </a:solidFill>
              </a:rPr>
              <a:t>le</a:t>
            </a:r>
            <a:r>
              <a:rPr lang="en-US" sz="2400" dirty="0"/>
              <a:t> </a:t>
            </a:r>
            <a:r>
              <a:rPr lang="en-US" sz="2400" dirty="0" err="1"/>
              <a:t>vieron</a:t>
            </a:r>
            <a:r>
              <a:rPr lang="en-US" sz="2400" dirty="0"/>
              <a:t>			</a:t>
            </a:r>
            <a:r>
              <a:rPr lang="en-US" sz="2400" dirty="0">
                <a:solidFill>
                  <a:srgbClr val="FF0000"/>
                </a:solidFill>
              </a:rPr>
              <a:t>el </a:t>
            </a:r>
            <a:r>
              <a:rPr lang="en-US" sz="2400" dirty="0" err="1">
                <a:solidFill>
                  <a:srgbClr val="FF0000"/>
                </a:solidFill>
              </a:rPr>
              <a:t>coche</a:t>
            </a:r>
            <a:r>
              <a:rPr lang="en-US" sz="2400" dirty="0"/>
              <a:t>	</a:t>
            </a:r>
            <a:r>
              <a:rPr lang="en-US" sz="2400" dirty="0">
                <a:solidFill>
                  <a:schemeClr val="accent1"/>
                </a:solidFill>
              </a:rPr>
              <a:t>al garage</a:t>
            </a:r>
          </a:p>
          <a:p>
            <a:r>
              <a:rPr lang="en-US" sz="2400" dirty="0">
                <a:solidFill>
                  <a:srgbClr val="FF0000"/>
                </a:solidFill>
              </a:rPr>
              <a:t>       pro		</a:t>
            </a:r>
            <a:r>
              <a:rPr lang="en-US" sz="2400" dirty="0"/>
              <a:t>DAT-saw			the car		to the garage</a:t>
            </a:r>
          </a:p>
          <a:p>
            <a:r>
              <a:rPr lang="en-US" sz="2400" dirty="0"/>
              <a:t>(16) pro 	</a:t>
            </a:r>
            <a:r>
              <a:rPr lang="en-US" sz="2400" dirty="0">
                <a:solidFill>
                  <a:schemeClr val="accent1"/>
                </a:solidFill>
              </a:rPr>
              <a:t>le</a:t>
            </a:r>
            <a:r>
              <a:rPr lang="en-US" sz="2400" dirty="0"/>
              <a:t> </a:t>
            </a:r>
            <a:r>
              <a:rPr lang="en-US" sz="2400" dirty="0" err="1"/>
              <a:t>vieron</a:t>
            </a:r>
            <a:r>
              <a:rPr lang="en-US" sz="2400" dirty="0"/>
              <a:t>			</a:t>
            </a:r>
            <a:r>
              <a:rPr lang="en-US" sz="2400" dirty="0">
                <a:solidFill>
                  <a:srgbClr val="FF0000"/>
                </a:solidFill>
              </a:rPr>
              <a:t>el </a:t>
            </a:r>
            <a:r>
              <a:rPr lang="en-US" sz="2400" dirty="0" err="1">
                <a:solidFill>
                  <a:srgbClr val="FF0000"/>
                </a:solidFill>
              </a:rPr>
              <a:t>diente</a:t>
            </a:r>
            <a:r>
              <a:rPr lang="en-US" sz="2400" dirty="0"/>
              <a:t>	</a:t>
            </a:r>
            <a:r>
              <a:rPr lang="en-US" sz="2400" dirty="0">
                <a:solidFill>
                  <a:schemeClr val="accent1"/>
                </a:solidFill>
              </a:rPr>
              <a:t>al </a:t>
            </a:r>
            <a:r>
              <a:rPr lang="en-US" sz="2400" dirty="0" err="1">
                <a:solidFill>
                  <a:schemeClr val="accent1"/>
                </a:solidFill>
              </a:rPr>
              <a:t>herido</a:t>
            </a:r>
            <a:endParaRPr lang="en-US" sz="2400" dirty="0">
              <a:solidFill>
                <a:schemeClr val="accent1"/>
              </a:solidFill>
            </a:endParaRPr>
          </a:p>
          <a:p>
            <a:r>
              <a:rPr lang="en-US" sz="2400" dirty="0">
                <a:solidFill>
                  <a:srgbClr val="FF0000"/>
                </a:solidFill>
              </a:rPr>
              <a:t>       pro		</a:t>
            </a:r>
            <a:r>
              <a:rPr lang="en-US" sz="2400" dirty="0"/>
              <a:t>DAT-saw			the tooth	to the wounded person</a:t>
            </a:r>
          </a:p>
          <a:p>
            <a:r>
              <a:rPr lang="en-US" sz="2400" dirty="0">
                <a:solidFill>
                  <a:srgbClr val="FF0000"/>
                </a:solidFill>
              </a:rPr>
              <a:t>Non inalienable </a:t>
            </a:r>
            <a:r>
              <a:rPr lang="en-US" sz="2400" dirty="0"/>
              <a:t>Possession construction. No </a:t>
            </a:r>
            <a:r>
              <a:rPr lang="en-US" sz="2400" dirty="0" err="1"/>
              <a:t>Spetial</a:t>
            </a:r>
            <a:r>
              <a:rPr lang="en-US" sz="2400" dirty="0"/>
              <a:t> semantics</a:t>
            </a:r>
          </a:p>
          <a:p>
            <a:r>
              <a:rPr lang="en-US" sz="2400" dirty="0"/>
              <a:t>(17)  pro 	 </a:t>
            </a:r>
            <a:r>
              <a:rPr lang="en-US" sz="2400" dirty="0" err="1"/>
              <a:t>vieron</a:t>
            </a:r>
            <a:r>
              <a:rPr lang="en-US" sz="2400" dirty="0"/>
              <a:t>				</a:t>
            </a:r>
            <a:r>
              <a:rPr lang="en-US" sz="2400" dirty="0">
                <a:solidFill>
                  <a:srgbClr val="FF0000"/>
                </a:solidFill>
              </a:rPr>
              <a:t>el </a:t>
            </a:r>
            <a:r>
              <a:rPr lang="en-US" sz="2400" dirty="0" err="1">
                <a:solidFill>
                  <a:srgbClr val="FF0000"/>
                </a:solidFill>
              </a:rPr>
              <a:t>coche</a:t>
            </a:r>
            <a:r>
              <a:rPr lang="en-US" sz="2400" dirty="0"/>
              <a:t>	</a:t>
            </a:r>
            <a:r>
              <a:rPr lang="en-US" sz="2400" dirty="0">
                <a:solidFill>
                  <a:schemeClr val="accent1"/>
                </a:solidFill>
              </a:rPr>
              <a:t>del  garage</a:t>
            </a:r>
          </a:p>
          <a:p>
            <a:r>
              <a:rPr lang="en-US" sz="2400" dirty="0">
                <a:solidFill>
                  <a:srgbClr val="FF0000"/>
                </a:solidFill>
              </a:rPr>
              <a:t>       pro		</a:t>
            </a:r>
            <a:r>
              <a:rPr lang="en-US" sz="2400" dirty="0"/>
              <a:t>saw				the car		from the garage</a:t>
            </a:r>
          </a:p>
          <a:p>
            <a:r>
              <a:rPr lang="en-US" sz="2400" dirty="0"/>
              <a:t>(18) pro 	 </a:t>
            </a:r>
            <a:r>
              <a:rPr lang="en-US" sz="2400" dirty="0" err="1"/>
              <a:t>vieron</a:t>
            </a:r>
            <a:r>
              <a:rPr lang="en-US" sz="2400" dirty="0"/>
              <a:t>				</a:t>
            </a:r>
            <a:r>
              <a:rPr lang="en-US" sz="2400" dirty="0">
                <a:solidFill>
                  <a:srgbClr val="FF0000"/>
                </a:solidFill>
              </a:rPr>
              <a:t>el </a:t>
            </a:r>
            <a:r>
              <a:rPr lang="en-US" sz="2400" dirty="0" err="1">
                <a:solidFill>
                  <a:srgbClr val="FF0000"/>
                </a:solidFill>
              </a:rPr>
              <a:t>diente</a:t>
            </a:r>
            <a:r>
              <a:rPr lang="en-US" sz="2400" dirty="0"/>
              <a:t>	</a:t>
            </a:r>
            <a:r>
              <a:rPr lang="en-US" sz="2400" dirty="0">
                <a:solidFill>
                  <a:schemeClr val="accent1"/>
                </a:solidFill>
              </a:rPr>
              <a:t>del  </a:t>
            </a:r>
            <a:r>
              <a:rPr lang="en-US" sz="2400" dirty="0" err="1">
                <a:solidFill>
                  <a:schemeClr val="accent1"/>
                </a:solidFill>
              </a:rPr>
              <a:t>herido</a:t>
            </a:r>
            <a:endParaRPr lang="en-US" sz="2400" dirty="0">
              <a:solidFill>
                <a:schemeClr val="accent1"/>
              </a:solidFill>
            </a:endParaRPr>
          </a:p>
          <a:p>
            <a:r>
              <a:rPr lang="en-US" sz="2400" dirty="0">
                <a:solidFill>
                  <a:srgbClr val="FF0000"/>
                </a:solidFill>
              </a:rPr>
              <a:t>       pro		</a:t>
            </a:r>
            <a:r>
              <a:rPr lang="en-US" sz="2400" dirty="0"/>
              <a:t>saw				the tooth	from the wounded person</a:t>
            </a:r>
          </a:p>
          <a:p>
            <a:endParaRPr lang="en-US" sz="2400" dirty="0"/>
          </a:p>
          <a:p>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4234253551"/>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Inalienable </a:t>
            </a:r>
            <a:r>
              <a:rPr lang="es-ES" dirty="0" err="1">
                <a:solidFill>
                  <a:schemeClr val="bg1">
                    <a:lumMod val="50000"/>
                  </a:schemeClr>
                </a:solidFill>
                <a:latin typeface="Arial Black" panose="020B0A04020102020204" pitchFamily="34" charset="0"/>
              </a:rPr>
              <a:t>Location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10976" y="1001816"/>
            <a:ext cx="10428773" cy="7109639"/>
          </a:xfrm>
          <a:prstGeom prst="rect">
            <a:avLst/>
          </a:prstGeom>
          <a:noFill/>
        </p:spPr>
        <p:txBody>
          <a:bodyPr wrap="square" rtlCol="0">
            <a:spAutoFit/>
          </a:bodyPr>
          <a:lstStyle/>
          <a:p>
            <a:r>
              <a:rPr lang="en-US" sz="2400" dirty="0"/>
              <a:t>Datives: Inalienable Location. Special semantics.</a:t>
            </a:r>
          </a:p>
          <a:p>
            <a:endParaRPr lang="en-US" sz="2400" dirty="0"/>
          </a:p>
          <a:p>
            <a:r>
              <a:rPr lang="en-US" sz="2400" dirty="0"/>
              <a:t> (19)	</a:t>
            </a:r>
            <a:r>
              <a:rPr lang="en-US" sz="2400" dirty="0">
                <a:solidFill>
                  <a:schemeClr val="accent1"/>
                </a:solidFill>
              </a:rPr>
              <a:t> al </a:t>
            </a:r>
            <a:r>
              <a:rPr lang="en-US" sz="2400" dirty="0" err="1">
                <a:solidFill>
                  <a:schemeClr val="accent1"/>
                </a:solidFill>
              </a:rPr>
              <a:t>herido</a:t>
            </a:r>
            <a:r>
              <a:rPr lang="en-US" sz="2400" dirty="0">
                <a:solidFill>
                  <a:schemeClr val="accent1"/>
                </a:solidFill>
              </a:rPr>
              <a:t> 	</a:t>
            </a:r>
            <a:r>
              <a:rPr lang="en-US" sz="2400" dirty="0"/>
              <a:t>pro 	se  </a:t>
            </a:r>
            <a:r>
              <a:rPr lang="en-US" sz="2400" dirty="0">
                <a:solidFill>
                  <a:schemeClr val="accent1"/>
                </a:solidFill>
              </a:rPr>
              <a:t>le</a:t>
            </a:r>
            <a:r>
              <a:rPr lang="en-US" sz="2400" dirty="0"/>
              <a:t> </a:t>
            </a:r>
            <a:r>
              <a:rPr lang="en-US" sz="2400" dirty="0" err="1"/>
              <a:t>sentó</a:t>
            </a:r>
            <a:r>
              <a:rPr lang="en-US" sz="2400" dirty="0"/>
              <a:t>		 </a:t>
            </a:r>
            <a:r>
              <a:rPr lang="en-US" sz="2400" dirty="0" err="1">
                <a:solidFill>
                  <a:srgbClr val="FF0000"/>
                </a:solidFill>
              </a:rPr>
              <a:t>delante</a:t>
            </a:r>
            <a:r>
              <a:rPr lang="en-US" sz="2400" dirty="0"/>
              <a:t>	</a:t>
            </a:r>
            <a:br>
              <a:rPr lang="en-US" sz="2400" dirty="0">
                <a:solidFill>
                  <a:schemeClr val="accent1"/>
                </a:solidFill>
              </a:rPr>
            </a:br>
            <a:r>
              <a:rPr lang="en-US" sz="2400" dirty="0">
                <a:solidFill>
                  <a:schemeClr val="accent1"/>
                </a:solidFill>
              </a:rPr>
              <a:t> 	</a:t>
            </a:r>
            <a:r>
              <a:rPr lang="en-US" sz="2400" dirty="0"/>
              <a:t>to wounded person  </a:t>
            </a:r>
            <a:r>
              <a:rPr lang="en-US" sz="2400" dirty="0">
                <a:solidFill>
                  <a:schemeClr val="accent1"/>
                </a:solidFill>
              </a:rPr>
              <a:t>pro        </a:t>
            </a:r>
            <a:r>
              <a:rPr lang="en-US" sz="2400" dirty="0"/>
              <a:t>DAT-sit		in front		</a:t>
            </a:r>
          </a:p>
          <a:p>
            <a:r>
              <a:rPr lang="en-US" sz="2400" dirty="0"/>
              <a:t>(20)	*</a:t>
            </a:r>
            <a:r>
              <a:rPr lang="en-US" sz="2400" dirty="0">
                <a:solidFill>
                  <a:schemeClr val="accent1"/>
                </a:solidFill>
              </a:rPr>
              <a:t> a la casa 	</a:t>
            </a:r>
            <a:r>
              <a:rPr lang="en-US" sz="2400" dirty="0"/>
              <a:t>pro se  </a:t>
            </a:r>
            <a:r>
              <a:rPr lang="en-US" sz="2400" dirty="0">
                <a:solidFill>
                  <a:schemeClr val="accent1"/>
                </a:solidFill>
              </a:rPr>
              <a:t>le</a:t>
            </a:r>
            <a:r>
              <a:rPr lang="en-US" sz="2400" dirty="0"/>
              <a:t> </a:t>
            </a:r>
            <a:r>
              <a:rPr lang="en-US" sz="2400" dirty="0" err="1"/>
              <a:t>sentó</a:t>
            </a:r>
            <a:r>
              <a:rPr lang="en-US" sz="2400" dirty="0"/>
              <a:t>		  </a:t>
            </a:r>
            <a:r>
              <a:rPr lang="en-US" sz="2400" dirty="0" err="1">
                <a:solidFill>
                  <a:srgbClr val="FF0000"/>
                </a:solidFill>
              </a:rPr>
              <a:t>delante</a:t>
            </a:r>
            <a:r>
              <a:rPr lang="en-US" sz="2400" dirty="0"/>
              <a:t>	</a:t>
            </a:r>
            <a:br>
              <a:rPr lang="en-US" sz="2400" dirty="0">
                <a:solidFill>
                  <a:schemeClr val="accent1"/>
                </a:solidFill>
              </a:rPr>
            </a:br>
            <a:r>
              <a:rPr lang="en-US" sz="2400" dirty="0">
                <a:solidFill>
                  <a:schemeClr val="accent1"/>
                </a:solidFill>
              </a:rPr>
              <a:t>  	</a:t>
            </a:r>
            <a:r>
              <a:rPr lang="en-US" sz="2400" dirty="0"/>
              <a:t> to the house </a:t>
            </a:r>
            <a:r>
              <a:rPr lang="en-US" sz="2400" dirty="0">
                <a:solidFill>
                  <a:schemeClr val="accent1"/>
                </a:solidFill>
              </a:rPr>
              <a:t>pro         </a:t>
            </a:r>
            <a:r>
              <a:rPr lang="en-US" sz="2400" dirty="0"/>
              <a:t>DAT-sit		  	 in front		</a:t>
            </a:r>
          </a:p>
          <a:p>
            <a:r>
              <a:rPr lang="en-US" sz="2400" dirty="0"/>
              <a:t>Genitive: Non inalienable location. Not special semantics</a:t>
            </a:r>
          </a:p>
          <a:p>
            <a:endParaRPr lang="en-US" sz="2400" dirty="0"/>
          </a:p>
          <a:p>
            <a:r>
              <a:rPr lang="en-US" sz="2400" dirty="0"/>
              <a:t>(21)	pro se  </a:t>
            </a:r>
            <a:r>
              <a:rPr lang="en-US" sz="2400" dirty="0" err="1"/>
              <a:t>sentó</a:t>
            </a:r>
            <a:r>
              <a:rPr lang="en-US" sz="2400" dirty="0"/>
              <a:t>		  	</a:t>
            </a:r>
            <a:r>
              <a:rPr lang="en-US" sz="2400" dirty="0" err="1">
                <a:solidFill>
                  <a:srgbClr val="FF0000"/>
                </a:solidFill>
              </a:rPr>
              <a:t>delante</a:t>
            </a:r>
            <a:r>
              <a:rPr lang="en-US" sz="2400" dirty="0"/>
              <a:t>	</a:t>
            </a:r>
            <a:r>
              <a:rPr lang="en-US" sz="2400" dirty="0">
                <a:solidFill>
                  <a:schemeClr val="accent1"/>
                </a:solidFill>
              </a:rPr>
              <a:t>del </a:t>
            </a:r>
            <a:r>
              <a:rPr lang="en-US" sz="2400" dirty="0" err="1">
                <a:solidFill>
                  <a:schemeClr val="accent1"/>
                </a:solidFill>
              </a:rPr>
              <a:t>herido</a:t>
            </a:r>
            <a:br>
              <a:rPr lang="en-US" sz="2400" dirty="0">
                <a:solidFill>
                  <a:schemeClr val="accent1"/>
                </a:solidFill>
              </a:rPr>
            </a:br>
            <a:r>
              <a:rPr lang="en-US" sz="2400" dirty="0">
                <a:solidFill>
                  <a:schemeClr val="accent1"/>
                </a:solidFill>
              </a:rPr>
              <a:t>               pro  </a:t>
            </a:r>
            <a:r>
              <a:rPr lang="en-US" sz="2400" dirty="0"/>
              <a:t>sit			in front		of the wounded person</a:t>
            </a:r>
          </a:p>
          <a:p>
            <a:pPr marL="457200" indent="-457200">
              <a:buAutoNum type="arabicParenBoth"/>
            </a:pPr>
            <a:endParaRPr lang="en-US" sz="2400" dirty="0"/>
          </a:p>
          <a:p>
            <a:r>
              <a:rPr lang="en-US" sz="2400" dirty="0"/>
              <a:t>(22)      pro se </a:t>
            </a:r>
            <a:r>
              <a:rPr lang="en-US" sz="2400" dirty="0" err="1"/>
              <a:t>sentó</a:t>
            </a:r>
            <a:r>
              <a:rPr lang="en-US" sz="2400" dirty="0"/>
              <a:t>		  	</a:t>
            </a:r>
            <a:r>
              <a:rPr lang="en-US" sz="2400" dirty="0" err="1">
                <a:solidFill>
                  <a:srgbClr val="FF0000"/>
                </a:solidFill>
              </a:rPr>
              <a:t>delante</a:t>
            </a:r>
            <a:r>
              <a:rPr lang="en-US" sz="2400" dirty="0"/>
              <a:t>	</a:t>
            </a:r>
            <a:r>
              <a:rPr lang="en-US" sz="2400" dirty="0">
                <a:solidFill>
                  <a:schemeClr val="accent1"/>
                </a:solidFill>
              </a:rPr>
              <a:t>de la casa</a:t>
            </a:r>
            <a:br>
              <a:rPr lang="en-US" sz="2400" dirty="0">
                <a:solidFill>
                  <a:schemeClr val="accent1"/>
                </a:solidFill>
              </a:rPr>
            </a:br>
            <a:r>
              <a:rPr lang="en-US" sz="2400" dirty="0">
                <a:solidFill>
                  <a:schemeClr val="accent1"/>
                </a:solidFill>
              </a:rPr>
              <a:t>             pro        </a:t>
            </a:r>
            <a:r>
              <a:rPr lang="en-US" sz="2400" dirty="0"/>
              <a:t>sit			in front		of  the house</a:t>
            </a:r>
          </a:p>
          <a:p>
            <a:pPr marL="457200" indent="-457200">
              <a:buAutoNum type="arabicParenBoth"/>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2399026007"/>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Inalienable </a:t>
            </a:r>
            <a:r>
              <a:rPr lang="es-ES" dirty="0" err="1">
                <a:solidFill>
                  <a:schemeClr val="bg1">
                    <a:lumMod val="50000"/>
                  </a:schemeClr>
                </a:solidFill>
                <a:latin typeface="Arial Black" panose="020B0A04020102020204" pitchFamily="34" charset="0"/>
              </a:rPr>
              <a:t>Location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478466" y="1144319"/>
            <a:ext cx="10428773" cy="7848302"/>
          </a:xfrm>
          <a:prstGeom prst="rect">
            <a:avLst/>
          </a:prstGeom>
          <a:noFill/>
        </p:spPr>
        <p:txBody>
          <a:bodyPr wrap="square" rtlCol="0">
            <a:spAutoFit/>
          </a:bodyPr>
          <a:lstStyle/>
          <a:p>
            <a:r>
              <a:rPr lang="en-US" sz="2400" dirty="0"/>
              <a:t>Inalienable Location</a:t>
            </a:r>
          </a:p>
          <a:p>
            <a:endParaRPr lang="en-US" sz="2400" dirty="0"/>
          </a:p>
          <a:p>
            <a:r>
              <a:rPr lang="en-US" sz="2400" dirty="0"/>
              <a:t>(23)  El </a:t>
            </a:r>
            <a:r>
              <a:rPr lang="en-US" sz="2400" dirty="0" err="1"/>
              <a:t>gato</a:t>
            </a:r>
            <a:r>
              <a:rPr lang="en-US" sz="2400" dirty="0"/>
              <a:t> 	 </a:t>
            </a:r>
            <a:r>
              <a:rPr lang="en-US" sz="2400" dirty="0">
                <a:solidFill>
                  <a:schemeClr val="accent1"/>
                </a:solidFill>
              </a:rPr>
              <a:t>le</a:t>
            </a:r>
            <a:r>
              <a:rPr lang="en-US" sz="2400" dirty="0"/>
              <a:t> </a:t>
            </a:r>
            <a:r>
              <a:rPr lang="en-US" sz="2400" dirty="0" err="1"/>
              <a:t>cayó</a:t>
            </a:r>
            <a:r>
              <a:rPr lang="en-US" sz="2400" dirty="0"/>
              <a:t>		  	</a:t>
            </a:r>
            <a:r>
              <a:rPr lang="en-US" sz="2400" dirty="0" err="1">
                <a:solidFill>
                  <a:srgbClr val="FF0000"/>
                </a:solidFill>
              </a:rPr>
              <a:t>encima</a:t>
            </a:r>
            <a:r>
              <a:rPr lang="en-US" sz="2400" dirty="0"/>
              <a:t>		</a:t>
            </a:r>
            <a:r>
              <a:rPr lang="en-US" sz="2400" dirty="0">
                <a:solidFill>
                  <a:schemeClr val="accent1"/>
                </a:solidFill>
              </a:rPr>
              <a:t>al </a:t>
            </a:r>
            <a:r>
              <a:rPr lang="en-US" sz="2400" dirty="0" err="1">
                <a:solidFill>
                  <a:schemeClr val="accent1"/>
                </a:solidFill>
              </a:rPr>
              <a:t>estudiante</a:t>
            </a:r>
            <a:br>
              <a:rPr lang="en-US" sz="2400" dirty="0">
                <a:solidFill>
                  <a:schemeClr val="accent1"/>
                </a:solidFill>
              </a:rPr>
            </a:br>
            <a:r>
              <a:rPr lang="en-US" sz="2400" dirty="0">
                <a:solidFill>
                  <a:schemeClr val="accent1"/>
                </a:solidFill>
              </a:rPr>
              <a:t>      </a:t>
            </a:r>
            <a:r>
              <a:rPr lang="en-US" sz="2400" dirty="0"/>
              <a:t>the cat </a:t>
            </a:r>
            <a:r>
              <a:rPr lang="en-US" sz="2400" dirty="0">
                <a:solidFill>
                  <a:schemeClr val="accent1"/>
                </a:solidFill>
              </a:rPr>
              <a:t>pro  </a:t>
            </a:r>
            <a:r>
              <a:rPr lang="en-US" sz="2400" dirty="0"/>
              <a:t>DAT-fell			on top		to the student</a:t>
            </a:r>
          </a:p>
          <a:p>
            <a:pPr marL="457200" indent="-457200">
              <a:buAutoNum type="arabicParenBoth"/>
            </a:pPr>
            <a:endParaRPr lang="en-US" sz="2400" dirty="0"/>
          </a:p>
          <a:p>
            <a:r>
              <a:rPr lang="en-US" sz="2400" dirty="0"/>
              <a:t>(24)?? El </a:t>
            </a:r>
            <a:r>
              <a:rPr lang="en-US" sz="2400" dirty="0" err="1"/>
              <a:t>gato</a:t>
            </a:r>
            <a:r>
              <a:rPr lang="en-US" sz="2400" dirty="0"/>
              <a:t>	 </a:t>
            </a:r>
            <a:r>
              <a:rPr lang="en-US" sz="2400" dirty="0">
                <a:solidFill>
                  <a:schemeClr val="accent1"/>
                </a:solidFill>
              </a:rPr>
              <a:t>le</a:t>
            </a:r>
            <a:r>
              <a:rPr lang="en-US" sz="2400" dirty="0"/>
              <a:t> </a:t>
            </a:r>
            <a:r>
              <a:rPr lang="en-US" sz="2400" dirty="0" err="1"/>
              <a:t>cayó</a:t>
            </a:r>
            <a:r>
              <a:rPr lang="en-US" sz="2400" dirty="0"/>
              <a:t>		  	</a:t>
            </a:r>
            <a:r>
              <a:rPr lang="en-US" sz="2400" dirty="0" err="1">
                <a:solidFill>
                  <a:srgbClr val="FF0000"/>
                </a:solidFill>
              </a:rPr>
              <a:t>encima</a:t>
            </a:r>
            <a:r>
              <a:rPr lang="en-US" sz="2400" dirty="0"/>
              <a:t>		</a:t>
            </a:r>
            <a:r>
              <a:rPr lang="en-US" sz="2400" dirty="0">
                <a:solidFill>
                  <a:schemeClr val="accent1"/>
                </a:solidFill>
              </a:rPr>
              <a:t>a  la mesa</a:t>
            </a:r>
            <a:br>
              <a:rPr lang="en-US" sz="2400" dirty="0">
                <a:solidFill>
                  <a:schemeClr val="accent1"/>
                </a:solidFill>
              </a:rPr>
            </a:br>
            <a:r>
              <a:rPr lang="en-US" sz="2400" dirty="0">
                <a:solidFill>
                  <a:schemeClr val="accent1"/>
                </a:solidFill>
              </a:rPr>
              <a:t>     </a:t>
            </a:r>
            <a:r>
              <a:rPr lang="en-US" sz="2400" dirty="0"/>
              <a:t>The cat  </a:t>
            </a:r>
            <a:r>
              <a:rPr lang="en-US" sz="2400" dirty="0">
                <a:solidFill>
                  <a:schemeClr val="accent1"/>
                </a:solidFill>
              </a:rPr>
              <a:t>pro  </a:t>
            </a:r>
            <a:r>
              <a:rPr lang="en-US" sz="2400" dirty="0"/>
              <a:t>DAT-fell			on top		to the table</a:t>
            </a:r>
          </a:p>
          <a:p>
            <a:pPr marL="457200" indent="-457200">
              <a:buAutoNum type="arabicParenBoth"/>
            </a:pPr>
            <a:endParaRPr lang="en-US" sz="2400" dirty="0"/>
          </a:p>
          <a:p>
            <a:r>
              <a:rPr lang="en-US" sz="2400" dirty="0"/>
              <a:t>Non inalienable location:</a:t>
            </a:r>
          </a:p>
          <a:p>
            <a:endParaRPr lang="en-US" sz="2400" dirty="0"/>
          </a:p>
          <a:p>
            <a:r>
              <a:rPr lang="en-US" sz="2400" dirty="0"/>
              <a:t>(25)	El </a:t>
            </a:r>
            <a:r>
              <a:rPr lang="en-US" sz="2400" dirty="0" err="1"/>
              <a:t>gato</a:t>
            </a:r>
            <a:r>
              <a:rPr lang="en-US" sz="2400" dirty="0"/>
              <a:t>	 	</a:t>
            </a:r>
            <a:r>
              <a:rPr lang="en-US" sz="2400" dirty="0" err="1"/>
              <a:t>cayó</a:t>
            </a:r>
            <a:r>
              <a:rPr lang="en-US" sz="2400" dirty="0"/>
              <a:t>		  </a:t>
            </a:r>
            <a:r>
              <a:rPr lang="en-US" sz="2400" dirty="0" err="1">
                <a:solidFill>
                  <a:srgbClr val="FF0000"/>
                </a:solidFill>
              </a:rPr>
              <a:t>encima</a:t>
            </a:r>
            <a:r>
              <a:rPr lang="en-US" sz="2400" dirty="0"/>
              <a:t>	   	</a:t>
            </a:r>
            <a:r>
              <a:rPr lang="en-US" sz="2400" dirty="0">
                <a:solidFill>
                  <a:schemeClr val="accent1"/>
                </a:solidFill>
              </a:rPr>
              <a:t>del </a:t>
            </a:r>
            <a:r>
              <a:rPr lang="en-US" sz="2400" dirty="0" err="1">
                <a:solidFill>
                  <a:schemeClr val="accent1"/>
                </a:solidFill>
              </a:rPr>
              <a:t>estudiante</a:t>
            </a:r>
            <a:br>
              <a:rPr lang="en-US" sz="2400" dirty="0">
                <a:solidFill>
                  <a:schemeClr val="accent1"/>
                </a:solidFill>
              </a:rPr>
            </a:br>
            <a:r>
              <a:rPr lang="en-US" sz="2400" dirty="0">
                <a:solidFill>
                  <a:schemeClr val="accent1"/>
                </a:solidFill>
              </a:rPr>
              <a:t>	</a:t>
            </a:r>
            <a:r>
              <a:rPr lang="en-US" sz="2400" dirty="0"/>
              <a:t>The cat		fell		 on top 		of the student</a:t>
            </a:r>
          </a:p>
          <a:p>
            <a:pPr marL="457200" indent="-457200">
              <a:buAutoNum type="arabicParenBoth"/>
            </a:pPr>
            <a:endParaRPr lang="en-US" sz="2400" dirty="0"/>
          </a:p>
          <a:p>
            <a:r>
              <a:rPr lang="en-US" sz="2400" dirty="0"/>
              <a:t>(26) 	El </a:t>
            </a:r>
            <a:r>
              <a:rPr lang="en-US" sz="2400" dirty="0" err="1"/>
              <a:t>gato</a:t>
            </a:r>
            <a:r>
              <a:rPr lang="en-US" sz="2400" dirty="0"/>
              <a:t>	 	</a:t>
            </a:r>
            <a:r>
              <a:rPr lang="en-US" sz="2400" dirty="0" err="1"/>
              <a:t>cayó</a:t>
            </a:r>
            <a:r>
              <a:rPr lang="en-US" sz="2400" dirty="0"/>
              <a:t>		  </a:t>
            </a:r>
            <a:r>
              <a:rPr lang="en-US" sz="2400" dirty="0" err="1">
                <a:solidFill>
                  <a:srgbClr val="FF0000"/>
                </a:solidFill>
              </a:rPr>
              <a:t>encima</a:t>
            </a:r>
            <a:r>
              <a:rPr lang="en-US" sz="2400" dirty="0"/>
              <a:t>	   	</a:t>
            </a:r>
            <a:r>
              <a:rPr lang="en-US" sz="2400" dirty="0">
                <a:solidFill>
                  <a:schemeClr val="accent1"/>
                </a:solidFill>
              </a:rPr>
              <a:t>de la mesa</a:t>
            </a:r>
            <a:br>
              <a:rPr lang="en-US" sz="2400" dirty="0">
                <a:solidFill>
                  <a:schemeClr val="accent1"/>
                </a:solidFill>
              </a:rPr>
            </a:br>
            <a:r>
              <a:rPr lang="en-US" sz="2400" dirty="0">
                <a:solidFill>
                  <a:schemeClr val="accent1"/>
                </a:solidFill>
              </a:rPr>
              <a:t>	</a:t>
            </a:r>
            <a:r>
              <a:rPr lang="en-US" sz="2400" dirty="0"/>
              <a:t>The cat		fell		 on top 		of the table</a:t>
            </a:r>
          </a:p>
          <a:p>
            <a:pPr marL="457200" indent="-457200">
              <a:buAutoNum type="arabicParenBoth"/>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132393185"/>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Inalienable </a:t>
            </a:r>
            <a:r>
              <a:rPr lang="es-ES" dirty="0" err="1">
                <a:solidFill>
                  <a:schemeClr val="bg1">
                    <a:lumMod val="50000"/>
                  </a:schemeClr>
                </a:solidFill>
                <a:latin typeface="Arial Black" panose="020B0A04020102020204" pitchFamily="34" charset="0"/>
              </a:rPr>
              <a:t>Location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81613" y="1016402"/>
            <a:ext cx="10428773" cy="6001643"/>
          </a:xfrm>
          <a:prstGeom prst="rect">
            <a:avLst/>
          </a:prstGeom>
          <a:noFill/>
        </p:spPr>
        <p:txBody>
          <a:bodyPr wrap="square" rtlCol="0">
            <a:spAutoFit/>
          </a:bodyPr>
          <a:lstStyle/>
          <a:p>
            <a:endParaRPr lang="en-US" sz="2400" dirty="0"/>
          </a:p>
          <a:p>
            <a:r>
              <a:rPr lang="en-US" sz="2400" dirty="0"/>
              <a:t>So far it looks like inalienable location exists:</a:t>
            </a:r>
          </a:p>
          <a:p>
            <a:endParaRPr lang="en-US" sz="2400" dirty="0"/>
          </a:p>
          <a:p>
            <a:r>
              <a:rPr lang="en-US" sz="2400" dirty="0">
                <a:solidFill>
                  <a:srgbClr val="FF0000"/>
                </a:solidFill>
              </a:rPr>
              <a:t>Spatial terms </a:t>
            </a:r>
            <a:r>
              <a:rPr lang="en-US" sz="2400" dirty="0"/>
              <a:t>have special syntax when referring to animates or integral parts of things. That special syntax is manifested with the dative possession.</a:t>
            </a:r>
          </a:p>
          <a:p>
            <a:endParaRPr lang="en-US" sz="2400" dirty="0"/>
          </a:p>
          <a:p>
            <a:r>
              <a:rPr lang="en-US" sz="2400" dirty="0"/>
              <a:t>—Which spatial terms allow this special syntax?</a:t>
            </a:r>
          </a:p>
          <a:p>
            <a:endParaRPr lang="en-US" sz="2400" dirty="0"/>
          </a:p>
          <a:p>
            <a:r>
              <a:rPr lang="en-US" sz="2400" dirty="0"/>
              <a:t>—What is the similarity between spatial term and body parts?</a:t>
            </a:r>
          </a:p>
          <a:p>
            <a:endParaRPr lang="en-US" sz="2400" dirty="0"/>
          </a:p>
          <a:p>
            <a:r>
              <a:rPr lang="en-US" sz="2400" dirty="0"/>
              <a:t>—Is this inalienable meaning only allowed with the dative special syntax? </a:t>
            </a:r>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3562383433"/>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p:txBody>
          <a:bodyPr>
            <a:normAutofit fontScale="90000"/>
          </a:bodyPr>
          <a:lstStyle/>
          <a:p>
            <a:r>
              <a:rPr lang="en-US" dirty="0"/>
              <a:t>Which spatial terms allow this inalienable syntax?</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fontScale="62500" lnSpcReduction="20000"/>
          </a:bodyPr>
          <a:lstStyle/>
          <a:p>
            <a:pPr marL="0" indent="0">
              <a:buNone/>
            </a:pPr>
            <a:r>
              <a:rPr lang="en-US" b="1" dirty="0">
                <a:solidFill>
                  <a:srgbClr val="FF0000"/>
                </a:solidFill>
              </a:rPr>
              <a:t>a) Spatial Relational Nouns of the structure P+ DET+N</a:t>
            </a:r>
          </a:p>
          <a:p>
            <a:pPr marL="0" indent="0">
              <a:buNone/>
            </a:pPr>
            <a:r>
              <a:rPr lang="en-US" dirty="0">
                <a:solidFill>
                  <a:schemeClr val="bg1">
                    <a:lumMod val="50000"/>
                  </a:schemeClr>
                </a:solidFill>
              </a:rPr>
              <a:t> </a:t>
            </a:r>
          </a:p>
          <a:p>
            <a:pPr marL="0" indent="0">
              <a:buNone/>
            </a:pPr>
            <a:r>
              <a:rPr lang="en-US" dirty="0"/>
              <a:t>   A +L+ </a:t>
            </a:r>
            <a:r>
              <a:rPr lang="en-US" dirty="0" err="1"/>
              <a:t>lado</a:t>
            </a:r>
            <a:r>
              <a:rPr lang="en-US" dirty="0"/>
              <a:t>     de…</a:t>
            </a:r>
          </a:p>
          <a:p>
            <a:pPr marL="0" indent="0">
              <a:buNone/>
            </a:pPr>
            <a:r>
              <a:rPr lang="en-US" dirty="0"/>
              <a:t>    A +L+ </a:t>
            </a:r>
            <a:r>
              <a:rPr lang="en-US" dirty="0" err="1"/>
              <a:t>costat</a:t>
            </a:r>
            <a:r>
              <a:rPr lang="en-US" dirty="0"/>
              <a:t>  de…</a:t>
            </a:r>
          </a:p>
          <a:p>
            <a:pPr marL="0" indent="0">
              <a:buNone/>
            </a:pPr>
            <a:br>
              <a:rPr lang="en-US" dirty="0"/>
            </a:br>
            <a:r>
              <a:rPr lang="en-US" dirty="0"/>
              <a:t>   to  the side of</a:t>
            </a:r>
          </a:p>
          <a:p>
            <a:pPr>
              <a:buFontTx/>
              <a:buChar char="-"/>
            </a:pPr>
            <a:r>
              <a:rPr lang="en-US" dirty="0">
                <a:solidFill>
                  <a:srgbClr val="FF0000"/>
                </a:solidFill>
              </a:rPr>
              <a:t>[Measure P. [ P+ D+ NP+ Ground ]:</a:t>
            </a:r>
          </a:p>
          <a:p>
            <a:pPr marL="0" indent="0">
              <a:buNone/>
            </a:pPr>
            <a:r>
              <a:rPr lang="en-US" dirty="0">
                <a:solidFill>
                  <a:schemeClr val="bg1">
                    <a:lumMod val="50000"/>
                  </a:schemeClr>
                </a:solidFill>
              </a:rPr>
              <a:t>	</a:t>
            </a:r>
          </a:p>
          <a:p>
            <a:pPr marL="0" indent="0">
              <a:buNone/>
            </a:pPr>
            <a:r>
              <a:rPr lang="en-US" dirty="0"/>
              <a:t> (27)  Dos     metros  a      la    </a:t>
            </a:r>
            <a:r>
              <a:rPr lang="en-US" dirty="0" err="1"/>
              <a:t>izquierda</a:t>
            </a:r>
            <a:r>
              <a:rPr lang="en-US" dirty="0"/>
              <a:t>   de Juan</a:t>
            </a:r>
          </a:p>
          <a:p>
            <a:pPr marL="0" indent="0">
              <a:buNone/>
            </a:pPr>
            <a:r>
              <a:rPr lang="en-US" dirty="0"/>
              <a:t>           two meters	to to    the  left 	    of Juan</a:t>
            </a:r>
          </a:p>
          <a:p>
            <a:pPr marL="0" indent="0">
              <a:buNone/>
            </a:pPr>
            <a:endParaRPr lang="en-US" dirty="0"/>
          </a:p>
          <a:p>
            <a:pPr marL="0" indent="0">
              <a:buNone/>
            </a:pPr>
            <a:r>
              <a:rPr lang="en-US" dirty="0">
                <a:solidFill>
                  <a:srgbClr val="FF0000"/>
                </a:solidFill>
              </a:rPr>
              <a:t>—Allow locative </a:t>
            </a:r>
            <a:r>
              <a:rPr lang="en-US" i="1" dirty="0">
                <a:solidFill>
                  <a:srgbClr val="FF0000"/>
                </a:solidFill>
              </a:rPr>
              <a:t>here</a:t>
            </a:r>
            <a:r>
              <a:rPr lang="en-US" dirty="0">
                <a:solidFill>
                  <a:srgbClr val="FF0000"/>
                </a:solidFill>
              </a:rPr>
              <a:t>: [</a:t>
            </a:r>
            <a:r>
              <a:rPr lang="en-US" dirty="0" err="1">
                <a:solidFill>
                  <a:srgbClr val="FF0000"/>
                </a:solidFill>
              </a:rPr>
              <a:t>Aquí</a:t>
            </a:r>
            <a:r>
              <a:rPr lang="en-US" dirty="0">
                <a:solidFill>
                  <a:srgbClr val="FF0000"/>
                </a:solidFill>
              </a:rPr>
              <a:t> 	[P+ 	D+	 axial part	+ Ground]]. </a:t>
            </a:r>
          </a:p>
          <a:p>
            <a:pPr marL="0" indent="0">
              <a:buNone/>
            </a:pPr>
            <a:br>
              <a:rPr lang="en-US" dirty="0">
                <a:solidFill>
                  <a:srgbClr val="FF0000"/>
                </a:solidFill>
              </a:rPr>
            </a:br>
            <a:r>
              <a:rPr lang="en-US" dirty="0"/>
              <a:t> (28) </a:t>
            </a:r>
            <a:r>
              <a:rPr lang="en-US" dirty="0" err="1"/>
              <a:t>Aquí</a:t>
            </a:r>
            <a:r>
              <a:rPr lang="en-US" dirty="0"/>
              <a:t> 		a 	la	 </a:t>
            </a:r>
            <a:r>
              <a:rPr lang="en-US" dirty="0" err="1"/>
              <a:t>izquierda</a:t>
            </a:r>
            <a:r>
              <a:rPr lang="en-US" dirty="0"/>
              <a:t> 	  de Juan</a:t>
            </a:r>
            <a:br>
              <a:rPr lang="en-US" dirty="0"/>
            </a:br>
            <a:br>
              <a:rPr lang="en-US" dirty="0"/>
            </a:br>
            <a:r>
              <a:rPr lang="en-US" dirty="0"/>
              <a:t>         Here		to 	the 	 left		of Juan</a:t>
            </a:r>
            <a:br>
              <a:rPr lang="en-US" dirty="0">
                <a:solidFill>
                  <a:schemeClr val="bg1">
                    <a:lumMod val="50000"/>
                  </a:schemeClr>
                </a:solidFill>
              </a:rPr>
            </a:br>
            <a:endParaRPr lang="es-ES" dirty="0"/>
          </a:p>
        </p:txBody>
      </p:sp>
    </p:spTree>
    <p:extLst>
      <p:ext uri="{BB962C8B-B14F-4D97-AF65-F5344CB8AC3E}">
        <p14:creationId xmlns:p14="http://schemas.microsoft.com/office/powerpoint/2010/main" val="91141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p:txBody>
          <a:bodyPr>
            <a:normAutofit fontScale="90000"/>
          </a:bodyPr>
          <a:lstStyle/>
          <a:p>
            <a:r>
              <a:rPr lang="en-US" dirty="0"/>
              <a:t>Which spatial terms allow this inalienable syntax?</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fontScale="85000" lnSpcReduction="20000"/>
          </a:bodyPr>
          <a:lstStyle/>
          <a:p>
            <a:pPr marL="0" indent="0">
              <a:buNone/>
            </a:pPr>
            <a:r>
              <a:rPr lang="en-US" b="1" dirty="0">
                <a:solidFill>
                  <a:srgbClr val="FF0000"/>
                </a:solidFill>
              </a:rPr>
              <a:t>a) Relational spatial  Nouns of the structure P+ DET+N</a:t>
            </a:r>
          </a:p>
          <a:p>
            <a:pPr marL="0" indent="0">
              <a:buNone/>
            </a:pPr>
            <a:r>
              <a:rPr lang="en-US" dirty="0">
                <a:solidFill>
                  <a:schemeClr val="bg1">
                    <a:lumMod val="50000"/>
                  </a:schemeClr>
                </a:solidFill>
              </a:rPr>
              <a:t> </a:t>
            </a:r>
          </a:p>
          <a:p>
            <a:pPr marL="0" indent="0">
              <a:buNone/>
            </a:pPr>
            <a:r>
              <a:rPr lang="en-US" dirty="0"/>
              <a:t>   A +L+ Lado     de…</a:t>
            </a:r>
          </a:p>
          <a:p>
            <a:pPr marL="0" indent="0">
              <a:buNone/>
            </a:pPr>
            <a:r>
              <a:rPr lang="en-US" dirty="0"/>
              <a:t>    A +L+ </a:t>
            </a:r>
            <a:r>
              <a:rPr lang="en-US" dirty="0" err="1"/>
              <a:t>costat</a:t>
            </a:r>
            <a:r>
              <a:rPr lang="en-US" dirty="0"/>
              <a:t>  de…</a:t>
            </a:r>
          </a:p>
          <a:p>
            <a:pPr marL="0" indent="0">
              <a:buNone/>
            </a:pPr>
            <a:r>
              <a:rPr lang="en-US" dirty="0"/>
              <a:t>    to  the side of</a:t>
            </a:r>
          </a:p>
          <a:p>
            <a:pPr marL="0" indent="0">
              <a:buNone/>
            </a:pPr>
            <a:endParaRPr lang="en-US" dirty="0"/>
          </a:p>
          <a:p>
            <a:pPr>
              <a:buFontTx/>
              <a:buChar char="-"/>
            </a:pPr>
            <a:r>
              <a:rPr lang="en-US" dirty="0">
                <a:solidFill>
                  <a:srgbClr val="FF0000"/>
                </a:solidFill>
              </a:rPr>
              <a:t>Allow datives  DAT V   [ P+ D+ NP+  ]:</a:t>
            </a:r>
          </a:p>
          <a:p>
            <a:pPr marL="0" indent="0">
              <a:buNone/>
            </a:pPr>
            <a:r>
              <a:rPr lang="en-US" dirty="0"/>
              <a:t>(29). A Juan	 se 	le </a:t>
            </a:r>
            <a:r>
              <a:rPr lang="en-US" dirty="0" err="1"/>
              <a:t>puso</a:t>
            </a:r>
            <a:r>
              <a:rPr lang="en-US" dirty="0"/>
              <a:t> 	al </a:t>
            </a:r>
            <a:r>
              <a:rPr lang="en-US" dirty="0" err="1"/>
              <a:t>lado</a:t>
            </a:r>
            <a:r>
              <a:rPr lang="en-US" dirty="0"/>
              <a:t>	</a:t>
            </a:r>
            <a:br>
              <a:rPr lang="en-US" dirty="0"/>
            </a:br>
            <a:r>
              <a:rPr lang="en-US" dirty="0"/>
              <a:t>         to Juan    se 	</a:t>
            </a:r>
            <a:r>
              <a:rPr lang="en-US" dirty="0">
                <a:solidFill>
                  <a:srgbClr val="FF0000"/>
                </a:solidFill>
              </a:rPr>
              <a:t>DAT-</a:t>
            </a:r>
            <a:r>
              <a:rPr lang="en-US" dirty="0"/>
              <a:t>put	on the side</a:t>
            </a:r>
          </a:p>
          <a:p>
            <a:pPr marL="0" indent="0">
              <a:buNone/>
            </a:pPr>
            <a:r>
              <a:rPr lang="en-US" dirty="0"/>
              <a:t>(30). Al  Joan	 	li  </a:t>
            </a:r>
            <a:r>
              <a:rPr lang="en-US" dirty="0" err="1"/>
              <a:t>va</a:t>
            </a:r>
            <a:r>
              <a:rPr lang="en-US" dirty="0"/>
              <a:t> </a:t>
            </a:r>
            <a:r>
              <a:rPr lang="en-US" dirty="0" err="1"/>
              <a:t>anar</a:t>
            </a:r>
            <a:r>
              <a:rPr lang="en-US" dirty="0"/>
              <a:t> 	al </a:t>
            </a:r>
            <a:r>
              <a:rPr lang="en-US" dirty="0" err="1"/>
              <a:t>costat</a:t>
            </a:r>
            <a:r>
              <a:rPr lang="en-US" dirty="0"/>
              <a:t>	</a:t>
            </a:r>
            <a:br>
              <a:rPr lang="en-US" dirty="0"/>
            </a:br>
            <a:r>
              <a:rPr lang="en-US" dirty="0"/>
              <a:t>         to Juan    	 	</a:t>
            </a:r>
            <a:r>
              <a:rPr lang="en-US" dirty="0">
                <a:solidFill>
                  <a:srgbClr val="FF0000"/>
                </a:solidFill>
              </a:rPr>
              <a:t>DAT-</a:t>
            </a:r>
            <a:r>
              <a:rPr lang="en-US" dirty="0"/>
              <a:t>go 	on the side</a:t>
            </a:r>
          </a:p>
          <a:p>
            <a:pPr marL="0" indent="0">
              <a:buNone/>
            </a:pPr>
            <a:endParaRPr lang="en-US" dirty="0"/>
          </a:p>
          <a:p>
            <a:pPr marL="0" indent="0">
              <a:buNone/>
            </a:pPr>
            <a:br>
              <a:rPr lang="en-US" dirty="0">
                <a:solidFill>
                  <a:schemeClr val="bg1">
                    <a:lumMod val="50000"/>
                  </a:schemeClr>
                </a:solidFill>
              </a:rPr>
            </a:br>
            <a:endParaRPr lang="es-ES" dirty="0"/>
          </a:p>
        </p:txBody>
      </p:sp>
    </p:spTree>
    <p:extLst>
      <p:ext uri="{BB962C8B-B14F-4D97-AF65-F5344CB8AC3E}">
        <p14:creationId xmlns:p14="http://schemas.microsoft.com/office/powerpoint/2010/main" val="932318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p:txBody>
          <a:bodyPr>
            <a:normAutofit fontScale="90000"/>
          </a:bodyPr>
          <a:lstStyle/>
          <a:p>
            <a:r>
              <a:rPr lang="en-US" dirty="0"/>
              <a:t>Which spatial terms allow this inalienable syntax?</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fontScale="70000" lnSpcReduction="20000"/>
          </a:bodyPr>
          <a:lstStyle/>
          <a:p>
            <a:pPr marL="0" indent="0">
              <a:buNone/>
            </a:pPr>
            <a:r>
              <a:rPr lang="en-US" b="1" dirty="0">
                <a:solidFill>
                  <a:srgbClr val="FF0000"/>
                </a:solidFill>
              </a:rPr>
              <a:t>b) axial Parts (using </a:t>
            </a:r>
            <a:r>
              <a:rPr lang="en-US" b="1" dirty="0" err="1">
                <a:solidFill>
                  <a:srgbClr val="FF0000"/>
                </a:solidFill>
              </a:rPr>
              <a:t>Svenonius</a:t>
            </a:r>
            <a:r>
              <a:rPr lang="en-US" b="1" dirty="0">
                <a:solidFill>
                  <a:srgbClr val="FF0000"/>
                </a:solidFill>
              </a:rPr>
              <a:t> 2006 terminology)</a:t>
            </a:r>
          </a:p>
          <a:p>
            <a:pPr marL="0" indent="0">
              <a:buNone/>
            </a:pPr>
            <a:r>
              <a:rPr lang="en-US" dirty="0">
                <a:solidFill>
                  <a:schemeClr val="bg1">
                    <a:lumMod val="50000"/>
                  </a:schemeClr>
                </a:solidFill>
              </a:rPr>
              <a:t> </a:t>
            </a:r>
          </a:p>
          <a:p>
            <a:pPr marL="0" indent="0">
              <a:buNone/>
            </a:pPr>
            <a:r>
              <a:rPr lang="en-US" dirty="0"/>
              <a:t>   </a:t>
            </a:r>
            <a:r>
              <a:rPr lang="en-US" dirty="0" err="1"/>
              <a:t>detrás</a:t>
            </a:r>
            <a:r>
              <a:rPr lang="en-US" dirty="0"/>
              <a:t>, </a:t>
            </a:r>
            <a:r>
              <a:rPr lang="en-US" dirty="0" err="1"/>
              <a:t>delante</a:t>
            </a:r>
            <a:r>
              <a:rPr lang="en-US" dirty="0"/>
              <a:t>, </a:t>
            </a:r>
            <a:r>
              <a:rPr lang="en-US" dirty="0" err="1"/>
              <a:t>cerca</a:t>
            </a:r>
            <a:r>
              <a:rPr lang="en-US" dirty="0"/>
              <a:t>, </a:t>
            </a:r>
            <a:r>
              <a:rPr lang="en-US" dirty="0" err="1"/>
              <a:t>lejos</a:t>
            </a:r>
            <a:r>
              <a:rPr lang="en-US" dirty="0"/>
              <a:t>…</a:t>
            </a:r>
          </a:p>
          <a:p>
            <a:pPr marL="0" indent="0">
              <a:buNone/>
            </a:pPr>
            <a:r>
              <a:rPr lang="en-US" dirty="0"/>
              <a:t>    </a:t>
            </a:r>
            <a:r>
              <a:rPr lang="en-US" dirty="0" err="1"/>
              <a:t>davant</a:t>
            </a:r>
            <a:r>
              <a:rPr lang="en-US" dirty="0"/>
              <a:t>, </a:t>
            </a:r>
            <a:r>
              <a:rPr lang="en-US" dirty="0" err="1"/>
              <a:t>darrera</a:t>
            </a:r>
            <a:r>
              <a:rPr lang="en-US" dirty="0"/>
              <a:t>, a prop, </a:t>
            </a:r>
            <a:r>
              <a:rPr lang="en-US" dirty="0" err="1"/>
              <a:t>lluny</a:t>
            </a:r>
            <a:endParaRPr lang="en-US" dirty="0"/>
          </a:p>
          <a:p>
            <a:pPr marL="0" indent="0">
              <a:buNone/>
            </a:pPr>
            <a:r>
              <a:rPr lang="en-US" dirty="0"/>
              <a:t>   in front, behind, next to, far</a:t>
            </a:r>
          </a:p>
          <a:p>
            <a:pPr>
              <a:buFontTx/>
              <a:buChar char="-"/>
            </a:pPr>
            <a:br>
              <a:rPr lang="en-US" dirty="0"/>
            </a:br>
            <a:r>
              <a:rPr lang="en-US" dirty="0">
                <a:solidFill>
                  <a:srgbClr val="FF0000"/>
                </a:solidFill>
              </a:rPr>
              <a:t>—[Measure P [ axial parts+ Ground ]:</a:t>
            </a:r>
            <a:r>
              <a:rPr lang="en-US" dirty="0">
                <a:solidFill>
                  <a:schemeClr val="bg1">
                    <a:lumMod val="50000"/>
                  </a:schemeClr>
                </a:solidFill>
              </a:rPr>
              <a:t>	</a:t>
            </a:r>
          </a:p>
          <a:p>
            <a:pPr marL="0" indent="0">
              <a:buNone/>
            </a:pPr>
            <a:r>
              <a:rPr lang="en-US" dirty="0"/>
              <a:t> (31)  Dos     metros  </a:t>
            </a:r>
            <a:r>
              <a:rPr lang="en-US" dirty="0" err="1"/>
              <a:t>detrás</a:t>
            </a:r>
            <a:r>
              <a:rPr lang="en-US" dirty="0"/>
              <a:t>	de Juan</a:t>
            </a:r>
          </a:p>
          <a:p>
            <a:pPr marL="0" indent="0">
              <a:buNone/>
            </a:pPr>
            <a:r>
              <a:rPr lang="en-US" dirty="0"/>
              <a:t>           two meters	 behind	   	of Juan</a:t>
            </a:r>
          </a:p>
          <a:p>
            <a:pPr marL="0" indent="0">
              <a:buNone/>
            </a:pPr>
            <a:r>
              <a:rPr lang="en-US" dirty="0">
                <a:solidFill>
                  <a:srgbClr val="FF0000"/>
                </a:solidFill>
              </a:rPr>
              <a:t>—Allow locative </a:t>
            </a:r>
            <a:r>
              <a:rPr lang="en-US" i="1" dirty="0">
                <a:solidFill>
                  <a:srgbClr val="FF0000"/>
                </a:solidFill>
              </a:rPr>
              <a:t>here</a:t>
            </a:r>
            <a:r>
              <a:rPr lang="en-US" dirty="0">
                <a:solidFill>
                  <a:srgbClr val="FF0000"/>
                </a:solidFill>
              </a:rPr>
              <a:t>: [</a:t>
            </a:r>
            <a:r>
              <a:rPr lang="en-US" dirty="0" err="1">
                <a:solidFill>
                  <a:srgbClr val="FF0000"/>
                </a:solidFill>
              </a:rPr>
              <a:t>Aquí</a:t>
            </a:r>
            <a:r>
              <a:rPr lang="en-US" dirty="0">
                <a:solidFill>
                  <a:srgbClr val="FF0000"/>
                </a:solidFill>
              </a:rPr>
              <a:t> 	[P+ 	D+	 </a:t>
            </a:r>
            <a:r>
              <a:rPr lang="en-US" dirty="0" err="1">
                <a:solidFill>
                  <a:srgbClr val="FF0000"/>
                </a:solidFill>
              </a:rPr>
              <a:t>Parte</a:t>
            </a:r>
            <a:r>
              <a:rPr lang="en-US" dirty="0">
                <a:solidFill>
                  <a:srgbClr val="FF0000"/>
                </a:solidFill>
              </a:rPr>
              <a:t> axial	+ Ground]]. </a:t>
            </a:r>
          </a:p>
          <a:p>
            <a:pPr marL="0" indent="0">
              <a:buNone/>
            </a:pPr>
            <a:br>
              <a:rPr lang="en-US" dirty="0">
                <a:solidFill>
                  <a:srgbClr val="FF0000"/>
                </a:solidFill>
              </a:rPr>
            </a:br>
            <a:r>
              <a:rPr lang="en-US" dirty="0"/>
              <a:t> (32)</a:t>
            </a:r>
            <a:r>
              <a:rPr lang="en-US" dirty="0" err="1"/>
              <a:t>Aquí</a:t>
            </a:r>
            <a:r>
              <a:rPr lang="en-US" dirty="0"/>
              <a:t> 	</a:t>
            </a:r>
            <a:r>
              <a:rPr lang="en-US" dirty="0" err="1"/>
              <a:t>detrás</a:t>
            </a:r>
            <a:r>
              <a:rPr lang="en-US" dirty="0"/>
              <a:t> 	  de Juan</a:t>
            </a:r>
            <a:br>
              <a:rPr lang="en-US" dirty="0"/>
            </a:br>
            <a:br>
              <a:rPr lang="en-US" dirty="0"/>
            </a:br>
            <a:r>
              <a:rPr lang="en-US" dirty="0"/>
              <a:t>    Here		behind 	    of Juan</a:t>
            </a:r>
          </a:p>
          <a:p>
            <a:pPr marL="0" indent="0">
              <a:buNone/>
            </a:pPr>
            <a:br>
              <a:rPr lang="en-US" dirty="0">
                <a:solidFill>
                  <a:schemeClr val="bg1">
                    <a:lumMod val="50000"/>
                  </a:schemeClr>
                </a:solidFill>
              </a:rPr>
            </a:br>
            <a:endParaRPr lang="es-ES" dirty="0"/>
          </a:p>
        </p:txBody>
      </p:sp>
    </p:spTree>
    <p:extLst>
      <p:ext uri="{BB962C8B-B14F-4D97-AF65-F5344CB8AC3E}">
        <p14:creationId xmlns:p14="http://schemas.microsoft.com/office/powerpoint/2010/main" val="1034815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a:xfrm>
            <a:off x="838200" y="374551"/>
            <a:ext cx="10515600" cy="1325563"/>
          </a:xfrm>
        </p:spPr>
        <p:txBody>
          <a:bodyPr>
            <a:normAutofit fontScale="90000"/>
          </a:bodyPr>
          <a:lstStyle/>
          <a:p>
            <a:r>
              <a:rPr lang="en-US" dirty="0"/>
              <a:t>Which spatial terms allow this inalienable syntax?</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a:bodyPr>
          <a:lstStyle/>
          <a:p>
            <a:pPr marL="0" indent="0">
              <a:buNone/>
            </a:pPr>
            <a:r>
              <a:rPr lang="en-US" b="1" dirty="0">
                <a:solidFill>
                  <a:srgbClr val="FF0000"/>
                </a:solidFill>
              </a:rPr>
              <a:t>b) axial Parts</a:t>
            </a:r>
          </a:p>
          <a:p>
            <a:pPr marL="0" indent="0">
              <a:buNone/>
            </a:pPr>
            <a:r>
              <a:rPr lang="en-US" dirty="0">
                <a:solidFill>
                  <a:schemeClr val="bg1">
                    <a:lumMod val="50000"/>
                  </a:schemeClr>
                </a:solidFill>
              </a:rPr>
              <a:t> </a:t>
            </a:r>
          </a:p>
          <a:p>
            <a:pPr marL="0" indent="0">
              <a:buNone/>
            </a:pPr>
            <a:r>
              <a:rPr lang="en-US" dirty="0"/>
              <a:t>   </a:t>
            </a:r>
            <a:br>
              <a:rPr lang="en-US" dirty="0"/>
            </a:br>
            <a:r>
              <a:rPr lang="en-US" dirty="0">
                <a:solidFill>
                  <a:srgbClr val="FF0000"/>
                </a:solidFill>
              </a:rPr>
              <a:t>Allow datives  DAT V   [ P+ Axial Part+ e ]:</a:t>
            </a:r>
          </a:p>
          <a:p>
            <a:pPr marL="0" indent="0">
              <a:buNone/>
            </a:pPr>
            <a:r>
              <a:rPr lang="en-US" dirty="0"/>
              <a:t>(29). A Juan	 se 	le </a:t>
            </a:r>
            <a:r>
              <a:rPr lang="en-US" dirty="0" err="1"/>
              <a:t>puso</a:t>
            </a:r>
            <a:r>
              <a:rPr lang="en-US" dirty="0"/>
              <a:t> 	</a:t>
            </a:r>
            <a:r>
              <a:rPr lang="en-US" dirty="0" err="1"/>
              <a:t>delante</a:t>
            </a:r>
            <a:r>
              <a:rPr lang="en-US" dirty="0"/>
              <a:t>	</a:t>
            </a:r>
            <a:br>
              <a:rPr lang="en-US" dirty="0"/>
            </a:br>
            <a:r>
              <a:rPr lang="en-US" dirty="0"/>
              <a:t>         to Juan    se 	</a:t>
            </a:r>
            <a:r>
              <a:rPr lang="en-US" dirty="0">
                <a:solidFill>
                  <a:srgbClr val="FF0000"/>
                </a:solidFill>
              </a:rPr>
              <a:t>DAT-</a:t>
            </a:r>
            <a:r>
              <a:rPr lang="en-US" dirty="0"/>
              <a:t>put	in front</a:t>
            </a:r>
          </a:p>
          <a:p>
            <a:pPr marL="0" indent="0">
              <a:buNone/>
            </a:pPr>
            <a:r>
              <a:rPr lang="en-US" dirty="0"/>
              <a:t>(30). Al  Joan	 se 	li  </a:t>
            </a:r>
            <a:r>
              <a:rPr lang="en-US" dirty="0" err="1"/>
              <a:t>va</a:t>
            </a:r>
            <a:r>
              <a:rPr lang="en-US" dirty="0"/>
              <a:t> </a:t>
            </a:r>
            <a:r>
              <a:rPr lang="en-US" dirty="0" err="1"/>
              <a:t>posar</a:t>
            </a:r>
            <a:r>
              <a:rPr lang="en-US" dirty="0"/>
              <a:t> 	</a:t>
            </a:r>
            <a:r>
              <a:rPr lang="en-US" dirty="0" err="1"/>
              <a:t>lluny-sota</a:t>
            </a:r>
            <a:r>
              <a:rPr lang="en-US" dirty="0"/>
              <a:t>	</a:t>
            </a:r>
            <a:br>
              <a:rPr lang="en-US" dirty="0"/>
            </a:br>
            <a:r>
              <a:rPr lang="en-US" dirty="0"/>
              <a:t>         to Juan    	se     </a:t>
            </a:r>
            <a:r>
              <a:rPr lang="en-US" dirty="0">
                <a:solidFill>
                  <a:srgbClr val="FF0000"/>
                </a:solidFill>
              </a:rPr>
              <a:t>DAT-</a:t>
            </a:r>
            <a:r>
              <a:rPr lang="en-US" dirty="0"/>
              <a:t>put	far-under</a:t>
            </a:r>
          </a:p>
          <a:p>
            <a:pPr marL="0" indent="0">
              <a:buNone/>
            </a:pPr>
            <a:br>
              <a:rPr lang="en-US" dirty="0">
                <a:solidFill>
                  <a:schemeClr val="bg1">
                    <a:lumMod val="50000"/>
                  </a:schemeClr>
                </a:solidFill>
              </a:rPr>
            </a:br>
            <a:endParaRPr lang="es-ES" dirty="0"/>
          </a:p>
        </p:txBody>
      </p:sp>
    </p:spTree>
    <p:extLst>
      <p:ext uri="{BB962C8B-B14F-4D97-AF65-F5344CB8AC3E}">
        <p14:creationId xmlns:p14="http://schemas.microsoft.com/office/powerpoint/2010/main" val="820995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p:txBody>
          <a:bodyPr>
            <a:normAutofit fontScale="90000"/>
          </a:bodyPr>
          <a:lstStyle/>
          <a:p>
            <a:r>
              <a:rPr lang="en-US" dirty="0"/>
              <a:t>But other prepositional elements  related to axial parts are not permitted:</a:t>
            </a:r>
            <a:br>
              <a:rPr lang="en-US" dirty="0"/>
            </a:b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fontScale="92500" lnSpcReduction="10000"/>
          </a:bodyPr>
          <a:lstStyle/>
          <a:p>
            <a:pPr marL="0" indent="0">
              <a:buNone/>
            </a:pPr>
            <a:r>
              <a:rPr lang="en-US" dirty="0" err="1">
                <a:solidFill>
                  <a:srgbClr val="FF0000"/>
                </a:solidFill>
              </a:rPr>
              <a:t>tras</a:t>
            </a:r>
            <a:r>
              <a:rPr lang="en-US" dirty="0">
                <a:solidFill>
                  <a:srgbClr val="FF0000"/>
                </a:solidFill>
              </a:rPr>
              <a:t>, bajo, ante </a:t>
            </a:r>
            <a:r>
              <a:rPr lang="en-US" dirty="0"/>
              <a:t>(studied by Fraga 2020)</a:t>
            </a:r>
            <a:br>
              <a:rPr lang="en-US" dirty="0">
                <a:solidFill>
                  <a:schemeClr val="bg1">
                    <a:lumMod val="50000"/>
                  </a:schemeClr>
                </a:solidFill>
              </a:rPr>
            </a:br>
            <a:r>
              <a:rPr lang="en-US" dirty="0">
                <a:solidFill>
                  <a:schemeClr val="bg1">
                    <a:lumMod val="50000"/>
                  </a:schemeClr>
                </a:solidFill>
              </a:rPr>
              <a:t>  </a:t>
            </a:r>
          </a:p>
          <a:p>
            <a:pPr marL="0" indent="0">
              <a:buNone/>
            </a:pPr>
            <a:r>
              <a:rPr lang="en-US" b="1" dirty="0"/>
              <a:t>Many of them are subpart of the complex prepositions above: </a:t>
            </a:r>
            <a:r>
              <a:rPr lang="en-US" dirty="0"/>
              <a:t>de-</a:t>
            </a:r>
            <a:r>
              <a:rPr lang="en-US" dirty="0" err="1">
                <a:solidFill>
                  <a:srgbClr val="FF0000"/>
                </a:solidFill>
              </a:rPr>
              <a:t>trás</a:t>
            </a:r>
            <a:r>
              <a:rPr lang="en-US" dirty="0"/>
              <a:t>, de-</a:t>
            </a:r>
            <a:r>
              <a:rPr lang="en-US" dirty="0">
                <a:solidFill>
                  <a:srgbClr val="FF0000"/>
                </a:solidFill>
              </a:rPr>
              <a:t>bajo</a:t>
            </a:r>
            <a:r>
              <a:rPr lang="en-US" dirty="0"/>
              <a:t>, del-</a:t>
            </a:r>
            <a:r>
              <a:rPr lang="en-US" dirty="0">
                <a:solidFill>
                  <a:srgbClr val="FF0000"/>
                </a:solidFill>
              </a:rPr>
              <a:t>ante</a:t>
            </a:r>
          </a:p>
          <a:p>
            <a:pPr marL="0" indent="0">
              <a:buNone/>
            </a:pPr>
            <a:r>
              <a:rPr lang="en-US" dirty="0">
                <a:solidFill>
                  <a:srgbClr val="FF0000"/>
                </a:solidFill>
              </a:rPr>
              <a:t>Of-hind, of-under-of front</a:t>
            </a:r>
          </a:p>
          <a:p>
            <a:pPr marL="0" indent="0">
              <a:buNone/>
            </a:pPr>
            <a:r>
              <a:rPr lang="en-US" dirty="0">
                <a:solidFill>
                  <a:schemeClr val="tx2"/>
                </a:solidFill>
              </a:rPr>
              <a:t>The ground is not spatial</a:t>
            </a:r>
          </a:p>
          <a:p>
            <a:pPr marL="0" indent="0">
              <a:buNone/>
            </a:pPr>
            <a:r>
              <a:rPr lang="en-US" dirty="0"/>
              <a:t>(31)</a:t>
            </a:r>
            <a:r>
              <a:rPr lang="en-US" dirty="0" err="1"/>
              <a:t>tras</a:t>
            </a:r>
            <a:r>
              <a:rPr lang="en-US" dirty="0"/>
              <a:t> la </a:t>
            </a:r>
            <a:r>
              <a:rPr lang="en-US" dirty="0" err="1"/>
              <a:t>lucha</a:t>
            </a:r>
            <a:endParaRPr lang="en-US" dirty="0"/>
          </a:p>
          <a:p>
            <a:pPr marL="0" indent="0">
              <a:buNone/>
            </a:pPr>
            <a:r>
              <a:rPr lang="en-US" dirty="0"/>
              <a:t>      after the fight</a:t>
            </a:r>
          </a:p>
          <a:p>
            <a:pPr marL="0" indent="0">
              <a:buNone/>
            </a:pPr>
            <a:r>
              <a:rPr lang="en-US" dirty="0"/>
              <a:t>(32)ante el </a:t>
            </a:r>
            <a:r>
              <a:rPr lang="en-US" dirty="0" err="1"/>
              <a:t>peligro</a:t>
            </a:r>
            <a:endParaRPr lang="en-US" dirty="0"/>
          </a:p>
          <a:p>
            <a:pPr marL="0" indent="0">
              <a:buNone/>
            </a:pPr>
            <a:r>
              <a:rPr lang="en-US" dirty="0"/>
              <a:t>       before the danger</a:t>
            </a:r>
          </a:p>
          <a:p>
            <a:pPr marL="0" indent="0">
              <a:buNone/>
            </a:pPr>
            <a:br>
              <a:rPr lang="en-US" dirty="0">
                <a:solidFill>
                  <a:schemeClr val="bg1">
                    <a:lumMod val="50000"/>
                  </a:schemeClr>
                </a:solidFill>
              </a:rPr>
            </a:br>
            <a:endParaRPr lang="es-ES" dirty="0"/>
          </a:p>
        </p:txBody>
      </p:sp>
    </p:spTree>
    <p:extLst>
      <p:ext uri="{BB962C8B-B14F-4D97-AF65-F5344CB8AC3E}">
        <p14:creationId xmlns:p14="http://schemas.microsoft.com/office/powerpoint/2010/main" val="3345686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p:txBody>
          <a:bodyPr>
            <a:normAutofit fontScale="90000"/>
          </a:bodyPr>
          <a:lstStyle/>
          <a:p>
            <a:r>
              <a:rPr lang="en-US" dirty="0"/>
              <a:t>But other prepositional expressions  related to axial parts are not permitted:</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fontScale="25000" lnSpcReduction="20000"/>
          </a:bodyPr>
          <a:lstStyle/>
          <a:p>
            <a:pPr marL="0" indent="0">
              <a:buNone/>
            </a:pPr>
            <a:r>
              <a:rPr lang="en-US" sz="8000" b="1" dirty="0" err="1"/>
              <a:t>tras</a:t>
            </a:r>
            <a:r>
              <a:rPr lang="en-US" sz="8000" b="1" dirty="0"/>
              <a:t>, bajo, antes</a:t>
            </a:r>
          </a:p>
          <a:p>
            <a:pPr marL="0" indent="0">
              <a:buNone/>
            </a:pPr>
            <a:br>
              <a:rPr lang="en-US" sz="8000" dirty="0">
                <a:solidFill>
                  <a:schemeClr val="bg1">
                    <a:lumMod val="50000"/>
                  </a:schemeClr>
                </a:solidFill>
              </a:rPr>
            </a:br>
            <a:r>
              <a:rPr lang="en-US" sz="8000" dirty="0">
                <a:solidFill>
                  <a:schemeClr val="bg1">
                    <a:lumMod val="50000"/>
                  </a:schemeClr>
                </a:solidFill>
              </a:rPr>
              <a:t>  </a:t>
            </a:r>
            <a:r>
              <a:rPr lang="en-US" sz="8000" dirty="0">
                <a:solidFill>
                  <a:srgbClr val="FF0000"/>
                </a:solidFill>
              </a:rPr>
              <a:t>They do not allow the genitive: </a:t>
            </a:r>
          </a:p>
          <a:p>
            <a:pPr marL="0" indent="0">
              <a:buNone/>
            </a:pPr>
            <a:endParaRPr lang="en-US" sz="8000" dirty="0">
              <a:solidFill>
                <a:srgbClr val="FF0000"/>
              </a:solidFill>
            </a:endParaRPr>
          </a:p>
          <a:p>
            <a:pPr marL="0" indent="0">
              <a:buNone/>
            </a:pPr>
            <a:r>
              <a:rPr lang="en-US" sz="8000" dirty="0"/>
              <a:t>(33)*</a:t>
            </a:r>
            <a:r>
              <a:rPr lang="en-US" sz="8000" dirty="0" err="1"/>
              <a:t>tras</a:t>
            </a:r>
            <a:r>
              <a:rPr lang="en-US" sz="8000" dirty="0"/>
              <a:t> de  la </a:t>
            </a:r>
            <a:r>
              <a:rPr lang="en-US" sz="8000" dirty="0" err="1"/>
              <a:t>lucha</a:t>
            </a:r>
            <a:endParaRPr lang="en-US" sz="8000" dirty="0"/>
          </a:p>
          <a:p>
            <a:pPr marL="0" indent="0">
              <a:buNone/>
            </a:pPr>
            <a:r>
              <a:rPr lang="en-US" sz="8000" dirty="0"/>
              <a:t>       behind of the fight</a:t>
            </a:r>
          </a:p>
          <a:p>
            <a:pPr marL="0" indent="0">
              <a:buNone/>
            </a:pPr>
            <a:r>
              <a:rPr lang="en-US" sz="8000" dirty="0"/>
              <a:t>(34)*ante del </a:t>
            </a:r>
            <a:r>
              <a:rPr lang="en-US" sz="8000" dirty="0" err="1"/>
              <a:t>peligro</a:t>
            </a:r>
            <a:endParaRPr lang="en-US" sz="8000" dirty="0"/>
          </a:p>
          <a:p>
            <a:pPr marL="0" indent="0">
              <a:buNone/>
            </a:pPr>
            <a:r>
              <a:rPr lang="en-US" sz="8000" dirty="0"/>
              <a:t>        before of the danger</a:t>
            </a:r>
          </a:p>
          <a:p>
            <a:pPr marL="0" indent="0">
              <a:buNone/>
            </a:pPr>
            <a:r>
              <a:rPr lang="en-US" sz="8000" dirty="0">
                <a:solidFill>
                  <a:srgbClr val="FF0000"/>
                </a:solidFill>
              </a:rPr>
              <a:t>They do not allow Measure phrases:</a:t>
            </a:r>
          </a:p>
          <a:p>
            <a:pPr marL="0" indent="0">
              <a:buNone/>
            </a:pPr>
            <a:br>
              <a:rPr lang="en-US" sz="8000" dirty="0"/>
            </a:br>
            <a:r>
              <a:rPr lang="en-US" sz="8000" dirty="0"/>
              <a:t>(35)* dos metros   ante        el monument</a:t>
            </a:r>
            <a:br>
              <a:rPr lang="en-US" sz="8000" dirty="0"/>
            </a:br>
            <a:r>
              <a:rPr lang="en-US" sz="8000" dirty="0"/>
              <a:t>          two meter    in front    of the monument</a:t>
            </a:r>
          </a:p>
          <a:p>
            <a:pPr marL="0" indent="0">
              <a:buNone/>
            </a:pPr>
            <a:r>
              <a:rPr lang="en-US" sz="8000" dirty="0">
                <a:solidFill>
                  <a:srgbClr val="FF0000"/>
                </a:solidFill>
              </a:rPr>
              <a:t>They do not allow dativization</a:t>
            </a:r>
          </a:p>
          <a:p>
            <a:pPr marL="0" indent="0">
              <a:buNone/>
            </a:pPr>
            <a:endParaRPr lang="en-US" sz="8000" dirty="0">
              <a:solidFill>
                <a:srgbClr val="FF0000"/>
              </a:solidFill>
            </a:endParaRPr>
          </a:p>
          <a:p>
            <a:pPr marL="0" indent="0">
              <a:buNone/>
            </a:pPr>
            <a:r>
              <a:rPr lang="en-US" sz="8000" dirty="0"/>
              <a:t>(36). * A Juan	 se 	le </a:t>
            </a:r>
            <a:r>
              <a:rPr lang="en-US" sz="8000" dirty="0" err="1"/>
              <a:t>puso</a:t>
            </a:r>
            <a:r>
              <a:rPr lang="en-US" sz="8000" dirty="0"/>
              <a:t> 	</a:t>
            </a:r>
            <a:r>
              <a:rPr lang="en-US" sz="8000" dirty="0" err="1"/>
              <a:t>tras</a:t>
            </a:r>
            <a:r>
              <a:rPr lang="en-US" sz="8000" dirty="0"/>
              <a:t>	</a:t>
            </a:r>
            <a:br>
              <a:rPr lang="en-US" sz="8000" dirty="0"/>
            </a:br>
            <a:r>
              <a:rPr lang="en-US" sz="8000" dirty="0"/>
              <a:t>            to Juan          se 	</a:t>
            </a:r>
            <a:r>
              <a:rPr lang="en-US" sz="8000" dirty="0">
                <a:solidFill>
                  <a:srgbClr val="FF0000"/>
                </a:solidFill>
              </a:rPr>
              <a:t>DAT-</a:t>
            </a:r>
            <a:r>
              <a:rPr lang="en-US" sz="8000" dirty="0"/>
              <a:t>put	hind</a:t>
            </a:r>
          </a:p>
          <a:p>
            <a:pPr marL="0" indent="0">
              <a:buNone/>
            </a:pPr>
            <a:br>
              <a:rPr lang="en-US" dirty="0">
                <a:solidFill>
                  <a:schemeClr val="bg1">
                    <a:lumMod val="50000"/>
                  </a:schemeClr>
                </a:solidFill>
              </a:rPr>
            </a:br>
            <a:br>
              <a:rPr lang="en-US" dirty="0">
                <a:solidFill>
                  <a:schemeClr val="bg1">
                    <a:lumMod val="50000"/>
                  </a:schemeClr>
                </a:solidFill>
              </a:rPr>
            </a:br>
            <a:endParaRPr lang="es-ES" dirty="0"/>
          </a:p>
        </p:txBody>
      </p:sp>
    </p:spTree>
    <p:extLst>
      <p:ext uri="{BB962C8B-B14F-4D97-AF65-F5344CB8AC3E}">
        <p14:creationId xmlns:p14="http://schemas.microsoft.com/office/powerpoint/2010/main" val="1470837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a:xfrm>
            <a:off x="838200" y="365126"/>
            <a:ext cx="10515600" cy="1218578"/>
          </a:xfrm>
        </p:spPr>
        <p:txBody>
          <a:bodyPr>
            <a:normAutofit fontScale="90000"/>
          </a:bodyPr>
          <a:lstStyle/>
          <a:p>
            <a:r>
              <a:rPr lang="en-US" dirty="0"/>
              <a:t>But other prepositional expressions  </a:t>
            </a:r>
            <a:r>
              <a:rPr lang="en-US" b="1" i="1" dirty="0"/>
              <a:t>next to </a:t>
            </a:r>
            <a:br>
              <a:rPr lang="en-US" i="1" dirty="0"/>
            </a:br>
            <a:r>
              <a:rPr lang="en-US" i="1" dirty="0"/>
              <a:t>Junto a</a:t>
            </a:r>
            <a:r>
              <a:rPr lang="en-US" dirty="0"/>
              <a:t>:</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fontScale="70000" lnSpcReduction="20000"/>
          </a:bodyPr>
          <a:lstStyle/>
          <a:p>
            <a:pPr marL="0" indent="0">
              <a:buNone/>
            </a:pPr>
            <a:endParaRPr lang="en-US" b="1" dirty="0"/>
          </a:p>
          <a:p>
            <a:pPr marL="0" indent="0">
              <a:buNone/>
            </a:pPr>
            <a:r>
              <a:rPr lang="en-US" b="1" dirty="0"/>
              <a:t>Junto a. </a:t>
            </a:r>
          </a:p>
          <a:p>
            <a:pPr marL="0" indent="0">
              <a:buNone/>
            </a:pPr>
            <a:r>
              <a:rPr lang="en-US" b="1" dirty="0"/>
              <a:t>Next to</a:t>
            </a:r>
          </a:p>
          <a:p>
            <a:pPr marL="0" indent="0">
              <a:buNone/>
            </a:pPr>
            <a:br>
              <a:rPr lang="en-US" dirty="0">
                <a:solidFill>
                  <a:schemeClr val="bg1">
                    <a:lumMod val="50000"/>
                  </a:schemeClr>
                </a:solidFill>
              </a:rPr>
            </a:br>
            <a:r>
              <a:rPr lang="en-US" dirty="0">
                <a:solidFill>
                  <a:srgbClr val="FF0000"/>
                </a:solidFill>
              </a:rPr>
              <a:t>It is not genitive: </a:t>
            </a:r>
          </a:p>
          <a:p>
            <a:pPr marL="0" indent="0">
              <a:buNone/>
            </a:pPr>
            <a:r>
              <a:rPr lang="en-US" dirty="0"/>
              <a:t>(37)*junto de la casa</a:t>
            </a:r>
          </a:p>
          <a:p>
            <a:pPr marL="0" indent="0">
              <a:buNone/>
            </a:pPr>
            <a:r>
              <a:rPr lang="en-US" dirty="0"/>
              <a:t>         close of the house</a:t>
            </a:r>
          </a:p>
          <a:p>
            <a:pPr marL="0" indent="0">
              <a:buNone/>
            </a:pPr>
            <a:r>
              <a:rPr lang="en-US" dirty="0">
                <a:solidFill>
                  <a:srgbClr val="FF0000"/>
                </a:solidFill>
              </a:rPr>
              <a:t>It does not allow Measure phrases:</a:t>
            </a:r>
          </a:p>
          <a:p>
            <a:pPr marL="0" indent="0">
              <a:buNone/>
            </a:pPr>
            <a:br>
              <a:rPr lang="en-US" dirty="0"/>
            </a:br>
            <a:r>
              <a:rPr lang="en-US" dirty="0"/>
              <a:t>(38)* dos metros junto       al </a:t>
            </a:r>
            <a:r>
              <a:rPr lang="en-US" dirty="0" err="1"/>
              <a:t>monumento</a:t>
            </a:r>
            <a:br>
              <a:rPr lang="en-US" dirty="0"/>
            </a:br>
            <a:r>
              <a:rPr lang="en-US" dirty="0"/>
              <a:t>          two meter   close to  the monument</a:t>
            </a:r>
          </a:p>
          <a:p>
            <a:pPr marL="0" indent="0">
              <a:buNone/>
            </a:pPr>
            <a:r>
              <a:rPr lang="en-US" dirty="0">
                <a:solidFill>
                  <a:srgbClr val="FF0000"/>
                </a:solidFill>
              </a:rPr>
              <a:t>It does not allow dativization</a:t>
            </a:r>
          </a:p>
          <a:p>
            <a:pPr marL="0" indent="0">
              <a:buNone/>
            </a:pPr>
            <a:r>
              <a:rPr lang="en-US" dirty="0"/>
              <a:t>(39). * A Juan	 se 	le </a:t>
            </a:r>
            <a:r>
              <a:rPr lang="en-US" dirty="0" err="1"/>
              <a:t>puso</a:t>
            </a:r>
            <a:r>
              <a:rPr lang="en-US" dirty="0"/>
              <a:t> 	junto	</a:t>
            </a:r>
            <a:br>
              <a:rPr lang="en-US" dirty="0"/>
            </a:br>
            <a:r>
              <a:rPr lang="en-US" dirty="0"/>
              <a:t>            to Juan          se 	</a:t>
            </a:r>
            <a:r>
              <a:rPr lang="en-US" dirty="0">
                <a:solidFill>
                  <a:srgbClr val="FF0000"/>
                </a:solidFill>
              </a:rPr>
              <a:t>DAT-</a:t>
            </a:r>
            <a:r>
              <a:rPr lang="en-US" dirty="0"/>
              <a:t>put	close</a:t>
            </a:r>
            <a:br>
              <a:rPr lang="en-US" dirty="0">
                <a:solidFill>
                  <a:schemeClr val="bg1">
                    <a:lumMod val="50000"/>
                  </a:schemeClr>
                </a:solidFill>
              </a:rPr>
            </a:br>
            <a:br>
              <a:rPr lang="en-US" dirty="0">
                <a:solidFill>
                  <a:schemeClr val="bg1">
                    <a:lumMod val="50000"/>
                  </a:schemeClr>
                </a:solidFill>
              </a:rPr>
            </a:br>
            <a:endParaRPr lang="es-ES" dirty="0"/>
          </a:p>
        </p:txBody>
      </p:sp>
    </p:spTree>
    <p:extLst>
      <p:ext uri="{BB962C8B-B14F-4D97-AF65-F5344CB8AC3E}">
        <p14:creationId xmlns:p14="http://schemas.microsoft.com/office/powerpoint/2010/main" val="147446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p:txBody>
          <a:bodyPr>
            <a:normAutofit fontScale="90000"/>
          </a:bodyPr>
          <a:lstStyle/>
          <a:p>
            <a:r>
              <a:rPr lang="en-US" dirty="0"/>
              <a:t>The unexpected case of </a:t>
            </a:r>
            <a:r>
              <a:rPr lang="en-US" i="1" dirty="0" err="1"/>
              <a:t>en</a:t>
            </a:r>
            <a:r>
              <a:rPr lang="en-US" i="1" dirty="0"/>
              <a:t> contra </a:t>
            </a:r>
            <a:r>
              <a:rPr lang="en-US" dirty="0"/>
              <a:t>and </a:t>
            </a:r>
            <a:r>
              <a:rPr lang="en-US" i="1" dirty="0"/>
              <a:t>a favor </a:t>
            </a:r>
            <a:r>
              <a:rPr lang="en-US" dirty="0"/>
              <a:t>(in favor, against):</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fontScale="92500" lnSpcReduction="10000"/>
          </a:bodyPr>
          <a:lstStyle/>
          <a:p>
            <a:pPr marL="0" indent="0">
              <a:buNone/>
            </a:pPr>
            <a:endParaRPr lang="en-US" b="1" dirty="0"/>
          </a:p>
          <a:p>
            <a:pPr marL="0" indent="0">
              <a:buNone/>
            </a:pPr>
            <a:r>
              <a:rPr lang="en-US" b="1" dirty="0" err="1"/>
              <a:t>En</a:t>
            </a:r>
            <a:r>
              <a:rPr lang="en-US" b="1" dirty="0"/>
              <a:t> contra de,  a favor de,</a:t>
            </a:r>
          </a:p>
          <a:p>
            <a:pPr marL="0" indent="0">
              <a:buNone/>
            </a:pPr>
            <a:r>
              <a:rPr lang="en-US" b="1" dirty="0"/>
              <a:t>They are not spatial!</a:t>
            </a:r>
          </a:p>
          <a:p>
            <a:pPr marL="0" indent="0">
              <a:buNone/>
            </a:pPr>
            <a:br>
              <a:rPr lang="en-US" dirty="0">
                <a:solidFill>
                  <a:schemeClr val="bg1">
                    <a:lumMod val="50000"/>
                  </a:schemeClr>
                </a:solidFill>
              </a:rPr>
            </a:br>
            <a:r>
              <a:rPr lang="en-US" dirty="0">
                <a:solidFill>
                  <a:srgbClr val="FF0000"/>
                </a:solidFill>
              </a:rPr>
              <a:t>They allow genitive: </a:t>
            </a:r>
          </a:p>
          <a:p>
            <a:pPr marL="0" indent="0">
              <a:buNone/>
            </a:pPr>
            <a:r>
              <a:rPr lang="en-US" dirty="0"/>
              <a:t>(40)</a:t>
            </a:r>
            <a:r>
              <a:rPr lang="en-US" dirty="0" err="1"/>
              <a:t>en</a:t>
            </a:r>
            <a:r>
              <a:rPr lang="en-US" dirty="0"/>
              <a:t> contra del </a:t>
            </a:r>
            <a:r>
              <a:rPr lang="en-US" dirty="0" err="1"/>
              <a:t>candidato</a:t>
            </a:r>
            <a:endParaRPr lang="en-US" dirty="0"/>
          </a:p>
          <a:p>
            <a:pPr marL="0" indent="0">
              <a:buNone/>
            </a:pPr>
            <a:r>
              <a:rPr lang="en-US" dirty="0"/>
              <a:t>        against  of the candidate</a:t>
            </a:r>
          </a:p>
          <a:p>
            <a:pPr marL="0" indent="0">
              <a:buNone/>
            </a:pPr>
            <a:r>
              <a:rPr lang="en-US" dirty="0">
                <a:solidFill>
                  <a:srgbClr val="FF0000"/>
                </a:solidFill>
              </a:rPr>
              <a:t>They allow dativization:</a:t>
            </a:r>
          </a:p>
          <a:p>
            <a:pPr marL="0" indent="0">
              <a:buNone/>
            </a:pPr>
            <a:r>
              <a:rPr lang="en-US" dirty="0"/>
              <a:t>(41). Al </a:t>
            </a:r>
            <a:r>
              <a:rPr lang="en-US" dirty="0" err="1"/>
              <a:t>candidato</a:t>
            </a:r>
            <a:r>
              <a:rPr lang="en-US" dirty="0"/>
              <a:t> 	 	le  	</a:t>
            </a:r>
            <a:r>
              <a:rPr lang="en-US" dirty="0" err="1"/>
              <a:t>votaron</a:t>
            </a:r>
            <a:r>
              <a:rPr lang="en-US" dirty="0"/>
              <a:t>	</a:t>
            </a:r>
            <a:r>
              <a:rPr lang="en-US" dirty="0" err="1"/>
              <a:t>en</a:t>
            </a:r>
            <a:r>
              <a:rPr lang="en-US" dirty="0"/>
              <a:t> contra	</a:t>
            </a:r>
            <a:br>
              <a:rPr lang="en-US" dirty="0"/>
            </a:br>
            <a:r>
              <a:rPr lang="en-US" dirty="0"/>
              <a:t>	 to the candidate 	</a:t>
            </a:r>
            <a:r>
              <a:rPr lang="en-US" dirty="0">
                <a:solidFill>
                  <a:srgbClr val="FF0000"/>
                </a:solidFill>
              </a:rPr>
              <a:t>DAT	</a:t>
            </a:r>
            <a:r>
              <a:rPr lang="en-US" dirty="0"/>
              <a:t>vote		against	</a:t>
            </a:r>
            <a:br>
              <a:rPr lang="en-US" dirty="0">
                <a:solidFill>
                  <a:schemeClr val="bg1">
                    <a:lumMod val="50000"/>
                  </a:schemeClr>
                </a:solidFill>
              </a:rPr>
            </a:br>
            <a:br>
              <a:rPr lang="en-US" dirty="0">
                <a:solidFill>
                  <a:schemeClr val="bg1">
                    <a:lumMod val="50000"/>
                  </a:schemeClr>
                </a:solidFill>
              </a:rPr>
            </a:br>
            <a:endParaRPr lang="es-ES" dirty="0"/>
          </a:p>
        </p:txBody>
      </p:sp>
    </p:spTree>
    <p:extLst>
      <p:ext uri="{BB962C8B-B14F-4D97-AF65-F5344CB8AC3E}">
        <p14:creationId xmlns:p14="http://schemas.microsoft.com/office/powerpoint/2010/main" val="83359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p:txBody>
          <a:bodyPr>
            <a:normAutofit fontScale="90000"/>
          </a:bodyPr>
          <a:lstStyle/>
          <a:p>
            <a:r>
              <a:rPr lang="en-US" dirty="0"/>
              <a:t>The unexpected case of </a:t>
            </a:r>
            <a:r>
              <a:rPr lang="en-US" i="1" dirty="0" err="1"/>
              <a:t>en</a:t>
            </a:r>
            <a:r>
              <a:rPr lang="en-US" i="1" dirty="0"/>
              <a:t> contra </a:t>
            </a:r>
            <a:r>
              <a:rPr lang="en-US" dirty="0"/>
              <a:t>and </a:t>
            </a:r>
            <a:r>
              <a:rPr lang="en-US" i="1" dirty="0"/>
              <a:t>a favor </a:t>
            </a:r>
            <a:r>
              <a:rPr lang="en-US" dirty="0"/>
              <a:t>(in favor, against):</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a:bodyPr>
          <a:lstStyle/>
          <a:p>
            <a:pPr marL="0" indent="0">
              <a:buNone/>
            </a:pPr>
            <a:endParaRPr lang="en-US" b="1" dirty="0"/>
          </a:p>
          <a:p>
            <a:pPr marL="0" indent="0">
              <a:buNone/>
            </a:pPr>
            <a:br>
              <a:rPr lang="en-US" dirty="0">
                <a:solidFill>
                  <a:schemeClr val="bg1">
                    <a:lumMod val="50000"/>
                  </a:schemeClr>
                </a:solidFill>
              </a:rPr>
            </a:br>
            <a:r>
              <a:rPr lang="en-US" dirty="0">
                <a:solidFill>
                  <a:srgbClr val="FF0000"/>
                </a:solidFill>
              </a:rPr>
              <a:t>They allow postnominal possessives: </a:t>
            </a:r>
          </a:p>
          <a:p>
            <a:pPr marL="0" indent="0">
              <a:buNone/>
            </a:pPr>
            <a:r>
              <a:rPr lang="en-US" dirty="0"/>
              <a:t>(42)</a:t>
            </a:r>
            <a:r>
              <a:rPr lang="en-US" dirty="0" err="1"/>
              <a:t>en</a:t>
            </a:r>
            <a:r>
              <a:rPr lang="en-US" dirty="0"/>
              <a:t> contra </a:t>
            </a:r>
            <a:r>
              <a:rPr lang="en-US" dirty="0" err="1"/>
              <a:t>suyo</a:t>
            </a:r>
            <a:endParaRPr lang="en-US" dirty="0"/>
          </a:p>
          <a:p>
            <a:pPr marL="0" indent="0">
              <a:buNone/>
            </a:pPr>
            <a:r>
              <a:rPr lang="en-US" dirty="0"/>
              <a:t>        against  POSS</a:t>
            </a:r>
          </a:p>
          <a:p>
            <a:pPr marL="0" indent="0">
              <a:buNone/>
            </a:pPr>
            <a:r>
              <a:rPr lang="en-US" dirty="0">
                <a:solidFill>
                  <a:srgbClr val="FF0000"/>
                </a:solidFill>
              </a:rPr>
              <a:t>They do not allow spatial measure phrases, but they allow other measure phrases:</a:t>
            </a:r>
          </a:p>
          <a:p>
            <a:pPr marL="0" indent="0">
              <a:buNone/>
            </a:pPr>
            <a:r>
              <a:rPr lang="en-US" dirty="0"/>
              <a:t>(43)  El </a:t>
            </a:r>
            <a:r>
              <a:rPr lang="en-US" dirty="0" err="1"/>
              <a:t>candidato</a:t>
            </a:r>
            <a:r>
              <a:rPr lang="en-US" dirty="0"/>
              <a:t> 	 	</a:t>
            </a:r>
            <a:r>
              <a:rPr lang="en-US" dirty="0" err="1"/>
              <a:t>sacó</a:t>
            </a:r>
            <a:r>
              <a:rPr lang="en-US" dirty="0"/>
              <a:t>		100	</a:t>
            </a:r>
            <a:r>
              <a:rPr lang="en-US" dirty="0" err="1"/>
              <a:t>votos</a:t>
            </a:r>
            <a:r>
              <a:rPr lang="en-US" dirty="0"/>
              <a:t>	</a:t>
            </a:r>
            <a:r>
              <a:rPr lang="en-US" dirty="0" err="1"/>
              <a:t>en</a:t>
            </a:r>
            <a:r>
              <a:rPr lang="en-US" dirty="0"/>
              <a:t> contra	</a:t>
            </a:r>
            <a:br>
              <a:rPr lang="en-US" dirty="0"/>
            </a:br>
            <a:r>
              <a:rPr lang="en-US" dirty="0"/>
              <a:t>	to the candidate 	</a:t>
            </a:r>
            <a:r>
              <a:rPr lang="en-US" dirty="0" err="1"/>
              <a:t>obatined</a:t>
            </a:r>
            <a:r>
              <a:rPr lang="en-US" dirty="0">
                <a:solidFill>
                  <a:srgbClr val="FF0000"/>
                </a:solidFill>
              </a:rPr>
              <a:t>	</a:t>
            </a:r>
            <a:r>
              <a:rPr lang="en-US" dirty="0"/>
              <a:t>100	votes 	against	</a:t>
            </a:r>
            <a:br>
              <a:rPr lang="en-US" dirty="0">
                <a:solidFill>
                  <a:schemeClr val="bg1">
                    <a:lumMod val="50000"/>
                  </a:schemeClr>
                </a:solidFill>
              </a:rPr>
            </a:br>
            <a:br>
              <a:rPr lang="en-US" dirty="0">
                <a:solidFill>
                  <a:schemeClr val="bg1">
                    <a:lumMod val="50000"/>
                  </a:schemeClr>
                </a:solidFill>
              </a:rPr>
            </a:br>
            <a:endParaRPr lang="es-ES" dirty="0"/>
          </a:p>
        </p:txBody>
      </p:sp>
    </p:spTree>
    <p:extLst>
      <p:ext uri="{BB962C8B-B14F-4D97-AF65-F5344CB8AC3E}">
        <p14:creationId xmlns:p14="http://schemas.microsoft.com/office/powerpoint/2010/main" val="3052299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p:txBody>
          <a:bodyPr>
            <a:normAutofit fontScale="90000"/>
          </a:bodyPr>
          <a:lstStyle/>
          <a:p>
            <a:r>
              <a:rPr lang="en-US" dirty="0"/>
              <a:t>The unexpected case of </a:t>
            </a:r>
            <a:r>
              <a:rPr lang="en-US" dirty="0" err="1"/>
              <a:t>en</a:t>
            </a:r>
            <a:r>
              <a:rPr lang="en-US" dirty="0"/>
              <a:t> contra and a favor (in favor, against):</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fontScale="92500" lnSpcReduction="10000"/>
          </a:bodyPr>
          <a:lstStyle/>
          <a:p>
            <a:pPr marL="0" indent="0">
              <a:buNone/>
            </a:pPr>
            <a:endParaRPr lang="en-US" b="1" dirty="0"/>
          </a:p>
          <a:p>
            <a:pPr marL="0" indent="0">
              <a:buNone/>
            </a:pPr>
            <a:r>
              <a:rPr lang="en-US" b="1" dirty="0" err="1"/>
              <a:t>En</a:t>
            </a:r>
            <a:r>
              <a:rPr lang="en-US" b="1" dirty="0"/>
              <a:t> contra de,  a favor de,</a:t>
            </a:r>
          </a:p>
          <a:p>
            <a:pPr marL="0" indent="0">
              <a:buNone/>
            </a:pPr>
            <a:r>
              <a:rPr lang="en-US" b="1" dirty="0"/>
              <a:t>They are not spatial</a:t>
            </a:r>
          </a:p>
          <a:p>
            <a:pPr marL="0" indent="0">
              <a:buNone/>
            </a:pPr>
            <a:br>
              <a:rPr lang="en-US" dirty="0">
                <a:solidFill>
                  <a:schemeClr val="bg1">
                    <a:lumMod val="50000"/>
                  </a:schemeClr>
                </a:solidFill>
              </a:rPr>
            </a:br>
            <a:r>
              <a:rPr lang="en-US" dirty="0">
                <a:solidFill>
                  <a:srgbClr val="FF0000"/>
                </a:solidFill>
              </a:rPr>
              <a:t>However, the notion </a:t>
            </a:r>
            <a:r>
              <a:rPr lang="en-US" i="1" dirty="0">
                <a:solidFill>
                  <a:srgbClr val="FF0000"/>
                </a:solidFill>
              </a:rPr>
              <a:t>of favor </a:t>
            </a:r>
            <a:r>
              <a:rPr lang="en-US" dirty="0">
                <a:solidFill>
                  <a:srgbClr val="FF0000"/>
                </a:solidFill>
              </a:rPr>
              <a:t>or </a:t>
            </a:r>
            <a:r>
              <a:rPr lang="en-US" i="1" dirty="0">
                <a:solidFill>
                  <a:srgbClr val="FF0000"/>
                </a:solidFill>
              </a:rPr>
              <a:t>against </a:t>
            </a:r>
            <a:r>
              <a:rPr lang="en-US" dirty="0">
                <a:solidFill>
                  <a:srgbClr val="FF0000"/>
                </a:solidFill>
              </a:rPr>
              <a:t>seem to be able to form an integral part with people.  Body parts form an integral part also.</a:t>
            </a:r>
          </a:p>
          <a:p>
            <a:pPr marL="0" indent="0">
              <a:buNone/>
            </a:pPr>
            <a:r>
              <a:rPr lang="en-US" dirty="0">
                <a:solidFill>
                  <a:srgbClr val="FF0000"/>
                </a:solidFill>
              </a:rPr>
              <a:t>Could we think of them in the same terms?</a:t>
            </a:r>
          </a:p>
          <a:p>
            <a:pPr marL="0" indent="0">
              <a:buNone/>
            </a:pPr>
            <a:r>
              <a:rPr lang="en-US" dirty="0"/>
              <a:t>(44)</a:t>
            </a:r>
            <a:r>
              <a:rPr lang="en-US" dirty="0" err="1"/>
              <a:t>Viento</a:t>
            </a:r>
            <a:r>
              <a:rPr lang="en-US" dirty="0"/>
              <a:t> </a:t>
            </a:r>
            <a:r>
              <a:rPr lang="en-US" dirty="0" err="1"/>
              <a:t>en</a:t>
            </a:r>
            <a:r>
              <a:rPr lang="en-US" dirty="0"/>
              <a:t> contra- </a:t>
            </a:r>
            <a:r>
              <a:rPr lang="en-US" dirty="0" err="1"/>
              <a:t>viento</a:t>
            </a:r>
            <a:r>
              <a:rPr lang="en-US" dirty="0"/>
              <a:t> a favor</a:t>
            </a:r>
          </a:p>
          <a:p>
            <a:pPr marL="0" indent="0">
              <a:buNone/>
            </a:pPr>
            <a:r>
              <a:rPr lang="en-US" dirty="0"/>
              <a:t>        wind against- wind in favor</a:t>
            </a:r>
          </a:p>
          <a:p>
            <a:pPr marL="0" indent="0">
              <a:buNone/>
            </a:pPr>
            <a:br>
              <a:rPr lang="en-US" dirty="0">
                <a:solidFill>
                  <a:schemeClr val="bg1">
                    <a:lumMod val="50000"/>
                  </a:schemeClr>
                </a:solidFill>
              </a:rPr>
            </a:br>
            <a:br>
              <a:rPr lang="en-US" dirty="0">
                <a:solidFill>
                  <a:schemeClr val="bg1">
                    <a:lumMod val="50000"/>
                  </a:schemeClr>
                </a:solidFill>
              </a:rPr>
            </a:br>
            <a:endParaRPr lang="es-ES" dirty="0"/>
          </a:p>
        </p:txBody>
      </p:sp>
    </p:spTree>
    <p:extLst>
      <p:ext uri="{BB962C8B-B14F-4D97-AF65-F5344CB8AC3E}">
        <p14:creationId xmlns:p14="http://schemas.microsoft.com/office/powerpoint/2010/main" val="412406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E31EF-261F-F043-AE83-4D5FDDE93E5F}"/>
              </a:ext>
            </a:extLst>
          </p:cNvPr>
          <p:cNvSpPr>
            <a:spLocks noGrp="1"/>
          </p:cNvSpPr>
          <p:nvPr>
            <p:ph type="title"/>
          </p:nvPr>
        </p:nvSpPr>
        <p:spPr>
          <a:xfrm>
            <a:off x="838200" y="374551"/>
            <a:ext cx="10515600" cy="1325563"/>
          </a:xfrm>
        </p:spPr>
        <p:txBody>
          <a:bodyPr>
            <a:normAutofit fontScale="90000"/>
          </a:bodyPr>
          <a:lstStyle/>
          <a:p>
            <a:r>
              <a:rPr lang="en-US" dirty="0"/>
              <a:t>Which spatial terms allow this inalienable syntax?</a:t>
            </a:r>
            <a:br>
              <a:rPr lang="en-US" dirty="0"/>
            </a:br>
            <a:endParaRPr lang="en-US" dirty="0"/>
          </a:p>
        </p:txBody>
      </p:sp>
      <p:sp>
        <p:nvSpPr>
          <p:cNvPr id="4" name="Marcador de contenido 2">
            <a:extLst>
              <a:ext uri="{FF2B5EF4-FFF2-40B4-BE49-F238E27FC236}">
                <a16:creationId xmlns:a16="http://schemas.microsoft.com/office/drawing/2014/main" id="{9745C94A-0AB7-EB4F-A806-662B5C9117AC}"/>
              </a:ext>
            </a:extLst>
          </p:cNvPr>
          <p:cNvSpPr>
            <a:spLocks noGrp="1"/>
          </p:cNvSpPr>
          <p:nvPr>
            <p:ph idx="1"/>
          </p:nvPr>
        </p:nvSpPr>
        <p:spPr>
          <a:xfrm>
            <a:off x="838200" y="1197204"/>
            <a:ext cx="10515600" cy="4979759"/>
          </a:xfrm>
        </p:spPr>
        <p:txBody>
          <a:bodyPr>
            <a:normAutofit lnSpcReduction="10000"/>
          </a:bodyPr>
          <a:lstStyle/>
          <a:p>
            <a:pPr marL="0" indent="0">
              <a:buNone/>
            </a:pPr>
            <a:r>
              <a:rPr lang="en-US" b="1" dirty="0">
                <a:solidFill>
                  <a:srgbClr val="FF0000"/>
                </a:solidFill>
              </a:rPr>
              <a:t>Spatial expression like relational spatial nouns and axial parts and a favor (in favor), </a:t>
            </a:r>
            <a:r>
              <a:rPr lang="en-US" b="1" dirty="0" err="1">
                <a:solidFill>
                  <a:srgbClr val="FF0000"/>
                </a:solidFill>
              </a:rPr>
              <a:t>en</a:t>
            </a:r>
            <a:r>
              <a:rPr lang="en-US" b="1" dirty="0">
                <a:solidFill>
                  <a:srgbClr val="FF0000"/>
                </a:solidFill>
              </a:rPr>
              <a:t> contra (against)</a:t>
            </a:r>
          </a:p>
          <a:p>
            <a:pPr marL="514350" indent="-514350">
              <a:buAutoNum type="alphaLcParenR"/>
            </a:pPr>
            <a:endParaRPr lang="en-US" b="1" dirty="0">
              <a:solidFill>
                <a:srgbClr val="FF0000"/>
              </a:solidFill>
            </a:endParaRPr>
          </a:p>
          <a:p>
            <a:pPr marL="971550" lvl="1" indent="-514350">
              <a:buAutoNum type="alphaLcParenR"/>
            </a:pPr>
            <a:r>
              <a:rPr lang="en-US" b="1" dirty="0">
                <a:solidFill>
                  <a:srgbClr val="FF0000"/>
                </a:solidFill>
              </a:rPr>
              <a:t>They allow genitives</a:t>
            </a:r>
          </a:p>
          <a:p>
            <a:pPr marL="457200" lvl="1" indent="0">
              <a:buNone/>
            </a:pPr>
            <a:r>
              <a:rPr lang="en-US" b="1" dirty="0">
                <a:solidFill>
                  <a:srgbClr val="FF0000"/>
                </a:solidFill>
              </a:rPr>
              <a:t>	 </a:t>
            </a:r>
            <a:r>
              <a:rPr lang="en-US" b="1" dirty="0"/>
              <a:t>al </a:t>
            </a:r>
            <a:r>
              <a:rPr lang="en-US" b="1" dirty="0" err="1"/>
              <a:t>lado</a:t>
            </a:r>
            <a:r>
              <a:rPr lang="en-US" b="1" dirty="0"/>
              <a:t> de, </a:t>
            </a:r>
            <a:r>
              <a:rPr lang="en-US" b="1" dirty="0" err="1"/>
              <a:t>delante</a:t>
            </a:r>
            <a:r>
              <a:rPr lang="en-US" b="1" dirty="0"/>
              <a:t> de, a favor de</a:t>
            </a:r>
            <a:br>
              <a:rPr lang="en-US" b="1" dirty="0"/>
            </a:br>
            <a:r>
              <a:rPr lang="en-US" b="1" dirty="0"/>
              <a:t>          next to of, in front of, in favor of</a:t>
            </a:r>
          </a:p>
          <a:p>
            <a:pPr marL="457200" lvl="1" indent="0">
              <a:buNone/>
            </a:pPr>
            <a:r>
              <a:rPr lang="en-US" b="1" dirty="0">
                <a:solidFill>
                  <a:srgbClr val="FF0000"/>
                </a:solidFill>
              </a:rPr>
              <a:t>b)	They can allow possession </a:t>
            </a:r>
          </a:p>
          <a:p>
            <a:pPr marL="457200" lvl="1" indent="0">
              <a:buNone/>
            </a:pPr>
            <a:r>
              <a:rPr lang="en-US" b="1" dirty="0">
                <a:solidFill>
                  <a:srgbClr val="FF0000"/>
                </a:solidFill>
              </a:rPr>
              <a:t>	 </a:t>
            </a:r>
            <a:r>
              <a:rPr lang="en-US" b="1" dirty="0"/>
              <a:t>al </a:t>
            </a:r>
            <a:r>
              <a:rPr lang="en-US" b="1" dirty="0" err="1"/>
              <a:t>lado</a:t>
            </a:r>
            <a:r>
              <a:rPr lang="en-US" b="1" dirty="0"/>
              <a:t> </a:t>
            </a:r>
            <a:r>
              <a:rPr lang="en-US" b="1" dirty="0" err="1"/>
              <a:t>mío</a:t>
            </a:r>
            <a:r>
              <a:rPr lang="en-US" b="1" dirty="0"/>
              <a:t>, </a:t>
            </a:r>
            <a:r>
              <a:rPr lang="en-US" b="1" dirty="0" err="1"/>
              <a:t>delante</a:t>
            </a:r>
            <a:r>
              <a:rPr lang="en-US" b="1" dirty="0"/>
              <a:t> </a:t>
            </a:r>
            <a:r>
              <a:rPr lang="en-US" b="1" dirty="0" err="1"/>
              <a:t>mío</a:t>
            </a:r>
            <a:r>
              <a:rPr lang="en-US" b="1" dirty="0"/>
              <a:t>, a favor </a:t>
            </a:r>
            <a:r>
              <a:rPr lang="en-US" b="1" dirty="0" err="1"/>
              <a:t>mío</a:t>
            </a:r>
            <a:br>
              <a:rPr lang="en-US" b="1" dirty="0"/>
            </a:br>
            <a:r>
              <a:rPr lang="en-US" b="1" dirty="0"/>
              <a:t>         next to mine, in front of mine, in favor of mine</a:t>
            </a:r>
            <a:br>
              <a:rPr lang="en-US" b="1" dirty="0">
                <a:solidFill>
                  <a:srgbClr val="FF0000"/>
                </a:solidFill>
              </a:rPr>
            </a:br>
            <a:endParaRPr lang="en-US" b="1" dirty="0">
              <a:solidFill>
                <a:srgbClr val="FF0000"/>
              </a:solidFill>
            </a:endParaRPr>
          </a:p>
          <a:p>
            <a:pPr marL="457200" lvl="1" indent="0">
              <a:buNone/>
            </a:pPr>
            <a:r>
              <a:rPr lang="en-US" b="1" dirty="0">
                <a:solidFill>
                  <a:srgbClr val="FF0000"/>
                </a:solidFill>
              </a:rPr>
              <a:t>c)	They allow some type of measure </a:t>
            </a:r>
            <a:br>
              <a:rPr lang="en-US" b="1" dirty="0">
                <a:solidFill>
                  <a:srgbClr val="FF0000"/>
                </a:solidFill>
              </a:rPr>
            </a:br>
            <a:r>
              <a:rPr lang="en-US" b="1" dirty="0">
                <a:solidFill>
                  <a:srgbClr val="FF0000"/>
                </a:solidFill>
              </a:rPr>
              <a:t>      </a:t>
            </a:r>
            <a:r>
              <a:rPr lang="en-US" b="1" dirty="0"/>
              <a:t>dos metros al </a:t>
            </a:r>
            <a:r>
              <a:rPr lang="en-US" b="1" dirty="0" err="1"/>
              <a:t>lado</a:t>
            </a:r>
            <a:r>
              <a:rPr lang="en-US" b="1" dirty="0"/>
              <a:t>, dos metros </a:t>
            </a:r>
            <a:r>
              <a:rPr lang="en-US" b="1" dirty="0" err="1"/>
              <a:t>delante</a:t>
            </a:r>
            <a:r>
              <a:rPr lang="en-US" b="1" dirty="0"/>
              <a:t>, dos </a:t>
            </a:r>
            <a:r>
              <a:rPr lang="en-US" b="1" dirty="0" err="1"/>
              <a:t>votos</a:t>
            </a:r>
            <a:r>
              <a:rPr lang="en-US" b="1" dirty="0"/>
              <a:t> a favor</a:t>
            </a:r>
            <a:br>
              <a:rPr lang="en-US" b="1" dirty="0"/>
            </a:br>
            <a:r>
              <a:rPr lang="en-US" b="1" dirty="0"/>
              <a:t>      two meter close to, two meters in front, two votes in favor</a:t>
            </a:r>
          </a:p>
          <a:p>
            <a:pPr marL="0" indent="0">
              <a:buNone/>
            </a:pPr>
            <a:endParaRPr lang="en-US" b="1" dirty="0">
              <a:solidFill>
                <a:srgbClr val="FF0000"/>
              </a:solidFill>
            </a:endParaRPr>
          </a:p>
          <a:p>
            <a:pPr marL="0" indent="0">
              <a:buNone/>
            </a:pPr>
            <a:endParaRPr lang="en-US" dirty="0">
              <a:solidFill>
                <a:schemeClr val="bg1">
                  <a:lumMod val="50000"/>
                </a:schemeClr>
              </a:solidFill>
            </a:endParaRPr>
          </a:p>
        </p:txBody>
      </p:sp>
    </p:spTree>
    <p:extLst>
      <p:ext uri="{BB962C8B-B14F-4D97-AF65-F5344CB8AC3E}">
        <p14:creationId xmlns:p14="http://schemas.microsoft.com/office/powerpoint/2010/main" val="1828772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err="1">
                <a:solidFill>
                  <a:schemeClr val="bg1">
                    <a:lumMod val="50000"/>
                  </a:schemeClr>
                </a:solidFill>
                <a:latin typeface="Arial Black" panose="020B0A04020102020204" pitchFamily="34" charset="0"/>
              </a:rPr>
              <a:t>Is</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dative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the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only</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manifestation</a:t>
            </a:r>
            <a:r>
              <a:rPr lang="es-ES" dirty="0">
                <a:solidFill>
                  <a:schemeClr val="bg1">
                    <a:lumMod val="50000"/>
                  </a:schemeClr>
                </a:solidFill>
                <a:latin typeface="Arial Black" panose="020B0A04020102020204" pitchFamily="34" charset="0"/>
              </a:rPr>
              <a:t> of </a:t>
            </a:r>
            <a:r>
              <a:rPr lang="es-ES" dirty="0" err="1">
                <a:solidFill>
                  <a:schemeClr val="bg1">
                    <a:lumMod val="50000"/>
                  </a:schemeClr>
                </a:solidFill>
                <a:latin typeface="Arial Black" panose="020B0A04020102020204" pitchFamily="34" charset="0"/>
              </a:rPr>
              <a:t>this</a:t>
            </a:r>
            <a:r>
              <a:rPr lang="es-ES" dirty="0">
                <a:solidFill>
                  <a:schemeClr val="bg1">
                    <a:lumMod val="50000"/>
                  </a:schemeClr>
                </a:solidFill>
                <a:latin typeface="Arial Black" panose="020B0A04020102020204" pitchFamily="34" charset="0"/>
              </a:rPr>
              <a:t> inalienable </a:t>
            </a:r>
            <a:r>
              <a:rPr lang="es-ES" dirty="0" err="1">
                <a:solidFill>
                  <a:schemeClr val="bg1">
                    <a:lumMod val="50000"/>
                  </a:schemeClr>
                </a:solidFill>
                <a:latin typeface="Arial Black" panose="020B0A04020102020204" pitchFamily="34" charset="0"/>
              </a:rPr>
              <a:t>semantics</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with</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locations</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Reflexives</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52251" y="1464827"/>
            <a:ext cx="10428773" cy="7478970"/>
          </a:xfrm>
          <a:prstGeom prst="rect">
            <a:avLst/>
          </a:prstGeom>
          <a:noFill/>
        </p:spPr>
        <p:txBody>
          <a:bodyPr wrap="square" rtlCol="0">
            <a:spAutoFit/>
          </a:bodyPr>
          <a:lstStyle/>
          <a:p>
            <a:endParaRPr lang="en-US" sz="2400" dirty="0"/>
          </a:p>
          <a:p>
            <a:endParaRPr lang="en-US" sz="2400" dirty="0"/>
          </a:p>
          <a:p>
            <a:r>
              <a:rPr lang="en-US" sz="2400" dirty="0"/>
              <a:t>Can there be other instances not involving datives? </a:t>
            </a:r>
          </a:p>
          <a:p>
            <a:r>
              <a:rPr lang="en-US" sz="2400" dirty="0"/>
              <a:t>They might involve the subject:</a:t>
            </a:r>
          </a:p>
          <a:p>
            <a:endParaRPr lang="en-US" sz="2400" dirty="0"/>
          </a:p>
          <a:p>
            <a:r>
              <a:rPr lang="en-US" sz="2400" dirty="0"/>
              <a:t>(45)</a:t>
            </a:r>
            <a:r>
              <a:rPr lang="en-US" sz="2400" dirty="0">
                <a:solidFill>
                  <a:schemeClr val="accent1"/>
                </a:solidFill>
              </a:rPr>
              <a:t>Juan</a:t>
            </a:r>
            <a:r>
              <a:rPr lang="en-US" sz="2400" dirty="0"/>
              <a:t> 	se </a:t>
            </a:r>
            <a:r>
              <a:rPr lang="en-US" sz="2400" dirty="0" err="1"/>
              <a:t>meó</a:t>
            </a:r>
            <a:r>
              <a:rPr lang="en-US" sz="2400" dirty="0"/>
              <a:t>	 	</a:t>
            </a:r>
            <a:r>
              <a:rPr lang="en-US" sz="2400" dirty="0" err="1">
                <a:solidFill>
                  <a:srgbClr val="FF0000"/>
                </a:solidFill>
              </a:rPr>
              <a:t>encima</a:t>
            </a:r>
            <a:r>
              <a:rPr lang="en-US" sz="2400" dirty="0">
                <a:solidFill>
                  <a:srgbClr val="FF0000"/>
                </a:solidFill>
              </a:rPr>
              <a:t> (subject)</a:t>
            </a:r>
          </a:p>
          <a:p>
            <a:r>
              <a:rPr lang="en-US" sz="2400" dirty="0"/>
              <a:t>      Juan  	</a:t>
            </a:r>
            <a:r>
              <a:rPr lang="en-US" sz="2400" dirty="0" err="1"/>
              <a:t>REFL.peed</a:t>
            </a:r>
            <a:r>
              <a:rPr lang="en-US" sz="2400" dirty="0"/>
              <a:t>	on top </a:t>
            </a:r>
          </a:p>
          <a:p>
            <a:r>
              <a:rPr lang="en-US" sz="2400" dirty="0"/>
              <a:t>(46) Juan 	le </a:t>
            </a:r>
            <a:r>
              <a:rPr lang="en-US" sz="2400" dirty="0" err="1"/>
              <a:t>meó</a:t>
            </a:r>
            <a:r>
              <a:rPr lang="en-US" sz="2400" dirty="0"/>
              <a:t>	 	</a:t>
            </a:r>
            <a:r>
              <a:rPr lang="en-US" sz="2400" dirty="0" err="1">
                <a:solidFill>
                  <a:srgbClr val="FF0000"/>
                </a:solidFill>
              </a:rPr>
              <a:t>encima</a:t>
            </a:r>
            <a:r>
              <a:rPr lang="en-US" sz="2400" dirty="0">
                <a:solidFill>
                  <a:srgbClr val="FF0000"/>
                </a:solidFill>
              </a:rPr>
              <a:t> </a:t>
            </a:r>
            <a:r>
              <a:rPr lang="en-US" sz="2400" dirty="0">
                <a:solidFill>
                  <a:schemeClr val="accent1"/>
                </a:solidFill>
              </a:rPr>
              <a:t>(a Pedro). </a:t>
            </a:r>
            <a:r>
              <a:rPr lang="en-US" sz="2400" dirty="0">
                <a:solidFill>
                  <a:srgbClr val="FF0000"/>
                </a:solidFill>
              </a:rPr>
              <a:t>(contextualized and affected)</a:t>
            </a:r>
          </a:p>
          <a:p>
            <a:r>
              <a:rPr lang="en-US" sz="2400" dirty="0"/>
              <a:t>      Juan  	peed		on top    to Pedro)</a:t>
            </a:r>
          </a:p>
          <a:p>
            <a:endParaRPr lang="en-US" sz="2400" dirty="0"/>
          </a:p>
          <a:p>
            <a:r>
              <a:rPr lang="en-US" sz="2400" dirty="0"/>
              <a:t>(47) Juan 	</a:t>
            </a:r>
            <a:r>
              <a:rPr lang="en-US" sz="2400" dirty="0" err="1"/>
              <a:t>meó</a:t>
            </a:r>
            <a:r>
              <a:rPr lang="en-US" sz="2400" dirty="0"/>
              <a:t>	</a:t>
            </a:r>
            <a:r>
              <a:rPr lang="en-US" sz="2400" dirty="0">
                <a:solidFill>
                  <a:srgbClr val="FF0000"/>
                </a:solidFill>
              </a:rPr>
              <a:t> </a:t>
            </a:r>
            <a:r>
              <a:rPr lang="en-US" sz="2400" dirty="0" err="1">
                <a:solidFill>
                  <a:srgbClr val="FF0000"/>
                </a:solidFill>
              </a:rPr>
              <a:t>encima</a:t>
            </a:r>
            <a:r>
              <a:rPr lang="en-US" sz="2400" dirty="0">
                <a:solidFill>
                  <a:srgbClr val="FF0000"/>
                </a:solidFill>
              </a:rPr>
              <a:t>  de Pedro.  </a:t>
            </a:r>
            <a:r>
              <a:rPr lang="en-US" sz="2400" dirty="0"/>
              <a:t>( Not inalienable)</a:t>
            </a:r>
          </a:p>
          <a:p>
            <a:r>
              <a:rPr lang="en-US" sz="2400" dirty="0">
                <a:solidFill>
                  <a:srgbClr val="FF0000"/>
                </a:solidFill>
              </a:rPr>
              <a:t>        </a:t>
            </a:r>
            <a:r>
              <a:rPr lang="en-US" sz="2400" dirty="0"/>
              <a:t>Juan</a:t>
            </a:r>
            <a:r>
              <a:rPr lang="en-US" sz="2400" dirty="0">
                <a:solidFill>
                  <a:srgbClr val="FF0000"/>
                </a:solidFill>
              </a:rPr>
              <a:t> 	</a:t>
            </a:r>
            <a:r>
              <a:rPr lang="en-US" sz="2400" dirty="0"/>
              <a:t>peed</a:t>
            </a:r>
            <a:r>
              <a:rPr lang="en-US" sz="2400" dirty="0">
                <a:solidFill>
                  <a:srgbClr val="FF0000"/>
                </a:solidFill>
              </a:rPr>
              <a:t>	 </a:t>
            </a:r>
            <a:r>
              <a:rPr lang="en-US" sz="2400" dirty="0"/>
              <a:t>on top of Pedro</a:t>
            </a:r>
          </a:p>
          <a:p>
            <a:endParaRPr lang="en-US" sz="2400" dirty="0"/>
          </a:p>
          <a:p>
            <a:endParaRPr lang="en-US" sz="2400" dirty="0"/>
          </a:p>
          <a:p>
            <a:pPr marL="457200" indent="-457200">
              <a:buAutoNum type="arabicParenBoth" startAt="2"/>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2972518478"/>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err="1">
                <a:solidFill>
                  <a:schemeClr val="bg1">
                    <a:lumMod val="50000"/>
                  </a:schemeClr>
                </a:solidFill>
                <a:latin typeface="Arial Black" panose="020B0A04020102020204" pitchFamily="34" charset="0"/>
              </a:rPr>
              <a:t>Is</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dative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the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only</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manifestation</a:t>
            </a:r>
            <a:r>
              <a:rPr lang="es-ES" dirty="0">
                <a:solidFill>
                  <a:schemeClr val="bg1">
                    <a:lumMod val="50000"/>
                  </a:schemeClr>
                </a:solidFill>
                <a:latin typeface="Arial Black" panose="020B0A04020102020204" pitchFamily="34" charset="0"/>
              </a:rPr>
              <a:t> of </a:t>
            </a:r>
            <a:r>
              <a:rPr lang="es-ES" dirty="0" err="1">
                <a:solidFill>
                  <a:schemeClr val="bg1">
                    <a:lumMod val="50000"/>
                  </a:schemeClr>
                </a:solidFill>
                <a:latin typeface="Arial Black" panose="020B0A04020102020204" pitchFamily="34" charset="0"/>
              </a:rPr>
              <a:t>this</a:t>
            </a:r>
            <a:r>
              <a:rPr lang="es-ES" dirty="0">
                <a:solidFill>
                  <a:schemeClr val="bg1">
                    <a:lumMod val="50000"/>
                  </a:schemeClr>
                </a:solidFill>
                <a:latin typeface="Arial Black" panose="020B0A04020102020204" pitchFamily="34" charset="0"/>
              </a:rPr>
              <a:t> inalienable </a:t>
            </a:r>
            <a:r>
              <a:rPr lang="es-ES" dirty="0" err="1">
                <a:solidFill>
                  <a:schemeClr val="bg1">
                    <a:lumMod val="50000"/>
                  </a:schemeClr>
                </a:solidFill>
                <a:latin typeface="Arial Black" panose="020B0A04020102020204" pitchFamily="34" charset="0"/>
              </a:rPr>
              <a:t>semantics</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with</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locations</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reflexives</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1409451" y="1751898"/>
            <a:ext cx="10428773" cy="7478970"/>
          </a:xfrm>
          <a:prstGeom prst="rect">
            <a:avLst/>
          </a:prstGeom>
          <a:noFill/>
        </p:spPr>
        <p:txBody>
          <a:bodyPr wrap="square" rtlCol="0">
            <a:spAutoFit/>
          </a:bodyPr>
          <a:lstStyle/>
          <a:p>
            <a:endParaRPr lang="en-US" sz="2400" dirty="0"/>
          </a:p>
          <a:p>
            <a:r>
              <a:rPr lang="en-US" sz="2400" dirty="0"/>
              <a:t>The same can be found with body parts.:</a:t>
            </a:r>
          </a:p>
          <a:p>
            <a:endParaRPr lang="en-US" sz="2400" dirty="0"/>
          </a:p>
          <a:p>
            <a:r>
              <a:rPr lang="en-US" sz="2400" dirty="0"/>
              <a:t>(48) </a:t>
            </a:r>
            <a:r>
              <a:rPr lang="en-US" sz="2400" dirty="0">
                <a:solidFill>
                  <a:schemeClr val="accent1"/>
                </a:solidFill>
              </a:rPr>
              <a:t>Juan</a:t>
            </a:r>
            <a:r>
              <a:rPr lang="en-US" sz="2400" dirty="0"/>
              <a:t>	se </a:t>
            </a:r>
            <a:r>
              <a:rPr lang="en-US" sz="2400" dirty="0" err="1"/>
              <a:t>rascó</a:t>
            </a:r>
            <a:r>
              <a:rPr lang="en-US" sz="2400" dirty="0"/>
              <a:t>	(</a:t>
            </a:r>
            <a:r>
              <a:rPr lang="en-US" sz="2400" dirty="0" err="1"/>
              <a:t>en</a:t>
            </a:r>
            <a:r>
              <a:rPr lang="en-US" sz="2400" dirty="0"/>
              <a:t>)	</a:t>
            </a:r>
            <a:r>
              <a:rPr lang="en-US" sz="2400" dirty="0">
                <a:solidFill>
                  <a:srgbClr val="FF0000"/>
                </a:solidFill>
              </a:rPr>
              <a:t>la cabeza</a:t>
            </a:r>
            <a:br>
              <a:rPr lang="en-US" sz="2400" dirty="0">
                <a:solidFill>
                  <a:srgbClr val="FF0000"/>
                </a:solidFill>
              </a:rPr>
            </a:br>
            <a:r>
              <a:rPr lang="en-US" sz="2400" dirty="0">
                <a:solidFill>
                  <a:srgbClr val="FF0000"/>
                </a:solidFill>
              </a:rPr>
              <a:t>     </a:t>
            </a:r>
            <a:r>
              <a:rPr lang="en-US" sz="2400" dirty="0"/>
              <a:t>  Juan	REFL-scratched in	the head</a:t>
            </a:r>
          </a:p>
          <a:p>
            <a:r>
              <a:rPr lang="en-US" sz="2400" dirty="0"/>
              <a:t>(49) </a:t>
            </a:r>
            <a:r>
              <a:rPr lang="en-US" sz="2400" dirty="0">
                <a:solidFill>
                  <a:schemeClr val="accent1"/>
                </a:solidFill>
              </a:rPr>
              <a:t>Juan </a:t>
            </a:r>
            <a:r>
              <a:rPr lang="en-US" sz="2400" dirty="0"/>
              <a:t>	se </a:t>
            </a:r>
            <a:r>
              <a:rPr lang="en-US" sz="2400" dirty="0" err="1"/>
              <a:t>meó</a:t>
            </a:r>
            <a:r>
              <a:rPr lang="en-US" sz="2400" dirty="0"/>
              <a:t>		(</a:t>
            </a:r>
            <a:r>
              <a:rPr lang="en-US" sz="2400" dirty="0" err="1"/>
              <a:t>en</a:t>
            </a:r>
            <a:r>
              <a:rPr lang="en-US" sz="2400" dirty="0"/>
              <a:t>)	</a:t>
            </a:r>
            <a:r>
              <a:rPr lang="en-US" sz="2400" dirty="0">
                <a:solidFill>
                  <a:srgbClr val="FF0000"/>
                </a:solidFill>
              </a:rPr>
              <a:t>las manos</a:t>
            </a:r>
            <a:br>
              <a:rPr lang="en-US" sz="2400" dirty="0">
                <a:solidFill>
                  <a:srgbClr val="FF0000"/>
                </a:solidFill>
              </a:rPr>
            </a:br>
            <a:r>
              <a:rPr lang="en-US" sz="2400" dirty="0"/>
              <a:t>       Juan 	</a:t>
            </a:r>
            <a:r>
              <a:rPr lang="en-US" sz="2400" dirty="0" err="1"/>
              <a:t>refl</a:t>
            </a:r>
            <a:r>
              <a:rPr lang="en-US" sz="2400" dirty="0"/>
              <a:t>-peed	in	the hands.</a:t>
            </a:r>
          </a:p>
          <a:p>
            <a:endParaRPr lang="en-US" sz="2400" dirty="0"/>
          </a:p>
          <a:p>
            <a:r>
              <a:rPr lang="en-US" sz="2400" dirty="0"/>
              <a:t>Non inalienable location:</a:t>
            </a:r>
          </a:p>
          <a:p>
            <a:endParaRPr lang="en-US" sz="2400" dirty="0"/>
          </a:p>
          <a:p>
            <a:r>
              <a:rPr lang="en-US" sz="2400" dirty="0"/>
              <a:t>(50) </a:t>
            </a:r>
            <a:r>
              <a:rPr lang="en-US" sz="2400" dirty="0">
                <a:solidFill>
                  <a:schemeClr val="accent1"/>
                </a:solidFill>
              </a:rPr>
              <a:t>Juan</a:t>
            </a:r>
            <a:r>
              <a:rPr lang="en-US" sz="2400" dirty="0"/>
              <a:t>	 </a:t>
            </a:r>
            <a:r>
              <a:rPr lang="en-US" sz="2400" dirty="0" err="1"/>
              <a:t>rascó</a:t>
            </a:r>
            <a:r>
              <a:rPr lang="en-US" sz="2400" dirty="0"/>
              <a:t>		</a:t>
            </a:r>
            <a:r>
              <a:rPr lang="en-US" sz="2400" dirty="0">
                <a:solidFill>
                  <a:srgbClr val="FF0000"/>
                </a:solidFill>
              </a:rPr>
              <a:t>la cabeza de María</a:t>
            </a:r>
            <a:br>
              <a:rPr lang="en-US" sz="2400" dirty="0">
                <a:solidFill>
                  <a:srgbClr val="FF0000"/>
                </a:solidFill>
              </a:rPr>
            </a:br>
            <a:r>
              <a:rPr lang="en-US" sz="2400" dirty="0">
                <a:solidFill>
                  <a:srgbClr val="FF0000"/>
                </a:solidFill>
              </a:rPr>
              <a:t>      </a:t>
            </a:r>
            <a:r>
              <a:rPr lang="en-US" sz="2400" dirty="0"/>
              <a:t> Juan	scratched	the head of Maria</a:t>
            </a:r>
          </a:p>
          <a:p>
            <a:endParaRPr lang="en-US" sz="2400" dirty="0"/>
          </a:p>
          <a:p>
            <a:pPr marL="457200" indent="-457200">
              <a:buAutoNum type="arabicParenBoth" startAt="2"/>
            </a:pPr>
            <a:endParaRPr lang="en-US" sz="2400" dirty="0"/>
          </a:p>
          <a:p>
            <a:pPr marL="457200" indent="-457200">
              <a:buAutoNum type="arabicParenBoth" startAt="2"/>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2426978693"/>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sz="3200" dirty="0">
                <a:solidFill>
                  <a:schemeClr val="bg1">
                    <a:lumMod val="50000"/>
                  </a:schemeClr>
                </a:solidFill>
                <a:latin typeface="Arial Black" panose="020B0A04020102020204" pitchFamily="34" charset="0"/>
              </a:rPr>
              <a:t>Nominal </a:t>
            </a:r>
            <a:r>
              <a:rPr lang="es-ES" sz="3200" dirty="0" err="1">
                <a:solidFill>
                  <a:schemeClr val="bg1">
                    <a:lumMod val="50000"/>
                  </a:schemeClr>
                </a:solidFill>
                <a:latin typeface="Arial Black" panose="020B0A04020102020204" pitchFamily="34" charset="0"/>
              </a:rPr>
              <a:t>Possessives</a:t>
            </a:r>
            <a:r>
              <a:rPr lang="es-ES" sz="3200" dirty="0">
                <a:solidFill>
                  <a:schemeClr val="bg1">
                    <a:lumMod val="50000"/>
                  </a:schemeClr>
                </a:solidFill>
                <a:latin typeface="Arial Black" panose="020B0A04020102020204" pitchFamily="34" charset="0"/>
              </a:rPr>
              <a:t> in </a:t>
            </a:r>
            <a:r>
              <a:rPr lang="es-ES" sz="3200" dirty="0" err="1">
                <a:solidFill>
                  <a:schemeClr val="bg1">
                    <a:lumMod val="50000"/>
                  </a:schemeClr>
                </a:solidFill>
                <a:latin typeface="Arial Black" panose="020B0A04020102020204" pitchFamily="34" charset="0"/>
              </a:rPr>
              <a:t>Spatial</a:t>
            </a:r>
            <a:r>
              <a:rPr lang="es-ES" sz="3200" dirty="0">
                <a:solidFill>
                  <a:schemeClr val="bg1">
                    <a:lumMod val="50000"/>
                  </a:schemeClr>
                </a:solidFill>
                <a:latin typeface="Arial Black" panose="020B0A04020102020204" pitchFamily="34" charset="0"/>
              </a:rPr>
              <a:t> </a:t>
            </a:r>
            <a:r>
              <a:rPr lang="es-ES" sz="3200" dirty="0" err="1">
                <a:solidFill>
                  <a:schemeClr val="bg1">
                    <a:lumMod val="50000"/>
                  </a:schemeClr>
                </a:solidFill>
                <a:latin typeface="Arial Black" panose="020B0A04020102020204" pitchFamily="34" charset="0"/>
              </a:rPr>
              <a:t>Expressions</a:t>
            </a:r>
            <a:r>
              <a:rPr lang="es-ES" sz="3200" dirty="0">
                <a:solidFill>
                  <a:schemeClr val="bg1">
                    <a:lumMod val="50000"/>
                  </a:schemeClr>
                </a:solidFill>
                <a:latin typeface="Arial Black" panose="020B0A04020102020204" pitchFamily="34" charset="0"/>
              </a:rPr>
              <a:t> and Inalienable </a:t>
            </a:r>
            <a:r>
              <a:rPr lang="es-ES" sz="3200" dirty="0" err="1">
                <a:solidFill>
                  <a:schemeClr val="bg1">
                    <a:lumMod val="50000"/>
                  </a:schemeClr>
                </a:solidFill>
                <a:latin typeface="Arial Black" panose="020B0A04020102020204" pitchFamily="34" charset="0"/>
              </a:rPr>
              <a:t>Location</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81613" y="1354333"/>
            <a:ext cx="10428773" cy="7478970"/>
          </a:xfrm>
          <a:prstGeom prst="rect">
            <a:avLst/>
          </a:prstGeom>
          <a:noFill/>
        </p:spPr>
        <p:txBody>
          <a:bodyPr wrap="square" rtlCol="0">
            <a:spAutoFit/>
          </a:bodyPr>
          <a:lstStyle/>
          <a:p>
            <a:r>
              <a:rPr lang="en-US" sz="2400" dirty="0"/>
              <a:t>The same semantic distinction is found in complex spatial expression that allow possessives:</a:t>
            </a:r>
          </a:p>
          <a:p>
            <a:r>
              <a:rPr lang="en-US" sz="2400" dirty="0"/>
              <a:t>-Spatial expression allow postnominal possessives in Catalan and many varieties of Spanish.</a:t>
            </a:r>
          </a:p>
          <a:p>
            <a:r>
              <a:rPr lang="en-US" sz="2400" dirty="0"/>
              <a:t>Genitive</a:t>
            </a:r>
          </a:p>
          <a:p>
            <a:r>
              <a:rPr lang="en-US" sz="2400" dirty="0"/>
              <a:t>(51) </a:t>
            </a:r>
            <a:r>
              <a:rPr lang="en-US" sz="2400" dirty="0" err="1"/>
              <a:t>En</a:t>
            </a:r>
            <a:r>
              <a:rPr lang="en-US" sz="2400" dirty="0"/>
              <a:t> Joan	</a:t>
            </a:r>
            <a:r>
              <a:rPr lang="en-US" sz="2400" dirty="0" err="1"/>
              <a:t>viu</a:t>
            </a:r>
            <a:r>
              <a:rPr lang="en-US" sz="2400" dirty="0"/>
              <a:t>	 </a:t>
            </a:r>
            <a:r>
              <a:rPr lang="en-US" sz="2400" dirty="0" err="1"/>
              <a:t>darrera</a:t>
            </a:r>
            <a:r>
              <a:rPr lang="en-US" sz="2400" dirty="0"/>
              <a:t>	</a:t>
            </a:r>
            <a:r>
              <a:rPr lang="en-US" sz="2400" dirty="0">
                <a:solidFill>
                  <a:srgbClr val="FF0000"/>
                </a:solidFill>
              </a:rPr>
              <a:t>del professor</a:t>
            </a:r>
          </a:p>
          <a:p>
            <a:r>
              <a:rPr lang="en-US" sz="2400" dirty="0"/>
              <a:t>        Joan	lives	behind  	of the professor</a:t>
            </a:r>
          </a:p>
          <a:p>
            <a:r>
              <a:rPr lang="en-US" sz="2400" dirty="0"/>
              <a:t>(52) </a:t>
            </a:r>
            <a:r>
              <a:rPr lang="en-US" sz="2400" dirty="0" err="1"/>
              <a:t>En</a:t>
            </a:r>
            <a:r>
              <a:rPr lang="en-US" sz="2400" dirty="0"/>
              <a:t> Joan 	</a:t>
            </a:r>
            <a:r>
              <a:rPr lang="en-US" sz="2400" dirty="0" err="1"/>
              <a:t>viu</a:t>
            </a:r>
            <a:r>
              <a:rPr lang="en-US" sz="2400" dirty="0"/>
              <a:t>	</a:t>
            </a:r>
            <a:r>
              <a:rPr lang="en-US" sz="2400" dirty="0" err="1"/>
              <a:t>darrera</a:t>
            </a:r>
            <a:r>
              <a:rPr lang="en-US" sz="2400" dirty="0"/>
              <a:t>		</a:t>
            </a:r>
            <a:r>
              <a:rPr lang="en-US" sz="2400" dirty="0">
                <a:solidFill>
                  <a:srgbClr val="FF0000"/>
                </a:solidFill>
              </a:rPr>
              <a:t>de la casa</a:t>
            </a:r>
            <a:br>
              <a:rPr lang="en-US" sz="2400" dirty="0"/>
            </a:br>
            <a:r>
              <a:rPr lang="en-US" sz="2400" dirty="0"/>
              <a:t>        Joan 	lives 	behind		of the house</a:t>
            </a:r>
          </a:p>
          <a:p>
            <a:endParaRPr lang="en-US" sz="2400" dirty="0"/>
          </a:p>
          <a:p>
            <a:r>
              <a:rPr lang="en-US" sz="2400" dirty="0"/>
              <a:t>Postnominal possessive</a:t>
            </a:r>
          </a:p>
          <a:p>
            <a:r>
              <a:rPr lang="en-US" sz="2400" dirty="0"/>
              <a:t>   (53)      </a:t>
            </a:r>
            <a:r>
              <a:rPr lang="en-US" sz="2400" dirty="0" err="1"/>
              <a:t>En</a:t>
            </a:r>
            <a:r>
              <a:rPr lang="en-US" sz="2400" dirty="0"/>
              <a:t> Joan 	</a:t>
            </a:r>
            <a:r>
              <a:rPr lang="en-US" sz="2400" dirty="0" err="1"/>
              <a:t>viu</a:t>
            </a:r>
            <a:r>
              <a:rPr lang="en-US" sz="2400" dirty="0"/>
              <a:t>	</a:t>
            </a:r>
            <a:r>
              <a:rPr lang="en-US" sz="2400" dirty="0" err="1"/>
              <a:t>darrera</a:t>
            </a:r>
            <a:r>
              <a:rPr lang="en-US" sz="2400" dirty="0"/>
              <a:t>		</a:t>
            </a:r>
            <a:r>
              <a:rPr lang="en-US" sz="2400" dirty="0" err="1">
                <a:solidFill>
                  <a:srgbClr val="FF0000"/>
                </a:solidFill>
              </a:rPr>
              <a:t>seu</a:t>
            </a:r>
            <a:br>
              <a:rPr lang="en-US" sz="2400" dirty="0"/>
            </a:br>
            <a:r>
              <a:rPr lang="en-US" sz="2400" dirty="0"/>
              <a:t>          	Juan		lives	behind 	POSS</a:t>
            </a:r>
          </a:p>
          <a:p>
            <a:pPr marL="457200" indent="-457200">
              <a:buAutoNum type="arabicParenBoth" startAt="2"/>
            </a:pPr>
            <a:endParaRPr lang="en-US" sz="2400" dirty="0"/>
          </a:p>
          <a:p>
            <a:pPr marL="457200" indent="-457200">
              <a:buAutoNum type="arabicParenBoth" startAt="2"/>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1339144769"/>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Nominal </a:t>
            </a:r>
            <a:r>
              <a:rPr lang="es-ES" dirty="0" err="1">
                <a:solidFill>
                  <a:schemeClr val="bg1">
                    <a:lumMod val="50000"/>
                  </a:schemeClr>
                </a:solidFill>
                <a:latin typeface="Arial Black" panose="020B0A04020102020204" pitchFamily="34" charset="0"/>
              </a:rPr>
              <a:t>Possessives</a:t>
            </a:r>
            <a:r>
              <a:rPr lang="es-ES" dirty="0">
                <a:solidFill>
                  <a:schemeClr val="bg1">
                    <a:lumMod val="50000"/>
                  </a:schemeClr>
                </a:solidFill>
                <a:latin typeface="Arial Black" panose="020B0A04020102020204" pitchFamily="34" charset="0"/>
              </a:rPr>
              <a:t> in </a:t>
            </a:r>
            <a:r>
              <a:rPr lang="es-ES" dirty="0" err="1">
                <a:solidFill>
                  <a:schemeClr val="bg1">
                    <a:lumMod val="50000"/>
                  </a:schemeClr>
                </a:solidFill>
                <a:latin typeface="Arial Black" panose="020B0A04020102020204" pitchFamily="34" charset="0"/>
              </a:rPr>
              <a:t>Spatial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Expressions</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10976" y="1771264"/>
            <a:ext cx="10428773" cy="7109639"/>
          </a:xfrm>
          <a:prstGeom prst="rect">
            <a:avLst/>
          </a:prstGeom>
          <a:noFill/>
        </p:spPr>
        <p:txBody>
          <a:bodyPr wrap="square" rtlCol="0">
            <a:spAutoFit/>
          </a:bodyPr>
          <a:lstStyle/>
          <a:p>
            <a:endParaRPr lang="en-US" sz="2400" dirty="0"/>
          </a:p>
          <a:p>
            <a:endParaRPr lang="en-US" sz="2400" dirty="0"/>
          </a:p>
          <a:p>
            <a:r>
              <a:rPr lang="en-US" sz="2400" dirty="0"/>
              <a:t>HOWEVER, with postnominal possessives show the same contrasts. They only admit integral, inalienable interpretation:</a:t>
            </a:r>
          </a:p>
          <a:p>
            <a:r>
              <a:rPr lang="en-US" sz="2400" dirty="0"/>
              <a:t>  (54) 	TOPIC </a:t>
            </a:r>
            <a:r>
              <a:rPr lang="en-US" sz="2400" dirty="0" err="1">
                <a:solidFill>
                  <a:srgbClr val="FF0000"/>
                </a:solidFill>
              </a:rPr>
              <a:t>Professor</a:t>
            </a:r>
            <a:r>
              <a:rPr lang="en-US" sz="2400" baseline="-25000" dirty="0" err="1">
                <a:solidFill>
                  <a:srgbClr val="FF0000"/>
                </a:solidFill>
              </a:rPr>
              <a:t>i</a:t>
            </a:r>
            <a:r>
              <a:rPr lang="en-US" sz="2400" dirty="0"/>
              <a:t>:</a:t>
            </a:r>
          </a:p>
          <a:p>
            <a:r>
              <a:rPr lang="en-US" sz="2400" dirty="0"/>
              <a:t> 	a.  El </a:t>
            </a:r>
            <a:r>
              <a:rPr lang="en-US" sz="2400" dirty="0" err="1"/>
              <a:t>nen</a:t>
            </a:r>
            <a:r>
              <a:rPr lang="en-US" sz="2400" dirty="0"/>
              <a:t> 	</a:t>
            </a:r>
            <a:r>
              <a:rPr lang="en-US" sz="2400" dirty="0" err="1"/>
              <a:t>passa</a:t>
            </a:r>
            <a:r>
              <a:rPr lang="en-US" sz="2400" dirty="0"/>
              <a:t> 	per </a:t>
            </a:r>
            <a:r>
              <a:rPr lang="en-US" sz="2400" dirty="0" err="1"/>
              <a:t>sota</a:t>
            </a:r>
            <a:r>
              <a:rPr lang="en-US" sz="2400" dirty="0"/>
              <a:t>		</a:t>
            </a:r>
            <a:r>
              <a:rPr lang="en-US" sz="2400" dirty="0" err="1"/>
              <a:t>seu</a:t>
            </a:r>
            <a:r>
              <a:rPr lang="en-US" sz="2400" baseline="-25000" dirty="0" err="1"/>
              <a:t>i</a:t>
            </a:r>
            <a:br>
              <a:rPr lang="en-US" sz="2400" dirty="0"/>
            </a:br>
            <a:r>
              <a:rPr lang="en-US" sz="2400" dirty="0"/>
              <a:t>	     the boy	walks	under			POSS</a:t>
            </a:r>
          </a:p>
          <a:p>
            <a:r>
              <a:rPr lang="en-US" sz="2400" dirty="0"/>
              <a:t>             TOPIC: </a:t>
            </a:r>
            <a:r>
              <a:rPr lang="en-US" sz="2400" dirty="0">
                <a:solidFill>
                  <a:srgbClr val="FF0000"/>
                </a:solidFill>
              </a:rPr>
              <a:t>the bridge</a:t>
            </a:r>
            <a:r>
              <a:rPr lang="en-US" sz="2400" dirty="0"/>
              <a:t>:</a:t>
            </a:r>
          </a:p>
          <a:p>
            <a:r>
              <a:rPr lang="en-US" sz="2400" dirty="0"/>
              <a:t>              b. ??El </a:t>
            </a:r>
            <a:r>
              <a:rPr lang="en-US" sz="2400" dirty="0" err="1"/>
              <a:t>nen</a:t>
            </a:r>
            <a:r>
              <a:rPr lang="en-US" sz="2400" dirty="0"/>
              <a:t>	</a:t>
            </a:r>
            <a:r>
              <a:rPr lang="en-US" sz="2400" dirty="0" err="1"/>
              <a:t>passa</a:t>
            </a:r>
            <a:r>
              <a:rPr lang="en-US" sz="2400" dirty="0"/>
              <a:t> 	per </a:t>
            </a:r>
            <a:r>
              <a:rPr lang="en-US" sz="2400" dirty="0" err="1"/>
              <a:t>sota</a:t>
            </a:r>
            <a:r>
              <a:rPr lang="en-US" sz="2400" dirty="0"/>
              <a:t>	 	</a:t>
            </a:r>
            <a:r>
              <a:rPr lang="en-US" sz="2400" dirty="0" err="1"/>
              <a:t>seu</a:t>
            </a:r>
            <a:r>
              <a:rPr lang="en-US" sz="2400" baseline="-25000" dirty="0" err="1"/>
              <a:t>i</a:t>
            </a:r>
            <a:br>
              <a:rPr lang="en-US" sz="2400" baseline="-25000" dirty="0"/>
            </a:br>
            <a:r>
              <a:rPr lang="en-US" sz="2400" baseline="-25000" dirty="0"/>
              <a:t>                            </a:t>
            </a:r>
            <a:r>
              <a:rPr lang="en-US" sz="2400" dirty="0"/>
              <a:t> The boy	walks 	under 	 		POSS</a:t>
            </a:r>
          </a:p>
          <a:p>
            <a:endParaRPr lang="en-US" sz="2400" dirty="0"/>
          </a:p>
          <a:p>
            <a:endParaRPr lang="en-US" sz="2400" dirty="0"/>
          </a:p>
          <a:p>
            <a:pPr marL="457200" indent="-457200">
              <a:buAutoNum type="arabicParenBoth" startAt="2"/>
            </a:pPr>
            <a:endParaRPr lang="en-US" sz="2400" dirty="0"/>
          </a:p>
          <a:p>
            <a:pPr marL="457200" indent="-457200">
              <a:buAutoNum type="arabicParenBoth" startAt="2"/>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274706608"/>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Nominal </a:t>
            </a:r>
            <a:r>
              <a:rPr lang="es-ES" dirty="0" err="1">
                <a:solidFill>
                  <a:schemeClr val="bg1">
                    <a:lumMod val="50000"/>
                  </a:schemeClr>
                </a:solidFill>
                <a:latin typeface="Arial Black" panose="020B0A04020102020204" pitchFamily="34" charset="0"/>
              </a:rPr>
              <a:t>Possessives</a:t>
            </a:r>
            <a:r>
              <a:rPr lang="es-ES" dirty="0">
                <a:solidFill>
                  <a:schemeClr val="bg1">
                    <a:lumMod val="50000"/>
                  </a:schemeClr>
                </a:solidFill>
                <a:latin typeface="Arial Black" panose="020B0A04020102020204" pitchFamily="34" charset="0"/>
              </a:rPr>
              <a:t> in </a:t>
            </a:r>
            <a:r>
              <a:rPr lang="es-ES" dirty="0" err="1">
                <a:solidFill>
                  <a:schemeClr val="bg1">
                    <a:lumMod val="50000"/>
                  </a:schemeClr>
                </a:solidFill>
                <a:latin typeface="Arial Black" panose="020B0A04020102020204" pitchFamily="34" charset="0"/>
              </a:rPr>
              <a:t>Spatial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Expressions</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52251" y="1761837"/>
            <a:ext cx="10428773" cy="5262979"/>
          </a:xfrm>
          <a:prstGeom prst="rect">
            <a:avLst/>
          </a:prstGeom>
          <a:noFill/>
        </p:spPr>
        <p:txBody>
          <a:bodyPr wrap="square" rtlCol="0">
            <a:spAutoFit/>
          </a:bodyPr>
          <a:lstStyle/>
          <a:p>
            <a:endParaRPr lang="en-US" sz="2400" dirty="0"/>
          </a:p>
          <a:p>
            <a:r>
              <a:rPr lang="en-US" sz="2400" dirty="0"/>
              <a:t>  (55) 	TOPIC </a:t>
            </a:r>
            <a:r>
              <a:rPr lang="en-US" sz="2400" dirty="0">
                <a:solidFill>
                  <a:srgbClr val="FF0000"/>
                </a:solidFill>
              </a:rPr>
              <a:t>teacher</a:t>
            </a:r>
            <a:r>
              <a:rPr lang="en-US" sz="2400" dirty="0"/>
              <a:t>:</a:t>
            </a:r>
          </a:p>
          <a:p>
            <a:r>
              <a:rPr lang="en-US" sz="2400" dirty="0"/>
              <a:t> 	a.  El </a:t>
            </a:r>
            <a:r>
              <a:rPr lang="en-US" sz="2400" dirty="0" err="1"/>
              <a:t>niño</a:t>
            </a:r>
            <a:r>
              <a:rPr lang="en-US" sz="2400" dirty="0"/>
              <a:t>  	</a:t>
            </a:r>
            <a:r>
              <a:rPr lang="en-US" sz="2400" dirty="0" err="1"/>
              <a:t>pasa</a:t>
            </a:r>
            <a:r>
              <a:rPr lang="en-US" sz="2400" dirty="0"/>
              <a:t> 	</a:t>
            </a:r>
            <a:r>
              <a:rPr lang="en-US" sz="2400" dirty="0" err="1"/>
              <a:t>debajo</a:t>
            </a:r>
            <a:r>
              <a:rPr lang="en-US" sz="2400" dirty="0"/>
              <a:t>		</a:t>
            </a:r>
            <a:r>
              <a:rPr lang="en-US" sz="2400" dirty="0" err="1"/>
              <a:t>suyo</a:t>
            </a:r>
            <a:r>
              <a:rPr lang="en-US" sz="2400" baseline="-25000" dirty="0" err="1"/>
              <a:t>i</a:t>
            </a:r>
            <a:br>
              <a:rPr lang="en-US" sz="2400" dirty="0"/>
            </a:br>
            <a:r>
              <a:rPr lang="en-US" sz="2400" dirty="0"/>
              <a:t>	     the boy	walks	under		POSS</a:t>
            </a:r>
          </a:p>
          <a:p>
            <a:r>
              <a:rPr lang="en-US" sz="2400" dirty="0"/>
              <a:t>             TOPIC: </a:t>
            </a:r>
            <a:r>
              <a:rPr lang="en-US" sz="2400" dirty="0">
                <a:solidFill>
                  <a:srgbClr val="FF0000"/>
                </a:solidFill>
              </a:rPr>
              <a:t>the bridge</a:t>
            </a:r>
            <a:r>
              <a:rPr lang="en-US" sz="2400" dirty="0"/>
              <a:t>:</a:t>
            </a:r>
          </a:p>
          <a:p>
            <a:r>
              <a:rPr lang="en-US" sz="2400" dirty="0"/>
              <a:t>              b. *El </a:t>
            </a:r>
            <a:r>
              <a:rPr lang="en-US" sz="2400" dirty="0" err="1"/>
              <a:t>niño</a:t>
            </a:r>
            <a:r>
              <a:rPr lang="en-US" sz="2400" dirty="0"/>
              <a:t>	</a:t>
            </a:r>
            <a:r>
              <a:rPr lang="en-US" sz="2400" dirty="0" err="1"/>
              <a:t>pasa</a:t>
            </a:r>
            <a:r>
              <a:rPr lang="en-US" sz="2400" dirty="0"/>
              <a:t> 	</a:t>
            </a:r>
            <a:r>
              <a:rPr lang="en-US" sz="2400" dirty="0" err="1"/>
              <a:t>debajo</a:t>
            </a:r>
            <a:r>
              <a:rPr lang="en-US" sz="2400" dirty="0"/>
              <a:t>	 	</a:t>
            </a:r>
            <a:r>
              <a:rPr lang="en-US" sz="2400" dirty="0" err="1"/>
              <a:t>suyo</a:t>
            </a:r>
            <a:r>
              <a:rPr lang="en-US" sz="2400" baseline="-25000" dirty="0" err="1"/>
              <a:t>i</a:t>
            </a:r>
            <a:br>
              <a:rPr lang="en-US" sz="2400" baseline="-25000" dirty="0"/>
            </a:br>
            <a:r>
              <a:rPr lang="en-US" sz="2400" baseline="-25000" dirty="0"/>
              <a:t>                            </a:t>
            </a:r>
            <a:r>
              <a:rPr lang="en-US" sz="2400" dirty="0"/>
              <a:t> </a:t>
            </a:r>
            <a:r>
              <a:rPr lang="en-US" sz="2400" dirty="0" err="1"/>
              <a:t>En</a:t>
            </a:r>
            <a:r>
              <a:rPr lang="en-US" sz="2400" dirty="0"/>
              <a:t> Joan	walks 	under 	 	POSS</a:t>
            </a:r>
          </a:p>
          <a:p>
            <a:pPr marL="457200" indent="-457200">
              <a:buAutoNum type="arabicParenBoth" startAt="2"/>
            </a:pPr>
            <a:endParaRPr lang="en-US" sz="2400" dirty="0"/>
          </a:p>
          <a:p>
            <a:pPr marL="457200" indent="-457200">
              <a:buAutoNum type="arabicParenBoth" startAt="2"/>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377660613"/>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err="1">
                <a:solidFill>
                  <a:schemeClr val="bg1">
                    <a:lumMod val="50000"/>
                  </a:schemeClr>
                </a:solidFill>
                <a:latin typeface="Arial Black" panose="020B0A04020102020204" pitchFamily="34" charset="0"/>
              </a:rPr>
              <a:t>NomNominal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Possessives</a:t>
            </a:r>
            <a:r>
              <a:rPr lang="es-ES" dirty="0">
                <a:solidFill>
                  <a:schemeClr val="bg1">
                    <a:lumMod val="50000"/>
                  </a:schemeClr>
                </a:solidFill>
                <a:latin typeface="Arial Black" panose="020B0A04020102020204" pitchFamily="34" charset="0"/>
              </a:rPr>
              <a:t> in </a:t>
            </a:r>
            <a:r>
              <a:rPr lang="es-ES" dirty="0" err="1">
                <a:solidFill>
                  <a:schemeClr val="bg1">
                    <a:lumMod val="50000"/>
                  </a:schemeClr>
                </a:solidFill>
                <a:latin typeface="Arial Black" panose="020B0A04020102020204" pitchFamily="34" charset="0"/>
              </a:rPr>
              <a:t>Spatial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Expressions</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52251" y="1761837"/>
            <a:ext cx="10428773" cy="6001643"/>
          </a:xfrm>
          <a:prstGeom prst="rect">
            <a:avLst/>
          </a:prstGeom>
          <a:noFill/>
        </p:spPr>
        <p:txBody>
          <a:bodyPr wrap="square" rtlCol="0">
            <a:spAutoFit/>
          </a:bodyPr>
          <a:lstStyle/>
          <a:p>
            <a:endParaRPr lang="en-US" sz="2400" dirty="0"/>
          </a:p>
          <a:p>
            <a:r>
              <a:rPr lang="en-US" sz="2400" dirty="0"/>
              <a:t>PRENOMINAL possessives there is a contrasts. They only admit integral, inalienable interpretation:</a:t>
            </a:r>
          </a:p>
          <a:p>
            <a:r>
              <a:rPr lang="en-US" sz="2400" dirty="0"/>
              <a:t>  (34) 	TOPIC </a:t>
            </a:r>
            <a:r>
              <a:rPr lang="en-US" sz="2400" dirty="0" err="1">
                <a:solidFill>
                  <a:srgbClr val="FF0000"/>
                </a:solidFill>
              </a:rPr>
              <a:t>teacher</a:t>
            </a:r>
            <a:r>
              <a:rPr lang="en-US" sz="2400" baseline="-25000" dirty="0" err="1">
                <a:solidFill>
                  <a:srgbClr val="FF0000"/>
                </a:solidFill>
              </a:rPr>
              <a:t>i</a:t>
            </a:r>
            <a:r>
              <a:rPr lang="en-US" sz="2400" dirty="0"/>
              <a:t>:</a:t>
            </a:r>
          </a:p>
          <a:p>
            <a:r>
              <a:rPr lang="en-US" sz="2400" dirty="0"/>
              <a:t> 	a.  El </a:t>
            </a:r>
            <a:r>
              <a:rPr lang="en-US" sz="2400" dirty="0" err="1"/>
              <a:t>niño</a:t>
            </a:r>
            <a:r>
              <a:rPr lang="en-US" sz="2400" dirty="0"/>
              <a:t>  	</a:t>
            </a:r>
            <a:r>
              <a:rPr lang="en-US" sz="2400" dirty="0" err="1"/>
              <a:t>pasa</a:t>
            </a:r>
            <a:r>
              <a:rPr lang="en-US" sz="2400" dirty="0"/>
              <a:t> 	 a 	</a:t>
            </a:r>
            <a:r>
              <a:rPr lang="en-US" sz="2400" dirty="0">
                <a:solidFill>
                  <a:srgbClr val="FF0000"/>
                </a:solidFill>
              </a:rPr>
              <a:t>su</a:t>
            </a:r>
            <a:r>
              <a:rPr lang="en-US" sz="2400" baseline="-25000" dirty="0">
                <a:solidFill>
                  <a:srgbClr val="FF0000"/>
                </a:solidFill>
              </a:rPr>
              <a:t>i</a:t>
            </a:r>
            <a:r>
              <a:rPr lang="en-US" sz="2400" dirty="0">
                <a:solidFill>
                  <a:srgbClr val="FF0000"/>
                </a:solidFill>
              </a:rPr>
              <a:t> </a:t>
            </a:r>
            <a:r>
              <a:rPr lang="en-US" sz="2400" dirty="0"/>
              <a:t>		</a:t>
            </a:r>
            <a:r>
              <a:rPr lang="en-US" sz="2400" dirty="0" err="1"/>
              <a:t>izquierda</a:t>
            </a:r>
            <a:br>
              <a:rPr lang="en-US" sz="2400" dirty="0"/>
            </a:br>
            <a:r>
              <a:rPr lang="en-US" sz="2400" dirty="0"/>
              <a:t>	     the boy	walks	to	its		left</a:t>
            </a:r>
          </a:p>
          <a:p>
            <a:r>
              <a:rPr lang="en-US" sz="2400" dirty="0"/>
              <a:t>             TOPIC: </a:t>
            </a:r>
            <a:r>
              <a:rPr lang="en-US" sz="2400" dirty="0">
                <a:solidFill>
                  <a:srgbClr val="FF0000"/>
                </a:solidFill>
              </a:rPr>
              <a:t>the bridge</a:t>
            </a:r>
            <a:r>
              <a:rPr lang="en-US" sz="2400" dirty="0"/>
              <a:t>:</a:t>
            </a:r>
          </a:p>
          <a:p>
            <a:r>
              <a:rPr lang="en-US" sz="2400" dirty="0"/>
              <a:t>              b. *El </a:t>
            </a:r>
            <a:r>
              <a:rPr lang="en-US" sz="2400" dirty="0" err="1"/>
              <a:t>niño</a:t>
            </a:r>
            <a:r>
              <a:rPr lang="en-US" sz="2400" dirty="0"/>
              <a:t>	</a:t>
            </a:r>
            <a:r>
              <a:rPr lang="en-US" sz="2400" dirty="0" err="1"/>
              <a:t>pasa</a:t>
            </a:r>
            <a:r>
              <a:rPr lang="en-US" sz="2400" dirty="0"/>
              <a:t> 	 a 	</a:t>
            </a:r>
            <a:r>
              <a:rPr lang="en-US" sz="2400" dirty="0">
                <a:solidFill>
                  <a:srgbClr val="FF0000"/>
                </a:solidFill>
              </a:rPr>
              <a:t>su</a:t>
            </a:r>
            <a:r>
              <a:rPr lang="en-US" sz="2400" baseline="-25000" dirty="0">
                <a:solidFill>
                  <a:srgbClr val="FF0000"/>
                </a:solidFill>
              </a:rPr>
              <a:t>i</a:t>
            </a:r>
            <a:r>
              <a:rPr lang="en-US" sz="2400" dirty="0">
                <a:solidFill>
                  <a:srgbClr val="FF0000"/>
                </a:solidFill>
              </a:rPr>
              <a:t> </a:t>
            </a:r>
            <a:r>
              <a:rPr lang="en-US" sz="2400" dirty="0"/>
              <a:t>		</a:t>
            </a:r>
            <a:r>
              <a:rPr lang="en-US" sz="2400" dirty="0" err="1"/>
              <a:t>izquierda</a:t>
            </a:r>
            <a:br>
              <a:rPr lang="en-US" sz="2400" baseline="-25000" dirty="0"/>
            </a:br>
            <a:r>
              <a:rPr lang="en-US" sz="2400" baseline="-25000" dirty="0"/>
              <a:t>                            </a:t>
            </a:r>
            <a:r>
              <a:rPr lang="en-US" sz="2400" dirty="0"/>
              <a:t> </a:t>
            </a:r>
            <a:r>
              <a:rPr lang="en-US" sz="2400" dirty="0" err="1"/>
              <a:t>En</a:t>
            </a:r>
            <a:r>
              <a:rPr lang="en-US" sz="2400" dirty="0"/>
              <a:t> Joan	walks 	 to 	its 	 	left</a:t>
            </a:r>
          </a:p>
          <a:p>
            <a:pPr marL="457200" indent="-457200">
              <a:buAutoNum type="arabicParenBoth" startAt="2"/>
            </a:pPr>
            <a:endParaRPr lang="en-US" sz="2400" dirty="0"/>
          </a:p>
          <a:p>
            <a:pPr marL="457200" indent="-457200">
              <a:buAutoNum type="arabicParenBoth" startAt="2"/>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464690480"/>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Nominal </a:t>
            </a:r>
            <a:r>
              <a:rPr lang="es-ES" dirty="0" err="1">
                <a:solidFill>
                  <a:schemeClr val="bg1">
                    <a:lumMod val="50000"/>
                  </a:schemeClr>
                </a:solidFill>
                <a:latin typeface="Arial Black" panose="020B0A04020102020204" pitchFamily="34" charset="0"/>
              </a:rPr>
              <a:t>Possessives</a:t>
            </a:r>
            <a:r>
              <a:rPr lang="es-ES" dirty="0">
                <a:solidFill>
                  <a:schemeClr val="bg1">
                    <a:lumMod val="50000"/>
                  </a:schemeClr>
                </a:solidFill>
                <a:latin typeface="Arial Black" panose="020B0A04020102020204" pitchFamily="34" charset="0"/>
              </a:rPr>
              <a:t> in </a:t>
            </a:r>
            <a:r>
              <a:rPr lang="es-ES" dirty="0" err="1">
                <a:solidFill>
                  <a:schemeClr val="bg1">
                    <a:lumMod val="50000"/>
                  </a:schemeClr>
                </a:solidFill>
                <a:latin typeface="Arial Black" panose="020B0A04020102020204" pitchFamily="34" charset="0"/>
              </a:rPr>
              <a:t>Spatial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Expressions</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81613" y="758952"/>
            <a:ext cx="10428773" cy="6740307"/>
          </a:xfrm>
          <a:prstGeom prst="rect">
            <a:avLst/>
          </a:prstGeom>
          <a:noFill/>
        </p:spPr>
        <p:txBody>
          <a:bodyPr wrap="square" rtlCol="0">
            <a:spAutoFit/>
          </a:bodyPr>
          <a:lstStyle/>
          <a:p>
            <a:endParaRPr lang="en-US" sz="2400" dirty="0"/>
          </a:p>
          <a:p>
            <a:endParaRPr lang="en-US" sz="2400" dirty="0"/>
          </a:p>
          <a:p>
            <a:r>
              <a:rPr lang="en-US" sz="2400" dirty="0"/>
              <a:t>	Empty grounds or Locative clitics do not imply an integral semantics.</a:t>
            </a:r>
          </a:p>
          <a:p>
            <a:endParaRPr lang="en-US" sz="2400" dirty="0"/>
          </a:p>
          <a:p>
            <a:endParaRPr lang="en-US" sz="2400" dirty="0"/>
          </a:p>
          <a:p>
            <a:r>
              <a:rPr lang="en-US" sz="2400" dirty="0"/>
              <a:t>         35)   TOPIC: </a:t>
            </a:r>
            <a:r>
              <a:rPr lang="en-US" sz="2400" dirty="0">
                <a:solidFill>
                  <a:srgbClr val="FF0000"/>
                </a:solidFill>
              </a:rPr>
              <a:t>the bridge</a:t>
            </a:r>
            <a:r>
              <a:rPr lang="en-US" sz="2400" dirty="0"/>
              <a:t>:</a:t>
            </a:r>
          </a:p>
          <a:p>
            <a:r>
              <a:rPr lang="en-US" sz="2400" dirty="0"/>
              <a:t>              a.   El </a:t>
            </a:r>
            <a:r>
              <a:rPr lang="en-US" sz="2400" dirty="0" err="1"/>
              <a:t>niño</a:t>
            </a:r>
            <a:r>
              <a:rPr lang="en-US" sz="2400" dirty="0"/>
              <a:t>	</a:t>
            </a:r>
            <a:r>
              <a:rPr lang="en-US" sz="2400" dirty="0" err="1"/>
              <a:t>pasa</a:t>
            </a:r>
            <a:r>
              <a:rPr lang="en-US" sz="2400" dirty="0"/>
              <a:t> 	</a:t>
            </a:r>
            <a:r>
              <a:rPr lang="en-US" sz="2400" dirty="0" err="1"/>
              <a:t>debajo</a:t>
            </a:r>
            <a:r>
              <a:rPr lang="en-US" sz="2400" dirty="0"/>
              <a:t>	 	</a:t>
            </a:r>
            <a:r>
              <a:rPr lang="en-US" sz="2400" dirty="0">
                <a:solidFill>
                  <a:srgbClr val="FF0000"/>
                </a:solidFill>
              </a:rPr>
              <a:t>e</a:t>
            </a:r>
            <a:br>
              <a:rPr lang="en-US" sz="2400" baseline="-25000" dirty="0"/>
            </a:br>
            <a:r>
              <a:rPr lang="en-US" sz="2400" baseline="-25000" dirty="0"/>
              <a:t>                            </a:t>
            </a:r>
            <a:r>
              <a:rPr lang="en-US" sz="2400" dirty="0"/>
              <a:t> the boy	walks 	under 	 	</a:t>
            </a:r>
          </a:p>
          <a:p>
            <a:r>
              <a:rPr lang="en-US" sz="2400" dirty="0"/>
              <a:t>  	b)Locative clitic in Catalan</a:t>
            </a:r>
          </a:p>
          <a:p>
            <a:r>
              <a:rPr lang="en-US" sz="2400" dirty="0"/>
              <a:t>	   El </a:t>
            </a:r>
            <a:r>
              <a:rPr lang="en-US" sz="2400" dirty="0" err="1"/>
              <a:t>nen</a:t>
            </a:r>
            <a:r>
              <a:rPr lang="en-US" sz="2400" dirty="0"/>
              <a:t>	</a:t>
            </a:r>
            <a:r>
              <a:rPr lang="en-US" sz="2400" dirty="0">
                <a:solidFill>
                  <a:srgbClr val="FF0000"/>
                </a:solidFill>
              </a:rPr>
              <a:t>hi</a:t>
            </a:r>
            <a:r>
              <a:rPr lang="en-US" sz="2400" dirty="0"/>
              <a:t>	</a:t>
            </a:r>
            <a:r>
              <a:rPr lang="en-US" sz="2400" dirty="0" err="1"/>
              <a:t>passa</a:t>
            </a:r>
            <a:r>
              <a:rPr lang="en-US" sz="2400" dirty="0"/>
              <a:t>   per	</a:t>
            </a:r>
            <a:r>
              <a:rPr lang="en-US" sz="2400" dirty="0" err="1"/>
              <a:t>sota</a:t>
            </a:r>
            <a:br>
              <a:rPr lang="en-US" sz="2400" dirty="0"/>
            </a:br>
            <a:r>
              <a:rPr lang="en-US" sz="2400" dirty="0"/>
              <a:t>	   The boy	LOC	goes 	by 	under	 	</a:t>
            </a:r>
          </a:p>
          <a:p>
            <a:pPr marL="457200" indent="-457200">
              <a:buAutoNum type="arabicParenBoth" startAt="2"/>
            </a:pPr>
            <a:endParaRPr lang="en-US" sz="2400" dirty="0"/>
          </a:p>
          <a:p>
            <a:pPr marL="457200" indent="-457200">
              <a:buAutoNum type="arabicParenBoth" startAt="2"/>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3329553999"/>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a:solidFill>
                  <a:schemeClr val="bg1">
                    <a:lumMod val="50000"/>
                  </a:schemeClr>
                </a:solidFill>
                <a:latin typeface="Arial Black" panose="020B0A04020102020204" pitchFamily="34" charset="0"/>
              </a:rPr>
              <a:t>Nominal </a:t>
            </a:r>
            <a:r>
              <a:rPr lang="es-ES" dirty="0" err="1">
                <a:solidFill>
                  <a:schemeClr val="bg1">
                    <a:lumMod val="50000"/>
                  </a:schemeClr>
                </a:solidFill>
                <a:latin typeface="Arial Black" panose="020B0A04020102020204" pitchFamily="34" charset="0"/>
              </a:rPr>
              <a:t>Possessives</a:t>
            </a:r>
            <a:r>
              <a:rPr lang="es-ES" dirty="0">
                <a:solidFill>
                  <a:schemeClr val="bg1">
                    <a:lumMod val="50000"/>
                  </a:schemeClr>
                </a:solidFill>
                <a:latin typeface="Arial Black" panose="020B0A04020102020204" pitchFamily="34" charset="0"/>
              </a:rPr>
              <a:t> in </a:t>
            </a:r>
            <a:r>
              <a:rPr lang="es-ES" dirty="0" err="1">
                <a:solidFill>
                  <a:schemeClr val="bg1">
                    <a:lumMod val="50000"/>
                  </a:schemeClr>
                </a:solidFill>
                <a:latin typeface="Arial Black" panose="020B0A04020102020204" pitchFamily="34" charset="0"/>
              </a:rPr>
              <a:t>Spatial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Expressions</a:t>
            </a: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38200" y="1941708"/>
            <a:ext cx="10515600" cy="4154984"/>
          </a:xfrm>
          <a:prstGeom prst="rect">
            <a:avLst/>
          </a:prstGeom>
          <a:noFill/>
        </p:spPr>
        <p:txBody>
          <a:bodyPr wrap="square" rtlCol="0">
            <a:spAutoFit/>
          </a:bodyPr>
          <a:lstStyle/>
          <a:p>
            <a:endParaRPr lang="en-US" sz="2400" dirty="0"/>
          </a:p>
          <a:p>
            <a:r>
              <a:rPr lang="en-US" sz="3200" dirty="0"/>
              <a:t>Inalienable location extends to:</a:t>
            </a:r>
          </a:p>
          <a:p>
            <a:r>
              <a:rPr lang="en-US" sz="3200" dirty="0"/>
              <a:t>a) Datives</a:t>
            </a:r>
          </a:p>
          <a:p>
            <a:r>
              <a:rPr lang="en-US" sz="3200" dirty="0"/>
              <a:t>a) reflexives </a:t>
            </a:r>
          </a:p>
          <a:p>
            <a:r>
              <a:rPr lang="en-US" sz="3200" dirty="0"/>
              <a:t>b) Postnominal possessives with complex spatial expressions.</a:t>
            </a:r>
          </a:p>
          <a:p>
            <a:r>
              <a:rPr lang="en-US" sz="3200" dirty="0"/>
              <a:t>d) Prenominal possessives and postnominal possessives with relational  spatial nouns.</a:t>
            </a:r>
          </a:p>
          <a:p>
            <a:r>
              <a:rPr lang="en-US" sz="2400" dirty="0"/>
              <a:t>	</a:t>
            </a:r>
          </a:p>
          <a:p>
            <a:endParaRPr lang="en-US" sz="2400" dirty="0">
              <a:solidFill>
                <a:srgbClr val="FF0000"/>
              </a:solidFill>
            </a:endParaRPr>
          </a:p>
        </p:txBody>
      </p:sp>
    </p:spTree>
    <p:extLst>
      <p:ext uri="{BB962C8B-B14F-4D97-AF65-F5344CB8AC3E}">
        <p14:creationId xmlns:p14="http://schemas.microsoft.com/office/powerpoint/2010/main" val="3342794408"/>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24638"/>
            <a:ext cx="10515600" cy="393827"/>
          </a:xfrm>
        </p:spPr>
        <p:txBody>
          <a:bodyPr>
            <a:normAutofit fontScale="90000"/>
          </a:bodyPr>
          <a:lstStyle/>
          <a:p>
            <a:r>
              <a:rPr lang="es-ES" dirty="0" err="1">
                <a:solidFill>
                  <a:schemeClr val="bg1">
                    <a:lumMod val="50000"/>
                  </a:schemeClr>
                </a:solidFill>
                <a:latin typeface="Arial Black" panose="020B0A04020102020204" pitchFamily="34" charset="0"/>
              </a:rPr>
              <a:t>Complex</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spatial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prepositions</a:t>
            </a:r>
            <a:r>
              <a:rPr lang="es-ES" dirty="0">
                <a:solidFill>
                  <a:schemeClr val="bg1">
                    <a:lumMod val="50000"/>
                  </a:schemeClr>
                </a:solidFill>
                <a:latin typeface="Arial Black" panose="020B0A04020102020204" pitchFamily="34" charset="0"/>
              </a:rPr>
              <a:t> are </a:t>
            </a:r>
            <a:r>
              <a:rPr lang="es-ES" dirty="0" err="1">
                <a:solidFill>
                  <a:schemeClr val="bg1">
                    <a:lumMod val="50000"/>
                  </a:schemeClr>
                </a:solidFill>
                <a:latin typeface="Arial Black" panose="020B0A04020102020204" pitchFamily="34" charset="0"/>
              </a:rPr>
              <a:t>interpreted</a:t>
            </a:r>
            <a:r>
              <a:rPr lang="es-ES" dirty="0">
                <a:solidFill>
                  <a:schemeClr val="bg1">
                    <a:lumMod val="50000"/>
                  </a:schemeClr>
                </a:solidFill>
                <a:latin typeface="Arial Black" panose="020B0A04020102020204" pitchFamily="34" charset="0"/>
              </a:rPr>
              <a:t> as </a:t>
            </a:r>
            <a:r>
              <a:rPr lang="es-ES" dirty="0" err="1">
                <a:solidFill>
                  <a:schemeClr val="bg1">
                    <a:lumMod val="50000"/>
                  </a:schemeClr>
                </a:solidFill>
                <a:latin typeface="Arial Black" panose="020B0A04020102020204" pitchFamily="34" charset="0"/>
              </a:rPr>
              <a:t>body</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parts</a:t>
            </a:r>
            <a:r>
              <a:rPr lang="es-ES" dirty="0">
                <a:solidFill>
                  <a:schemeClr val="bg1">
                    <a:lumMod val="50000"/>
                  </a:schemeClr>
                </a:solidFill>
                <a:latin typeface="Arial Black" panose="020B0A04020102020204" pitchFamily="34" charset="0"/>
              </a:rPr>
              <a:t>. </a:t>
            </a: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52251" y="1761837"/>
            <a:ext cx="10428773" cy="6740307"/>
          </a:xfrm>
          <a:prstGeom prst="rect">
            <a:avLst/>
          </a:prstGeom>
          <a:noFill/>
        </p:spPr>
        <p:txBody>
          <a:bodyPr wrap="square" rtlCol="0">
            <a:spAutoFit/>
          </a:bodyPr>
          <a:lstStyle/>
          <a:p>
            <a:endParaRPr lang="en-US" sz="2400" dirty="0"/>
          </a:p>
          <a:p>
            <a:endParaRPr lang="en-US" sz="2400" dirty="0"/>
          </a:p>
          <a:p>
            <a:r>
              <a:rPr lang="en-US" sz="2400" dirty="0"/>
              <a:t>Body parts are used usually in inalienable possessor constructions.</a:t>
            </a:r>
          </a:p>
          <a:p>
            <a:endParaRPr lang="en-US" sz="2400" dirty="0"/>
          </a:p>
          <a:p>
            <a:r>
              <a:rPr lang="en-US" sz="2400" dirty="0"/>
              <a:t>(38) Me 	</a:t>
            </a:r>
            <a:r>
              <a:rPr lang="en-US" sz="2400" dirty="0" err="1"/>
              <a:t>tocó</a:t>
            </a:r>
            <a:r>
              <a:rPr lang="en-US" sz="2400" dirty="0"/>
              <a:t> 		</a:t>
            </a:r>
            <a:r>
              <a:rPr lang="en-US" sz="2400" dirty="0" err="1"/>
              <a:t>encima</a:t>
            </a:r>
            <a:br>
              <a:rPr lang="en-US" sz="2400" dirty="0"/>
            </a:br>
            <a:r>
              <a:rPr lang="en-US" sz="2400" dirty="0"/>
              <a:t>        1P		touched 	on top</a:t>
            </a:r>
          </a:p>
          <a:p>
            <a:r>
              <a:rPr lang="en-US" sz="2400" dirty="0"/>
              <a:t>(39) Me toco 		</a:t>
            </a:r>
            <a:r>
              <a:rPr lang="en-US" sz="2400" dirty="0" err="1"/>
              <a:t>en</a:t>
            </a:r>
            <a:r>
              <a:rPr lang="en-US" sz="2400" dirty="0"/>
              <a:t> la cabeza</a:t>
            </a:r>
            <a:br>
              <a:rPr lang="en-US" sz="2400" dirty="0"/>
            </a:br>
            <a:r>
              <a:rPr lang="en-US" sz="2400" dirty="0"/>
              <a:t>         1P  touched 	in the head</a:t>
            </a:r>
          </a:p>
          <a:p>
            <a:endParaRPr lang="en-US" sz="2400" dirty="0"/>
          </a:p>
          <a:p>
            <a:endParaRPr lang="en-US" sz="2400" dirty="0"/>
          </a:p>
          <a:p>
            <a:endParaRPr lang="en-US" sz="2400" dirty="0"/>
          </a:p>
          <a:p>
            <a:pPr marL="457200" indent="-457200">
              <a:buAutoNum type="arabicParenBoth" startAt="2"/>
            </a:pPr>
            <a:endParaRPr lang="en-US" sz="2400" dirty="0"/>
          </a:p>
          <a:p>
            <a:pPr marL="457200" indent="-457200">
              <a:buAutoNum type="arabicParenBoth" startAt="2"/>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pic>
        <p:nvPicPr>
          <p:cNvPr id="5" name="Imagen 1">
            <a:extLst>
              <a:ext uri="{FF2B5EF4-FFF2-40B4-BE49-F238E27FC236}">
                <a16:creationId xmlns:a16="http://schemas.microsoft.com/office/drawing/2014/main" id="{E1A492E6-357A-FD4A-940F-FEFA83A73D6C}"/>
              </a:ext>
            </a:extLst>
          </p:cNvPr>
          <p:cNvPicPr>
            <a:picLocks noChangeAspect="1"/>
          </p:cNvPicPr>
          <p:nvPr/>
        </p:nvPicPr>
        <p:blipFill>
          <a:blip r:embed="rId2"/>
          <a:stretch>
            <a:fillRect/>
          </a:stretch>
        </p:blipFill>
        <p:spPr>
          <a:xfrm>
            <a:off x="7686625" y="3033183"/>
            <a:ext cx="2458202" cy="3459692"/>
          </a:xfrm>
          <a:prstGeom prst="rect">
            <a:avLst/>
          </a:prstGeom>
        </p:spPr>
      </p:pic>
    </p:spTree>
    <p:extLst>
      <p:ext uri="{BB962C8B-B14F-4D97-AF65-F5344CB8AC3E}">
        <p14:creationId xmlns:p14="http://schemas.microsoft.com/office/powerpoint/2010/main" val="1315505190"/>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24638"/>
            <a:ext cx="10515600" cy="393827"/>
          </a:xfrm>
        </p:spPr>
        <p:txBody>
          <a:bodyPr>
            <a:normAutofit fontScale="90000"/>
          </a:bodyPr>
          <a:lstStyle/>
          <a:p>
            <a:r>
              <a:rPr lang="es-ES" dirty="0" err="1">
                <a:solidFill>
                  <a:schemeClr val="bg1">
                    <a:lumMod val="50000"/>
                  </a:schemeClr>
                </a:solidFill>
                <a:latin typeface="Arial Black" panose="020B0A04020102020204" pitchFamily="34" charset="0"/>
              </a:rPr>
              <a:t>Complex</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Spatial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Prepositions</a:t>
            </a:r>
            <a:r>
              <a:rPr lang="es-ES" dirty="0">
                <a:solidFill>
                  <a:schemeClr val="bg1">
                    <a:lumMod val="50000"/>
                  </a:schemeClr>
                </a:solidFill>
                <a:latin typeface="Arial Black" panose="020B0A04020102020204" pitchFamily="34" charset="0"/>
              </a:rPr>
              <a:t> are </a:t>
            </a:r>
            <a:r>
              <a:rPr lang="es-ES" dirty="0" err="1">
                <a:solidFill>
                  <a:schemeClr val="bg1">
                    <a:lumMod val="50000"/>
                  </a:schemeClr>
                </a:solidFill>
                <a:latin typeface="Arial Black" panose="020B0A04020102020204" pitchFamily="34" charset="0"/>
              </a:rPr>
              <a:t>interpreted</a:t>
            </a:r>
            <a:r>
              <a:rPr lang="es-ES" dirty="0">
                <a:solidFill>
                  <a:schemeClr val="bg1">
                    <a:lumMod val="50000"/>
                  </a:schemeClr>
                </a:solidFill>
                <a:latin typeface="Arial Black" panose="020B0A04020102020204" pitchFamily="34" charset="0"/>
              </a:rPr>
              <a:t> as </a:t>
            </a:r>
            <a:r>
              <a:rPr lang="es-ES" dirty="0" err="1">
                <a:solidFill>
                  <a:schemeClr val="bg1">
                    <a:lumMod val="50000"/>
                  </a:schemeClr>
                </a:solidFill>
                <a:latin typeface="Arial Black" panose="020B0A04020102020204" pitchFamily="34" charset="0"/>
              </a:rPr>
              <a:t>body</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parts</a:t>
            </a:r>
            <a:r>
              <a:rPr lang="es-ES" dirty="0">
                <a:solidFill>
                  <a:schemeClr val="bg1">
                    <a:lumMod val="50000"/>
                  </a:schemeClr>
                </a:solidFill>
                <a:latin typeface="Arial Black" panose="020B0A04020102020204" pitchFamily="34" charset="0"/>
              </a:rPr>
              <a:t>. </a:t>
            </a: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952251" y="1761837"/>
            <a:ext cx="10428773" cy="8217634"/>
          </a:xfrm>
          <a:prstGeom prst="rect">
            <a:avLst/>
          </a:prstGeom>
          <a:noFill/>
        </p:spPr>
        <p:txBody>
          <a:bodyPr wrap="square" rtlCol="0">
            <a:spAutoFit/>
          </a:bodyPr>
          <a:lstStyle/>
          <a:p>
            <a:endParaRPr lang="en-US" sz="2400" dirty="0"/>
          </a:p>
          <a:p>
            <a:endParaRPr lang="en-US" sz="2400" dirty="0"/>
          </a:p>
          <a:p>
            <a:r>
              <a:rPr lang="en-US" sz="2400" dirty="0"/>
              <a:t>Complex spatial prepositions are interpreted as locative body integral parts in general. We found they can also refer to things human</a:t>
            </a:r>
          </a:p>
          <a:p>
            <a:r>
              <a:rPr lang="en-US" sz="2400" dirty="0"/>
              <a:t>possess:</a:t>
            </a:r>
            <a:br>
              <a:rPr lang="en-US" sz="2400" dirty="0"/>
            </a:br>
            <a:br>
              <a:rPr lang="en-US" sz="2400" dirty="0"/>
            </a:br>
            <a:r>
              <a:rPr lang="en-US" sz="2400" dirty="0"/>
              <a:t>(36) </a:t>
            </a:r>
            <a:r>
              <a:rPr lang="en-US" sz="2400" dirty="0" err="1"/>
              <a:t>Vive</a:t>
            </a:r>
            <a:r>
              <a:rPr lang="en-US" sz="2400" dirty="0"/>
              <a:t> </a:t>
            </a:r>
            <a:r>
              <a:rPr lang="en-US" sz="2400" dirty="0" err="1"/>
              <a:t>detrás</a:t>
            </a:r>
            <a:r>
              <a:rPr lang="en-US" sz="2400" dirty="0"/>
              <a:t> </a:t>
            </a:r>
            <a:r>
              <a:rPr lang="en-US" sz="2400" dirty="0" err="1"/>
              <a:t>suyo</a:t>
            </a:r>
            <a:r>
              <a:rPr lang="en-US" sz="2400" dirty="0"/>
              <a:t>.</a:t>
            </a:r>
            <a:br>
              <a:rPr lang="en-US" sz="2400" dirty="0"/>
            </a:br>
            <a:r>
              <a:rPr lang="en-US" sz="2400" dirty="0"/>
              <a:t>        Lives behind </a:t>
            </a:r>
            <a:r>
              <a:rPr lang="en-US" sz="2400" dirty="0">
                <a:solidFill>
                  <a:srgbClr val="FF0000"/>
                </a:solidFill>
              </a:rPr>
              <a:t>his</a:t>
            </a:r>
          </a:p>
          <a:p>
            <a:r>
              <a:rPr lang="en-US" sz="2400" dirty="0"/>
              <a:t>       Lives behind his house</a:t>
            </a:r>
          </a:p>
          <a:p>
            <a:endParaRPr lang="en-US" sz="2400" dirty="0"/>
          </a:p>
          <a:p>
            <a:r>
              <a:rPr lang="en-US" sz="2400" dirty="0"/>
              <a:t>(37) </a:t>
            </a:r>
            <a:r>
              <a:rPr lang="en-US" sz="2400" dirty="0" err="1"/>
              <a:t>Va</a:t>
            </a:r>
            <a:r>
              <a:rPr lang="en-US" sz="2400" dirty="0"/>
              <a:t> </a:t>
            </a:r>
            <a:r>
              <a:rPr lang="en-US" sz="2400" dirty="0" err="1"/>
              <a:t>detrás</a:t>
            </a:r>
            <a:r>
              <a:rPr lang="en-US" sz="2400" dirty="0"/>
              <a:t> </a:t>
            </a:r>
            <a:r>
              <a:rPr lang="en-US" sz="2400" dirty="0" err="1"/>
              <a:t>suyo</a:t>
            </a:r>
            <a:r>
              <a:rPr lang="en-US" sz="2400" dirty="0"/>
              <a:t>.</a:t>
            </a:r>
            <a:br>
              <a:rPr lang="en-US" sz="2400" dirty="0"/>
            </a:br>
            <a:r>
              <a:rPr lang="en-US" sz="2400" dirty="0"/>
              <a:t>        goes behind </a:t>
            </a:r>
            <a:r>
              <a:rPr lang="en-US" sz="2400" dirty="0">
                <a:solidFill>
                  <a:srgbClr val="FF0000"/>
                </a:solidFill>
              </a:rPr>
              <a:t>his</a:t>
            </a:r>
          </a:p>
          <a:p>
            <a:r>
              <a:rPr lang="en-US" sz="2400" dirty="0"/>
              <a:t>   Goes after his car</a:t>
            </a:r>
          </a:p>
          <a:p>
            <a:endParaRPr lang="en-US" sz="2400" dirty="0"/>
          </a:p>
          <a:p>
            <a:endParaRPr lang="en-US" sz="2400" dirty="0"/>
          </a:p>
          <a:p>
            <a:pPr marL="457200" indent="-457200">
              <a:buAutoNum type="arabicParenBoth" startAt="2"/>
            </a:pPr>
            <a:endParaRPr lang="en-US" sz="2400" dirty="0"/>
          </a:p>
          <a:p>
            <a:pPr marL="457200" indent="-457200">
              <a:buAutoNum type="arabicParenBoth" startAt="2"/>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r>
              <a:rPr lang="en-US" sz="2400" dirty="0">
                <a:solidFill>
                  <a:srgbClr val="FF0000"/>
                </a:solidFill>
              </a:rPr>
              <a:t> </a:t>
            </a:r>
          </a:p>
        </p:txBody>
      </p:sp>
      <p:pic>
        <p:nvPicPr>
          <p:cNvPr id="5" name="Imagen 1">
            <a:extLst>
              <a:ext uri="{FF2B5EF4-FFF2-40B4-BE49-F238E27FC236}">
                <a16:creationId xmlns:a16="http://schemas.microsoft.com/office/drawing/2014/main" id="{E1A492E6-357A-FD4A-940F-FEFA83A73D6C}"/>
              </a:ext>
            </a:extLst>
          </p:cNvPr>
          <p:cNvPicPr>
            <a:picLocks noChangeAspect="1"/>
          </p:cNvPicPr>
          <p:nvPr/>
        </p:nvPicPr>
        <p:blipFill>
          <a:blip r:embed="rId2"/>
          <a:stretch>
            <a:fillRect/>
          </a:stretch>
        </p:blipFill>
        <p:spPr>
          <a:xfrm>
            <a:off x="7919381" y="3005413"/>
            <a:ext cx="2458202" cy="3459692"/>
          </a:xfrm>
          <a:prstGeom prst="rect">
            <a:avLst/>
          </a:prstGeom>
        </p:spPr>
      </p:pic>
    </p:spTree>
    <p:extLst>
      <p:ext uri="{BB962C8B-B14F-4D97-AF65-F5344CB8AC3E}">
        <p14:creationId xmlns:p14="http://schemas.microsoft.com/office/powerpoint/2010/main" val="3868321253"/>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32105"/>
          </a:xfrm>
        </p:spPr>
        <p:txBody>
          <a:bodyPr>
            <a:noAutofit/>
          </a:bodyPr>
          <a:lstStyle/>
          <a:p>
            <a:r>
              <a:rPr lang="es-ES" sz="3600" dirty="0">
                <a:solidFill>
                  <a:schemeClr val="bg1">
                    <a:lumMod val="50000"/>
                  </a:schemeClr>
                </a:solidFill>
                <a:latin typeface="Arial Black" panose="020B0A04020102020204" pitchFamily="34" charset="0"/>
              </a:rPr>
              <a:t>DATIVES and </a:t>
            </a:r>
            <a:r>
              <a:rPr lang="es-ES" sz="3600" dirty="0" err="1">
                <a:solidFill>
                  <a:schemeClr val="bg1">
                    <a:lumMod val="50000"/>
                  </a:schemeClr>
                </a:solidFill>
                <a:latin typeface="Arial Black" panose="020B0A04020102020204" pitchFamily="34" charset="0"/>
              </a:rPr>
              <a:t>Possessor</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Raising</a:t>
            </a:r>
            <a:r>
              <a:rPr lang="es-ES" sz="3600" b="1" dirty="0">
                <a:solidFill>
                  <a:schemeClr val="tx2">
                    <a:lumMod val="75000"/>
                  </a:schemeClr>
                </a:solidFill>
              </a:rPr>
              <a:t>.</a:t>
            </a:r>
          </a:p>
        </p:txBody>
      </p:sp>
      <p:sp>
        <p:nvSpPr>
          <p:cNvPr id="3" name="Marcador de contenido 2"/>
          <p:cNvSpPr>
            <a:spLocks noGrp="1"/>
          </p:cNvSpPr>
          <p:nvPr>
            <p:ph idx="1"/>
          </p:nvPr>
        </p:nvSpPr>
        <p:spPr>
          <a:xfrm>
            <a:off x="1195917" y="1008591"/>
            <a:ext cx="9573683" cy="5582214"/>
          </a:xfrm>
        </p:spPr>
        <p:txBody>
          <a:bodyPr>
            <a:normAutofit fontScale="92500" lnSpcReduction="20000"/>
          </a:bodyPr>
          <a:lstStyle/>
          <a:p>
            <a:pPr marL="457200" lvl="1" indent="0">
              <a:buNone/>
            </a:pPr>
            <a:r>
              <a:rPr lang="en-US" dirty="0"/>
              <a:t>In both Possessor raising and Inalienable location the dative is affected. as opposed to the genitive in both constructions:</a:t>
            </a:r>
          </a:p>
          <a:p>
            <a:pPr marL="457200" lvl="1" indent="0">
              <a:buNone/>
            </a:pPr>
            <a:r>
              <a:rPr lang="en-US" dirty="0"/>
              <a:t>	</a:t>
            </a:r>
          </a:p>
          <a:p>
            <a:pPr marL="457200" lvl="1" indent="0">
              <a:buNone/>
            </a:pPr>
            <a:r>
              <a:rPr lang="en-US" dirty="0"/>
              <a:t>( 40) a. A Juan le 		</a:t>
            </a:r>
            <a:r>
              <a:rPr lang="en-US" dirty="0" err="1"/>
              <a:t>pisé</a:t>
            </a:r>
            <a:r>
              <a:rPr lang="en-US" dirty="0"/>
              <a:t>		(</a:t>
            </a:r>
            <a:r>
              <a:rPr lang="en-US" dirty="0" err="1"/>
              <a:t>en</a:t>
            </a:r>
            <a:r>
              <a:rPr lang="en-US" dirty="0"/>
              <a:t>) el </a:t>
            </a:r>
            <a:r>
              <a:rPr lang="en-US" dirty="0" err="1"/>
              <a:t>pié</a:t>
            </a:r>
            <a:r>
              <a:rPr lang="en-US" dirty="0"/>
              <a:t>. (Possessor Raising)</a:t>
            </a:r>
            <a:br>
              <a:rPr lang="en-US" dirty="0"/>
            </a:br>
            <a:r>
              <a:rPr lang="en-US" dirty="0"/>
              <a:t>           To Juan   DAT		stepped 	in    the foot.</a:t>
            </a:r>
          </a:p>
          <a:p>
            <a:pPr marL="457200" lvl="1" indent="0">
              <a:buNone/>
            </a:pPr>
            <a:br>
              <a:rPr lang="en-US" dirty="0"/>
            </a:br>
            <a:r>
              <a:rPr lang="en-US" dirty="0"/>
              <a:t>         I stepped on Juan( and Juan is affected)</a:t>
            </a:r>
          </a:p>
          <a:p>
            <a:pPr marL="457200" lvl="1" indent="0">
              <a:buNone/>
            </a:pPr>
            <a:endParaRPr lang="en-US" dirty="0"/>
          </a:p>
          <a:p>
            <a:pPr marL="457200" lvl="1" indent="0">
              <a:buNone/>
            </a:pPr>
            <a:r>
              <a:rPr lang="en-US" dirty="0"/>
              <a:t>      b. </a:t>
            </a:r>
            <a:r>
              <a:rPr lang="en-US" dirty="0" err="1"/>
              <a:t>Pisé</a:t>
            </a:r>
            <a:r>
              <a:rPr lang="en-US" dirty="0"/>
              <a:t> 		</a:t>
            </a:r>
            <a:r>
              <a:rPr lang="en-US" dirty="0" err="1"/>
              <a:t>en</a:t>
            </a:r>
            <a:r>
              <a:rPr lang="en-US" dirty="0"/>
              <a:t> 	el	 </a:t>
            </a:r>
            <a:r>
              <a:rPr lang="en-US" dirty="0" err="1"/>
              <a:t>pié</a:t>
            </a:r>
            <a:r>
              <a:rPr lang="en-US" dirty="0"/>
              <a:t> de Juan</a:t>
            </a:r>
            <a:br>
              <a:rPr lang="en-US" dirty="0"/>
            </a:br>
            <a:r>
              <a:rPr lang="en-US" dirty="0"/>
              <a:t>          I </a:t>
            </a:r>
            <a:r>
              <a:rPr lang="en-US" dirty="0" err="1"/>
              <a:t>stept</a:t>
            </a:r>
            <a:r>
              <a:rPr lang="en-US" dirty="0"/>
              <a:t>	on	the       foot of Juan</a:t>
            </a:r>
          </a:p>
          <a:p>
            <a:pPr marL="457200" lvl="1" indent="0">
              <a:buNone/>
            </a:pPr>
            <a:endParaRPr lang="en-US" dirty="0"/>
          </a:p>
          <a:p>
            <a:pPr marL="457200" lvl="1" indent="0">
              <a:buNone/>
            </a:pPr>
            <a:r>
              <a:rPr lang="en-US" dirty="0"/>
              <a:t>(41).  a. A Juan 	le 	</a:t>
            </a:r>
            <a:r>
              <a:rPr lang="en-US" dirty="0" err="1"/>
              <a:t>caí</a:t>
            </a:r>
            <a:r>
              <a:rPr lang="en-US" dirty="0"/>
              <a:t>	</a:t>
            </a:r>
            <a:r>
              <a:rPr lang="en-US" dirty="0" err="1"/>
              <a:t>encima</a:t>
            </a:r>
            <a:r>
              <a:rPr lang="en-US" dirty="0"/>
              <a:t> (Inalienable location)</a:t>
            </a:r>
            <a:br>
              <a:rPr lang="en-US" dirty="0"/>
            </a:br>
            <a:r>
              <a:rPr lang="en-US" dirty="0"/>
              <a:t>               to Juan	DAT	fell	on top</a:t>
            </a:r>
          </a:p>
          <a:p>
            <a:pPr marL="457200" lvl="1" indent="0">
              <a:buNone/>
            </a:pPr>
            <a:br>
              <a:rPr lang="en-US" dirty="0"/>
            </a:br>
            <a:r>
              <a:rPr lang="en-US" dirty="0"/>
              <a:t>             I fell on Juan ( and Juan is affected)</a:t>
            </a:r>
          </a:p>
          <a:p>
            <a:pPr marL="457200" lvl="1" indent="0">
              <a:buNone/>
            </a:pPr>
            <a:br>
              <a:rPr lang="en-US" dirty="0"/>
            </a:br>
            <a:r>
              <a:rPr lang="en-US" dirty="0"/>
              <a:t>          b.  </a:t>
            </a:r>
            <a:r>
              <a:rPr lang="en-US" dirty="0" err="1"/>
              <a:t>Caí</a:t>
            </a:r>
            <a:r>
              <a:rPr lang="en-US" dirty="0"/>
              <a:t> 	</a:t>
            </a:r>
            <a:r>
              <a:rPr lang="en-US" dirty="0" err="1"/>
              <a:t>encima</a:t>
            </a:r>
            <a:r>
              <a:rPr lang="en-US" dirty="0"/>
              <a:t> 	de Juan</a:t>
            </a:r>
          </a:p>
          <a:p>
            <a:pPr marL="457200" lvl="1" indent="0">
              <a:buNone/>
            </a:pPr>
            <a:r>
              <a:rPr lang="en-US" dirty="0"/>
              <a:t>	        fell		on top 	of Juan</a:t>
            </a:r>
            <a:br>
              <a:rPr lang="en-US" dirty="0">
                <a:solidFill>
                  <a:schemeClr val="tx2">
                    <a:lumMod val="75000"/>
                  </a:schemeClr>
                </a:solidFill>
              </a:rPr>
            </a:br>
            <a:endParaRPr lang="es-ES" dirty="0">
              <a:solidFill>
                <a:schemeClr val="tx2">
                  <a:lumMod val="75000"/>
                </a:schemeClr>
              </a:solidFill>
            </a:endParaRPr>
          </a:p>
          <a:p>
            <a:pPr marL="457200" lvl="1" indent="0">
              <a:buNone/>
            </a:pPr>
            <a:r>
              <a:rPr lang="es-ES" dirty="0"/>
              <a:t> </a:t>
            </a:r>
          </a:p>
        </p:txBody>
      </p:sp>
    </p:spTree>
    <p:extLst>
      <p:ext uri="{BB962C8B-B14F-4D97-AF65-F5344CB8AC3E}">
        <p14:creationId xmlns:p14="http://schemas.microsoft.com/office/powerpoint/2010/main" val="3718919099"/>
      </p:ext>
    </p:extLst>
  </p:cSld>
  <p:clrMapOvr>
    <a:masterClrMapping/>
  </p:clrMapOvr>
  <mc:AlternateContent xmlns:mc="http://schemas.openxmlformats.org/markup-compatibility/2006" xmlns:p14="http://schemas.microsoft.com/office/powerpoint/2010/main">
    <mc:Choice Requires="p14">
      <p:transition spd="slow" p14:dur="2000" advTm="127323"/>
    </mc:Choice>
    <mc:Fallback xmlns="">
      <p:transition spd="slow" advTm="127323"/>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32105"/>
          </a:xfrm>
        </p:spPr>
        <p:txBody>
          <a:bodyPr>
            <a:noAutofit/>
          </a:bodyPr>
          <a:lstStyle/>
          <a:p>
            <a:r>
              <a:rPr lang="es-ES" sz="3600" dirty="0">
                <a:solidFill>
                  <a:schemeClr val="bg1">
                    <a:lumMod val="50000"/>
                  </a:schemeClr>
                </a:solidFill>
                <a:latin typeface="Arial Black" panose="020B0A04020102020204" pitchFamily="34" charset="0"/>
              </a:rPr>
              <a:t>DATIVES and </a:t>
            </a:r>
            <a:r>
              <a:rPr lang="es-ES" sz="3600" dirty="0" err="1">
                <a:solidFill>
                  <a:schemeClr val="bg1">
                    <a:lumMod val="50000"/>
                  </a:schemeClr>
                </a:solidFill>
                <a:latin typeface="Arial Black" panose="020B0A04020102020204" pitchFamily="34" charset="0"/>
              </a:rPr>
              <a:t>Possessor</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Raising</a:t>
            </a:r>
            <a:r>
              <a:rPr lang="es-ES" sz="3600" b="1" dirty="0">
                <a:solidFill>
                  <a:schemeClr val="tx2">
                    <a:lumMod val="75000"/>
                  </a:schemeClr>
                </a:solidFill>
              </a:rPr>
              <a:t>.</a:t>
            </a:r>
          </a:p>
        </p:txBody>
      </p:sp>
      <p:sp>
        <p:nvSpPr>
          <p:cNvPr id="3" name="Marcador de contenido 2"/>
          <p:cNvSpPr>
            <a:spLocks noGrp="1"/>
          </p:cNvSpPr>
          <p:nvPr>
            <p:ph idx="1"/>
          </p:nvPr>
        </p:nvSpPr>
        <p:spPr>
          <a:xfrm>
            <a:off x="1195917" y="1008591"/>
            <a:ext cx="9573683" cy="5582214"/>
          </a:xfrm>
        </p:spPr>
        <p:txBody>
          <a:bodyPr>
            <a:normAutofit/>
          </a:bodyPr>
          <a:lstStyle/>
          <a:p>
            <a:pPr marL="457200" lvl="1" indent="0">
              <a:buNone/>
            </a:pPr>
            <a:endParaRPr lang="en-US" dirty="0"/>
          </a:p>
          <a:p>
            <a:pPr marL="457200" lvl="1" indent="0">
              <a:buNone/>
            </a:pPr>
            <a:r>
              <a:rPr lang="en-US" dirty="0"/>
              <a:t>—Possessive raising is analyzed as raising of the possessor or the ground  to DATIVE. Possessor raises out of the DP (Deal 2017 and references in there ) Moves to VP for the analysis of Landau (1999).</a:t>
            </a:r>
          </a:p>
          <a:p>
            <a:pPr marL="457200" lvl="1" indent="0">
              <a:buNone/>
            </a:pPr>
            <a:endParaRPr lang="en-US" dirty="0"/>
          </a:p>
          <a:p>
            <a:pPr marL="457200" lvl="1" indent="0">
              <a:buNone/>
            </a:pPr>
            <a:r>
              <a:rPr lang="en-US" dirty="0"/>
              <a:t>— Cuervo (2003) assumed that that dative projection is introduced by an applicative head.</a:t>
            </a:r>
          </a:p>
          <a:p>
            <a:pPr marL="457200" lvl="1" indent="0">
              <a:buNone/>
            </a:pPr>
            <a:endParaRPr lang="en-US" dirty="0"/>
          </a:p>
          <a:p>
            <a:pPr marL="457200" lvl="1" indent="0">
              <a:buNone/>
            </a:pPr>
            <a:r>
              <a:rPr lang="en-US" dirty="0"/>
              <a:t>— Cuervo (2003) assumes that there are different types of applicative heads for datives in Spanish to introduce different type of datives.</a:t>
            </a:r>
          </a:p>
          <a:p>
            <a:pPr marL="457200" lvl="1" indent="0">
              <a:buNone/>
            </a:pPr>
            <a:r>
              <a:rPr lang="en-US" dirty="0"/>
              <a:t>	</a:t>
            </a:r>
          </a:p>
          <a:p>
            <a:pPr marL="457200" lvl="1" indent="0">
              <a:buNone/>
            </a:pPr>
            <a:br>
              <a:rPr lang="en-US" dirty="0">
                <a:solidFill>
                  <a:schemeClr val="tx2">
                    <a:lumMod val="75000"/>
                  </a:schemeClr>
                </a:solidFill>
              </a:rPr>
            </a:br>
            <a:endParaRPr lang="es-ES" dirty="0">
              <a:solidFill>
                <a:schemeClr val="tx2">
                  <a:lumMod val="75000"/>
                </a:schemeClr>
              </a:solidFill>
            </a:endParaRPr>
          </a:p>
          <a:p>
            <a:pPr marL="457200" lvl="1" indent="0">
              <a:buNone/>
            </a:pPr>
            <a:r>
              <a:rPr lang="es-ES" dirty="0"/>
              <a:t> </a:t>
            </a:r>
          </a:p>
        </p:txBody>
      </p:sp>
    </p:spTree>
    <p:extLst>
      <p:ext uri="{BB962C8B-B14F-4D97-AF65-F5344CB8AC3E}">
        <p14:creationId xmlns:p14="http://schemas.microsoft.com/office/powerpoint/2010/main" val="2635644562"/>
      </p:ext>
    </p:extLst>
  </p:cSld>
  <p:clrMapOvr>
    <a:masterClrMapping/>
  </p:clrMapOvr>
  <mc:AlternateContent xmlns:mc="http://schemas.openxmlformats.org/markup-compatibility/2006" xmlns:p14="http://schemas.microsoft.com/office/powerpoint/2010/main">
    <mc:Choice Requires="p14">
      <p:transition spd="slow" p14:dur="2000" advTm="127323"/>
    </mc:Choice>
    <mc:Fallback xmlns="">
      <p:transition spd="slow" advTm="127323"/>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32105"/>
          </a:xfrm>
        </p:spPr>
        <p:txBody>
          <a:bodyPr>
            <a:noAutofit/>
          </a:bodyPr>
          <a:lstStyle/>
          <a:p>
            <a:r>
              <a:rPr lang="es-ES" sz="3600" dirty="0">
                <a:solidFill>
                  <a:schemeClr val="bg1">
                    <a:lumMod val="50000"/>
                  </a:schemeClr>
                </a:solidFill>
                <a:latin typeface="Arial Black" panose="020B0A04020102020204" pitchFamily="34" charset="0"/>
              </a:rPr>
              <a:t>DATIVES and </a:t>
            </a:r>
            <a:r>
              <a:rPr lang="es-ES" sz="3600" dirty="0" err="1">
                <a:solidFill>
                  <a:schemeClr val="bg1">
                    <a:lumMod val="50000"/>
                  </a:schemeClr>
                </a:solidFill>
                <a:latin typeface="Arial Black" panose="020B0A04020102020204" pitchFamily="34" charset="0"/>
              </a:rPr>
              <a:t>Possessor</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Raising</a:t>
            </a:r>
            <a:r>
              <a:rPr lang="es-ES" sz="3600" b="1" dirty="0">
                <a:solidFill>
                  <a:schemeClr val="tx2">
                    <a:lumMod val="75000"/>
                  </a:schemeClr>
                </a:solidFill>
              </a:rPr>
              <a:t>.</a:t>
            </a:r>
          </a:p>
        </p:txBody>
      </p:sp>
      <p:sp>
        <p:nvSpPr>
          <p:cNvPr id="3" name="Marcador de contenido 2"/>
          <p:cNvSpPr>
            <a:spLocks noGrp="1"/>
          </p:cNvSpPr>
          <p:nvPr>
            <p:ph idx="1"/>
          </p:nvPr>
        </p:nvSpPr>
        <p:spPr>
          <a:xfrm>
            <a:off x="1195917" y="1008591"/>
            <a:ext cx="9573683" cy="5582214"/>
          </a:xfrm>
        </p:spPr>
        <p:txBody>
          <a:bodyPr>
            <a:normAutofit lnSpcReduction="10000"/>
          </a:bodyPr>
          <a:lstStyle/>
          <a:p>
            <a:pPr marL="457200" lvl="1" indent="0">
              <a:buNone/>
            </a:pPr>
            <a:r>
              <a:rPr lang="en-US" dirty="0"/>
              <a:t>However, these datives have the following peculiarities:</a:t>
            </a:r>
          </a:p>
          <a:p>
            <a:pPr marL="457200" lvl="1" indent="0">
              <a:buNone/>
            </a:pPr>
            <a:endParaRPr lang="en-US" dirty="0"/>
          </a:p>
          <a:p>
            <a:pPr marL="914400" lvl="1" indent="-457200">
              <a:buAutoNum type="alphaLcParenR"/>
            </a:pPr>
            <a:r>
              <a:rPr lang="en-US" dirty="0"/>
              <a:t>They only involve locations.</a:t>
            </a:r>
          </a:p>
          <a:p>
            <a:pPr marL="457200" lvl="1" indent="0">
              <a:buNone/>
            </a:pPr>
            <a:endParaRPr lang="en-US" dirty="0"/>
          </a:p>
          <a:p>
            <a:pPr marL="457200" lvl="1" indent="0">
              <a:buNone/>
            </a:pPr>
            <a:r>
              <a:rPr lang="en-US" dirty="0"/>
              <a:t>b) 	There is an alternation between genitive and dative that is not found in other types of datives.  The applicative head is realized as dative.</a:t>
            </a:r>
          </a:p>
          <a:p>
            <a:pPr marL="457200" lvl="1" indent="0">
              <a:buNone/>
            </a:pPr>
            <a:endParaRPr lang="en-US" dirty="0"/>
          </a:p>
          <a:p>
            <a:pPr marL="457200" lvl="1" indent="0">
              <a:buNone/>
            </a:pPr>
            <a:r>
              <a:rPr lang="en-US" dirty="0"/>
              <a:t>c)	There is affectedness, which is only found in what Cuervo (2003) calls affected datives. (See also </a:t>
            </a:r>
            <a:r>
              <a:rPr lang="en-US" dirty="0" err="1"/>
              <a:t>Acedo-Matellán</a:t>
            </a:r>
            <a:r>
              <a:rPr lang="en-US" dirty="0"/>
              <a:t> 2017 for Latin preverbs)</a:t>
            </a:r>
          </a:p>
          <a:p>
            <a:pPr marL="914400" lvl="1" indent="-457200">
              <a:buAutoNum type="alphaLcParenR"/>
            </a:pPr>
            <a:endParaRPr lang="en-US" dirty="0"/>
          </a:p>
          <a:p>
            <a:pPr marL="457200" lvl="1" indent="0">
              <a:buNone/>
            </a:pPr>
            <a:r>
              <a:rPr lang="en-US" dirty="0"/>
              <a:t>	</a:t>
            </a:r>
          </a:p>
          <a:p>
            <a:pPr marL="457200" lvl="1" indent="0">
              <a:buNone/>
            </a:pPr>
            <a:br>
              <a:rPr lang="en-US" dirty="0">
                <a:solidFill>
                  <a:schemeClr val="tx2">
                    <a:lumMod val="75000"/>
                  </a:schemeClr>
                </a:solidFill>
              </a:rPr>
            </a:br>
            <a:endParaRPr lang="es-ES" dirty="0">
              <a:solidFill>
                <a:schemeClr val="tx2">
                  <a:lumMod val="75000"/>
                </a:schemeClr>
              </a:solidFill>
            </a:endParaRPr>
          </a:p>
          <a:p>
            <a:pPr marL="457200" lvl="1" indent="0">
              <a:buNone/>
            </a:pPr>
            <a:r>
              <a:rPr lang="es-ES" dirty="0"/>
              <a:t> </a:t>
            </a:r>
          </a:p>
        </p:txBody>
      </p:sp>
    </p:spTree>
    <p:extLst>
      <p:ext uri="{BB962C8B-B14F-4D97-AF65-F5344CB8AC3E}">
        <p14:creationId xmlns:p14="http://schemas.microsoft.com/office/powerpoint/2010/main" val="3100134733"/>
      </p:ext>
    </p:extLst>
  </p:cSld>
  <p:clrMapOvr>
    <a:masterClrMapping/>
  </p:clrMapOvr>
  <mc:AlternateContent xmlns:mc="http://schemas.openxmlformats.org/markup-compatibility/2006" xmlns:p14="http://schemas.microsoft.com/office/powerpoint/2010/main">
    <mc:Choice Requires="p14">
      <p:transition spd="slow" p14:dur="2000" advTm="127323"/>
    </mc:Choice>
    <mc:Fallback xmlns="">
      <p:transition spd="slow" advTm="127323"/>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6214431"/>
          </a:xfrm>
        </p:spPr>
        <p:txBody>
          <a:bodyPr>
            <a:normAutofit/>
          </a:bodyPr>
          <a:lstStyle/>
          <a:p>
            <a:endParaRPr lang="en-US" sz="2400" b="1" dirty="0">
              <a:solidFill>
                <a:schemeClr val="bg1">
                  <a:lumMod val="50000"/>
                </a:schemeClr>
              </a:solidFill>
            </a:endParaRPr>
          </a:p>
          <a:p>
            <a:pPr marL="0" indent="0">
              <a:buNone/>
            </a:pPr>
            <a:r>
              <a:rPr lang="en-US" sz="2000" b="1" dirty="0"/>
              <a:t>The applicative analysis for Possessor raising is as follow (Cuervo 2003, Landau 1999):</a:t>
            </a:r>
          </a:p>
          <a:p>
            <a:pPr marL="0" indent="0">
              <a:buNone/>
            </a:pPr>
            <a:endParaRPr lang="en-US" sz="2000" b="1" dirty="0"/>
          </a:p>
          <a:p>
            <a:pPr marL="0" indent="0">
              <a:buNone/>
            </a:pPr>
            <a:r>
              <a:rPr lang="en-US" sz="2000" b="1" dirty="0"/>
              <a:t> (43) Al caballo, 	Juan	 	le </a:t>
            </a:r>
            <a:r>
              <a:rPr lang="en-US" sz="2000" b="1" dirty="0" err="1"/>
              <a:t>quitó</a:t>
            </a:r>
            <a:r>
              <a:rPr lang="en-US" sz="2000" b="1" dirty="0"/>
              <a:t>	 	el </a:t>
            </a:r>
            <a:r>
              <a:rPr lang="en-US" sz="2000" b="1" dirty="0" err="1"/>
              <a:t>diente</a:t>
            </a:r>
            <a:br>
              <a:rPr lang="en-US" sz="2000" b="1" dirty="0"/>
            </a:br>
            <a:r>
              <a:rPr lang="en-US" sz="2000" b="1" dirty="0"/>
              <a:t>      to the horse, 	Juan		 DAT-took	the tooth</a:t>
            </a:r>
          </a:p>
          <a:p>
            <a:endParaRPr lang="en-US" sz="2400" b="1" dirty="0">
              <a:solidFill>
                <a:schemeClr val="bg1">
                  <a:lumMod val="50000"/>
                </a:schemeClr>
              </a:solidFill>
            </a:endParaRPr>
          </a:p>
          <a:p>
            <a:br>
              <a:rPr lang="en-US" sz="1600" b="1" dirty="0">
                <a:solidFill>
                  <a:schemeClr val="bg1">
                    <a:lumMod val="50000"/>
                  </a:schemeClr>
                </a:solidFill>
              </a:rPr>
            </a:br>
            <a:br>
              <a:rPr lang="en-US" sz="1600" b="1" dirty="0">
                <a:solidFill>
                  <a:schemeClr val="bg1">
                    <a:lumMod val="50000"/>
                  </a:schemeClr>
                </a:solidFill>
              </a:rPr>
            </a:br>
            <a:endParaRPr lang="en-US" sz="1600" b="1" dirty="0">
              <a:solidFill>
                <a:schemeClr val="bg1">
                  <a:lumMod val="50000"/>
                </a:schemeClr>
              </a:solidFill>
            </a:endParaRPr>
          </a:p>
          <a:p>
            <a:pPr marL="0" indent="0">
              <a:buNone/>
            </a:pPr>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r>
              <a:rPr lang="en-US"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cxnSp>
        <p:nvCxnSpPr>
          <p:cNvPr id="4" name="Straight Connector 3">
            <a:extLst>
              <a:ext uri="{FF2B5EF4-FFF2-40B4-BE49-F238E27FC236}">
                <a16:creationId xmlns:a16="http://schemas.microsoft.com/office/drawing/2014/main" id="{1686680D-0E85-AA43-8769-432C6752A5B7}"/>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23F3E7-69B7-D446-A527-080536170E74}"/>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96EF9E-0E54-DB44-821B-7EA6C3A70623}"/>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ADA0D-FE41-C543-8402-CF0210D3FAEC}"/>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429ADB1-FDC6-CA4A-A68D-ECA3C97EB1DA}"/>
              </a:ext>
            </a:extLst>
          </p:cNvPr>
          <p:cNvSpPr txBox="1"/>
          <p:nvPr/>
        </p:nvSpPr>
        <p:spPr>
          <a:xfrm>
            <a:off x="4154557" y="5296836"/>
            <a:ext cx="1068882" cy="646331"/>
          </a:xfrm>
          <a:prstGeom prst="rect">
            <a:avLst/>
          </a:prstGeom>
          <a:noFill/>
        </p:spPr>
        <p:txBody>
          <a:bodyPr wrap="none" rtlCol="0">
            <a:spAutoFit/>
          </a:bodyPr>
          <a:lstStyle/>
          <a:p>
            <a:r>
              <a:rPr lang="en-US" dirty="0"/>
              <a:t>DP</a:t>
            </a:r>
            <a:br>
              <a:rPr lang="en-US" dirty="0"/>
            </a:br>
            <a:r>
              <a:rPr lang="en-US" dirty="0"/>
              <a:t>the tooth</a:t>
            </a:r>
            <a:endParaRPr lang="en-US" dirty="0">
              <a:solidFill>
                <a:srgbClr val="FF0000"/>
              </a:solidFill>
            </a:endParaRPr>
          </a:p>
        </p:txBody>
      </p:sp>
      <p:cxnSp>
        <p:nvCxnSpPr>
          <p:cNvPr id="19" name="Straight Connector 18">
            <a:extLst>
              <a:ext uri="{FF2B5EF4-FFF2-40B4-BE49-F238E27FC236}">
                <a16:creationId xmlns:a16="http://schemas.microsoft.com/office/drawing/2014/main" id="{E543ADFE-DCBE-BB44-8FA7-ECF36B17274B}"/>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D59A09-D4AF-3545-B3F9-C8EE8762BA54}"/>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DDC451-87CE-3040-805B-37C5FCB28681}"/>
              </a:ext>
            </a:extLst>
          </p:cNvPr>
          <p:cNvSpPr txBox="1"/>
          <p:nvPr/>
        </p:nvSpPr>
        <p:spPr>
          <a:xfrm>
            <a:off x="5377034" y="4043641"/>
            <a:ext cx="1515351" cy="369332"/>
          </a:xfrm>
          <a:prstGeom prst="rect">
            <a:avLst/>
          </a:prstGeom>
          <a:noFill/>
        </p:spPr>
        <p:txBody>
          <a:bodyPr wrap="none" rtlCol="0">
            <a:spAutoFit/>
          </a:bodyPr>
          <a:lstStyle/>
          <a:p>
            <a:r>
              <a:rPr lang="en-US" dirty="0"/>
              <a:t>DP </a:t>
            </a:r>
            <a:r>
              <a:rPr lang="en-US" dirty="0" err="1"/>
              <a:t>Possessum</a:t>
            </a:r>
            <a:endParaRPr lang="en-US" dirty="0"/>
          </a:p>
        </p:txBody>
      </p:sp>
      <p:cxnSp>
        <p:nvCxnSpPr>
          <p:cNvPr id="23" name="Straight Connector 22">
            <a:extLst>
              <a:ext uri="{FF2B5EF4-FFF2-40B4-BE49-F238E27FC236}">
                <a16:creationId xmlns:a16="http://schemas.microsoft.com/office/drawing/2014/main" id="{82337A54-636E-FB41-AD47-29EFB6C7D399}"/>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736F2E-D07D-5C48-A798-D50D31D0D167}"/>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22C8EC5-C603-FD48-BAA4-F2F085DF954E}"/>
              </a:ext>
            </a:extLst>
          </p:cNvPr>
          <p:cNvSpPr txBox="1"/>
          <p:nvPr/>
        </p:nvSpPr>
        <p:spPr>
          <a:xfrm>
            <a:off x="4245214" y="2472396"/>
            <a:ext cx="785793" cy="369332"/>
          </a:xfrm>
          <a:prstGeom prst="rect">
            <a:avLst/>
          </a:prstGeom>
          <a:noFill/>
        </p:spPr>
        <p:txBody>
          <a:bodyPr wrap="none" rtlCol="0">
            <a:spAutoFit/>
          </a:bodyPr>
          <a:lstStyle/>
          <a:p>
            <a:r>
              <a:rPr lang="en-US" dirty="0">
                <a:solidFill>
                  <a:srgbClr val="FF0000"/>
                </a:solidFill>
              </a:rPr>
              <a:t>Appl P</a:t>
            </a:r>
          </a:p>
        </p:txBody>
      </p:sp>
      <p:sp>
        <p:nvSpPr>
          <p:cNvPr id="28" name="TextBox 27">
            <a:extLst>
              <a:ext uri="{FF2B5EF4-FFF2-40B4-BE49-F238E27FC236}">
                <a16:creationId xmlns:a16="http://schemas.microsoft.com/office/drawing/2014/main" id="{9F7A5D00-B85B-CC42-BC3D-94DFD430DDB9}"/>
              </a:ext>
            </a:extLst>
          </p:cNvPr>
          <p:cNvSpPr txBox="1"/>
          <p:nvPr/>
        </p:nvSpPr>
        <p:spPr>
          <a:xfrm>
            <a:off x="5710827" y="5367895"/>
            <a:ext cx="1076770" cy="369332"/>
          </a:xfrm>
          <a:prstGeom prst="rect">
            <a:avLst/>
          </a:prstGeom>
          <a:noFill/>
        </p:spPr>
        <p:txBody>
          <a:bodyPr wrap="none" rtlCol="0">
            <a:spAutoFit/>
          </a:bodyPr>
          <a:lstStyle/>
          <a:p>
            <a:r>
              <a:rPr lang="en-US" dirty="0"/>
              <a:t>the horse</a:t>
            </a:r>
          </a:p>
        </p:txBody>
      </p:sp>
      <p:sp>
        <p:nvSpPr>
          <p:cNvPr id="30" name="TextBox 29">
            <a:extLst>
              <a:ext uri="{FF2B5EF4-FFF2-40B4-BE49-F238E27FC236}">
                <a16:creationId xmlns:a16="http://schemas.microsoft.com/office/drawing/2014/main" id="{DF7760F8-F526-4246-BC8C-1B458767A1D9}"/>
              </a:ext>
            </a:extLst>
          </p:cNvPr>
          <p:cNvSpPr txBox="1"/>
          <p:nvPr/>
        </p:nvSpPr>
        <p:spPr>
          <a:xfrm>
            <a:off x="2920174" y="3125704"/>
            <a:ext cx="316112" cy="369332"/>
          </a:xfrm>
          <a:prstGeom prst="rect">
            <a:avLst/>
          </a:prstGeom>
          <a:noFill/>
        </p:spPr>
        <p:txBody>
          <a:bodyPr wrap="none" rtlCol="0">
            <a:spAutoFit/>
          </a:bodyPr>
          <a:lstStyle/>
          <a:p>
            <a:r>
              <a:rPr lang="en-US" dirty="0"/>
              <a:t>V</a:t>
            </a:r>
          </a:p>
        </p:txBody>
      </p:sp>
      <p:sp>
        <p:nvSpPr>
          <p:cNvPr id="27" name="TextBox 26">
            <a:extLst>
              <a:ext uri="{FF2B5EF4-FFF2-40B4-BE49-F238E27FC236}">
                <a16:creationId xmlns:a16="http://schemas.microsoft.com/office/drawing/2014/main" id="{0697AFEB-0D3E-4147-87D0-E2AB1E37C9CF}"/>
              </a:ext>
            </a:extLst>
          </p:cNvPr>
          <p:cNvSpPr txBox="1"/>
          <p:nvPr/>
        </p:nvSpPr>
        <p:spPr>
          <a:xfrm>
            <a:off x="4020880" y="4327124"/>
            <a:ext cx="652743" cy="369332"/>
          </a:xfrm>
          <a:prstGeom prst="rect">
            <a:avLst/>
          </a:prstGeom>
          <a:noFill/>
        </p:spPr>
        <p:txBody>
          <a:bodyPr wrap="none" rtlCol="0">
            <a:spAutoFit/>
          </a:bodyPr>
          <a:lstStyle/>
          <a:p>
            <a:r>
              <a:rPr lang="en-US" dirty="0">
                <a:solidFill>
                  <a:srgbClr val="FF0000"/>
                </a:solidFill>
              </a:rPr>
              <a:t>APPL</a:t>
            </a:r>
          </a:p>
        </p:txBody>
      </p:sp>
      <p:sp>
        <p:nvSpPr>
          <p:cNvPr id="26" name="TextBox 25">
            <a:extLst>
              <a:ext uri="{FF2B5EF4-FFF2-40B4-BE49-F238E27FC236}">
                <a16:creationId xmlns:a16="http://schemas.microsoft.com/office/drawing/2014/main" id="{6973E219-6578-B24E-9D97-B154E3E664BA}"/>
              </a:ext>
            </a:extLst>
          </p:cNvPr>
          <p:cNvSpPr txBox="1"/>
          <p:nvPr/>
        </p:nvSpPr>
        <p:spPr>
          <a:xfrm>
            <a:off x="2428112" y="3411436"/>
            <a:ext cx="660117" cy="369332"/>
          </a:xfrm>
          <a:prstGeom prst="rect">
            <a:avLst/>
          </a:prstGeom>
          <a:noFill/>
        </p:spPr>
        <p:txBody>
          <a:bodyPr wrap="none" rtlCol="0">
            <a:spAutoFit/>
          </a:bodyPr>
          <a:lstStyle/>
          <a:p>
            <a:r>
              <a:rPr lang="en-US" dirty="0"/>
              <a:t>took </a:t>
            </a:r>
          </a:p>
        </p:txBody>
      </p:sp>
      <p:sp>
        <p:nvSpPr>
          <p:cNvPr id="22" name="Título 1">
            <a:extLst>
              <a:ext uri="{FF2B5EF4-FFF2-40B4-BE49-F238E27FC236}">
                <a16:creationId xmlns:a16="http://schemas.microsoft.com/office/drawing/2014/main" id="{64E3566C-9AF0-8D45-AF29-1FDC9DE23D12}"/>
              </a:ext>
            </a:extLst>
          </p:cNvPr>
          <p:cNvSpPr>
            <a:spLocks noGrp="1"/>
          </p:cNvSpPr>
          <p:nvPr>
            <p:ph type="title"/>
          </p:nvPr>
        </p:nvSpPr>
        <p:spPr>
          <a:xfrm>
            <a:off x="838200" y="365125"/>
            <a:ext cx="10515600" cy="332105"/>
          </a:xfrm>
        </p:spPr>
        <p:txBody>
          <a:bodyPr>
            <a:noAutofit/>
          </a:bodyPr>
          <a:lstStyle/>
          <a:p>
            <a:r>
              <a:rPr lang="es-ES" sz="3600" dirty="0">
                <a:solidFill>
                  <a:schemeClr val="bg1">
                    <a:lumMod val="50000"/>
                  </a:schemeClr>
                </a:solidFill>
                <a:latin typeface="Arial Black" panose="020B0A04020102020204" pitchFamily="34" charset="0"/>
              </a:rPr>
              <a:t>DATIVES and </a:t>
            </a:r>
            <a:r>
              <a:rPr lang="es-ES" sz="3600" dirty="0" err="1">
                <a:solidFill>
                  <a:schemeClr val="bg1">
                    <a:lumMod val="50000"/>
                  </a:schemeClr>
                </a:solidFill>
                <a:latin typeface="Arial Black" panose="020B0A04020102020204" pitchFamily="34" charset="0"/>
              </a:rPr>
              <a:t>Possessor</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Raising</a:t>
            </a:r>
            <a:r>
              <a:rPr lang="es-ES" sz="3600" b="1" dirty="0">
                <a:solidFill>
                  <a:schemeClr val="tx2">
                    <a:lumMod val="75000"/>
                  </a:schemeClr>
                </a:solidFill>
              </a:rPr>
              <a:t>.</a:t>
            </a:r>
          </a:p>
        </p:txBody>
      </p:sp>
      <p:sp>
        <p:nvSpPr>
          <p:cNvPr id="24" name="TextBox 23">
            <a:extLst>
              <a:ext uri="{FF2B5EF4-FFF2-40B4-BE49-F238E27FC236}">
                <a16:creationId xmlns:a16="http://schemas.microsoft.com/office/drawing/2014/main" id="{19BD62D6-9333-D842-A548-1FF2E9E355F0}"/>
              </a:ext>
            </a:extLst>
          </p:cNvPr>
          <p:cNvSpPr txBox="1"/>
          <p:nvPr/>
        </p:nvSpPr>
        <p:spPr>
          <a:xfrm>
            <a:off x="6693001" y="3166355"/>
            <a:ext cx="5019516" cy="923330"/>
          </a:xfrm>
          <a:prstGeom prst="rect">
            <a:avLst/>
          </a:prstGeom>
          <a:noFill/>
        </p:spPr>
        <p:txBody>
          <a:bodyPr wrap="none" rtlCol="0">
            <a:spAutoFit/>
          </a:bodyPr>
          <a:lstStyle/>
          <a:p>
            <a:r>
              <a:rPr lang="en-US" dirty="0" err="1"/>
              <a:t>quitarle</a:t>
            </a:r>
            <a:r>
              <a:rPr lang="en-US" dirty="0"/>
              <a:t>	 	el </a:t>
            </a:r>
            <a:r>
              <a:rPr lang="en-US" dirty="0" err="1"/>
              <a:t>diente</a:t>
            </a:r>
            <a:r>
              <a:rPr lang="en-US" dirty="0"/>
              <a:t>		al caballo</a:t>
            </a:r>
            <a:br>
              <a:rPr lang="en-US" dirty="0"/>
            </a:br>
            <a:r>
              <a:rPr lang="en-US" dirty="0"/>
              <a:t>to take-DAT	 the tooth	to the horse</a:t>
            </a:r>
            <a:br>
              <a:rPr lang="en-US" dirty="0"/>
            </a:br>
            <a:endParaRPr lang="en-US" dirty="0"/>
          </a:p>
        </p:txBody>
      </p:sp>
    </p:spTree>
    <p:extLst>
      <p:ext uri="{BB962C8B-B14F-4D97-AF65-F5344CB8AC3E}">
        <p14:creationId xmlns:p14="http://schemas.microsoft.com/office/powerpoint/2010/main" val="3198506615"/>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6214431"/>
          </a:xfrm>
        </p:spPr>
        <p:txBody>
          <a:bodyPr>
            <a:normAutofit/>
          </a:bodyPr>
          <a:lstStyle/>
          <a:p>
            <a:endParaRPr lang="en-US" sz="2400" b="1" dirty="0">
              <a:solidFill>
                <a:schemeClr val="bg1">
                  <a:lumMod val="50000"/>
                </a:schemeClr>
              </a:solidFill>
            </a:endParaRPr>
          </a:p>
          <a:p>
            <a:pPr marL="0" indent="0">
              <a:buNone/>
            </a:pPr>
            <a:r>
              <a:rPr lang="en-US" sz="2000" b="1" dirty="0"/>
              <a:t>The applicative analysis for Possessor raising is as follow (Cuervo 2003, Landau 1999)</a:t>
            </a:r>
          </a:p>
          <a:p>
            <a:pPr marL="0" indent="0">
              <a:buNone/>
            </a:pPr>
            <a:r>
              <a:rPr lang="en-US" sz="2000" b="1" dirty="0"/>
              <a:t> (44) Al caballo, 	Juan	 	le </a:t>
            </a:r>
            <a:r>
              <a:rPr lang="en-US" sz="2000" b="1" dirty="0" err="1"/>
              <a:t>quitó</a:t>
            </a:r>
            <a:r>
              <a:rPr lang="en-US" sz="2000" b="1" dirty="0"/>
              <a:t>	 	el </a:t>
            </a:r>
            <a:r>
              <a:rPr lang="en-US" sz="2000" b="1" dirty="0" err="1"/>
              <a:t>diente</a:t>
            </a:r>
            <a:br>
              <a:rPr lang="en-US" sz="2000" b="1" dirty="0"/>
            </a:br>
            <a:r>
              <a:rPr lang="en-US" sz="2000" b="1" dirty="0"/>
              <a:t>      to the horse, 	Juan		 DAT-took	the tooth</a:t>
            </a:r>
          </a:p>
          <a:p>
            <a:endParaRPr lang="en-US" sz="2400" b="1" dirty="0">
              <a:solidFill>
                <a:schemeClr val="bg1">
                  <a:lumMod val="50000"/>
                </a:schemeClr>
              </a:solidFill>
            </a:endParaRPr>
          </a:p>
          <a:p>
            <a:br>
              <a:rPr lang="en-US" sz="1600" b="1" dirty="0">
                <a:solidFill>
                  <a:schemeClr val="bg1">
                    <a:lumMod val="50000"/>
                  </a:schemeClr>
                </a:solidFill>
              </a:rPr>
            </a:br>
            <a:br>
              <a:rPr lang="en-US" sz="1600" b="1" dirty="0">
                <a:solidFill>
                  <a:schemeClr val="bg1">
                    <a:lumMod val="50000"/>
                  </a:schemeClr>
                </a:solidFill>
              </a:rPr>
            </a:br>
            <a:endParaRPr lang="en-US" sz="1600" b="1" dirty="0">
              <a:solidFill>
                <a:schemeClr val="bg1">
                  <a:lumMod val="50000"/>
                </a:schemeClr>
              </a:solidFill>
            </a:endParaRPr>
          </a:p>
          <a:p>
            <a:pPr marL="0" indent="0">
              <a:buNone/>
            </a:pPr>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r>
              <a:rPr lang="en-US"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cxnSp>
        <p:nvCxnSpPr>
          <p:cNvPr id="4" name="Straight Connector 3">
            <a:extLst>
              <a:ext uri="{FF2B5EF4-FFF2-40B4-BE49-F238E27FC236}">
                <a16:creationId xmlns:a16="http://schemas.microsoft.com/office/drawing/2014/main" id="{1686680D-0E85-AA43-8769-432C6752A5B7}"/>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23F3E7-69B7-D446-A527-080536170E74}"/>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96EF9E-0E54-DB44-821B-7EA6C3A70623}"/>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ADA0D-FE41-C543-8402-CF0210D3FAEC}"/>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429ADB1-FDC6-CA4A-A68D-ECA3C97EB1DA}"/>
              </a:ext>
            </a:extLst>
          </p:cNvPr>
          <p:cNvSpPr txBox="1"/>
          <p:nvPr/>
        </p:nvSpPr>
        <p:spPr>
          <a:xfrm>
            <a:off x="4154557" y="5296836"/>
            <a:ext cx="1068882" cy="646331"/>
          </a:xfrm>
          <a:prstGeom prst="rect">
            <a:avLst/>
          </a:prstGeom>
          <a:noFill/>
        </p:spPr>
        <p:txBody>
          <a:bodyPr wrap="none" rtlCol="0">
            <a:spAutoFit/>
          </a:bodyPr>
          <a:lstStyle/>
          <a:p>
            <a:r>
              <a:rPr lang="en-US" dirty="0"/>
              <a:t>DP</a:t>
            </a:r>
            <a:br>
              <a:rPr lang="en-US" dirty="0"/>
            </a:br>
            <a:r>
              <a:rPr lang="en-US" dirty="0"/>
              <a:t>the tooth</a:t>
            </a:r>
            <a:endParaRPr lang="en-US" dirty="0">
              <a:solidFill>
                <a:srgbClr val="FF0000"/>
              </a:solidFill>
            </a:endParaRPr>
          </a:p>
        </p:txBody>
      </p:sp>
      <p:cxnSp>
        <p:nvCxnSpPr>
          <p:cNvPr id="19" name="Straight Connector 18">
            <a:extLst>
              <a:ext uri="{FF2B5EF4-FFF2-40B4-BE49-F238E27FC236}">
                <a16:creationId xmlns:a16="http://schemas.microsoft.com/office/drawing/2014/main" id="{E543ADFE-DCBE-BB44-8FA7-ECF36B17274B}"/>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D59A09-D4AF-3545-B3F9-C8EE8762BA54}"/>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DDC451-87CE-3040-805B-37C5FCB28681}"/>
              </a:ext>
            </a:extLst>
          </p:cNvPr>
          <p:cNvSpPr txBox="1"/>
          <p:nvPr/>
        </p:nvSpPr>
        <p:spPr>
          <a:xfrm>
            <a:off x="5377034" y="4043641"/>
            <a:ext cx="1515351" cy="369332"/>
          </a:xfrm>
          <a:prstGeom prst="rect">
            <a:avLst/>
          </a:prstGeom>
          <a:noFill/>
        </p:spPr>
        <p:txBody>
          <a:bodyPr wrap="none" rtlCol="0">
            <a:spAutoFit/>
          </a:bodyPr>
          <a:lstStyle/>
          <a:p>
            <a:r>
              <a:rPr lang="en-US" dirty="0"/>
              <a:t>DP </a:t>
            </a:r>
            <a:r>
              <a:rPr lang="en-US" dirty="0" err="1"/>
              <a:t>Possessum</a:t>
            </a:r>
            <a:endParaRPr lang="en-US" dirty="0"/>
          </a:p>
        </p:txBody>
      </p:sp>
      <p:cxnSp>
        <p:nvCxnSpPr>
          <p:cNvPr id="23" name="Straight Connector 22">
            <a:extLst>
              <a:ext uri="{FF2B5EF4-FFF2-40B4-BE49-F238E27FC236}">
                <a16:creationId xmlns:a16="http://schemas.microsoft.com/office/drawing/2014/main" id="{82337A54-636E-FB41-AD47-29EFB6C7D399}"/>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736F2E-D07D-5C48-A798-D50D31D0D167}"/>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22C8EC5-C603-FD48-BAA4-F2F085DF954E}"/>
              </a:ext>
            </a:extLst>
          </p:cNvPr>
          <p:cNvSpPr txBox="1"/>
          <p:nvPr/>
        </p:nvSpPr>
        <p:spPr>
          <a:xfrm>
            <a:off x="4245214" y="2472396"/>
            <a:ext cx="785793" cy="369332"/>
          </a:xfrm>
          <a:prstGeom prst="rect">
            <a:avLst/>
          </a:prstGeom>
          <a:noFill/>
        </p:spPr>
        <p:txBody>
          <a:bodyPr wrap="none" rtlCol="0">
            <a:spAutoFit/>
          </a:bodyPr>
          <a:lstStyle/>
          <a:p>
            <a:r>
              <a:rPr lang="en-US" dirty="0">
                <a:solidFill>
                  <a:srgbClr val="FF0000"/>
                </a:solidFill>
              </a:rPr>
              <a:t>Appl P</a:t>
            </a:r>
          </a:p>
        </p:txBody>
      </p:sp>
      <p:sp>
        <p:nvSpPr>
          <p:cNvPr id="28" name="TextBox 27">
            <a:extLst>
              <a:ext uri="{FF2B5EF4-FFF2-40B4-BE49-F238E27FC236}">
                <a16:creationId xmlns:a16="http://schemas.microsoft.com/office/drawing/2014/main" id="{9F7A5D00-B85B-CC42-BC3D-94DFD430DDB9}"/>
              </a:ext>
            </a:extLst>
          </p:cNvPr>
          <p:cNvSpPr txBox="1"/>
          <p:nvPr/>
        </p:nvSpPr>
        <p:spPr>
          <a:xfrm>
            <a:off x="2758170" y="3858975"/>
            <a:ext cx="1326197" cy="369332"/>
          </a:xfrm>
          <a:prstGeom prst="rect">
            <a:avLst/>
          </a:prstGeom>
          <a:noFill/>
        </p:spPr>
        <p:txBody>
          <a:bodyPr wrap="none" rtlCol="0">
            <a:spAutoFit/>
          </a:bodyPr>
          <a:lstStyle/>
          <a:p>
            <a:r>
              <a:rPr lang="en-US" dirty="0"/>
              <a:t>to the horse</a:t>
            </a:r>
          </a:p>
        </p:txBody>
      </p:sp>
      <p:sp>
        <p:nvSpPr>
          <p:cNvPr id="30" name="TextBox 29">
            <a:extLst>
              <a:ext uri="{FF2B5EF4-FFF2-40B4-BE49-F238E27FC236}">
                <a16:creationId xmlns:a16="http://schemas.microsoft.com/office/drawing/2014/main" id="{DF7760F8-F526-4246-BC8C-1B458767A1D9}"/>
              </a:ext>
            </a:extLst>
          </p:cNvPr>
          <p:cNvSpPr txBox="1"/>
          <p:nvPr/>
        </p:nvSpPr>
        <p:spPr>
          <a:xfrm>
            <a:off x="2920174" y="3125704"/>
            <a:ext cx="316112" cy="369332"/>
          </a:xfrm>
          <a:prstGeom prst="rect">
            <a:avLst/>
          </a:prstGeom>
          <a:noFill/>
        </p:spPr>
        <p:txBody>
          <a:bodyPr wrap="none" rtlCol="0">
            <a:spAutoFit/>
          </a:bodyPr>
          <a:lstStyle/>
          <a:p>
            <a:r>
              <a:rPr lang="en-US" dirty="0"/>
              <a:t>V</a:t>
            </a:r>
          </a:p>
        </p:txBody>
      </p:sp>
      <p:sp>
        <p:nvSpPr>
          <p:cNvPr id="27" name="TextBox 26">
            <a:extLst>
              <a:ext uri="{FF2B5EF4-FFF2-40B4-BE49-F238E27FC236}">
                <a16:creationId xmlns:a16="http://schemas.microsoft.com/office/drawing/2014/main" id="{0697AFEB-0D3E-4147-87D0-E2AB1E37C9CF}"/>
              </a:ext>
            </a:extLst>
          </p:cNvPr>
          <p:cNvSpPr txBox="1"/>
          <p:nvPr/>
        </p:nvSpPr>
        <p:spPr>
          <a:xfrm>
            <a:off x="4020880" y="4327124"/>
            <a:ext cx="652743" cy="646331"/>
          </a:xfrm>
          <a:prstGeom prst="rect">
            <a:avLst/>
          </a:prstGeom>
          <a:noFill/>
        </p:spPr>
        <p:txBody>
          <a:bodyPr wrap="none" rtlCol="0">
            <a:spAutoFit/>
          </a:bodyPr>
          <a:lstStyle/>
          <a:p>
            <a:r>
              <a:rPr lang="en-US" dirty="0">
                <a:solidFill>
                  <a:srgbClr val="FF0000"/>
                </a:solidFill>
              </a:rPr>
              <a:t>APPL</a:t>
            </a:r>
          </a:p>
          <a:p>
            <a:r>
              <a:rPr lang="en-US" dirty="0">
                <a:solidFill>
                  <a:srgbClr val="FF0000"/>
                </a:solidFill>
              </a:rPr>
              <a:t>DAT</a:t>
            </a:r>
          </a:p>
        </p:txBody>
      </p:sp>
      <p:sp>
        <p:nvSpPr>
          <p:cNvPr id="26" name="TextBox 25">
            <a:extLst>
              <a:ext uri="{FF2B5EF4-FFF2-40B4-BE49-F238E27FC236}">
                <a16:creationId xmlns:a16="http://schemas.microsoft.com/office/drawing/2014/main" id="{6973E219-6578-B24E-9D97-B154E3E664BA}"/>
              </a:ext>
            </a:extLst>
          </p:cNvPr>
          <p:cNvSpPr txBox="1"/>
          <p:nvPr/>
        </p:nvSpPr>
        <p:spPr>
          <a:xfrm>
            <a:off x="2428112" y="3411436"/>
            <a:ext cx="660117" cy="369332"/>
          </a:xfrm>
          <a:prstGeom prst="rect">
            <a:avLst/>
          </a:prstGeom>
          <a:noFill/>
        </p:spPr>
        <p:txBody>
          <a:bodyPr wrap="none" rtlCol="0">
            <a:spAutoFit/>
          </a:bodyPr>
          <a:lstStyle/>
          <a:p>
            <a:r>
              <a:rPr lang="en-US" dirty="0"/>
              <a:t>took </a:t>
            </a:r>
          </a:p>
        </p:txBody>
      </p:sp>
      <p:sp>
        <p:nvSpPr>
          <p:cNvPr id="22" name="Título 1">
            <a:extLst>
              <a:ext uri="{FF2B5EF4-FFF2-40B4-BE49-F238E27FC236}">
                <a16:creationId xmlns:a16="http://schemas.microsoft.com/office/drawing/2014/main" id="{64E3566C-9AF0-8D45-AF29-1FDC9DE23D12}"/>
              </a:ext>
            </a:extLst>
          </p:cNvPr>
          <p:cNvSpPr>
            <a:spLocks noGrp="1"/>
          </p:cNvSpPr>
          <p:nvPr>
            <p:ph type="title"/>
          </p:nvPr>
        </p:nvSpPr>
        <p:spPr>
          <a:xfrm>
            <a:off x="838200" y="365125"/>
            <a:ext cx="10515600" cy="332105"/>
          </a:xfrm>
        </p:spPr>
        <p:txBody>
          <a:bodyPr>
            <a:noAutofit/>
          </a:bodyPr>
          <a:lstStyle/>
          <a:p>
            <a:r>
              <a:rPr lang="es-ES" sz="3600" dirty="0" err="1">
                <a:solidFill>
                  <a:schemeClr val="bg1">
                    <a:lumMod val="50000"/>
                  </a:schemeClr>
                </a:solidFill>
                <a:latin typeface="Arial Black" panose="020B0A04020102020204" pitchFamily="34" charset="0"/>
              </a:rPr>
              <a:t>Datives</a:t>
            </a:r>
            <a:r>
              <a:rPr lang="es-ES" sz="3600" dirty="0">
                <a:solidFill>
                  <a:schemeClr val="bg1">
                    <a:lumMod val="50000"/>
                  </a:schemeClr>
                </a:solidFill>
                <a:latin typeface="Arial Black" panose="020B0A04020102020204" pitchFamily="34" charset="0"/>
              </a:rPr>
              <a:t> and </a:t>
            </a:r>
            <a:r>
              <a:rPr lang="es-ES" sz="3600" dirty="0" err="1">
                <a:solidFill>
                  <a:schemeClr val="bg1">
                    <a:lumMod val="50000"/>
                  </a:schemeClr>
                </a:solidFill>
                <a:latin typeface="Arial Black" panose="020B0A04020102020204" pitchFamily="34" charset="0"/>
              </a:rPr>
              <a:t>Possessor</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Raising</a:t>
            </a:r>
            <a:r>
              <a:rPr lang="es-ES" sz="3600" b="1" dirty="0">
                <a:solidFill>
                  <a:schemeClr val="tx2">
                    <a:lumMod val="75000"/>
                  </a:schemeClr>
                </a:solidFill>
              </a:rPr>
              <a:t>.</a:t>
            </a:r>
          </a:p>
        </p:txBody>
      </p:sp>
      <p:cxnSp>
        <p:nvCxnSpPr>
          <p:cNvPr id="5" name="Straight Connector 4">
            <a:extLst>
              <a:ext uri="{FF2B5EF4-FFF2-40B4-BE49-F238E27FC236}">
                <a16:creationId xmlns:a16="http://schemas.microsoft.com/office/drawing/2014/main" id="{08123E32-AC77-9E4B-B2FF-81327345985F}"/>
              </a:ext>
            </a:extLst>
          </p:cNvPr>
          <p:cNvCxnSpPr/>
          <p:nvPr/>
        </p:nvCxnSpPr>
        <p:spPr>
          <a:xfrm>
            <a:off x="6092687" y="5439266"/>
            <a:ext cx="0" cy="6881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19A1431-207A-0F40-B2E3-51D38209FA8E}"/>
              </a:ext>
            </a:extLst>
          </p:cNvPr>
          <p:cNvCxnSpPr/>
          <p:nvPr/>
        </p:nvCxnSpPr>
        <p:spPr>
          <a:xfrm flipH="1">
            <a:off x="3078230" y="6117996"/>
            <a:ext cx="30144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3F0BDC-534F-814D-8AB1-1A60FA65EB92}"/>
              </a:ext>
            </a:extLst>
          </p:cNvPr>
          <p:cNvCxnSpPr/>
          <p:nvPr/>
        </p:nvCxnSpPr>
        <p:spPr>
          <a:xfrm flipV="1">
            <a:off x="3088229" y="4228307"/>
            <a:ext cx="0" cy="1899116"/>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9F1F194-46A2-5A4B-B1C0-3EC513E2D74B}"/>
              </a:ext>
            </a:extLst>
          </p:cNvPr>
          <p:cNvSpPr txBox="1"/>
          <p:nvPr/>
        </p:nvSpPr>
        <p:spPr>
          <a:xfrm>
            <a:off x="6693001" y="3166355"/>
            <a:ext cx="5019516" cy="923330"/>
          </a:xfrm>
          <a:prstGeom prst="rect">
            <a:avLst/>
          </a:prstGeom>
          <a:noFill/>
        </p:spPr>
        <p:txBody>
          <a:bodyPr wrap="none" rtlCol="0">
            <a:spAutoFit/>
          </a:bodyPr>
          <a:lstStyle/>
          <a:p>
            <a:r>
              <a:rPr lang="en-US" dirty="0" err="1"/>
              <a:t>quitarle</a:t>
            </a:r>
            <a:r>
              <a:rPr lang="en-US" dirty="0"/>
              <a:t>	 	el </a:t>
            </a:r>
            <a:r>
              <a:rPr lang="en-US" dirty="0" err="1"/>
              <a:t>diente</a:t>
            </a:r>
            <a:r>
              <a:rPr lang="en-US" dirty="0"/>
              <a:t>		al caballo</a:t>
            </a:r>
            <a:br>
              <a:rPr lang="en-US" dirty="0"/>
            </a:br>
            <a:r>
              <a:rPr lang="en-US" dirty="0"/>
              <a:t>to take-DAT	 the tooth	to the horse</a:t>
            </a:r>
            <a:br>
              <a:rPr lang="en-US" dirty="0"/>
            </a:br>
            <a:endParaRPr lang="en-US" dirty="0"/>
          </a:p>
        </p:txBody>
      </p:sp>
    </p:spTree>
    <p:extLst>
      <p:ext uri="{BB962C8B-B14F-4D97-AF65-F5344CB8AC3E}">
        <p14:creationId xmlns:p14="http://schemas.microsoft.com/office/powerpoint/2010/main" val="408793921"/>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6214431"/>
          </a:xfrm>
        </p:spPr>
        <p:txBody>
          <a:bodyPr>
            <a:normAutofit fontScale="92500" lnSpcReduction="20000"/>
          </a:bodyPr>
          <a:lstStyle/>
          <a:p>
            <a:endParaRPr lang="en-US" sz="2400" b="1" dirty="0">
              <a:solidFill>
                <a:schemeClr val="bg1">
                  <a:lumMod val="50000"/>
                </a:schemeClr>
              </a:solidFill>
            </a:endParaRPr>
          </a:p>
          <a:p>
            <a:pPr marL="0" indent="0">
              <a:buNone/>
            </a:pPr>
            <a:endParaRPr lang="en-US" sz="3200" b="1" dirty="0"/>
          </a:p>
          <a:p>
            <a:pPr marL="0" indent="0">
              <a:buNone/>
            </a:pPr>
            <a:r>
              <a:rPr lang="en-US" sz="3200" b="1" dirty="0"/>
              <a:t>The analysis we propose has the following important properties:</a:t>
            </a:r>
          </a:p>
          <a:p>
            <a:pPr marL="0" indent="0">
              <a:buNone/>
            </a:pPr>
            <a:endParaRPr lang="en-US" sz="3200" b="1" dirty="0"/>
          </a:p>
          <a:p>
            <a:pPr marL="514350" indent="-514350">
              <a:buAutoNum type="alphaLcParenR"/>
            </a:pPr>
            <a:r>
              <a:rPr lang="en-US" sz="3200" b="1" dirty="0"/>
              <a:t>There is a derivation history in both examples relating the genitive alternation and dative alternation.</a:t>
            </a:r>
          </a:p>
          <a:p>
            <a:pPr marL="0" indent="0">
              <a:buNone/>
            </a:pPr>
            <a:endParaRPr lang="en-US" sz="3200" b="1" dirty="0"/>
          </a:p>
          <a:p>
            <a:pPr marL="0" indent="0">
              <a:buNone/>
            </a:pPr>
            <a:r>
              <a:rPr lang="en-US" sz="3200" b="1" dirty="0"/>
              <a:t>b) We assume with Cuervo that the source of affectedness is in the Applicative head. The applicative head is realized as the dative clitic.</a:t>
            </a:r>
          </a:p>
          <a:p>
            <a:pPr marL="0" indent="0">
              <a:buNone/>
            </a:pPr>
            <a:endParaRPr lang="en-US" sz="3200" b="1" dirty="0"/>
          </a:p>
          <a:p>
            <a:pPr marL="0" indent="0">
              <a:buNone/>
            </a:pPr>
            <a:endParaRPr lang="en-US" sz="3200" b="1" dirty="0"/>
          </a:p>
          <a:p>
            <a:pPr marL="0" indent="0">
              <a:buNone/>
            </a:pPr>
            <a:r>
              <a:rPr lang="en-US" sz="3200" b="1" dirty="0"/>
              <a:t>c) However, we propose that Applicative head requires a locative P in its complement. We call these Locative Applicative projection. This is a different kind of applicative head.</a:t>
            </a:r>
          </a:p>
          <a:p>
            <a:endParaRPr lang="en-US" sz="2400"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sp>
        <p:nvSpPr>
          <p:cNvPr id="22" name="Título 1">
            <a:extLst>
              <a:ext uri="{FF2B5EF4-FFF2-40B4-BE49-F238E27FC236}">
                <a16:creationId xmlns:a16="http://schemas.microsoft.com/office/drawing/2014/main" id="{64E3566C-9AF0-8D45-AF29-1FDC9DE23D12}"/>
              </a:ext>
            </a:extLst>
          </p:cNvPr>
          <p:cNvSpPr>
            <a:spLocks noGrp="1"/>
          </p:cNvSpPr>
          <p:nvPr>
            <p:ph type="title"/>
          </p:nvPr>
        </p:nvSpPr>
        <p:spPr>
          <a:xfrm>
            <a:off x="838200" y="365125"/>
            <a:ext cx="10515600" cy="332105"/>
          </a:xfrm>
        </p:spPr>
        <p:txBody>
          <a:bodyPr>
            <a:noAutofit/>
          </a:bodyPr>
          <a:lstStyle/>
          <a:p>
            <a:r>
              <a:rPr lang="es-ES" sz="3600" dirty="0" err="1">
                <a:solidFill>
                  <a:schemeClr val="bg1">
                    <a:lumMod val="50000"/>
                  </a:schemeClr>
                </a:solidFill>
                <a:latin typeface="Arial Black" panose="020B0A04020102020204" pitchFamily="34" charset="0"/>
              </a:rPr>
              <a:t>Locations</a:t>
            </a:r>
            <a:r>
              <a:rPr lang="es-ES" sz="3600" dirty="0">
                <a:solidFill>
                  <a:schemeClr val="bg1">
                    <a:lumMod val="50000"/>
                  </a:schemeClr>
                </a:solidFill>
                <a:latin typeface="Arial Black" panose="020B0A04020102020204" pitchFamily="34" charset="0"/>
              </a:rPr>
              <a:t> and </a:t>
            </a:r>
            <a:r>
              <a:rPr lang="es-ES" sz="3600" dirty="0" err="1">
                <a:solidFill>
                  <a:schemeClr val="bg1">
                    <a:lumMod val="50000"/>
                  </a:schemeClr>
                </a:solidFill>
                <a:latin typeface="Arial Black" panose="020B0A04020102020204" pitchFamily="34" charset="0"/>
              </a:rPr>
              <a:t>Possessor</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Raising</a:t>
            </a:r>
            <a:r>
              <a:rPr lang="es-ES" sz="3600" b="1" dirty="0">
                <a:solidFill>
                  <a:schemeClr val="tx2">
                    <a:lumMod val="75000"/>
                  </a:schemeClr>
                </a:solidFill>
              </a:rPr>
              <a:t>.</a:t>
            </a:r>
          </a:p>
        </p:txBody>
      </p:sp>
    </p:spTree>
    <p:extLst>
      <p:ext uri="{BB962C8B-B14F-4D97-AF65-F5344CB8AC3E}">
        <p14:creationId xmlns:p14="http://schemas.microsoft.com/office/powerpoint/2010/main" val="295022542"/>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6214431"/>
          </a:xfrm>
        </p:spPr>
        <p:txBody>
          <a:bodyPr>
            <a:normAutofit/>
          </a:bodyPr>
          <a:lstStyle/>
          <a:p>
            <a:endParaRPr lang="en-US" sz="2400" b="1" dirty="0">
              <a:solidFill>
                <a:schemeClr val="bg1">
                  <a:lumMod val="50000"/>
                </a:schemeClr>
              </a:solidFill>
            </a:endParaRPr>
          </a:p>
          <a:p>
            <a:pPr marL="0" indent="0">
              <a:buNone/>
            </a:pPr>
            <a:r>
              <a:rPr lang="en-US" sz="2000" b="1" dirty="0"/>
              <a:t>The applicative analysis for Possessor raising is as follow (Cuervo 2003, Landau 1999)</a:t>
            </a:r>
          </a:p>
          <a:p>
            <a:pPr marL="0" indent="0">
              <a:buNone/>
            </a:pPr>
            <a:r>
              <a:rPr lang="en-US" sz="2000" b="1" dirty="0"/>
              <a:t> (45) Al caballo, 	Juan	 	se le </a:t>
            </a:r>
            <a:r>
              <a:rPr lang="en-US" sz="2000" b="1" dirty="0" err="1"/>
              <a:t>sentó</a:t>
            </a:r>
            <a:r>
              <a:rPr lang="en-US" sz="2000" b="1" dirty="0"/>
              <a:t>	 	</a:t>
            </a:r>
            <a:r>
              <a:rPr lang="en-US" sz="2000" b="1" dirty="0" err="1"/>
              <a:t>encima</a:t>
            </a:r>
            <a:br>
              <a:rPr lang="en-US" sz="2000" b="1" dirty="0"/>
            </a:br>
            <a:r>
              <a:rPr lang="en-US" sz="2000" b="1" dirty="0"/>
              <a:t>      to the horse, 	Juan		 DAT-sit			on top</a:t>
            </a:r>
          </a:p>
          <a:p>
            <a:endParaRPr lang="en-US" sz="2400" b="1" dirty="0">
              <a:solidFill>
                <a:schemeClr val="bg1">
                  <a:lumMod val="50000"/>
                </a:schemeClr>
              </a:solidFill>
            </a:endParaRPr>
          </a:p>
          <a:p>
            <a:br>
              <a:rPr lang="en-US" sz="1600" b="1" dirty="0">
                <a:solidFill>
                  <a:schemeClr val="bg1">
                    <a:lumMod val="50000"/>
                  </a:schemeClr>
                </a:solidFill>
              </a:rPr>
            </a:br>
            <a:br>
              <a:rPr lang="en-US" sz="1600" b="1" dirty="0">
                <a:solidFill>
                  <a:schemeClr val="bg1">
                    <a:lumMod val="50000"/>
                  </a:schemeClr>
                </a:solidFill>
              </a:rPr>
            </a:br>
            <a:endParaRPr lang="en-US" sz="1600" b="1" dirty="0">
              <a:solidFill>
                <a:schemeClr val="bg1">
                  <a:lumMod val="50000"/>
                </a:schemeClr>
              </a:solidFill>
            </a:endParaRPr>
          </a:p>
          <a:p>
            <a:pPr marL="0" indent="0">
              <a:buNone/>
            </a:pPr>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r>
              <a:rPr lang="en-US"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cxnSp>
        <p:nvCxnSpPr>
          <p:cNvPr id="4" name="Straight Connector 3">
            <a:extLst>
              <a:ext uri="{FF2B5EF4-FFF2-40B4-BE49-F238E27FC236}">
                <a16:creationId xmlns:a16="http://schemas.microsoft.com/office/drawing/2014/main" id="{1686680D-0E85-AA43-8769-432C6752A5B7}"/>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23F3E7-69B7-D446-A527-080536170E74}"/>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96EF9E-0E54-DB44-821B-7EA6C3A70623}"/>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ADA0D-FE41-C543-8402-CF0210D3FAEC}"/>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429ADB1-FDC6-CA4A-A68D-ECA3C97EB1DA}"/>
              </a:ext>
            </a:extLst>
          </p:cNvPr>
          <p:cNvSpPr txBox="1"/>
          <p:nvPr/>
        </p:nvSpPr>
        <p:spPr>
          <a:xfrm>
            <a:off x="4154557" y="5296836"/>
            <a:ext cx="1868845" cy="646331"/>
          </a:xfrm>
          <a:prstGeom prst="rect">
            <a:avLst/>
          </a:prstGeom>
          <a:noFill/>
        </p:spPr>
        <p:txBody>
          <a:bodyPr wrap="none" rtlCol="0">
            <a:spAutoFit/>
          </a:bodyPr>
          <a:lstStyle/>
          <a:p>
            <a:r>
              <a:rPr lang="en-US" dirty="0"/>
              <a:t>Spatial expression</a:t>
            </a:r>
            <a:br>
              <a:rPr lang="en-US" dirty="0"/>
            </a:br>
            <a:r>
              <a:rPr lang="en-US" dirty="0"/>
              <a:t>on top</a:t>
            </a:r>
            <a:endParaRPr lang="en-US" dirty="0">
              <a:solidFill>
                <a:srgbClr val="FF0000"/>
              </a:solidFill>
            </a:endParaRPr>
          </a:p>
        </p:txBody>
      </p:sp>
      <p:cxnSp>
        <p:nvCxnSpPr>
          <p:cNvPr id="19" name="Straight Connector 18">
            <a:extLst>
              <a:ext uri="{FF2B5EF4-FFF2-40B4-BE49-F238E27FC236}">
                <a16:creationId xmlns:a16="http://schemas.microsoft.com/office/drawing/2014/main" id="{E543ADFE-DCBE-BB44-8FA7-ECF36B17274B}"/>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D59A09-D4AF-3545-B3F9-C8EE8762BA54}"/>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DDC451-87CE-3040-805B-37C5FCB28681}"/>
              </a:ext>
            </a:extLst>
          </p:cNvPr>
          <p:cNvSpPr txBox="1"/>
          <p:nvPr/>
        </p:nvSpPr>
        <p:spPr>
          <a:xfrm>
            <a:off x="5377034" y="4043641"/>
            <a:ext cx="1127360" cy="369332"/>
          </a:xfrm>
          <a:prstGeom prst="rect">
            <a:avLst/>
          </a:prstGeom>
          <a:noFill/>
        </p:spPr>
        <p:txBody>
          <a:bodyPr wrap="none" rtlCol="0">
            <a:spAutoFit/>
          </a:bodyPr>
          <a:lstStyle/>
          <a:p>
            <a:r>
              <a:rPr lang="en-US" dirty="0">
                <a:solidFill>
                  <a:srgbClr val="00B0F0"/>
                </a:solidFill>
              </a:rPr>
              <a:t>Locative P</a:t>
            </a:r>
          </a:p>
        </p:txBody>
      </p:sp>
      <p:cxnSp>
        <p:nvCxnSpPr>
          <p:cNvPr id="23" name="Straight Connector 22">
            <a:extLst>
              <a:ext uri="{FF2B5EF4-FFF2-40B4-BE49-F238E27FC236}">
                <a16:creationId xmlns:a16="http://schemas.microsoft.com/office/drawing/2014/main" id="{82337A54-636E-FB41-AD47-29EFB6C7D399}"/>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736F2E-D07D-5C48-A798-D50D31D0D167}"/>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22C8EC5-C603-FD48-BAA4-F2F085DF954E}"/>
              </a:ext>
            </a:extLst>
          </p:cNvPr>
          <p:cNvSpPr txBox="1"/>
          <p:nvPr/>
        </p:nvSpPr>
        <p:spPr>
          <a:xfrm>
            <a:off x="4245214" y="2472396"/>
            <a:ext cx="936475" cy="369332"/>
          </a:xfrm>
          <a:prstGeom prst="rect">
            <a:avLst/>
          </a:prstGeom>
          <a:noFill/>
        </p:spPr>
        <p:txBody>
          <a:bodyPr wrap="none" rtlCol="0">
            <a:spAutoFit/>
          </a:bodyPr>
          <a:lstStyle/>
          <a:p>
            <a:r>
              <a:rPr lang="en-US" dirty="0">
                <a:solidFill>
                  <a:srgbClr val="FF0000"/>
                </a:solidFill>
              </a:rPr>
              <a:t>L Appl P</a:t>
            </a:r>
          </a:p>
        </p:txBody>
      </p:sp>
      <p:sp>
        <p:nvSpPr>
          <p:cNvPr id="28" name="TextBox 27">
            <a:extLst>
              <a:ext uri="{FF2B5EF4-FFF2-40B4-BE49-F238E27FC236}">
                <a16:creationId xmlns:a16="http://schemas.microsoft.com/office/drawing/2014/main" id="{9F7A5D00-B85B-CC42-BC3D-94DFD430DDB9}"/>
              </a:ext>
            </a:extLst>
          </p:cNvPr>
          <p:cNvSpPr txBox="1"/>
          <p:nvPr/>
        </p:nvSpPr>
        <p:spPr>
          <a:xfrm>
            <a:off x="5940714" y="5585667"/>
            <a:ext cx="1076770" cy="369332"/>
          </a:xfrm>
          <a:prstGeom prst="rect">
            <a:avLst/>
          </a:prstGeom>
          <a:noFill/>
        </p:spPr>
        <p:txBody>
          <a:bodyPr wrap="none" rtlCol="0">
            <a:spAutoFit/>
          </a:bodyPr>
          <a:lstStyle/>
          <a:p>
            <a:r>
              <a:rPr lang="en-US" dirty="0"/>
              <a:t>the horse</a:t>
            </a:r>
          </a:p>
        </p:txBody>
      </p:sp>
      <p:sp>
        <p:nvSpPr>
          <p:cNvPr id="30" name="TextBox 29">
            <a:extLst>
              <a:ext uri="{FF2B5EF4-FFF2-40B4-BE49-F238E27FC236}">
                <a16:creationId xmlns:a16="http://schemas.microsoft.com/office/drawing/2014/main" id="{DF7760F8-F526-4246-BC8C-1B458767A1D9}"/>
              </a:ext>
            </a:extLst>
          </p:cNvPr>
          <p:cNvSpPr txBox="1"/>
          <p:nvPr/>
        </p:nvSpPr>
        <p:spPr>
          <a:xfrm>
            <a:off x="2920174" y="3125704"/>
            <a:ext cx="316112" cy="369332"/>
          </a:xfrm>
          <a:prstGeom prst="rect">
            <a:avLst/>
          </a:prstGeom>
          <a:noFill/>
        </p:spPr>
        <p:txBody>
          <a:bodyPr wrap="none" rtlCol="0">
            <a:spAutoFit/>
          </a:bodyPr>
          <a:lstStyle/>
          <a:p>
            <a:r>
              <a:rPr lang="en-US" dirty="0"/>
              <a:t>V</a:t>
            </a:r>
          </a:p>
        </p:txBody>
      </p:sp>
      <p:sp>
        <p:nvSpPr>
          <p:cNvPr id="27" name="TextBox 26">
            <a:extLst>
              <a:ext uri="{FF2B5EF4-FFF2-40B4-BE49-F238E27FC236}">
                <a16:creationId xmlns:a16="http://schemas.microsoft.com/office/drawing/2014/main" id="{0697AFEB-0D3E-4147-87D0-E2AB1E37C9CF}"/>
              </a:ext>
            </a:extLst>
          </p:cNvPr>
          <p:cNvSpPr txBox="1"/>
          <p:nvPr/>
        </p:nvSpPr>
        <p:spPr>
          <a:xfrm>
            <a:off x="4020880" y="4327124"/>
            <a:ext cx="803425" cy="646331"/>
          </a:xfrm>
          <a:prstGeom prst="rect">
            <a:avLst/>
          </a:prstGeom>
          <a:noFill/>
        </p:spPr>
        <p:txBody>
          <a:bodyPr wrap="none" rtlCol="0">
            <a:spAutoFit/>
          </a:bodyPr>
          <a:lstStyle/>
          <a:p>
            <a:r>
              <a:rPr lang="en-US" dirty="0">
                <a:solidFill>
                  <a:srgbClr val="FF0000"/>
                </a:solidFill>
              </a:rPr>
              <a:t>L APPL</a:t>
            </a:r>
            <a:br>
              <a:rPr lang="en-US" dirty="0">
                <a:solidFill>
                  <a:srgbClr val="FF0000"/>
                </a:solidFill>
              </a:rPr>
            </a:br>
            <a:r>
              <a:rPr lang="en-US" dirty="0">
                <a:solidFill>
                  <a:srgbClr val="FF0000"/>
                </a:solidFill>
              </a:rPr>
              <a:t>DAT</a:t>
            </a:r>
          </a:p>
        </p:txBody>
      </p:sp>
      <p:sp>
        <p:nvSpPr>
          <p:cNvPr id="26" name="TextBox 25">
            <a:extLst>
              <a:ext uri="{FF2B5EF4-FFF2-40B4-BE49-F238E27FC236}">
                <a16:creationId xmlns:a16="http://schemas.microsoft.com/office/drawing/2014/main" id="{6973E219-6578-B24E-9D97-B154E3E664BA}"/>
              </a:ext>
            </a:extLst>
          </p:cNvPr>
          <p:cNvSpPr txBox="1"/>
          <p:nvPr/>
        </p:nvSpPr>
        <p:spPr>
          <a:xfrm>
            <a:off x="2428112" y="3411436"/>
            <a:ext cx="457176" cy="369332"/>
          </a:xfrm>
          <a:prstGeom prst="rect">
            <a:avLst/>
          </a:prstGeom>
          <a:noFill/>
        </p:spPr>
        <p:txBody>
          <a:bodyPr wrap="none" rtlCol="0">
            <a:spAutoFit/>
          </a:bodyPr>
          <a:lstStyle/>
          <a:p>
            <a:r>
              <a:rPr lang="en-US" dirty="0"/>
              <a:t>sit </a:t>
            </a:r>
          </a:p>
        </p:txBody>
      </p:sp>
      <p:sp>
        <p:nvSpPr>
          <p:cNvPr id="22" name="Título 1">
            <a:extLst>
              <a:ext uri="{FF2B5EF4-FFF2-40B4-BE49-F238E27FC236}">
                <a16:creationId xmlns:a16="http://schemas.microsoft.com/office/drawing/2014/main" id="{64E3566C-9AF0-8D45-AF29-1FDC9DE23D12}"/>
              </a:ext>
            </a:extLst>
          </p:cNvPr>
          <p:cNvSpPr>
            <a:spLocks noGrp="1"/>
          </p:cNvSpPr>
          <p:nvPr>
            <p:ph type="title"/>
          </p:nvPr>
        </p:nvSpPr>
        <p:spPr>
          <a:xfrm>
            <a:off x="838200" y="365125"/>
            <a:ext cx="10515600" cy="332105"/>
          </a:xfrm>
        </p:spPr>
        <p:txBody>
          <a:bodyPr>
            <a:noAutofit/>
          </a:bodyPr>
          <a:lstStyle/>
          <a:p>
            <a:r>
              <a:rPr lang="es-ES" sz="3600" dirty="0" err="1">
                <a:solidFill>
                  <a:schemeClr val="bg1">
                    <a:lumMod val="50000"/>
                  </a:schemeClr>
                </a:solidFill>
                <a:latin typeface="Arial Black" panose="020B0A04020102020204" pitchFamily="34" charset="0"/>
              </a:rPr>
              <a:t>Locations</a:t>
            </a:r>
            <a:r>
              <a:rPr lang="es-ES" sz="3600" dirty="0">
                <a:solidFill>
                  <a:schemeClr val="bg1">
                    <a:lumMod val="50000"/>
                  </a:schemeClr>
                </a:solidFill>
                <a:latin typeface="Arial Black" panose="020B0A04020102020204" pitchFamily="34" charset="0"/>
              </a:rPr>
              <a:t> and </a:t>
            </a:r>
            <a:r>
              <a:rPr lang="es-ES" sz="3600" dirty="0" err="1">
                <a:solidFill>
                  <a:schemeClr val="bg1">
                    <a:lumMod val="50000"/>
                  </a:schemeClr>
                </a:solidFill>
                <a:latin typeface="Arial Black" panose="020B0A04020102020204" pitchFamily="34" charset="0"/>
              </a:rPr>
              <a:t>Possessor</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Raising</a:t>
            </a:r>
            <a:r>
              <a:rPr lang="es-ES" sz="3600" b="1" dirty="0">
                <a:solidFill>
                  <a:schemeClr val="tx2">
                    <a:lumMod val="75000"/>
                  </a:schemeClr>
                </a:solidFill>
              </a:rPr>
              <a:t>.</a:t>
            </a:r>
          </a:p>
        </p:txBody>
      </p:sp>
      <p:sp>
        <p:nvSpPr>
          <p:cNvPr id="24" name="TextBox 23">
            <a:extLst>
              <a:ext uri="{FF2B5EF4-FFF2-40B4-BE49-F238E27FC236}">
                <a16:creationId xmlns:a16="http://schemas.microsoft.com/office/drawing/2014/main" id="{7F5B6328-BC63-A149-ACD3-DD3B1C5E7E70}"/>
              </a:ext>
            </a:extLst>
          </p:cNvPr>
          <p:cNvSpPr txBox="1"/>
          <p:nvPr/>
        </p:nvSpPr>
        <p:spPr>
          <a:xfrm>
            <a:off x="6099315" y="5078228"/>
            <a:ext cx="894284" cy="646331"/>
          </a:xfrm>
          <a:prstGeom prst="rect">
            <a:avLst/>
          </a:prstGeom>
          <a:noFill/>
        </p:spPr>
        <p:txBody>
          <a:bodyPr wrap="none" rtlCol="0">
            <a:spAutoFit/>
          </a:bodyPr>
          <a:lstStyle/>
          <a:p>
            <a:r>
              <a:rPr lang="en-US" dirty="0"/>
              <a:t>Ground</a:t>
            </a:r>
            <a:br>
              <a:rPr lang="en-US" dirty="0"/>
            </a:br>
            <a:endParaRPr lang="en-US" dirty="0"/>
          </a:p>
        </p:txBody>
      </p:sp>
      <p:sp>
        <p:nvSpPr>
          <p:cNvPr id="29" name="TextBox 28">
            <a:extLst>
              <a:ext uri="{FF2B5EF4-FFF2-40B4-BE49-F238E27FC236}">
                <a16:creationId xmlns:a16="http://schemas.microsoft.com/office/drawing/2014/main" id="{EA7A1C1B-3B41-EA46-9260-2AE4AD66976D}"/>
              </a:ext>
            </a:extLst>
          </p:cNvPr>
          <p:cNvSpPr txBox="1"/>
          <p:nvPr/>
        </p:nvSpPr>
        <p:spPr>
          <a:xfrm>
            <a:off x="6693001" y="3166355"/>
            <a:ext cx="5019516" cy="923330"/>
          </a:xfrm>
          <a:prstGeom prst="rect">
            <a:avLst/>
          </a:prstGeom>
          <a:noFill/>
        </p:spPr>
        <p:txBody>
          <a:bodyPr wrap="none" rtlCol="0">
            <a:spAutoFit/>
          </a:bodyPr>
          <a:lstStyle/>
          <a:p>
            <a:r>
              <a:rPr lang="en-US" dirty="0" err="1"/>
              <a:t>Sentarsele</a:t>
            </a:r>
            <a:r>
              <a:rPr lang="en-US" dirty="0"/>
              <a:t>	 	</a:t>
            </a:r>
            <a:r>
              <a:rPr lang="en-US" dirty="0" err="1"/>
              <a:t>encima</a:t>
            </a:r>
            <a:r>
              <a:rPr lang="en-US" dirty="0"/>
              <a:t> 	al caballo</a:t>
            </a:r>
            <a:br>
              <a:rPr lang="en-US" dirty="0"/>
            </a:br>
            <a:r>
              <a:rPr lang="en-US" dirty="0"/>
              <a:t>to sit			 on top 	to the horse</a:t>
            </a:r>
            <a:br>
              <a:rPr lang="en-US" dirty="0"/>
            </a:br>
            <a:endParaRPr lang="en-US" dirty="0"/>
          </a:p>
        </p:txBody>
      </p:sp>
    </p:spTree>
    <p:extLst>
      <p:ext uri="{BB962C8B-B14F-4D97-AF65-F5344CB8AC3E}">
        <p14:creationId xmlns:p14="http://schemas.microsoft.com/office/powerpoint/2010/main" val="1314463207"/>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6214431"/>
          </a:xfrm>
        </p:spPr>
        <p:txBody>
          <a:bodyPr>
            <a:normAutofit/>
          </a:bodyPr>
          <a:lstStyle/>
          <a:p>
            <a:endParaRPr lang="en-US" sz="2400" b="1" dirty="0">
              <a:solidFill>
                <a:schemeClr val="bg1">
                  <a:lumMod val="50000"/>
                </a:schemeClr>
              </a:solidFill>
            </a:endParaRPr>
          </a:p>
          <a:p>
            <a:pPr marL="0" indent="0">
              <a:buNone/>
            </a:pPr>
            <a:r>
              <a:rPr lang="en-US" sz="2000" b="1" dirty="0"/>
              <a:t>The applicative analysis for Possessor raising is as follow (Cuervo 2003, Landau 1999)</a:t>
            </a:r>
          </a:p>
          <a:p>
            <a:pPr marL="0" indent="0">
              <a:buNone/>
            </a:pPr>
            <a:r>
              <a:rPr lang="en-US" sz="2000" b="1" dirty="0"/>
              <a:t> (46) Al caballo, 	Juan	 	se le </a:t>
            </a:r>
            <a:r>
              <a:rPr lang="en-US" sz="2000" b="1" dirty="0" err="1"/>
              <a:t>sentó</a:t>
            </a:r>
            <a:r>
              <a:rPr lang="en-US" sz="2000" b="1" dirty="0"/>
              <a:t>	 		</a:t>
            </a:r>
            <a:r>
              <a:rPr lang="en-US" sz="2000" b="1" dirty="0" err="1"/>
              <a:t>encima</a:t>
            </a:r>
            <a:br>
              <a:rPr lang="en-US" sz="2000" b="1" dirty="0"/>
            </a:br>
            <a:r>
              <a:rPr lang="en-US" sz="2000" b="1" dirty="0"/>
              <a:t>      to the horse, 	Juan		 se DAT-sit			on top</a:t>
            </a:r>
          </a:p>
          <a:p>
            <a:endParaRPr lang="en-US" sz="2400" b="1" dirty="0">
              <a:solidFill>
                <a:schemeClr val="bg1">
                  <a:lumMod val="50000"/>
                </a:schemeClr>
              </a:solidFill>
            </a:endParaRPr>
          </a:p>
          <a:p>
            <a:br>
              <a:rPr lang="en-US" sz="1600" b="1" dirty="0">
                <a:solidFill>
                  <a:schemeClr val="bg1">
                    <a:lumMod val="50000"/>
                  </a:schemeClr>
                </a:solidFill>
              </a:rPr>
            </a:br>
            <a:br>
              <a:rPr lang="en-US" sz="1600" b="1" dirty="0">
                <a:solidFill>
                  <a:schemeClr val="bg1">
                    <a:lumMod val="50000"/>
                  </a:schemeClr>
                </a:solidFill>
              </a:rPr>
            </a:br>
            <a:endParaRPr lang="en-US" sz="1600" b="1" dirty="0">
              <a:solidFill>
                <a:schemeClr val="bg1">
                  <a:lumMod val="50000"/>
                </a:schemeClr>
              </a:solidFill>
            </a:endParaRPr>
          </a:p>
          <a:p>
            <a:pPr marL="0" indent="0">
              <a:buNone/>
            </a:pPr>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r>
              <a:rPr lang="en-US"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cxnSp>
        <p:nvCxnSpPr>
          <p:cNvPr id="4" name="Straight Connector 3">
            <a:extLst>
              <a:ext uri="{FF2B5EF4-FFF2-40B4-BE49-F238E27FC236}">
                <a16:creationId xmlns:a16="http://schemas.microsoft.com/office/drawing/2014/main" id="{1686680D-0E85-AA43-8769-432C6752A5B7}"/>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23F3E7-69B7-D446-A527-080536170E74}"/>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96EF9E-0E54-DB44-821B-7EA6C3A70623}"/>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ADA0D-FE41-C543-8402-CF0210D3FAEC}"/>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429ADB1-FDC6-CA4A-A68D-ECA3C97EB1DA}"/>
              </a:ext>
            </a:extLst>
          </p:cNvPr>
          <p:cNvSpPr txBox="1"/>
          <p:nvPr/>
        </p:nvSpPr>
        <p:spPr>
          <a:xfrm>
            <a:off x="4154557" y="5296836"/>
            <a:ext cx="1868845" cy="646331"/>
          </a:xfrm>
          <a:prstGeom prst="rect">
            <a:avLst/>
          </a:prstGeom>
          <a:noFill/>
        </p:spPr>
        <p:txBody>
          <a:bodyPr wrap="none" rtlCol="0">
            <a:spAutoFit/>
          </a:bodyPr>
          <a:lstStyle/>
          <a:p>
            <a:r>
              <a:rPr lang="en-US" dirty="0"/>
              <a:t>Spatial expression</a:t>
            </a:r>
            <a:br>
              <a:rPr lang="en-US" dirty="0"/>
            </a:br>
            <a:r>
              <a:rPr lang="en-US" dirty="0"/>
              <a:t>on top</a:t>
            </a:r>
            <a:endParaRPr lang="en-US" dirty="0">
              <a:solidFill>
                <a:srgbClr val="FF0000"/>
              </a:solidFill>
            </a:endParaRPr>
          </a:p>
        </p:txBody>
      </p:sp>
      <p:cxnSp>
        <p:nvCxnSpPr>
          <p:cNvPr id="19" name="Straight Connector 18">
            <a:extLst>
              <a:ext uri="{FF2B5EF4-FFF2-40B4-BE49-F238E27FC236}">
                <a16:creationId xmlns:a16="http://schemas.microsoft.com/office/drawing/2014/main" id="{E543ADFE-DCBE-BB44-8FA7-ECF36B17274B}"/>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D59A09-D4AF-3545-B3F9-C8EE8762BA54}"/>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DDC451-87CE-3040-805B-37C5FCB28681}"/>
              </a:ext>
            </a:extLst>
          </p:cNvPr>
          <p:cNvSpPr txBox="1"/>
          <p:nvPr/>
        </p:nvSpPr>
        <p:spPr>
          <a:xfrm>
            <a:off x="5377034" y="4043641"/>
            <a:ext cx="1127360" cy="369332"/>
          </a:xfrm>
          <a:prstGeom prst="rect">
            <a:avLst/>
          </a:prstGeom>
          <a:noFill/>
        </p:spPr>
        <p:txBody>
          <a:bodyPr wrap="none" rtlCol="0">
            <a:spAutoFit/>
          </a:bodyPr>
          <a:lstStyle/>
          <a:p>
            <a:r>
              <a:rPr lang="en-US" dirty="0">
                <a:solidFill>
                  <a:srgbClr val="00B0F0"/>
                </a:solidFill>
              </a:rPr>
              <a:t>Locative P</a:t>
            </a:r>
          </a:p>
        </p:txBody>
      </p:sp>
      <p:cxnSp>
        <p:nvCxnSpPr>
          <p:cNvPr id="23" name="Straight Connector 22">
            <a:extLst>
              <a:ext uri="{FF2B5EF4-FFF2-40B4-BE49-F238E27FC236}">
                <a16:creationId xmlns:a16="http://schemas.microsoft.com/office/drawing/2014/main" id="{82337A54-636E-FB41-AD47-29EFB6C7D399}"/>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736F2E-D07D-5C48-A798-D50D31D0D167}"/>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22C8EC5-C603-FD48-BAA4-F2F085DF954E}"/>
              </a:ext>
            </a:extLst>
          </p:cNvPr>
          <p:cNvSpPr txBox="1"/>
          <p:nvPr/>
        </p:nvSpPr>
        <p:spPr>
          <a:xfrm>
            <a:off x="4245214" y="2472396"/>
            <a:ext cx="1476815" cy="369332"/>
          </a:xfrm>
          <a:prstGeom prst="rect">
            <a:avLst/>
          </a:prstGeom>
          <a:noFill/>
        </p:spPr>
        <p:txBody>
          <a:bodyPr wrap="none" rtlCol="0">
            <a:spAutoFit/>
          </a:bodyPr>
          <a:lstStyle/>
          <a:p>
            <a:r>
              <a:rPr lang="en-US" dirty="0">
                <a:solidFill>
                  <a:srgbClr val="FF0000"/>
                </a:solidFill>
              </a:rPr>
              <a:t>Locative APPL</a:t>
            </a:r>
          </a:p>
        </p:txBody>
      </p:sp>
      <p:sp>
        <p:nvSpPr>
          <p:cNvPr id="28" name="TextBox 27">
            <a:extLst>
              <a:ext uri="{FF2B5EF4-FFF2-40B4-BE49-F238E27FC236}">
                <a16:creationId xmlns:a16="http://schemas.microsoft.com/office/drawing/2014/main" id="{9F7A5D00-B85B-CC42-BC3D-94DFD430DDB9}"/>
              </a:ext>
            </a:extLst>
          </p:cNvPr>
          <p:cNvSpPr txBox="1"/>
          <p:nvPr/>
        </p:nvSpPr>
        <p:spPr>
          <a:xfrm>
            <a:off x="2954313" y="3679496"/>
            <a:ext cx="1343188" cy="369332"/>
          </a:xfrm>
          <a:prstGeom prst="rect">
            <a:avLst/>
          </a:prstGeom>
          <a:noFill/>
        </p:spPr>
        <p:txBody>
          <a:bodyPr wrap="none" rtlCol="0">
            <a:spAutoFit/>
          </a:bodyPr>
          <a:lstStyle/>
          <a:p>
            <a:r>
              <a:rPr lang="en-US" dirty="0"/>
              <a:t>To the horse</a:t>
            </a:r>
          </a:p>
        </p:txBody>
      </p:sp>
      <p:sp>
        <p:nvSpPr>
          <p:cNvPr id="30" name="TextBox 29">
            <a:extLst>
              <a:ext uri="{FF2B5EF4-FFF2-40B4-BE49-F238E27FC236}">
                <a16:creationId xmlns:a16="http://schemas.microsoft.com/office/drawing/2014/main" id="{DF7760F8-F526-4246-BC8C-1B458767A1D9}"/>
              </a:ext>
            </a:extLst>
          </p:cNvPr>
          <p:cNvSpPr txBox="1"/>
          <p:nvPr/>
        </p:nvSpPr>
        <p:spPr>
          <a:xfrm>
            <a:off x="2920174" y="3125704"/>
            <a:ext cx="316112" cy="369332"/>
          </a:xfrm>
          <a:prstGeom prst="rect">
            <a:avLst/>
          </a:prstGeom>
          <a:noFill/>
        </p:spPr>
        <p:txBody>
          <a:bodyPr wrap="none" rtlCol="0">
            <a:spAutoFit/>
          </a:bodyPr>
          <a:lstStyle/>
          <a:p>
            <a:r>
              <a:rPr lang="en-US" dirty="0"/>
              <a:t>V</a:t>
            </a:r>
          </a:p>
        </p:txBody>
      </p:sp>
      <p:sp>
        <p:nvSpPr>
          <p:cNvPr id="27" name="TextBox 26">
            <a:extLst>
              <a:ext uri="{FF2B5EF4-FFF2-40B4-BE49-F238E27FC236}">
                <a16:creationId xmlns:a16="http://schemas.microsoft.com/office/drawing/2014/main" id="{0697AFEB-0D3E-4147-87D0-E2AB1E37C9CF}"/>
              </a:ext>
            </a:extLst>
          </p:cNvPr>
          <p:cNvSpPr txBox="1"/>
          <p:nvPr/>
        </p:nvSpPr>
        <p:spPr>
          <a:xfrm>
            <a:off x="4020880" y="4327124"/>
            <a:ext cx="1476815" cy="646331"/>
          </a:xfrm>
          <a:prstGeom prst="rect">
            <a:avLst/>
          </a:prstGeom>
          <a:noFill/>
        </p:spPr>
        <p:txBody>
          <a:bodyPr wrap="none" rtlCol="0">
            <a:spAutoFit/>
          </a:bodyPr>
          <a:lstStyle/>
          <a:p>
            <a:r>
              <a:rPr lang="en-US" dirty="0">
                <a:solidFill>
                  <a:srgbClr val="FF0000"/>
                </a:solidFill>
              </a:rPr>
              <a:t>Locative APPL</a:t>
            </a:r>
            <a:br>
              <a:rPr lang="en-US" dirty="0">
                <a:solidFill>
                  <a:srgbClr val="FF0000"/>
                </a:solidFill>
              </a:rPr>
            </a:br>
            <a:r>
              <a:rPr lang="en-US" dirty="0">
                <a:solidFill>
                  <a:srgbClr val="FF0000"/>
                </a:solidFill>
              </a:rPr>
              <a:t>DAT</a:t>
            </a:r>
          </a:p>
        </p:txBody>
      </p:sp>
      <p:sp>
        <p:nvSpPr>
          <p:cNvPr id="26" name="TextBox 25">
            <a:extLst>
              <a:ext uri="{FF2B5EF4-FFF2-40B4-BE49-F238E27FC236}">
                <a16:creationId xmlns:a16="http://schemas.microsoft.com/office/drawing/2014/main" id="{6973E219-6578-B24E-9D97-B154E3E664BA}"/>
              </a:ext>
            </a:extLst>
          </p:cNvPr>
          <p:cNvSpPr txBox="1"/>
          <p:nvPr/>
        </p:nvSpPr>
        <p:spPr>
          <a:xfrm>
            <a:off x="2428112" y="3411436"/>
            <a:ext cx="457176" cy="369332"/>
          </a:xfrm>
          <a:prstGeom prst="rect">
            <a:avLst/>
          </a:prstGeom>
          <a:noFill/>
        </p:spPr>
        <p:txBody>
          <a:bodyPr wrap="none" rtlCol="0">
            <a:spAutoFit/>
          </a:bodyPr>
          <a:lstStyle/>
          <a:p>
            <a:r>
              <a:rPr lang="en-US" dirty="0"/>
              <a:t>sit </a:t>
            </a:r>
          </a:p>
        </p:txBody>
      </p:sp>
      <p:sp>
        <p:nvSpPr>
          <p:cNvPr id="22" name="Título 1">
            <a:extLst>
              <a:ext uri="{FF2B5EF4-FFF2-40B4-BE49-F238E27FC236}">
                <a16:creationId xmlns:a16="http://schemas.microsoft.com/office/drawing/2014/main" id="{64E3566C-9AF0-8D45-AF29-1FDC9DE23D12}"/>
              </a:ext>
            </a:extLst>
          </p:cNvPr>
          <p:cNvSpPr>
            <a:spLocks noGrp="1"/>
          </p:cNvSpPr>
          <p:nvPr>
            <p:ph type="title"/>
          </p:nvPr>
        </p:nvSpPr>
        <p:spPr>
          <a:xfrm>
            <a:off x="838200" y="365125"/>
            <a:ext cx="10515600" cy="332105"/>
          </a:xfrm>
        </p:spPr>
        <p:txBody>
          <a:bodyPr>
            <a:noAutofit/>
          </a:bodyPr>
          <a:lstStyle/>
          <a:p>
            <a:r>
              <a:rPr lang="es-ES" sz="3600" dirty="0" err="1">
                <a:solidFill>
                  <a:schemeClr val="bg1">
                    <a:lumMod val="50000"/>
                  </a:schemeClr>
                </a:solidFill>
                <a:latin typeface="Arial Black" panose="020B0A04020102020204" pitchFamily="34" charset="0"/>
              </a:rPr>
              <a:t>Locations</a:t>
            </a:r>
            <a:r>
              <a:rPr lang="es-ES" sz="3600" dirty="0">
                <a:solidFill>
                  <a:schemeClr val="bg1">
                    <a:lumMod val="50000"/>
                  </a:schemeClr>
                </a:solidFill>
                <a:latin typeface="Arial Black" panose="020B0A04020102020204" pitchFamily="34" charset="0"/>
              </a:rPr>
              <a:t> and </a:t>
            </a:r>
            <a:r>
              <a:rPr lang="es-ES" sz="3600" dirty="0" err="1">
                <a:solidFill>
                  <a:schemeClr val="bg1">
                    <a:lumMod val="50000"/>
                  </a:schemeClr>
                </a:solidFill>
                <a:latin typeface="Arial Black" panose="020B0A04020102020204" pitchFamily="34" charset="0"/>
              </a:rPr>
              <a:t>Possessor</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Raising</a:t>
            </a:r>
            <a:r>
              <a:rPr lang="es-ES" sz="3600" b="1" dirty="0">
                <a:solidFill>
                  <a:schemeClr val="tx2">
                    <a:lumMod val="75000"/>
                  </a:schemeClr>
                </a:solidFill>
              </a:rPr>
              <a:t>.</a:t>
            </a:r>
          </a:p>
        </p:txBody>
      </p:sp>
      <p:sp>
        <p:nvSpPr>
          <p:cNvPr id="24" name="TextBox 23">
            <a:extLst>
              <a:ext uri="{FF2B5EF4-FFF2-40B4-BE49-F238E27FC236}">
                <a16:creationId xmlns:a16="http://schemas.microsoft.com/office/drawing/2014/main" id="{7F5B6328-BC63-A149-ACD3-DD3B1C5E7E70}"/>
              </a:ext>
            </a:extLst>
          </p:cNvPr>
          <p:cNvSpPr txBox="1"/>
          <p:nvPr/>
        </p:nvSpPr>
        <p:spPr>
          <a:xfrm>
            <a:off x="6099315" y="5078228"/>
            <a:ext cx="894284" cy="646331"/>
          </a:xfrm>
          <a:prstGeom prst="rect">
            <a:avLst/>
          </a:prstGeom>
          <a:noFill/>
        </p:spPr>
        <p:txBody>
          <a:bodyPr wrap="none" rtlCol="0">
            <a:spAutoFit/>
          </a:bodyPr>
          <a:lstStyle/>
          <a:p>
            <a:r>
              <a:rPr lang="en-US" dirty="0"/>
              <a:t>Ground</a:t>
            </a:r>
            <a:br>
              <a:rPr lang="en-US" dirty="0"/>
            </a:br>
            <a:endParaRPr lang="en-US" dirty="0"/>
          </a:p>
        </p:txBody>
      </p:sp>
      <p:cxnSp>
        <p:nvCxnSpPr>
          <p:cNvPr id="5" name="Straight Connector 4">
            <a:extLst>
              <a:ext uri="{FF2B5EF4-FFF2-40B4-BE49-F238E27FC236}">
                <a16:creationId xmlns:a16="http://schemas.microsoft.com/office/drawing/2014/main" id="{AD55B5A2-0BDF-2940-9109-56A2BB180EBC}"/>
              </a:ext>
            </a:extLst>
          </p:cNvPr>
          <p:cNvCxnSpPr/>
          <p:nvPr/>
        </p:nvCxnSpPr>
        <p:spPr>
          <a:xfrm>
            <a:off x="6329171" y="5841877"/>
            <a:ext cx="0" cy="4080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E1F6CCD-2B08-794B-9B7E-328CA460844B}"/>
              </a:ext>
            </a:extLst>
          </p:cNvPr>
          <p:cNvCxnSpPr>
            <a:cxnSpLocks/>
          </p:cNvCxnSpPr>
          <p:nvPr/>
        </p:nvCxnSpPr>
        <p:spPr>
          <a:xfrm flipH="1">
            <a:off x="3203646" y="6267152"/>
            <a:ext cx="3116098" cy="1048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9368215-C606-BD40-99C4-00E176E5FA79}"/>
              </a:ext>
            </a:extLst>
          </p:cNvPr>
          <p:cNvCxnSpPr/>
          <p:nvPr/>
        </p:nvCxnSpPr>
        <p:spPr>
          <a:xfrm flipV="1">
            <a:off x="3236286" y="4043641"/>
            <a:ext cx="81949" cy="220633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921F45E-BFB8-BB42-990C-C2BFF936A911}"/>
              </a:ext>
            </a:extLst>
          </p:cNvPr>
          <p:cNvSpPr txBox="1"/>
          <p:nvPr/>
        </p:nvSpPr>
        <p:spPr>
          <a:xfrm>
            <a:off x="6693001" y="3166355"/>
            <a:ext cx="5019516" cy="923330"/>
          </a:xfrm>
          <a:prstGeom prst="rect">
            <a:avLst/>
          </a:prstGeom>
          <a:noFill/>
        </p:spPr>
        <p:txBody>
          <a:bodyPr wrap="none" rtlCol="0">
            <a:spAutoFit/>
          </a:bodyPr>
          <a:lstStyle/>
          <a:p>
            <a:r>
              <a:rPr lang="en-US" dirty="0" err="1"/>
              <a:t>sentarsele</a:t>
            </a:r>
            <a:r>
              <a:rPr lang="en-US" dirty="0"/>
              <a:t>	 	</a:t>
            </a:r>
            <a:r>
              <a:rPr lang="en-US" dirty="0" err="1"/>
              <a:t>encima</a:t>
            </a:r>
            <a:r>
              <a:rPr lang="en-US" dirty="0"/>
              <a:t> 	al caballo</a:t>
            </a:r>
            <a:br>
              <a:rPr lang="en-US" dirty="0"/>
            </a:br>
            <a:r>
              <a:rPr lang="en-US" dirty="0"/>
              <a:t>to sit-DAT			 on top 	to the horse</a:t>
            </a:r>
            <a:br>
              <a:rPr lang="en-US" dirty="0"/>
            </a:br>
            <a:endParaRPr lang="en-US" dirty="0"/>
          </a:p>
        </p:txBody>
      </p:sp>
    </p:spTree>
    <p:extLst>
      <p:ext uri="{BB962C8B-B14F-4D97-AF65-F5344CB8AC3E}">
        <p14:creationId xmlns:p14="http://schemas.microsoft.com/office/powerpoint/2010/main" val="2471678502"/>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err="1">
                <a:solidFill>
                  <a:schemeClr val="bg1">
                    <a:lumMod val="50000"/>
                  </a:schemeClr>
                </a:solidFill>
                <a:latin typeface="Arial Black" panose="020B0A04020102020204" pitchFamily="34" charset="0"/>
              </a:rPr>
              <a:t>Locations</a:t>
            </a:r>
            <a:r>
              <a:rPr lang="es-ES" dirty="0">
                <a:solidFill>
                  <a:schemeClr val="bg1">
                    <a:lumMod val="50000"/>
                  </a:schemeClr>
                </a:solidFill>
                <a:latin typeface="Arial Black" panose="020B0A04020102020204" pitchFamily="34" charset="0"/>
              </a:rPr>
              <a:t> and </a:t>
            </a:r>
            <a:r>
              <a:rPr lang="es-ES" dirty="0" err="1">
                <a:solidFill>
                  <a:schemeClr val="bg1">
                    <a:lumMod val="50000"/>
                  </a:schemeClr>
                </a:solidFill>
                <a:latin typeface="Arial Black" panose="020B0A04020102020204" pitchFamily="34" charset="0"/>
              </a:rPr>
              <a:t>Possessor</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Raising</a:t>
            </a:r>
            <a:br>
              <a:rPr lang="es-ES" dirty="0">
                <a:solidFill>
                  <a:schemeClr val="bg1">
                    <a:lumMod val="50000"/>
                  </a:schemeClr>
                </a:solidFill>
                <a:latin typeface="Arial Black" panose="020B0A04020102020204" pitchFamily="34" charset="0"/>
              </a:rPr>
            </a:b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10976" y="1322450"/>
            <a:ext cx="10428773" cy="6001643"/>
          </a:xfrm>
          <a:prstGeom prst="rect">
            <a:avLst/>
          </a:prstGeom>
          <a:noFill/>
        </p:spPr>
        <p:txBody>
          <a:bodyPr wrap="square" rtlCol="0">
            <a:spAutoFit/>
          </a:bodyPr>
          <a:lstStyle/>
          <a:p>
            <a:endParaRPr lang="en-US" sz="2400" dirty="0"/>
          </a:p>
          <a:p>
            <a:r>
              <a:rPr lang="en-US" sz="2400" dirty="0"/>
              <a:t>One of the properties of applicative head is that they increase the valency of the verb and add the dative. These is shown clearly with verbs requiring obligatory locative arguments like put:</a:t>
            </a:r>
          </a:p>
          <a:p>
            <a:endParaRPr lang="en-US" sz="2400" dirty="0"/>
          </a:p>
          <a:p>
            <a:r>
              <a:rPr lang="en-US" sz="2400" dirty="0"/>
              <a:t>(48)	 pro </a:t>
            </a:r>
            <a:r>
              <a:rPr lang="en-US" sz="2400" dirty="0" err="1"/>
              <a:t>puso</a:t>
            </a:r>
            <a:r>
              <a:rPr lang="en-US" sz="2400" dirty="0"/>
              <a:t>		  	el </a:t>
            </a:r>
            <a:r>
              <a:rPr lang="en-US" sz="2400" dirty="0" err="1"/>
              <a:t>libro</a:t>
            </a:r>
            <a:r>
              <a:rPr lang="en-US" sz="2400" dirty="0"/>
              <a:t> 	</a:t>
            </a:r>
            <a:r>
              <a:rPr lang="en-US" sz="2400" dirty="0" err="1"/>
              <a:t>en</a:t>
            </a:r>
            <a:r>
              <a:rPr lang="en-US" sz="2400" dirty="0"/>
              <a:t> la mesa</a:t>
            </a:r>
            <a:br>
              <a:rPr lang="en-US" sz="2400" dirty="0"/>
            </a:br>
            <a:r>
              <a:rPr lang="en-US" sz="2400" dirty="0"/>
              <a:t>     	pro  put			the book	on the table</a:t>
            </a:r>
          </a:p>
          <a:p>
            <a:pPr marL="457200" indent="-457200">
              <a:buAutoNum type="arabicParenBoth"/>
            </a:pPr>
            <a:endParaRPr lang="en-US" sz="2400" dirty="0"/>
          </a:p>
          <a:p>
            <a:r>
              <a:rPr lang="en-US" sz="2400" dirty="0"/>
              <a:t>(49)	pro </a:t>
            </a:r>
            <a:r>
              <a:rPr lang="en-US" sz="2400" dirty="0" err="1"/>
              <a:t>puso</a:t>
            </a:r>
            <a:r>
              <a:rPr lang="en-US" sz="2400" dirty="0"/>
              <a:t>		  	el </a:t>
            </a:r>
            <a:r>
              <a:rPr lang="en-US" sz="2400" dirty="0" err="1"/>
              <a:t>libro</a:t>
            </a:r>
            <a:r>
              <a:rPr lang="en-US" sz="2400" dirty="0"/>
              <a:t> 	</a:t>
            </a:r>
            <a:r>
              <a:rPr lang="en-US" sz="2400" dirty="0" err="1"/>
              <a:t>delante</a:t>
            </a:r>
            <a:br>
              <a:rPr lang="en-US" sz="2400" dirty="0"/>
            </a:br>
            <a:r>
              <a:rPr lang="en-US" sz="2400" dirty="0"/>
              <a:t>	pro  put	 		the book	in front</a:t>
            </a:r>
          </a:p>
          <a:p>
            <a:pPr marL="457200" indent="-457200">
              <a:buAutoNum type="arabicParenBoth"/>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4148980353"/>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err="1">
                <a:solidFill>
                  <a:schemeClr val="bg1">
                    <a:lumMod val="50000"/>
                  </a:schemeClr>
                </a:solidFill>
                <a:latin typeface="Arial Black" panose="020B0A04020102020204" pitchFamily="34" charset="0"/>
              </a:rPr>
              <a:t>Locations</a:t>
            </a:r>
            <a:r>
              <a:rPr lang="es-ES" dirty="0">
                <a:solidFill>
                  <a:schemeClr val="bg1">
                    <a:lumMod val="50000"/>
                  </a:schemeClr>
                </a:solidFill>
                <a:latin typeface="Arial Black" panose="020B0A04020102020204" pitchFamily="34" charset="0"/>
              </a:rPr>
              <a:t> and </a:t>
            </a:r>
            <a:r>
              <a:rPr lang="es-ES" dirty="0" err="1">
                <a:solidFill>
                  <a:schemeClr val="bg1">
                    <a:lumMod val="50000"/>
                  </a:schemeClr>
                </a:solidFill>
                <a:latin typeface="Arial Black" panose="020B0A04020102020204" pitchFamily="34" charset="0"/>
              </a:rPr>
              <a:t>Possessor</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Raising</a:t>
            </a:r>
            <a:r>
              <a:rPr lang="es-ES" dirty="0">
                <a:solidFill>
                  <a:schemeClr val="bg1">
                    <a:lumMod val="50000"/>
                  </a:schemeClr>
                </a:solidFill>
                <a:latin typeface="Arial Black" panose="020B0A04020102020204" pitchFamily="34" charset="0"/>
              </a:rPr>
              <a:t>. </a:t>
            </a:r>
            <a:br>
              <a:rPr lang="es-ES" dirty="0">
                <a:solidFill>
                  <a:schemeClr val="bg1">
                    <a:lumMod val="50000"/>
                  </a:schemeClr>
                </a:solidFill>
                <a:latin typeface="Arial Black" panose="020B0A04020102020204" pitchFamily="34" charset="0"/>
              </a:rPr>
            </a:b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10976" y="1322450"/>
            <a:ext cx="10428773" cy="7848302"/>
          </a:xfrm>
          <a:prstGeom prst="rect">
            <a:avLst/>
          </a:prstGeom>
          <a:noFill/>
        </p:spPr>
        <p:txBody>
          <a:bodyPr wrap="square" rtlCol="0">
            <a:spAutoFit/>
          </a:bodyPr>
          <a:lstStyle/>
          <a:p>
            <a:endParaRPr lang="en-US" sz="2400" dirty="0"/>
          </a:p>
          <a:p>
            <a:r>
              <a:rPr lang="en-US" sz="2400" dirty="0"/>
              <a:t>With verbs of location the applicative head has the property of increasing the valency of the verb. These verbs end up with ( 3 arguments!):</a:t>
            </a:r>
          </a:p>
          <a:p>
            <a:pPr marL="457200" indent="-457200">
              <a:buAutoNum type="arabicParenBoth"/>
            </a:pPr>
            <a:endParaRPr lang="en-US" sz="2400" dirty="0"/>
          </a:p>
          <a:p>
            <a:r>
              <a:rPr lang="en-US" sz="2400" dirty="0"/>
              <a:t>(50) </a:t>
            </a:r>
            <a:r>
              <a:rPr lang="en-US" sz="2400" dirty="0">
                <a:solidFill>
                  <a:srgbClr val="00B0F0"/>
                </a:solidFill>
              </a:rPr>
              <a:t>(a Juan) </a:t>
            </a:r>
            <a:r>
              <a:rPr lang="en-US" sz="2400" dirty="0"/>
              <a:t>pro </a:t>
            </a:r>
            <a:r>
              <a:rPr lang="en-US" sz="2400" dirty="0">
                <a:solidFill>
                  <a:srgbClr val="00B0F0"/>
                </a:solidFill>
              </a:rPr>
              <a:t>le</a:t>
            </a:r>
            <a:r>
              <a:rPr lang="en-US" sz="2400" dirty="0"/>
              <a:t>   </a:t>
            </a:r>
            <a:r>
              <a:rPr lang="en-US" sz="2400" dirty="0" err="1"/>
              <a:t>puso</a:t>
            </a:r>
            <a:r>
              <a:rPr lang="en-US" sz="2400" dirty="0"/>
              <a:t>	</a:t>
            </a:r>
            <a:r>
              <a:rPr lang="en-US" sz="2400" dirty="0">
                <a:solidFill>
                  <a:srgbClr val="FF0000"/>
                </a:solidFill>
              </a:rPr>
              <a:t>el </a:t>
            </a:r>
            <a:r>
              <a:rPr lang="en-US" sz="2400" dirty="0" err="1">
                <a:solidFill>
                  <a:srgbClr val="FF0000"/>
                </a:solidFill>
              </a:rPr>
              <a:t>libro</a:t>
            </a:r>
            <a:r>
              <a:rPr lang="en-US" sz="2400" dirty="0">
                <a:solidFill>
                  <a:srgbClr val="FF0000"/>
                </a:solidFill>
              </a:rPr>
              <a:t> </a:t>
            </a:r>
            <a:r>
              <a:rPr lang="en-US" sz="2400" dirty="0"/>
              <a:t>	</a:t>
            </a:r>
            <a:r>
              <a:rPr lang="en-US" sz="2400" dirty="0" err="1">
                <a:solidFill>
                  <a:srgbClr val="00B050"/>
                </a:solidFill>
              </a:rPr>
              <a:t>delante</a:t>
            </a:r>
            <a:r>
              <a:rPr lang="en-US" sz="2400" dirty="0"/>
              <a:t>	</a:t>
            </a:r>
            <a:br>
              <a:rPr lang="en-US" sz="2400" dirty="0"/>
            </a:br>
            <a:r>
              <a:rPr lang="en-US" sz="2400" dirty="0"/>
              <a:t>        to Juan  pro  DAT-put	 the book	in front		</a:t>
            </a:r>
          </a:p>
          <a:p>
            <a:r>
              <a:rPr lang="en-US" sz="2400" dirty="0"/>
              <a:t>In Catalan this can be clearly seen with the use of </a:t>
            </a:r>
            <a:r>
              <a:rPr lang="en-US" sz="2400" dirty="0" err="1"/>
              <a:t>dat</a:t>
            </a:r>
            <a:r>
              <a:rPr lang="en-US" sz="2400" dirty="0"/>
              <a:t> when it increases valency and the locative when it does not.</a:t>
            </a:r>
          </a:p>
          <a:p>
            <a:pPr marL="457200" indent="-457200">
              <a:buAutoNum type="arabicParenBoth"/>
            </a:pPr>
            <a:endParaRPr lang="en-US" sz="2400" dirty="0"/>
          </a:p>
          <a:p>
            <a:r>
              <a:rPr lang="en-US" sz="2400" dirty="0"/>
              <a:t>(51)</a:t>
            </a:r>
            <a:r>
              <a:rPr lang="en-US" sz="2400" dirty="0">
                <a:solidFill>
                  <a:srgbClr val="00B0F0"/>
                </a:solidFill>
              </a:rPr>
              <a:t>(al Joan)	 </a:t>
            </a:r>
            <a:r>
              <a:rPr lang="en-US" sz="2400" dirty="0"/>
              <a:t>pro 	</a:t>
            </a:r>
            <a:r>
              <a:rPr lang="en-US" sz="2400" dirty="0">
                <a:solidFill>
                  <a:srgbClr val="00B0F0"/>
                </a:solidFill>
              </a:rPr>
              <a:t>li</a:t>
            </a:r>
            <a:r>
              <a:rPr lang="en-US" sz="2400" dirty="0"/>
              <a:t>   </a:t>
            </a:r>
            <a:r>
              <a:rPr lang="en-US" sz="2400" dirty="0" err="1"/>
              <a:t>posa</a:t>
            </a:r>
            <a:r>
              <a:rPr lang="en-US" sz="2400" dirty="0"/>
              <a:t>	</a:t>
            </a:r>
            <a:r>
              <a:rPr lang="en-US" sz="2400" dirty="0">
                <a:solidFill>
                  <a:srgbClr val="FF0000"/>
                </a:solidFill>
              </a:rPr>
              <a:t>el </a:t>
            </a:r>
            <a:r>
              <a:rPr lang="en-US" sz="2400" dirty="0" err="1">
                <a:solidFill>
                  <a:srgbClr val="FF0000"/>
                </a:solidFill>
              </a:rPr>
              <a:t>llibre</a:t>
            </a:r>
            <a:r>
              <a:rPr lang="en-US" sz="2400" dirty="0"/>
              <a:t>	</a:t>
            </a:r>
            <a:r>
              <a:rPr lang="en-US" sz="2400" dirty="0">
                <a:solidFill>
                  <a:srgbClr val="00B050"/>
                </a:solidFill>
              </a:rPr>
              <a:t>al </a:t>
            </a:r>
            <a:r>
              <a:rPr lang="en-US" sz="2400" dirty="0" err="1">
                <a:solidFill>
                  <a:srgbClr val="00B050"/>
                </a:solidFill>
              </a:rPr>
              <a:t>davant</a:t>
            </a:r>
            <a:r>
              <a:rPr lang="en-US" sz="2400" dirty="0"/>
              <a:t>	 </a:t>
            </a:r>
          </a:p>
          <a:p>
            <a:r>
              <a:rPr lang="en-US" sz="2400" dirty="0"/>
              <a:t>       to Joan	pro       DAT-put	 the book	in front	</a:t>
            </a:r>
          </a:p>
          <a:p>
            <a:endParaRPr lang="en-US" sz="2400" dirty="0"/>
          </a:p>
          <a:p>
            <a:r>
              <a:rPr lang="en-US" sz="2400" dirty="0"/>
              <a:t>(52) pro </a:t>
            </a:r>
            <a:r>
              <a:rPr lang="en-US" sz="2400" dirty="0">
                <a:solidFill>
                  <a:schemeClr val="accent6"/>
                </a:solidFill>
              </a:rPr>
              <a:t>hi  </a:t>
            </a:r>
            <a:r>
              <a:rPr lang="en-US" sz="2400" dirty="0"/>
              <a:t> </a:t>
            </a:r>
            <a:r>
              <a:rPr lang="en-US" sz="2400" dirty="0" err="1"/>
              <a:t>posa</a:t>
            </a:r>
            <a:r>
              <a:rPr lang="en-US" sz="2400" dirty="0"/>
              <a:t>	</a:t>
            </a:r>
            <a:r>
              <a:rPr lang="en-US" sz="2400" dirty="0">
                <a:solidFill>
                  <a:srgbClr val="FF0000"/>
                </a:solidFill>
              </a:rPr>
              <a:t>el </a:t>
            </a:r>
            <a:r>
              <a:rPr lang="en-US" sz="2400" dirty="0" err="1">
                <a:solidFill>
                  <a:srgbClr val="FF0000"/>
                </a:solidFill>
              </a:rPr>
              <a:t>llibre</a:t>
            </a:r>
            <a:r>
              <a:rPr lang="en-US" sz="2400" dirty="0">
                <a:solidFill>
                  <a:srgbClr val="FF0000"/>
                </a:solidFill>
              </a:rPr>
              <a:t>	 </a:t>
            </a:r>
            <a:r>
              <a:rPr lang="en-US" sz="2400" dirty="0">
                <a:solidFill>
                  <a:srgbClr val="00B050"/>
                </a:solidFill>
              </a:rPr>
              <a:t>al </a:t>
            </a:r>
            <a:r>
              <a:rPr lang="en-US" sz="2400" dirty="0" err="1">
                <a:solidFill>
                  <a:srgbClr val="00B050"/>
                </a:solidFill>
              </a:rPr>
              <a:t>davant</a:t>
            </a:r>
            <a:r>
              <a:rPr lang="en-US" sz="2400" dirty="0"/>
              <a:t>	</a:t>
            </a:r>
            <a:br>
              <a:rPr lang="en-US" sz="2400" dirty="0"/>
            </a:br>
            <a:r>
              <a:rPr lang="en-US" sz="2400" dirty="0"/>
              <a:t>        pro  LOC-put	 the book 	in front	</a:t>
            </a:r>
          </a:p>
          <a:p>
            <a:pPr marL="457200" indent="-457200">
              <a:buAutoNum type="arabicParenBoth"/>
            </a:pPr>
            <a:endParaRPr lang="en-US" sz="2400" dirty="0"/>
          </a:p>
          <a:p>
            <a:pPr marL="457200" indent="-457200">
              <a:buAutoNum type="arabicParenBoth"/>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2993474642"/>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93827"/>
          </a:xfrm>
        </p:spPr>
        <p:txBody>
          <a:bodyPr>
            <a:normAutofit fontScale="90000"/>
          </a:bodyPr>
          <a:lstStyle/>
          <a:p>
            <a:r>
              <a:rPr lang="es-ES" dirty="0" err="1">
                <a:solidFill>
                  <a:schemeClr val="bg1">
                    <a:lumMod val="50000"/>
                  </a:schemeClr>
                </a:solidFill>
                <a:latin typeface="Arial Black" panose="020B0A04020102020204" pitchFamily="34" charset="0"/>
              </a:rPr>
              <a:t>Applicative</a:t>
            </a:r>
            <a:r>
              <a:rPr lang="es-ES" dirty="0">
                <a:solidFill>
                  <a:schemeClr val="bg1">
                    <a:lumMod val="50000"/>
                  </a:schemeClr>
                </a:solidFill>
                <a:latin typeface="Arial Black" panose="020B0A04020102020204" pitchFamily="34" charset="0"/>
              </a:rPr>
              <a:t> head. More </a:t>
            </a:r>
            <a:r>
              <a:rPr lang="es-ES" dirty="0" err="1">
                <a:solidFill>
                  <a:schemeClr val="bg1">
                    <a:lumMod val="50000"/>
                  </a:schemeClr>
                </a:solidFill>
                <a:latin typeface="Arial Black" panose="020B0A04020102020204" pitchFamily="34" charset="0"/>
              </a:rPr>
              <a:t>evidence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it</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raises</a:t>
            </a:r>
            <a:r>
              <a:rPr lang="es-ES" dirty="0">
                <a:solidFill>
                  <a:schemeClr val="bg1">
                    <a:lumMod val="50000"/>
                  </a:schemeClr>
                </a:solidFill>
                <a:latin typeface="Arial Black" panose="020B0A04020102020204" pitchFamily="34" charset="0"/>
              </a:rPr>
              <a:t> to VP.</a:t>
            </a:r>
            <a:br>
              <a:rPr lang="es-ES" dirty="0">
                <a:solidFill>
                  <a:schemeClr val="bg1">
                    <a:lumMod val="50000"/>
                  </a:schemeClr>
                </a:solidFill>
                <a:latin typeface="Arial Black" panose="020B0A04020102020204" pitchFamily="34" charset="0"/>
              </a:rPr>
            </a:br>
            <a:endParaRPr lang="es-ES" dirty="0">
              <a:solidFill>
                <a:schemeClr val="bg1">
                  <a:lumMod val="50000"/>
                </a:schemeClr>
              </a:solidFill>
              <a:latin typeface="Arial Black" panose="020B0A04020102020204" pitchFamily="34" charset="0"/>
            </a:endParaRPr>
          </a:p>
        </p:txBody>
      </p:sp>
      <p:sp>
        <p:nvSpPr>
          <p:cNvPr id="7" name="Rectángulo 6"/>
          <p:cNvSpPr/>
          <p:nvPr/>
        </p:nvSpPr>
        <p:spPr>
          <a:xfrm>
            <a:off x="7057216" y="2133865"/>
            <a:ext cx="4182533"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10976" y="1322450"/>
            <a:ext cx="10428773" cy="8956298"/>
          </a:xfrm>
          <a:prstGeom prst="rect">
            <a:avLst/>
          </a:prstGeom>
          <a:noFill/>
        </p:spPr>
        <p:txBody>
          <a:bodyPr wrap="square" rtlCol="0">
            <a:spAutoFit/>
          </a:bodyPr>
          <a:lstStyle/>
          <a:p>
            <a:endParaRPr lang="en-US" sz="2400" dirty="0"/>
          </a:p>
          <a:p>
            <a:pPr marL="457200" indent="-457200">
              <a:buAutoNum type="arabicParenBoth"/>
            </a:pPr>
            <a:endParaRPr lang="en-US" sz="2400" dirty="0"/>
          </a:p>
          <a:p>
            <a:r>
              <a:rPr lang="en-US" sz="2400" dirty="0"/>
              <a:t>Evidence comes from the argument increase is the fact that is subject to the  </a:t>
            </a:r>
            <a:r>
              <a:rPr lang="en-US" sz="2400" dirty="0">
                <a:solidFill>
                  <a:srgbClr val="FF0000"/>
                </a:solidFill>
              </a:rPr>
              <a:t>me </a:t>
            </a:r>
            <a:r>
              <a:rPr lang="en-US" sz="2400" dirty="0" err="1">
                <a:solidFill>
                  <a:srgbClr val="FF0000"/>
                </a:solidFill>
              </a:rPr>
              <a:t>lui</a:t>
            </a:r>
            <a:r>
              <a:rPr lang="en-US" sz="2400" dirty="0">
                <a:solidFill>
                  <a:srgbClr val="FF0000"/>
                </a:solidFill>
              </a:rPr>
              <a:t> </a:t>
            </a:r>
            <a:r>
              <a:rPr lang="en-US" sz="2400" dirty="0"/>
              <a:t>constrain. Object and dative in applicative do interact and yield an ungrammatical sentence:</a:t>
            </a:r>
          </a:p>
          <a:p>
            <a:endParaRPr lang="en-US" sz="2400" dirty="0"/>
          </a:p>
          <a:p>
            <a:pPr marL="457200" indent="-457200">
              <a:buAutoNum type="arabicParenBoth"/>
            </a:pPr>
            <a:endParaRPr lang="en-US" sz="2400" dirty="0"/>
          </a:p>
          <a:p>
            <a:r>
              <a:rPr lang="en-US" sz="2400" dirty="0"/>
              <a:t>(53)   pro     me   </a:t>
            </a:r>
            <a:r>
              <a:rPr lang="en-US" sz="2400" dirty="0" err="1"/>
              <a:t>puso</a:t>
            </a:r>
            <a:r>
              <a:rPr lang="en-US" sz="2400" dirty="0"/>
              <a:t>			</a:t>
            </a:r>
            <a:r>
              <a:rPr lang="en-US" sz="2400" dirty="0" err="1">
                <a:solidFill>
                  <a:srgbClr val="00B050"/>
                </a:solidFill>
              </a:rPr>
              <a:t>delante</a:t>
            </a:r>
            <a:r>
              <a:rPr lang="en-US" sz="2400" dirty="0"/>
              <a:t>	de Juan</a:t>
            </a:r>
            <a:br>
              <a:rPr lang="en-US" sz="2400" dirty="0"/>
            </a:br>
            <a:r>
              <a:rPr lang="en-US" sz="2400" dirty="0"/>
              <a:t>	pro   1P    put	 		in front		of Juan</a:t>
            </a:r>
            <a:br>
              <a:rPr lang="en-US" sz="2400" dirty="0"/>
            </a:br>
            <a:r>
              <a:rPr lang="en-US" sz="2400" dirty="0"/>
              <a:t>	‘He put me in front of Juan.´</a:t>
            </a:r>
          </a:p>
          <a:p>
            <a:r>
              <a:rPr lang="en-US" sz="2400" dirty="0"/>
              <a:t>(55) *pro me</a:t>
            </a:r>
            <a:r>
              <a:rPr lang="en-US" sz="2400" dirty="0">
                <a:solidFill>
                  <a:srgbClr val="FF0000"/>
                </a:solidFill>
              </a:rPr>
              <a:t> le     </a:t>
            </a:r>
            <a:r>
              <a:rPr lang="en-US" sz="2400" dirty="0" err="1"/>
              <a:t>puso</a:t>
            </a:r>
            <a:r>
              <a:rPr lang="en-US" sz="2400" dirty="0"/>
              <a:t>   	  	</a:t>
            </a:r>
            <a:r>
              <a:rPr lang="en-US" sz="2400" dirty="0" err="1">
                <a:solidFill>
                  <a:srgbClr val="00B050"/>
                </a:solidFill>
              </a:rPr>
              <a:t>delante</a:t>
            </a:r>
            <a:r>
              <a:rPr lang="en-US" sz="2400" dirty="0"/>
              <a:t>	</a:t>
            </a:r>
            <a:r>
              <a:rPr lang="en-US" sz="2400" dirty="0">
                <a:solidFill>
                  <a:srgbClr val="00B0F0"/>
                </a:solidFill>
              </a:rPr>
              <a:t> </a:t>
            </a:r>
            <a:r>
              <a:rPr lang="en-US" sz="2400" dirty="0">
                <a:solidFill>
                  <a:srgbClr val="FF0000"/>
                </a:solidFill>
              </a:rPr>
              <a:t>a Juan</a:t>
            </a:r>
            <a:br>
              <a:rPr lang="en-US" sz="2400" dirty="0"/>
            </a:br>
            <a:r>
              <a:rPr lang="en-US" sz="2400" dirty="0"/>
              <a:t>          pro  ACC-</a:t>
            </a:r>
            <a:r>
              <a:rPr lang="en-US" sz="2400" dirty="0" err="1"/>
              <a:t>DATput</a:t>
            </a:r>
            <a:r>
              <a:rPr lang="en-US" sz="2400" dirty="0"/>
              <a:t>	 		in front		to Juan</a:t>
            </a:r>
            <a:br>
              <a:rPr lang="en-US" sz="2400" dirty="0"/>
            </a:br>
            <a:r>
              <a:rPr lang="en-US" sz="2400" dirty="0"/>
              <a:t>         ‘He put me in front to Juan.´</a:t>
            </a:r>
          </a:p>
          <a:p>
            <a:endParaRPr lang="en-US" sz="2400" dirty="0"/>
          </a:p>
          <a:p>
            <a:pPr marL="457200" indent="-457200">
              <a:buFontTx/>
              <a:buAutoNum type="arabicParenBoth"/>
            </a:pPr>
            <a:endParaRPr lang="en-US" sz="2400" dirty="0"/>
          </a:p>
          <a:p>
            <a:pPr marL="457200" indent="-457200">
              <a:buAutoNum type="arabicParenBoth"/>
            </a:pPr>
            <a:endParaRPr lang="en-US" sz="2400" dirty="0"/>
          </a:p>
          <a:p>
            <a:endParaRPr lang="en-US" sz="2400" dirty="0"/>
          </a:p>
          <a:p>
            <a:pPr marL="457200" indent="-457200">
              <a:buAutoNum type="arabicParenBoth"/>
            </a:pPr>
            <a:endParaRPr lang="en-US" sz="2400" dirty="0"/>
          </a:p>
          <a:p>
            <a:pPr marL="457200" indent="-457200">
              <a:buAutoNum type="arabicParenBoth"/>
            </a:pPr>
            <a:endParaRPr lang="en-US" sz="2400" dirty="0"/>
          </a:p>
          <a:p>
            <a:endParaRPr lang="en-US" sz="2400" dirty="0">
              <a:solidFill>
                <a:schemeClr val="accent1"/>
              </a:solidFill>
            </a:endParaRPr>
          </a:p>
          <a:p>
            <a:endParaRPr lang="en-US" sz="2400" dirty="0"/>
          </a:p>
          <a:p>
            <a:endParaRPr lang="en-US" sz="2400" dirty="0">
              <a:solidFill>
                <a:schemeClr val="accent1"/>
              </a:solidFill>
            </a:endParaRPr>
          </a:p>
          <a:p>
            <a:endParaRPr lang="en-US" sz="2400" dirty="0"/>
          </a:p>
          <a:p>
            <a:endParaRPr lang="en-US" sz="2400" dirty="0">
              <a:solidFill>
                <a:srgbClr val="FF0000"/>
              </a:solidFill>
            </a:endParaRPr>
          </a:p>
        </p:txBody>
      </p:sp>
    </p:spTree>
    <p:extLst>
      <p:ext uri="{BB962C8B-B14F-4D97-AF65-F5344CB8AC3E}">
        <p14:creationId xmlns:p14="http://schemas.microsoft.com/office/powerpoint/2010/main" val="1626699230"/>
      </p:ext>
    </p:extLst>
  </p:cSld>
  <p:clrMapOvr>
    <a:masterClrMapping/>
  </p:clrMapOvr>
  <mc:AlternateContent xmlns:mc="http://schemas.openxmlformats.org/markup-compatibility/2006" xmlns:p14="http://schemas.microsoft.com/office/powerpoint/2010/main">
    <mc:Choice Requires="p14">
      <p:transition spd="slow" p14:dur="2000" advTm="18916"/>
    </mc:Choice>
    <mc:Fallback xmlns="">
      <p:transition spd="slow" advTm="18916"/>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a:t>
            </a:r>
            <a:r>
              <a:rPr lang="es-ES" sz="3600" dirty="0" err="1">
                <a:solidFill>
                  <a:schemeClr val="bg1">
                    <a:lumMod val="50000"/>
                  </a:schemeClr>
                </a:solidFill>
                <a:latin typeface="Arial Black" panose="020B0A04020102020204" pitchFamily="34" charset="0"/>
              </a:rPr>
              <a:t>Idioms</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Evidence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that</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it</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raises</a:t>
            </a:r>
            <a:r>
              <a:rPr lang="es-ES" sz="3600" dirty="0">
                <a:solidFill>
                  <a:schemeClr val="bg1">
                    <a:lumMod val="50000"/>
                  </a:schemeClr>
                </a:solidFill>
                <a:latin typeface="Arial Black" panose="020B0A04020102020204" pitchFamily="34" charset="0"/>
              </a:rPr>
              <a:t> to VP.</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a:bodyPr>
          <a:lstStyle/>
          <a:p>
            <a:pPr marL="0" indent="0">
              <a:buNone/>
              <a:tabLst>
                <a:tab pos="538163" algn="l"/>
              </a:tabLst>
            </a:pPr>
            <a:r>
              <a:rPr lang="en-US" dirty="0"/>
              <a:t>Further evidence they form an argument with the verb is that can form idiomatic meanings:</a:t>
            </a:r>
          </a:p>
          <a:p>
            <a:pPr marL="0" indent="0">
              <a:buNone/>
              <a:tabLst>
                <a:tab pos="538163" algn="l"/>
              </a:tabLst>
            </a:pPr>
            <a:r>
              <a:rPr lang="en-US" dirty="0"/>
              <a:t>(56) 	a. le </a:t>
            </a:r>
            <a:r>
              <a:rPr lang="en-US" dirty="0" err="1"/>
              <a:t>puso</a:t>
            </a:r>
            <a:r>
              <a:rPr lang="en-US" dirty="0"/>
              <a:t> la mano </a:t>
            </a:r>
            <a:r>
              <a:rPr lang="en-US" dirty="0" err="1">
                <a:solidFill>
                  <a:srgbClr val="FF0000"/>
                </a:solidFill>
              </a:rPr>
              <a:t>encima</a:t>
            </a:r>
            <a:r>
              <a:rPr lang="en-US" dirty="0"/>
              <a:t> (a </a:t>
            </a:r>
            <a:r>
              <a:rPr lang="en-US" dirty="0" err="1"/>
              <a:t>alguien</a:t>
            </a:r>
            <a:r>
              <a:rPr lang="en-US" dirty="0"/>
              <a:t>) </a:t>
            </a:r>
          </a:p>
          <a:p>
            <a:pPr marL="0" indent="0">
              <a:buNone/>
              <a:tabLst>
                <a:tab pos="538163" algn="l"/>
              </a:tabLst>
            </a:pPr>
            <a:r>
              <a:rPr lang="en-US" dirty="0"/>
              <a:t>		    DAT put the hand on top</a:t>
            </a:r>
          </a:p>
          <a:p>
            <a:pPr marL="0" indent="0">
              <a:buNone/>
              <a:tabLst>
                <a:tab pos="538163" algn="l"/>
              </a:tabLst>
            </a:pPr>
            <a:r>
              <a:rPr lang="en-US" dirty="0"/>
              <a:t>               ‘He-she hit him-her’</a:t>
            </a:r>
          </a:p>
          <a:p>
            <a:pPr marL="0" indent="0">
              <a:buNone/>
            </a:pPr>
            <a:r>
              <a:rPr lang="en-US" dirty="0"/>
              <a:t>	b. le echo  </a:t>
            </a:r>
            <a:r>
              <a:rPr lang="en-US" dirty="0" err="1"/>
              <a:t>mierda</a:t>
            </a:r>
            <a:r>
              <a:rPr lang="en-US" dirty="0"/>
              <a:t> </a:t>
            </a:r>
            <a:r>
              <a:rPr lang="en-US" dirty="0" err="1">
                <a:solidFill>
                  <a:srgbClr val="FF0000"/>
                </a:solidFill>
              </a:rPr>
              <a:t>encima</a:t>
            </a:r>
            <a:r>
              <a:rPr lang="en-US" dirty="0"/>
              <a:t> (a </a:t>
            </a:r>
            <a:r>
              <a:rPr lang="en-US" dirty="0" err="1"/>
              <a:t>alguien</a:t>
            </a:r>
            <a:r>
              <a:rPr lang="en-US" dirty="0"/>
              <a:t>) </a:t>
            </a:r>
          </a:p>
          <a:p>
            <a:pPr marL="0" indent="0">
              <a:buNone/>
            </a:pPr>
            <a:r>
              <a:rPr lang="en-US" dirty="0"/>
              <a:t>	    DAT throw shit   on top ( to someone)</a:t>
            </a:r>
          </a:p>
          <a:p>
            <a:pPr marL="0" indent="0">
              <a:buNone/>
            </a:pPr>
            <a:r>
              <a:rPr lang="en-US" dirty="0"/>
              <a:t>	   ‘Criticize someone.’</a:t>
            </a:r>
          </a:p>
          <a:p>
            <a:pPr marL="0" indent="0">
              <a:buNone/>
            </a:pPr>
            <a:r>
              <a:rPr lang="en-US" dirty="0"/>
              <a:t>	 c. </a:t>
            </a:r>
            <a:r>
              <a:rPr lang="en-US" dirty="0" err="1"/>
              <a:t>Quitarle</a:t>
            </a:r>
            <a:r>
              <a:rPr lang="en-US" dirty="0"/>
              <a:t> un peso de </a:t>
            </a:r>
            <a:r>
              <a:rPr lang="en-US" dirty="0" err="1">
                <a:solidFill>
                  <a:srgbClr val="FF0000"/>
                </a:solidFill>
              </a:rPr>
              <a:t>encima</a:t>
            </a:r>
            <a:r>
              <a:rPr lang="en-US" dirty="0"/>
              <a:t> (a </a:t>
            </a:r>
            <a:r>
              <a:rPr lang="en-US" dirty="0" err="1"/>
              <a:t>alguien</a:t>
            </a:r>
            <a:r>
              <a:rPr lang="en-US" dirty="0"/>
              <a:t>) </a:t>
            </a:r>
          </a:p>
          <a:p>
            <a:pPr marL="0" indent="0">
              <a:buNone/>
            </a:pPr>
            <a:r>
              <a:rPr lang="en-US" dirty="0"/>
              <a:t>	     Take the weight on top (to someone)</a:t>
            </a:r>
            <a:br>
              <a:rPr lang="en-US" dirty="0"/>
            </a:br>
            <a:r>
              <a:rPr lang="en-US" dirty="0"/>
              <a:t>                    ‘To relieve someone.’</a:t>
            </a:r>
          </a:p>
          <a:p>
            <a:pPr marL="0" indent="0">
              <a:buNone/>
            </a:pPr>
            <a:endParaRPr lang="en-US" dirty="0"/>
          </a:p>
        </p:txBody>
      </p:sp>
    </p:spTree>
    <p:extLst>
      <p:ext uri="{BB962C8B-B14F-4D97-AF65-F5344CB8AC3E}">
        <p14:creationId xmlns:p14="http://schemas.microsoft.com/office/powerpoint/2010/main" val="526717383"/>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a:t>
            </a:r>
            <a:r>
              <a:rPr lang="es-ES" sz="3600" dirty="0" err="1">
                <a:solidFill>
                  <a:schemeClr val="bg1">
                    <a:lumMod val="50000"/>
                  </a:schemeClr>
                </a:solidFill>
                <a:latin typeface="Arial Black" panose="020B0A04020102020204" pitchFamily="34" charset="0"/>
              </a:rPr>
              <a:t>Idioms</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Evidence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for</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raising</a:t>
            </a:r>
            <a:r>
              <a:rPr lang="es-ES" sz="3600" dirty="0">
                <a:solidFill>
                  <a:schemeClr val="bg1">
                    <a:lumMod val="50000"/>
                  </a:schemeClr>
                </a:solidFill>
                <a:latin typeface="Arial Black" panose="020B0A04020102020204" pitchFamily="34" charset="0"/>
              </a:rPr>
              <a:t> to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VP </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a:bodyPr>
          <a:lstStyle/>
          <a:p>
            <a:pPr marL="0" indent="0">
              <a:buNone/>
              <a:tabLst>
                <a:tab pos="538163" algn="l"/>
              </a:tabLst>
            </a:pPr>
            <a:r>
              <a:rPr lang="en-US" dirty="0"/>
              <a:t>The literal meaning is found in the </a:t>
            </a:r>
            <a:r>
              <a:rPr lang="en-US" dirty="0">
                <a:solidFill>
                  <a:srgbClr val="FF0000"/>
                </a:solidFill>
              </a:rPr>
              <a:t>genitive </a:t>
            </a:r>
            <a:r>
              <a:rPr lang="en-US" dirty="0"/>
              <a:t>alternative:</a:t>
            </a:r>
          </a:p>
          <a:p>
            <a:pPr marL="0" indent="0">
              <a:buNone/>
              <a:tabLst>
                <a:tab pos="538163" algn="l"/>
              </a:tabLst>
            </a:pPr>
            <a:r>
              <a:rPr lang="en-US" dirty="0"/>
              <a:t>(57) 	a. </a:t>
            </a:r>
            <a:r>
              <a:rPr lang="en-US" dirty="0" err="1"/>
              <a:t>Puso</a:t>
            </a:r>
            <a:r>
              <a:rPr lang="en-US" dirty="0"/>
              <a:t>	la mano	 </a:t>
            </a:r>
            <a:r>
              <a:rPr lang="en-US" dirty="0" err="1"/>
              <a:t>encima</a:t>
            </a:r>
            <a:r>
              <a:rPr lang="en-US" dirty="0"/>
              <a:t> 	de </a:t>
            </a:r>
            <a:r>
              <a:rPr lang="en-US" dirty="0" err="1"/>
              <a:t>alguien</a:t>
            </a:r>
            <a:endParaRPr lang="en-US" dirty="0"/>
          </a:p>
          <a:p>
            <a:pPr marL="0" indent="0">
              <a:buNone/>
              <a:tabLst>
                <a:tab pos="538163" algn="l"/>
              </a:tabLst>
            </a:pPr>
            <a:r>
              <a:rPr lang="en-US" dirty="0"/>
              <a:t>		    put 		the hand 	on top	of someone</a:t>
            </a:r>
          </a:p>
          <a:p>
            <a:pPr marL="0" indent="0">
              <a:buNone/>
              <a:tabLst>
                <a:tab pos="538163" algn="l"/>
              </a:tabLst>
            </a:pPr>
            <a:r>
              <a:rPr lang="en-US" dirty="0"/>
              <a:t>               ‘Put the hand over someone’</a:t>
            </a:r>
          </a:p>
          <a:p>
            <a:pPr marL="0" indent="0">
              <a:buNone/>
              <a:tabLst>
                <a:tab pos="538163" algn="l"/>
              </a:tabLst>
            </a:pPr>
            <a:endParaRPr lang="en-US" dirty="0"/>
          </a:p>
          <a:p>
            <a:pPr marL="0" indent="0">
              <a:buNone/>
            </a:pPr>
            <a:r>
              <a:rPr lang="en-US" dirty="0"/>
              <a:t>	b. </a:t>
            </a:r>
            <a:r>
              <a:rPr lang="en-US" dirty="0" err="1"/>
              <a:t>Echó</a:t>
            </a:r>
            <a:r>
              <a:rPr lang="en-US" dirty="0"/>
              <a:t>	</a:t>
            </a:r>
            <a:r>
              <a:rPr lang="en-US" dirty="0" err="1"/>
              <a:t>mierda</a:t>
            </a:r>
            <a:r>
              <a:rPr lang="en-US" dirty="0"/>
              <a:t>	 </a:t>
            </a:r>
            <a:r>
              <a:rPr lang="en-US" dirty="0" err="1"/>
              <a:t>encima</a:t>
            </a:r>
            <a:r>
              <a:rPr lang="en-US" dirty="0"/>
              <a:t>	de </a:t>
            </a:r>
            <a:r>
              <a:rPr lang="en-US" dirty="0" err="1"/>
              <a:t>alguien</a:t>
            </a:r>
            <a:r>
              <a:rPr lang="en-US" dirty="0"/>
              <a:t>	 </a:t>
            </a:r>
            <a:br>
              <a:rPr lang="en-US" dirty="0"/>
            </a:br>
            <a:r>
              <a:rPr lang="en-US" dirty="0"/>
              <a:t>	    throw 	shit   		on top 	of someone.</a:t>
            </a:r>
          </a:p>
          <a:p>
            <a:pPr marL="0" indent="0">
              <a:buNone/>
            </a:pPr>
            <a:r>
              <a:rPr lang="en-US" dirty="0"/>
              <a:t>	   ‘He-she threw shit on top of someone.´</a:t>
            </a:r>
          </a:p>
          <a:p>
            <a:pPr marL="0" indent="0">
              <a:buNone/>
            </a:pPr>
            <a:endParaRPr lang="en-US" dirty="0"/>
          </a:p>
        </p:txBody>
      </p:sp>
    </p:spTree>
    <p:extLst>
      <p:ext uri="{BB962C8B-B14F-4D97-AF65-F5344CB8AC3E}">
        <p14:creationId xmlns:p14="http://schemas.microsoft.com/office/powerpoint/2010/main" val="1910368920"/>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More </a:t>
            </a:r>
            <a:r>
              <a:rPr lang="es-ES" sz="3600" dirty="0" err="1">
                <a:solidFill>
                  <a:schemeClr val="bg1">
                    <a:lumMod val="50000"/>
                  </a:schemeClr>
                </a:solidFill>
                <a:latin typeface="Arial Black" panose="020B0A04020102020204" pitchFamily="34" charset="0"/>
              </a:rPr>
              <a:t>evidence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that</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is</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part</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verbal P</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a:bodyPr>
          <a:lstStyle/>
          <a:p>
            <a:pPr marL="0" indent="0">
              <a:buNone/>
            </a:pPr>
            <a:r>
              <a:rPr lang="en-US" dirty="0"/>
              <a:t>The same idiomatic expressions are found with locatives with body parts:</a:t>
            </a:r>
          </a:p>
          <a:p>
            <a:pPr marL="0" indent="0">
              <a:buNone/>
            </a:pPr>
            <a:endParaRPr lang="en-US" dirty="0"/>
          </a:p>
          <a:p>
            <a:pPr marL="0" indent="0">
              <a:buNone/>
            </a:pPr>
            <a:r>
              <a:rPr lang="en-US" dirty="0"/>
              <a:t> 	(58) A </a:t>
            </a:r>
            <a:r>
              <a:rPr lang="en-US" dirty="0" err="1"/>
              <a:t>alguien</a:t>
            </a:r>
            <a:r>
              <a:rPr lang="en-US" dirty="0"/>
              <a:t>,  	le </a:t>
            </a:r>
            <a:r>
              <a:rPr lang="en-US" dirty="0" err="1"/>
              <a:t>puse</a:t>
            </a:r>
            <a:r>
              <a:rPr lang="en-US" dirty="0"/>
              <a:t> 	la </a:t>
            </a:r>
            <a:r>
              <a:rPr lang="en-US" dirty="0" err="1"/>
              <a:t>miel</a:t>
            </a:r>
            <a:r>
              <a:rPr lang="en-US" dirty="0"/>
              <a:t>	 </a:t>
            </a:r>
            <a:r>
              <a:rPr lang="en-US" dirty="0" err="1"/>
              <a:t>en</a:t>
            </a:r>
            <a:r>
              <a:rPr lang="en-US" dirty="0"/>
              <a:t> los </a:t>
            </a:r>
            <a:r>
              <a:rPr lang="en-US" dirty="0" err="1"/>
              <a:t>labios</a:t>
            </a:r>
            <a:r>
              <a:rPr lang="en-US" dirty="0"/>
              <a:t>.	</a:t>
            </a:r>
            <a:br>
              <a:rPr lang="en-US" dirty="0"/>
            </a:br>
            <a:r>
              <a:rPr lang="en-US" dirty="0"/>
              <a:t>                    to someone	</a:t>
            </a:r>
            <a:r>
              <a:rPr lang="en-US" dirty="0" err="1"/>
              <a:t>Dat</a:t>
            </a:r>
            <a:r>
              <a:rPr lang="en-US" dirty="0"/>
              <a:t> put	the honey 	in the lips</a:t>
            </a:r>
            <a:br>
              <a:rPr lang="en-US" dirty="0"/>
            </a:br>
            <a:r>
              <a:rPr lang="en-US" dirty="0"/>
              <a:t> 	        I  put the honey in the lips to someone</a:t>
            </a:r>
            <a:br>
              <a:rPr lang="en-US" dirty="0"/>
            </a:br>
            <a:r>
              <a:rPr lang="en-US" dirty="0"/>
              <a:t>	        ‘I  tempted someone.’</a:t>
            </a:r>
          </a:p>
          <a:p>
            <a:pPr marL="0" indent="0">
              <a:buNone/>
            </a:pPr>
            <a:r>
              <a:rPr lang="en-US" dirty="0"/>
              <a:t> 	(59)	</a:t>
            </a:r>
            <a:r>
              <a:rPr lang="en-US" dirty="0" err="1"/>
              <a:t>Puse</a:t>
            </a:r>
            <a:r>
              <a:rPr lang="en-US" dirty="0"/>
              <a:t> 	la </a:t>
            </a:r>
            <a:r>
              <a:rPr lang="en-US" dirty="0" err="1"/>
              <a:t>miel</a:t>
            </a:r>
            <a:r>
              <a:rPr lang="en-US" dirty="0"/>
              <a:t>	</a:t>
            </a:r>
            <a:r>
              <a:rPr lang="en-US" dirty="0" err="1"/>
              <a:t>en</a:t>
            </a:r>
            <a:r>
              <a:rPr lang="en-US" dirty="0"/>
              <a:t> los </a:t>
            </a:r>
            <a:r>
              <a:rPr lang="en-US" dirty="0" err="1"/>
              <a:t>labios</a:t>
            </a:r>
            <a:r>
              <a:rPr lang="en-US" dirty="0"/>
              <a:t>		de </a:t>
            </a:r>
            <a:r>
              <a:rPr lang="en-US" dirty="0" err="1"/>
              <a:t>alguien</a:t>
            </a:r>
            <a:r>
              <a:rPr lang="en-US" dirty="0"/>
              <a:t>.</a:t>
            </a:r>
            <a:br>
              <a:rPr lang="en-US" dirty="0"/>
            </a:br>
            <a:r>
              <a:rPr lang="en-US" dirty="0"/>
              <a:t>   		I put	the honey	in the lips		of someone</a:t>
            </a:r>
            <a:br>
              <a:rPr lang="en-US" dirty="0"/>
            </a:br>
            <a:r>
              <a:rPr lang="en-US" dirty="0"/>
              <a:t> 		only literal meaning ‘ put the honey in the lips of someone.’</a:t>
            </a:r>
          </a:p>
          <a:p>
            <a:pPr marL="0" indent="0">
              <a:buNone/>
            </a:pPr>
            <a:endParaRPr lang="en-US" dirty="0"/>
          </a:p>
        </p:txBody>
      </p:sp>
    </p:spTree>
    <p:extLst>
      <p:ext uri="{BB962C8B-B14F-4D97-AF65-F5344CB8AC3E}">
        <p14:creationId xmlns:p14="http://schemas.microsoft.com/office/powerpoint/2010/main" val="1116459369"/>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More </a:t>
            </a:r>
            <a:r>
              <a:rPr lang="es-ES" sz="3600" dirty="0" err="1">
                <a:solidFill>
                  <a:schemeClr val="bg1">
                    <a:lumMod val="50000"/>
                  </a:schemeClr>
                </a:solidFill>
                <a:latin typeface="Arial Black" panose="020B0A04020102020204" pitchFamily="34" charset="0"/>
              </a:rPr>
              <a:t>evidence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that</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is</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part</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verbal P</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a:bodyPr>
          <a:lstStyle/>
          <a:p>
            <a:pPr marL="0" indent="0">
              <a:buNone/>
            </a:pPr>
            <a:r>
              <a:rPr lang="en-US" dirty="0"/>
              <a:t>Catalan shows that the idiomatic meaning is possible with the dative but not with the locative, which means the locative forms a unit with the verb in (58)</a:t>
            </a:r>
          </a:p>
          <a:p>
            <a:pPr marL="0" indent="0">
              <a:buNone/>
            </a:pPr>
            <a:endParaRPr lang="en-US" dirty="0"/>
          </a:p>
          <a:p>
            <a:pPr marL="0" indent="0">
              <a:buNone/>
            </a:pPr>
            <a:r>
              <a:rPr lang="en-US" dirty="0"/>
              <a:t> 	(58) Li		</a:t>
            </a:r>
            <a:r>
              <a:rPr lang="en-US" dirty="0" err="1"/>
              <a:t>va</a:t>
            </a:r>
            <a:r>
              <a:rPr lang="en-US" dirty="0"/>
              <a:t>	</a:t>
            </a:r>
            <a:r>
              <a:rPr lang="en-US" dirty="0" err="1"/>
              <a:t>darrera</a:t>
            </a:r>
            <a:r>
              <a:rPr lang="en-US" dirty="0"/>
              <a:t>	.	</a:t>
            </a:r>
            <a:br>
              <a:rPr lang="en-US" dirty="0"/>
            </a:br>
            <a:r>
              <a:rPr lang="en-US" dirty="0"/>
              <a:t>                    </a:t>
            </a:r>
            <a:r>
              <a:rPr lang="en-US" dirty="0" err="1"/>
              <a:t>Dat</a:t>
            </a:r>
            <a:r>
              <a:rPr lang="en-US" dirty="0"/>
              <a:t>	goes	behind</a:t>
            </a:r>
            <a:br>
              <a:rPr lang="en-US" dirty="0"/>
            </a:br>
            <a:r>
              <a:rPr lang="en-US" dirty="0"/>
              <a:t> 	        </a:t>
            </a:r>
            <a:r>
              <a:rPr lang="en-US" dirty="0" err="1"/>
              <a:t>Dat</a:t>
            </a:r>
            <a:r>
              <a:rPr lang="en-US" dirty="0"/>
              <a:t> goes behind </a:t>
            </a:r>
            <a:br>
              <a:rPr lang="en-US" dirty="0"/>
            </a:br>
            <a:r>
              <a:rPr lang="en-US" dirty="0"/>
              <a:t>	        ‘ tries to imitate and satisfy him´</a:t>
            </a:r>
          </a:p>
          <a:p>
            <a:pPr marL="0" indent="0">
              <a:buNone/>
            </a:pPr>
            <a:endParaRPr lang="en-US" dirty="0"/>
          </a:p>
          <a:p>
            <a:pPr marL="0" indent="0">
              <a:buNone/>
            </a:pPr>
            <a:r>
              <a:rPr lang="en-US" dirty="0"/>
              <a:t> 	(59)	Hi		</a:t>
            </a:r>
            <a:r>
              <a:rPr lang="en-US" dirty="0" err="1"/>
              <a:t>va</a:t>
            </a:r>
            <a:r>
              <a:rPr lang="en-US" dirty="0"/>
              <a:t>	</a:t>
            </a:r>
            <a:r>
              <a:rPr lang="en-US" dirty="0" err="1"/>
              <a:t>darrera</a:t>
            </a:r>
            <a:br>
              <a:rPr lang="en-US" dirty="0"/>
            </a:br>
            <a:r>
              <a:rPr lang="en-US" dirty="0"/>
              <a:t>   		Loc		goes	behind.</a:t>
            </a:r>
          </a:p>
          <a:p>
            <a:pPr marL="0" indent="0">
              <a:buNone/>
            </a:pPr>
            <a:r>
              <a:rPr lang="en-US" dirty="0"/>
              <a:t>		goes behind him.</a:t>
            </a:r>
          </a:p>
          <a:p>
            <a:pPr marL="0" indent="0">
              <a:buNone/>
            </a:pPr>
            <a:endParaRPr lang="en-US" dirty="0"/>
          </a:p>
        </p:txBody>
      </p:sp>
    </p:spTree>
    <p:extLst>
      <p:ext uri="{BB962C8B-B14F-4D97-AF65-F5344CB8AC3E}">
        <p14:creationId xmlns:p14="http://schemas.microsoft.com/office/powerpoint/2010/main" val="3802534377"/>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a:t>
            </a:r>
            <a:r>
              <a:rPr lang="es-ES" sz="3600" dirty="0" err="1">
                <a:solidFill>
                  <a:schemeClr val="bg1">
                    <a:lumMod val="50000"/>
                  </a:schemeClr>
                </a:solidFill>
                <a:latin typeface="Arial Black" panose="020B0A04020102020204" pitchFamily="34" charset="0"/>
              </a:rPr>
              <a:t>Restrictions</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on</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complements</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locative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a:bodyPr>
          <a:lstStyle/>
          <a:p>
            <a:pPr marL="0" indent="0">
              <a:buNone/>
            </a:pPr>
            <a:r>
              <a:rPr lang="en-US" dirty="0"/>
              <a:t>They cannot be interpreted as goals.</a:t>
            </a:r>
          </a:p>
          <a:p>
            <a:pPr marL="0" indent="0">
              <a:buNone/>
            </a:pPr>
            <a:endParaRPr lang="en-US" dirty="0"/>
          </a:p>
          <a:p>
            <a:pPr marL="0" indent="0">
              <a:buNone/>
            </a:pPr>
            <a:r>
              <a:rPr lang="en-US" dirty="0"/>
              <a:t> 	(64) 	*Se 	</a:t>
            </a:r>
            <a:r>
              <a:rPr lang="en-US" dirty="0">
                <a:solidFill>
                  <a:srgbClr val="C00000"/>
                </a:solidFill>
              </a:rPr>
              <a:t>le</a:t>
            </a:r>
            <a:r>
              <a:rPr lang="en-US" baseline="-25000" dirty="0">
                <a:solidFill>
                  <a:srgbClr val="C00000"/>
                </a:solidFill>
              </a:rPr>
              <a:t>i</a:t>
            </a:r>
            <a:r>
              <a:rPr lang="en-US" dirty="0"/>
              <a:t> dirige	 [</a:t>
            </a:r>
            <a:r>
              <a:rPr lang="en-US" baseline="-25000" dirty="0">
                <a:solidFill>
                  <a:srgbClr val="FF0000"/>
                </a:solidFill>
              </a:rPr>
              <a:t>goa</a:t>
            </a:r>
            <a:r>
              <a:rPr lang="en-US" baseline="-25000" dirty="0"/>
              <a:t>l</a:t>
            </a:r>
            <a:r>
              <a:rPr lang="en-US" dirty="0"/>
              <a:t> al </a:t>
            </a:r>
            <a:r>
              <a:rPr lang="en-US" dirty="0" err="1"/>
              <a:t>lado</a:t>
            </a:r>
            <a:r>
              <a:rPr lang="en-US" dirty="0"/>
              <a:t>.  ]</a:t>
            </a:r>
            <a:br>
              <a:rPr lang="en-US" dirty="0"/>
            </a:br>
            <a:r>
              <a:rPr lang="en-US" dirty="0"/>
              <a:t> 		    se	</a:t>
            </a:r>
            <a:r>
              <a:rPr lang="en-US" dirty="0" err="1"/>
              <a:t>dat</a:t>
            </a:r>
            <a:r>
              <a:rPr lang="en-US" dirty="0"/>
              <a:t>  directs	          to the side</a:t>
            </a:r>
          </a:p>
          <a:p>
            <a:pPr marL="0" indent="0">
              <a:buNone/>
            </a:pPr>
            <a:r>
              <a:rPr lang="en-US" dirty="0"/>
              <a:t>	(65)	 * </a:t>
            </a:r>
            <a:r>
              <a:rPr lang="en-US" dirty="0">
                <a:solidFill>
                  <a:srgbClr val="C00000"/>
                </a:solidFill>
              </a:rPr>
              <a:t> le</a:t>
            </a:r>
            <a:r>
              <a:rPr lang="en-US" baseline="-25000" dirty="0">
                <a:solidFill>
                  <a:srgbClr val="C00000"/>
                </a:solidFill>
              </a:rPr>
              <a:t>i </a:t>
            </a:r>
            <a:r>
              <a:rPr lang="en-US" dirty="0" err="1"/>
              <a:t>navegó</a:t>
            </a:r>
            <a:r>
              <a:rPr lang="en-US" dirty="0"/>
              <a:t>	 [</a:t>
            </a:r>
            <a:r>
              <a:rPr lang="en-US" baseline="-25000" dirty="0">
                <a:solidFill>
                  <a:srgbClr val="FF0000"/>
                </a:solidFill>
              </a:rPr>
              <a:t>goa</a:t>
            </a:r>
            <a:r>
              <a:rPr lang="en-US" baseline="-25000" dirty="0"/>
              <a:t>l</a:t>
            </a:r>
            <a:r>
              <a:rPr lang="en-US" dirty="0"/>
              <a:t> </a:t>
            </a:r>
            <a:r>
              <a:rPr lang="en-US" dirty="0" err="1"/>
              <a:t>debajo</a:t>
            </a:r>
            <a:r>
              <a:rPr lang="en-US" dirty="0"/>
              <a:t> ] </a:t>
            </a:r>
            <a:br>
              <a:rPr lang="en-US" dirty="0"/>
            </a:br>
            <a:r>
              <a:rPr lang="en-US" dirty="0"/>
              <a:t>		    </a:t>
            </a:r>
            <a:r>
              <a:rPr lang="en-US" dirty="0" err="1"/>
              <a:t>Dat</a:t>
            </a:r>
            <a:r>
              <a:rPr lang="en-US" dirty="0"/>
              <a:t>	 navigate    under  	</a:t>
            </a:r>
          </a:p>
          <a:p>
            <a:pPr marL="0" indent="0">
              <a:buNone/>
            </a:pPr>
            <a:r>
              <a:rPr lang="en-US" dirty="0"/>
              <a:t> 		</a:t>
            </a:r>
          </a:p>
        </p:txBody>
      </p:sp>
    </p:spTree>
    <p:extLst>
      <p:ext uri="{BB962C8B-B14F-4D97-AF65-F5344CB8AC3E}">
        <p14:creationId xmlns:p14="http://schemas.microsoft.com/office/powerpoint/2010/main" val="436208625"/>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a:t>
            </a:r>
            <a:r>
              <a:rPr lang="es-ES" sz="3600" dirty="0" err="1">
                <a:solidFill>
                  <a:schemeClr val="bg1">
                    <a:lumMod val="50000"/>
                  </a:schemeClr>
                </a:solidFill>
                <a:latin typeface="Arial Black" panose="020B0A04020102020204" pitchFamily="34" charset="0"/>
              </a:rPr>
              <a:t>Complements</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locative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lnSpcReduction="10000"/>
          </a:bodyPr>
          <a:lstStyle/>
          <a:p>
            <a:pPr marL="0" indent="0">
              <a:buNone/>
            </a:pPr>
            <a:r>
              <a:rPr lang="en-US" dirty="0"/>
              <a:t>But they cannot be Goals, or be under verbs that take goals.</a:t>
            </a:r>
          </a:p>
          <a:p>
            <a:pPr marL="0" indent="0">
              <a:buNone/>
            </a:pPr>
            <a:endParaRPr lang="en-US" dirty="0"/>
          </a:p>
          <a:p>
            <a:pPr marL="0" indent="0">
              <a:buNone/>
            </a:pPr>
            <a:r>
              <a:rPr lang="en-US" dirty="0"/>
              <a:t> 	(64) 	*</a:t>
            </a:r>
            <a:r>
              <a:rPr lang="es-ES_tradnl" dirty="0"/>
              <a:t>Se 	</a:t>
            </a:r>
            <a:r>
              <a:rPr lang="es-ES_tradnl" dirty="0" err="1">
                <a:solidFill>
                  <a:srgbClr val="C00000"/>
                </a:solidFill>
              </a:rPr>
              <a:t>le</a:t>
            </a:r>
            <a:r>
              <a:rPr lang="es-ES_tradnl" baseline="-25000" dirty="0" err="1">
                <a:solidFill>
                  <a:srgbClr val="C00000"/>
                </a:solidFill>
              </a:rPr>
              <a:t>i</a:t>
            </a:r>
            <a:r>
              <a:rPr lang="es-ES_tradnl" dirty="0"/>
              <a:t> dirige	(hacia)  	[</a:t>
            </a:r>
            <a:r>
              <a:rPr lang="es-ES_tradnl" baseline="-25000" dirty="0" err="1">
                <a:solidFill>
                  <a:srgbClr val="FF0000"/>
                </a:solidFill>
              </a:rPr>
              <a:t>goa</a:t>
            </a:r>
            <a:r>
              <a:rPr lang="es-ES_tradnl" baseline="-25000" dirty="0" err="1"/>
              <a:t>l</a:t>
            </a:r>
            <a:r>
              <a:rPr lang="es-ES_tradnl" dirty="0"/>
              <a:t> el lado.  ]</a:t>
            </a:r>
            <a:br>
              <a:rPr lang="es-ES_tradnl" dirty="0"/>
            </a:br>
            <a:r>
              <a:rPr lang="es-ES_tradnl" dirty="0"/>
              <a:t> 		    se	</a:t>
            </a:r>
            <a:r>
              <a:rPr lang="es-ES_tradnl" dirty="0" err="1"/>
              <a:t>dat</a:t>
            </a:r>
            <a:r>
              <a:rPr lang="es-ES_tradnl" dirty="0"/>
              <a:t>  </a:t>
            </a:r>
            <a:r>
              <a:rPr lang="es-ES_tradnl" dirty="0" err="1"/>
              <a:t>directs</a:t>
            </a:r>
            <a:r>
              <a:rPr lang="es-ES_tradnl" dirty="0"/>
              <a:t>	  </a:t>
            </a:r>
            <a:r>
              <a:rPr lang="es-ES_tradnl" dirty="0" err="1"/>
              <a:t>towards</a:t>
            </a:r>
            <a:r>
              <a:rPr lang="es-ES_tradnl" dirty="0"/>
              <a:t>        to </a:t>
            </a:r>
            <a:r>
              <a:rPr lang="es-ES_tradnl" dirty="0" err="1"/>
              <a:t>the</a:t>
            </a:r>
            <a:r>
              <a:rPr lang="es-ES_tradnl" dirty="0"/>
              <a:t> </a:t>
            </a:r>
            <a:r>
              <a:rPr lang="es-ES_tradnl" dirty="0" err="1"/>
              <a:t>side</a:t>
            </a:r>
            <a:endParaRPr lang="es-ES_tradnl" dirty="0"/>
          </a:p>
          <a:p>
            <a:pPr marL="0" indent="0">
              <a:buNone/>
            </a:pPr>
            <a:r>
              <a:rPr lang="es-ES_tradnl" dirty="0"/>
              <a:t>	(65)	 * </a:t>
            </a:r>
            <a:r>
              <a:rPr lang="es-ES_tradnl" dirty="0">
                <a:solidFill>
                  <a:srgbClr val="C00000"/>
                </a:solidFill>
              </a:rPr>
              <a:t> </a:t>
            </a:r>
            <a:r>
              <a:rPr lang="es-ES_tradnl" dirty="0" err="1">
                <a:solidFill>
                  <a:srgbClr val="C00000"/>
                </a:solidFill>
              </a:rPr>
              <a:t>le</a:t>
            </a:r>
            <a:r>
              <a:rPr lang="es-ES_tradnl" baseline="-25000" dirty="0" err="1">
                <a:solidFill>
                  <a:srgbClr val="C00000"/>
                </a:solidFill>
              </a:rPr>
              <a:t>i</a:t>
            </a:r>
            <a:r>
              <a:rPr lang="es-ES_tradnl" baseline="-25000" dirty="0">
                <a:solidFill>
                  <a:srgbClr val="C00000"/>
                </a:solidFill>
              </a:rPr>
              <a:t> </a:t>
            </a:r>
            <a:r>
              <a:rPr lang="es-ES_tradnl" dirty="0"/>
              <a:t>navegó	 	(hacia)	 [</a:t>
            </a:r>
            <a:r>
              <a:rPr lang="es-ES_tradnl" baseline="-25000" dirty="0" err="1">
                <a:solidFill>
                  <a:srgbClr val="FF0000"/>
                </a:solidFill>
              </a:rPr>
              <a:t>goa</a:t>
            </a:r>
            <a:r>
              <a:rPr lang="es-ES_tradnl" baseline="-25000" dirty="0" err="1"/>
              <a:t>l</a:t>
            </a:r>
            <a:r>
              <a:rPr lang="es-ES_tradnl" dirty="0"/>
              <a:t> debajo ] </a:t>
            </a:r>
            <a:br>
              <a:rPr lang="es-ES_tradnl" dirty="0"/>
            </a:br>
            <a:r>
              <a:rPr lang="es-ES_tradnl" dirty="0"/>
              <a:t>		    </a:t>
            </a:r>
            <a:r>
              <a:rPr lang="es-ES_tradnl" dirty="0" err="1"/>
              <a:t>Dat</a:t>
            </a:r>
            <a:r>
              <a:rPr lang="es-ES_tradnl" dirty="0"/>
              <a:t>	 </a:t>
            </a:r>
            <a:r>
              <a:rPr lang="es-ES_tradnl" dirty="0" err="1"/>
              <a:t>navigage</a:t>
            </a:r>
            <a:r>
              <a:rPr lang="es-ES_tradnl" dirty="0"/>
              <a:t> 	</a:t>
            </a:r>
            <a:r>
              <a:rPr lang="es-ES_tradnl" dirty="0" err="1"/>
              <a:t>towards</a:t>
            </a:r>
            <a:r>
              <a:rPr lang="es-ES_tradnl" dirty="0"/>
              <a:t>.      </a:t>
            </a:r>
            <a:r>
              <a:rPr lang="es-ES_tradnl" dirty="0" err="1"/>
              <a:t>under</a:t>
            </a:r>
            <a:r>
              <a:rPr lang="es-ES_tradnl" dirty="0"/>
              <a:t>  </a:t>
            </a:r>
          </a:p>
          <a:p>
            <a:pPr marL="0" indent="0">
              <a:buNone/>
            </a:pPr>
            <a:r>
              <a:rPr lang="es-ES_tradnl" dirty="0"/>
              <a:t>	(66)       Le resbaló		delante</a:t>
            </a:r>
            <a:br>
              <a:rPr lang="es-ES_tradnl" dirty="0"/>
            </a:br>
            <a:r>
              <a:rPr lang="es-ES_tradnl" dirty="0"/>
              <a:t>   		  </a:t>
            </a:r>
            <a:r>
              <a:rPr lang="es-ES_tradnl" dirty="0" err="1"/>
              <a:t>Dat</a:t>
            </a:r>
            <a:r>
              <a:rPr lang="es-ES_tradnl" dirty="0"/>
              <a:t>  </a:t>
            </a:r>
            <a:r>
              <a:rPr lang="es-ES_tradnl" dirty="0" err="1"/>
              <a:t>slipped</a:t>
            </a:r>
            <a:r>
              <a:rPr lang="es-ES_tradnl" dirty="0"/>
              <a:t>	in </a:t>
            </a:r>
            <a:r>
              <a:rPr lang="es-ES_tradnl" dirty="0" err="1"/>
              <a:t>front</a:t>
            </a:r>
            <a:endParaRPr lang="es-ES_tradnl" dirty="0"/>
          </a:p>
          <a:p>
            <a:pPr marL="0" indent="0">
              <a:buNone/>
            </a:pPr>
            <a:r>
              <a:rPr lang="es-ES_tradnl" dirty="0"/>
              <a:t>            (67)	 * Le resbaló		hacia 		delante</a:t>
            </a:r>
            <a:br>
              <a:rPr lang="es-ES_tradnl" dirty="0"/>
            </a:br>
            <a:r>
              <a:rPr lang="es-ES_tradnl" dirty="0"/>
              <a:t>   		  </a:t>
            </a:r>
            <a:r>
              <a:rPr lang="es-ES_tradnl" dirty="0" err="1"/>
              <a:t>Dat</a:t>
            </a:r>
            <a:r>
              <a:rPr lang="es-ES_tradnl" dirty="0"/>
              <a:t>  </a:t>
            </a:r>
            <a:r>
              <a:rPr lang="es-ES_tradnl" dirty="0" err="1"/>
              <a:t>slipped</a:t>
            </a:r>
            <a:r>
              <a:rPr lang="es-ES_tradnl" dirty="0"/>
              <a:t>	</a:t>
            </a:r>
            <a:r>
              <a:rPr lang="es-ES_tradnl" dirty="0" err="1"/>
              <a:t>towards</a:t>
            </a:r>
            <a:r>
              <a:rPr lang="es-ES_tradnl" dirty="0"/>
              <a:t> 	in </a:t>
            </a:r>
            <a:r>
              <a:rPr lang="es-ES_tradnl" dirty="0" err="1"/>
              <a:t>front</a:t>
            </a:r>
            <a:endParaRPr lang="es-ES_tradnl" dirty="0"/>
          </a:p>
          <a:p>
            <a:pPr marL="0" indent="0">
              <a:buNone/>
            </a:pPr>
            <a:endParaRPr lang="es-ES_tradnl" dirty="0"/>
          </a:p>
          <a:p>
            <a:pPr marL="0" indent="0">
              <a:buNone/>
            </a:pPr>
            <a:r>
              <a:rPr lang="en-US" dirty="0"/>
              <a:t> 		</a:t>
            </a:r>
          </a:p>
        </p:txBody>
      </p:sp>
    </p:spTree>
    <p:extLst>
      <p:ext uri="{BB962C8B-B14F-4D97-AF65-F5344CB8AC3E}">
        <p14:creationId xmlns:p14="http://schemas.microsoft.com/office/powerpoint/2010/main" val="1057399555"/>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a:t>
            </a:r>
            <a:r>
              <a:rPr lang="es-ES" sz="3600" dirty="0" err="1">
                <a:solidFill>
                  <a:schemeClr val="bg1">
                    <a:lumMod val="50000"/>
                  </a:schemeClr>
                </a:solidFill>
                <a:latin typeface="Arial Black" panose="020B0A04020102020204" pitchFamily="34" charset="0"/>
              </a:rPr>
              <a:t>Complements</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locative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a:bodyPr>
          <a:lstStyle/>
          <a:p>
            <a:pPr marL="0" indent="0">
              <a:buNone/>
            </a:pPr>
            <a:r>
              <a:rPr lang="en-US" dirty="0"/>
              <a:t>However, the locative PP can be embedded with other prepositions which indicate path.</a:t>
            </a:r>
          </a:p>
          <a:p>
            <a:pPr marL="457200" lvl="1" indent="0">
              <a:buNone/>
            </a:pPr>
            <a:r>
              <a:rPr lang="en-US" dirty="0"/>
              <a:t>(68) </a:t>
            </a:r>
            <a:r>
              <a:rPr lang="es-ES" sz="3000" dirty="0"/>
              <a:t>a. A Juan	</a:t>
            </a:r>
            <a:r>
              <a:rPr lang="es-ES" sz="3000" dirty="0" err="1">
                <a:solidFill>
                  <a:srgbClr val="FF0000"/>
                </a:solidFill>
              </a:rPr>
              <a:t>Le</a:t>
            </a:r>
            <a:r>
              <a:rPr lang="es-ES" sz="3000" baseline="-25000" dirty="0" err="1">
                <a:solidFill>
                  <a:srgbClr val="FF0000"/>
                </a:solidFill>
              </a:rPr>
              <a:t>i</a:t>
            </a:r>
            <a:r>
              <a:rPr lang="es-ES" sz="3000" dirty="0"/>
              <a:t>     	pasó	  	[</a:t>
            </a:r>
            <a:r>
              <a:rPr lang="es-ES" sz="3000" baseline="-25000" dirty="0" err="1"/>
              <a:t>PATHP</a:t>
            </a:r>
            <a:r>
              <a:rPr lang="es-ES" sz="3000" b="1" dirty="0" err="1"/>
              <a:t>por</a:t>
            </a:r>
            <a:r>
              <a:rPr lang="es-ES" sz="3000" dirty="0"/>
              <a:t> [</a:t>
            </a:r>
            <a:r>
              <a:rPr lang="es-ES" sz="3000" baseline="-25000" dirty="0" err="1"/>
              <a:t>LocP</a:t>
            </a:r>
            <a:r>
              <a:rPr lang="es-ES" sz="3000" baseline="-25000" dirty="0"/>
              <a:t> </a:t>
            </a:r>
            <a:r>
              <a:rPr lang="es-ES" sz="3000" dirty="0"/>
              <a:t>al lado </a:t>
            </a:r>
            <a:r>
              <a:rPr lang="es-ES" sz="3000" dirty="0">
                <a:solidFill>
                  <a:srgbClr val="FF0000"/>
                </a:solidFill>
              </a:rPr>
              <a:t>t</a:t>
            </a:r>
            <a:r>
              <a:rPr lang="es-ES" sz="3000" baseline="-25000" dirty="0">
                <a:solidFill>
                  <a:srgbClr val="FF0000"/>
                </a:solidFill>
              </a:rPr>
              <a:t>i</a:t>
            </a:r>
            <a:r>
              <a:rPr lang="es-ES" sz="3000" dirty="0">
                <a:solidFill>
                  <a:srgbClr val="FF0000"/>
                </a:solidFill>
              </a:rPr>
              <a:t>]</a:t>
            </a:r>
            <a:br>
              <a:rPr lang="es-ES" sz="3000" dirty="0"/>
            </a:br>
            <a:r>
              <a:rPr lang="es-ES" sz="3000" dirty="0"/>
              <a:t>    	     a Juan 	DAT	 </a:t>
            </a:r>
            <a:r>
              <a:rPr lang="es-ES" sz="3000" dirty="0" err="1"/>
              <a:t>went</a:t>
            </a:r>
            <a:r>
              <a:rPr lang="es-ES" sz="3000" dirty="0"/>
              <a:t>    	</a:t>
            </a:r>
            <a:r>
              <a:rPr lang="es-ES" sz="3000" dirty="0" err="1"/>
              <a:t>by</a:t>
            </a:r>
            <a:r>
              <a:rPr lang="es-ES" sz="3000" dirty="0"/>
              <a:t> 	</a:t>
            </a:r>
            <a:r>
              <a:rPr lang="es-ES" sz="3000" dirty="0" err="1"/>
              <a:t>the</a:t>
            </a:r>
            <a:r>
              <a:rPr lang="es-ES" sz="3000" dirty="0"/>
              <a:t> </a:t>
            </a:r>
            <a:r>
              <a:rPr lang="es-ES" sz="3000" dirty="0" err="1"/>
              <a:t>side</a:t>
            </a:r>
            <a:br>
              <a:rPr lang="es-ES" sz="3000" dirty="0"/>
            </a:br>
            <a:r>
              <a:rPr lang="es-ES" sz="3000" dirty="0"/>
              <a:t>     ‘</a:t>
            </a:r>
            <a:r>
              <a:rPr lang="es-ES" sz="3000" dirty="0" err="1"/>
              <a:t>It</a:t>
            </a:r>
            <a:r>
              <a:rPr lang="es-ES" sz="3000" dirty="0"/>
              <a:t> </a:t>
            </a:r>
            <a:r>
              <a:rPr lang="es-ES" sz="3000" dirty="0" err="1"/>
              <a:t>went</a:t>
            </a:r>
            <a:r>
              <a:rPr lang="es-ES" sz="3000" dirty="0"/>
              <a:t> </a:t>
            </a:r>
            <a:r>
              <a:rPr lang="es-ES" sz="3000" dirty="0" err="1"/>
              <a:t>by</a:t>
            </a:r>
            <a:r>
              <a:rPr lang="es-ES" sz="3000" dirty="0"/>
              <a:t> </a:t>
            </a:r>
            <a:r>
              <a:rPr lang="es-ES" sz="3000" dirty="0" err="1"/>
              <a:t>its</a:t>
            </a:r>
            <a:r>
              <a:rPr lang="es-ES" sz="3000" dirty="0"/>
              <a:t> </a:t>
            </a:r>
            <a:r>
              <a:rPr lang="es-ES" sz="3000" dirty="0" err="1"/>
              <a:t>side</a:t>
            </a:r>
            <a:r>
              <a:rPr lang="es-ES" sz="3000" dirty="0"/>
              <a:t>.’</a:t>
            </a:r>
          </a:p>
          <a:p>
            <a:pPr marL="0" indent="0">
              <a:buNone/>
            </a:pPr>
            <a:r>
              <a:rPr lang="es-ES" sz="3000" dirty="0"/>
              <a:t>	</a:t>
            </a:r>
            <a:r>
              <a:rPr lang="es-ES" sz="3000" dirty="0" err="1"/>
              <a:t>b.</a:t>
            </a:r>
            <a:r>
              <a:rPr lang="es-ES" sz="3000" dirty="0" err="1">
                <a:solidFill>
                  <a:srgbClr val="FF0000"/>
                </a:solidFill>
              </a:rPr>
              <a:t>Le</a:t>
            </a:r>
            <a:r>
              <a:rPr lang="es-ES" sz="3000" baseline="-25000" dirty="0" err="1">
                <a:solidFill>
                  <a:srgbClr val="FF0000"/>
                </a:solidFill>
              </a:rPr>
              <a:t>i</a:t>
            </a:r>
            <a:r>
              <a:rPr lang="es-ES" sz="3000" dirty="0"/>
              <a:t> sacó 		el clavo 	[</a:t>
            </a:r>
            <a:r>
              <a:rPr lang="es-ES" sz="3000" baseline="-25000" dirty="0" err="1"/>
              <a:t>PATHP</a:t>
            </a:r>
            <a:r>
              <a:rPr lang="es-ES" sz="3000" b="1" dirty="0" err="1"/>
              <a:t>de</a:t>
            </a:r>
            <a:r>
              <a:rPr lang="es-ES" sz="3000" b="1" dirty="0"/>
              <a:t> [</a:t>
            </a:r>
            <a:r>
              <a:rPr lang="es-ES" sz="3000" baseline="-25000" dirty="0" err="1"/>
              <a:t>LocP</a:t>
            </a:r>
            <a:r>
              <a:rPr lang="es-ES" sz="3000" baseline="-25000" dirty="0"/>
              <a:t> </a:t>
            </a:r>
            <a:r>
              <a:rPr lang="es-ES" sz="3000" dirty="0"/>
              <a:t>dentro </a:t>
            </a:r>
            <a:r>
              <a:rPr lang="es-ES" sz="3000" dirty="0">
                <a:solidFill>
                  <a:srgbClr val="FF0000"/>
                </a:solidFill>
              </a:rPr>
              <a:t>t</a:t>
            </a:r>
            <a:r>
              <a:rPr lang="es-ES" sz="3000" baseline="-25000" dirty="0">
                <a:solidFill>
                  <a:srgbClr val="FF0000"/>
                </a:solidFill>
              </a:rPr>
              <a:t>i</a:t>
            </a:r>
            <a:r>
              <a:rPr lang="es-ES" sz="3000" dirty="0"/>
              <a:t>]]</a:t>
            </a:r>
            <a:br>
              <a:rPr lang="es-ES" sz="3000" dirty="0"/>
            </a:br>
            <a:r>
              <a:rPr lang="es-ES" sz="3000" dirty="0"/>
              <a:t>                CLD </a:t>
            </a:r>
            <a:r>
              <a:rPr lang="es-ES" sz="3000" dirty="0" err="1"/>
              <a:t>extracted</a:t>
            </a:r>
            <a:r>
              <a:rPr lang="es-ES" sz="3000" dirty="0"/>
              <a:t> 	</a:t>
            </a:r>
            <a:r>
              <a:rPr lang="es-ES" sz="3000" dirty="0" err="1"/>
              <a:t>the</a:t>
            </a:r>
            <a:r>
              <a:rPr lang="es-ES" sz="3000" dirty="0"/>
              <a:t> </a:t>
            </a:r>
            <a:r>
              <a:rPr lang="es-ES" sz="3000" dirty="0" err="1"/>
              <a:t>nail</a:t>
            </a:r>
            <a:r>
              <a:rPr lang="es-ES" sz="3000" dirty="0"/>
              <a:t> 	</a:t>
            </a:r>
            <a:r>
              <a:rPr lang="es-ES" sz="3000" dirty="0" err="1"/>
              <a:t>from</a:t>
            </a:r>
            <a:r>
              <a:rPr lang="es-ES" sz="3000" dirty="0"/>
              <a:t> </a:t>
            </a:r>
            <a:r>
              <a:rPr lang="es-ES" sz="3000" dirty="0" err="1"/>
              <a:t>inside</a:t>
            </a:r>
            <a:br>
              <a:rPr lang="es-ES" sz="3000" dirty="0"/>
            </a:br>
            <a:r>
              <a:rPr lang="es-ES" sz="3000" dirty="0"/>
              <a:t>  	    ‘S/he </a:t>
            </a:r>
            <a:r>
              <a:rPr lang="es-ES" sz="3000" dirty="0" err="1"/>
              <a:t>extracted</a:t>
            </a:r>
            <a:r>
              <a:rPr lang="es-ES" sz="3000" dirty="0"/>
              <a:t> </a:t>
            </a:r>
            <a:r>
              <a:rPr lang="es-ES" sz="3000" dirty="0" err="1"/>
              <a:t>the</a:t>
            </a:r>
            <a:r>
              <a:rPr lang="es-ES" sz="3000" dirty="0"/>
              <a:t> </a:t>
            </a:r>
            <a:r>
              <a:rPr lang="es-ES" sz="3000" dirty="0" err="1"/>
              <a:t>nail</a:t>
            </a:r>
            <a:r>
              <a:rPr lang="es-ES" sz="3000" dirty="0"/>
              <a:t> </a:t>
            </a:r>
            <a:r>
              <a:rPr lang="es-ES" sz="3000" dirty="0" err="1"/>
              <a:t>from</a:t>
            </a:r>
            <a:r>
              <a:rPr lang="es-ES" sz="3000" dirty="0"/>
              <a:t> </a:t>
            </a:r>
            <a:r>
              <a:rPr lang="es-ES" sz="3000" dirty="0" err="1"/>
              <a:t>inside</a:t>
            </a:r>
            <a:r>
              <a:rPr lang="es-ES" sz="3000" dirty="0"/>
              <a:t>.’</a:t>
            </a:r>
          </a:p>
          <a:p>
            <a:pPr marL="0" indent="0">
              <a:buNone/>
            </a:pPr>
            <a:r>
              <a:rPr lang="es-ES" sz="3000" dirty="0"/>
              <a:t>		</a:t>
            </a:r>
            <a:endParaRPr lang="es-ES_tradnl" dirty="0"/>
          </a:p>
          <a:p>
            <a:pPr marL="0" indent="0">
              <a:buNone/>
            </a:pPr>
            <a:r>
              <a:rPr lang="en-US" dirty="0"/>
              <a:t> 		</a:t>
            </a:r>
          </a:p>
        </p:txBody>
      </p:sp>
    </p:spTree>
    <p:extLst>
      <p:ext uri="{BB962C8B-B14F-4D97-AF65-F5344CB8AC3E}">
        <p14:creationId xmlns:p14="http://schemas.microsoft.com/office/powerpoint/2010/main" val="3782260693"/>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a:t>
            </a:r>
            <a:r>
              <a:rPr lang="es-ES" sz="3600" dirty="0" err="1">
                <a:solidFill>
                  <a:schemeClr val="bg1">
                    <a:lumMod val="50000"/>
                  </a:schemeClr>
                </a:solidFill>
                <a:latin typeface="Arial Black" panose="020B0A04020102020204" pitchFamily="34" charset="0"/>
              </a:rPr>
              <a:t>Complements</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locative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a:bodyPr>
          <a:lstStyle/>
          <a:p>
            <a:pPr marL="0" indent="0">
              <a:buNone/>
            </a:pPr>
            <a:r>
              <a:rPr lang="en-US" dirty="0"/>
              <a:t>However, the locative PP can be embedded with other prepositions which indicate path:</a:t>
            </a:r>
          </a:p>
          <a:p>
            <a:pPr marL="0" indent="0">
              <a:buNone/>
            </a:pPr>
            <a:endParaRPr lang="en-US" dirty="0"/>
          </a:p>
          <a:p>
            <a:pPr marL="0" indent="0">
              <a:buNone/>
            </a:pPr>
            <a:r>
              <a:rPr lang="es-ES" sz="3000" dirty="0"/>
              <a:t>		</a:t>
            </a:r>
            <a:endParaRPr lang="es-ES_tradnl" dirty="0"/>
          </a:p>
          <a:p>
            <a:pPr marL="0" indent="0">
              <a:buNone/>
            </a:pPr>
            <a:r>
              <a:rPr lang="en-US" dirty="0"/>
              <a:t> 		</a:t>
            </a:r>
          </a:p>
        </p:txBody>
      </p:sp>
      <p:cxnSp>
        <p:nvCxnSpPr>
          <p:cNvPr id="4" name="Straight Connector 3">
            <a:extLst>
              <a:ext uri="{FF2B5EF4-FFF2-40B4-BE49-F238E27FC236}">
                <a16:creationId xmlns:a16="http://schemas.microsoft.com/office/drawing/2014/main" id="{0D4DCBF5-074D-6246-B753-91F31C735B88}"/>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1D6CE29-3C42-BD4F-B08D-1D8661DF50EE}"/>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F3BBE60-7E6F-1646-9F24-FE99D072D7BC}"/>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18394CD-B390-EE41-8332-B1F077CC85AA}"/>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63EC28A-9F29-F949-88A3-67096519DB77}"/>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7B84025-97CC-244C-8DFB-D4E95E3BAF1A}"/>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1B1F1C8-D98D-3E49-8685-F0C31022EE9C}"/>
              </a:ext>
            </a:extLst>
          </p:cNvPr>
          <p:cNvSpPr txBox="1"/>
          <p:nvPr/>
        </p:nvSpPr>
        <p:spPr>
          <a:xfrm>
            <a:off x="5377034" y="4043641"/>
            <a:ext cx="1127360" cy="369332"/>
          </a:xfrm>
          <a:prstGeom prst="rect">
            <a:avLst/>
          </a:prstGeom>
          <a:noFill/>
        </p:spPr>
        <p:txBody>
          <a:bodyPr wrap="none" rtlCol="0">
            <a:spAutoFit/>
          </a:bodyPr>
          <a:lstStyle/>
          <a:p>
            <a:r>
              <a:rPr lang="en-US" dirty="0">
                <a:solidFill>
                  <a:srgbClr val="00B0F0"/>
                </a:solidFill>
              </a:rPr>
              <a:t>Locative P</a:t>
            </a:r>
          </a:p>
        </p:txBody>
      </p:sp>
      <p:cxnSp>
        <p:nvCxnSpPr>
          <p:cNvPr id="12" name="Straight Connector 11">
            <a:extLst>
              <a:ext uri="{FF2B5EF4-FFF2-40B4-BE49-F238E27FC236}">
                <a16:creationId xmlns:a16="http://schemas.microsoft.com/office/drawing/2014/main" id="{1CFB4E3A-46D2-F247-ADD4-6533A6BBED30}"/>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0FF4A53-B871-E447-9449-ACEB7B86358E}"/>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108C64B-78A8-664E-88EB-2C2F6D21087E}"/>
              </a:ext>
            </a:extLst>
          </p:cNvPr>
          <p:cNvSpPr txBox="1"/>
          <p:nvPr/>
        </p:nvSpPr>
        <p:spPr>
          <a:xfrm>
            <a:off x="3667538" y="1894097"/>
            <a:ext cx="936475" cy="369332"/>
          </a:xfrm>
          <a:prstGeom prst="rect">
            <a:avLst/>
          </a:prstGeom>
          <a:noFill/>
        </p:spPr>
        <p:txBody>
          <a:bodyPr wrap="none" rtlCol="0">
            <a:spAutoFit/>
          </a:bodyPr>
          <a:lstStyle/>
          <a:p>
            <a:r>
              <a:rPr lang="en-US" dirty="0">
                <a:solidFill>
                  <a:srgbClr val="FF0000"/>
                </a:solidFill>
              </a:rPr>
              <a:t>L Appl P</a:t>
            </a:r>
          </a:p>
        </p:txBody>
      </p:sp>
      <p:sp>
        <p:nvSpPr>
          <p:cNvPr id="17" name="TextBox 16">
            <a:extLst>
              <a:ext uri="{FF2B5EF4-FFF2-40B4-BE49-F238E27FC236}">
                <a16:creationId xmlns:a16="http://schemas.microsoft.com/office/drawing/2014/main" id="{29059C8C-AD84-6E42-B266-2866C765BBBB}"/>
              </a:ext>
            </a:extLst>
          </p:cNvPr>
          <p:cNvSpPr txBox="1"/>
          <p:nvPr/>
        </p:nvSpPr>
        <p:spPr>
          <a:xfrm>
            <a:off x="2428112" y="3411436"/>
            <a:ext cx="237566" cy="369332"/>
          </a:xfrm>
          <a:prstGeom prst="rect">
            <a:avLst/>
          </a:prstGeom>
          <a:noFill/>
        </p:spPr>
        <p:txBody>
          <a:bodyPr wrap="none" rtlCol="0">
            <a:spAutoFit/>
          </a:bodyPr>
          <a:lstStyle/>
          <a:p>
            <a:r>
              <a:rPr lang="en-US" dirty="0"/>
              <a:t> </a:t>
            </a:r>
          </a:p>
        </p:txBody>
      </p:sp>
      <p:sp>
        <p:nvSpPr>
          <p:cNvPr id="34" name="TextBox 33">
            <a:extLst>
              <a:ext uri="{FF2B5EF4-FFF2-40B4-BE49-F238E27FC236}">
                <a16:creationId xmlns:a16="http://schemas.microsoft.com/office/drawing/2014/main" id="{58DD3499-8476-634A-987C-6B7EFFA8D615}"/>
              </a:ext>
            </a:extLst>
          </p:cNvPr>
          <p:cNvSpPr txBox="1"/>
          <p:nvPr/>
        </p:nvSpPr>
        <p:spPr>
          <a:xfrm>
            <a:off x="4790661" y="3298701"/>
            <a:ext cx="777136" cy="369332"/>
          </a:xfrm>
          <a:prstGeom prst="rect">
            <a:avLst/>
          </a:prstGeom>
          <a:noFill/>
        </p:spPr>
        <p:txBody>
          <a:bodyPr wrap="none" rtlCol="0">
            <a:spAutoFit/>
          </a:bodyPr>
          <a:lstStyle/>
          <a:p>
            <a:r>
              <a:rPr lang="en-US" dirty="0">
                <a:solidFill>
                  <a:srgbClr val="00B0F0"/>
                </a:solidFill>
              </a:rPr>
              <a:t>Path P</a:t>
            </a:r>
          </a:p>
        </p:txBody>
      </p:sp>
      <p:sp>
        <p:nvSpPr>
          <p:cNvPr id="35" name="TextBox 34">
            <a:extLst>
              <a:ext uri="{FF2B5EF4-FFF2-40B4-BE49-F238E27FC236}">
                <a16:creationId xmlns:a16="http://schemas.microsoft.com/office/drawing/2014/main" id="{245F23E9-ADCC-354F-8066-24802430EA38}"/>
              </a:ext>
            </a:extLst>
          </p:cNvPr>
          <p:cNvSpPr txBox="1"/>
          <p:nvPr/>
        </p:nvSpPr>
        <p:spPr>
          <a:xfrm>
            <a:off x="4892885" y="5010430"/>
            <a:ext cx="867545" cy="646331"/>
          </a:xfrm>
          <a:prstGeom prst="rect">
            <a:avLst/>
          </a:prstGeom>
          <a:noFill/>
        </p:spPr>
        <p:txBody>
          <a:bodyPr wrap="none" rtlCol="0">
            <a:spAutoFit/>
          </a:bodyPr>
          <a:lstStyle/>
          <a:p>
            <a:r>
              <a:rPr lang="en-US" dirty="0" err="1"/>
              <a:t>encima</a:t>
            </a:r>
            <a:br>
              <a:rPr lang="en-US" dirty="0"/>
            </a:br>
            <a:r>
              <a:rPr lang="en-US" dirty="0"/>
              <a:t>under</a:t>
            </a:r>
          </a:p>
        </p:txBody>
      </p:sp>
      <p:sp>
        <p:nvSpPr>
          <p:cNvPr id="36" name="TextBox 35">
            <a:extLst>
              <a:ext uri="{FF2B5EF4-FFF2-40B4-BE49-F238E27FC236}">
                <a16:creationId xmlns:a16="http://schemas.microsoft.com/office/drawing/2014/main" id="{E328C289-F4CA-D649-BDCD-B7494A3C4B1C}"/>
              </a:ext>
            </a:extLst>
          </p:cNvPr>
          <p:cNvSpPr txBox="1"/>
          <p:nvPr/>
        </p:nvSpPr>
        <p:spPr>
          <a:xfrm>
            <a:off x="4147450" y="4505396"/>
            <a:ext cx="500650" cy="646331"/>
          </a:xfrm>
          <a:prstGeom prst="rect">
            <a:avLst/>
          </a:prstGeom>
          <a:noFill/>
        </p:spPr>
        <p:txBody>
          <a:bodyPr wrap="none" rtlCol="0">
            <a:spAutoFit/>
          </a:bodyPr>
          <a:lstStyle/>
          <a:p>
            <a:r>
              <a:rPr lang="en-US" dirty="0"/>
              <a:t>Por</a:t>
            </a:r>
          </a:p>
          <a:p>
            <a:r>
              <a:rPr lang="en-US" dirty="0"/>
              <a:t>by</a:t>
            </a:r>
          </a:p>
        </p:txBody>
      </p:sp>
      <p:cxnSp>
        <p:nvCxnSpPr>
          <p:cNvPr id="38" name="Straight Connector 37">
            <a:extLst>
              <a:ext uri="{FF2B5EF4-FFF2-40B4-BE49-F238E27FC236}">
                <a16:creationId xmlns:a16="http://schemas.microsoft.com/office/drawing/2014/main" id="{599BDCDA-2DEA-8A45-9C6E-096B5DB33444}"/>
              </a:ext>
            </a:extLst>
          </p:cNvPr>
          <p:cNvCxnSpPr/>
          <p:nvPr/>
        </p:nvCxnSpPr>
        <p:spPr>
          <a:xfrm>
            <a:off x="6221896" y="5675243"/>
            <a:ext cx="0" cy="5168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8C91801-F03D-964E-B652-7F6A1EDE2640}"/>
              </a:ext>
            </a:extLst>
          </p:cNvPr>
          <p:cNvCxnSpPr/>
          <p:nvPr/>
        </p:nvCxnSpPr>
        <p:spPr>
          <a:xfrm flipH="1">
            <a:off x="2862470" y="6202017"/>
            <a:ext cx="33693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1416A2D-165B-5A4A-AB84-B0EA28A864D6}"/>
              </a:ext>
            </a:extLst>
          </p:cNvPr>
          <p:cNvCxnSpPr/>
          <p:nvPr/>
        </p:nvCxnSpPr>
        <p:spPr>
          <a:xfrm flipV="1">
            <a:off x="2852530" y="3780768"/>
            <a:ext cx="0" cy="2411310"/>
          </a:xfrm>
          <a:prstGeom prst="line">
            <a:avLst/>
          </a:prstGeom>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83630D76-2815-A64E-B2FE-45F89B884CB1}"/>
              </a:ext>
            </a:extLst>
          </p:cNvPr>
          <p:cNvSpPr txBox="1"/>
          <p:nvPr/>
        </p:nvSpPr>
        <p:spPr>
          <a:xfrm>
            <a:off x="2564640" y="2978175"/>
            <a:ext cx="953771" cy="646331"/>
          </a:xfrm>
          <a:prstGeom prst="rect">
            <a:avLst/>
          </a:prstGeom>
          <a:noFill/>
        </p:spPr>
        <p:txBody>
          <a:bodyPr wrap="square" rtlCol="0">
            <a:spAutoFit/>
          </a:bodyPr>
          <a:lstStyle/>
          <a:p>
            <a:r>
              <a:rPr lang="en-US" dirty="0" err="1">
                <a:solidFill>
                  <a:srgbClr val="FF0000"/>
                </a:solidFill>
              </a:rPr>
              <a:t>Dat</a:t>
            </a:r>
            <a:r>
              <a:rPr lang="en-US" dirty="0">
                <a:solidFill>
                  <a:srgbClr val="FF0000"/>
                </a:solidFill>
              </a:rPr>
              <a:t> P</a:t>
            </a:r>
            <a:br>
              <a:rPr lang="en-US" dirty="0">
                <a:solidFill>
                  <a:srgbClr val="FF0000"/>
                </a:solidFill>
              </a:rPr>
            </a:br>
            <a:r>
              <a:rPr lang="en-US" dirty="0">
                <a:solidFill>
                  <a:srgbClr val="FF0000"/>
                </a:solidFill>
              </a:rPr>
              <a:t>a Juan</a:t>
            </a:r>
          </a:p>
        </p:txBody>
      </p:sp>
      <p:sp>
        <p:nvSpPr>
          <p:cNvPr id="44" name="TextBox 43">
            <a:extLst>
              <a:ext uri="{FF2B5EF4-FFF2-40B4-BE49-F238E27FC236}">
                <a16:creationId xmlns:a16="http://schemas.microsoft.com/office/drawing/2014/main" id="{76F6EF04-B1BC-B244-AD6E-9D2053A3B539}"/>
              </a:ext>
            </a:extLst>
          </p:cNvPr>
          <p:cNvSpPr txBox="1"/>
          <p:nvPr/>
        </p:nvSpPr>
        <p:spPr>
          <a:xfrm>
            <a:off x="3274841" y="3502798"/>
            <a:ext cx="817853" cy="646331"/>
          </a:xfrm>
          <a:prstGeom prst="rect">
            <a:avLst/>
          </a:prstGeom>
          <a:noFill/>
        </p:spPr>
        <p:txBody>
          <a:bodyPr wrap="none" rtlCol="0">
            <a:spAutoFit/>
          </a:bodyPr>
          <a:lstStyle/>
          <a:p>
            <a:r>
              <a:rPr lang="en-US" dirty="0">
                <a:solidFill>
                  <a:srgbClr val="FF0000"/>
                </a:solidFill>
              </a:rPr>
              <a:t>L Appl </a:t>
            </a:r>
          </a:p>
          <a:p>
            <a:r>
              <a:rPr lang="en-US" dirty="0">
                <a:solidFill>
                  <a:srgbClr val="FF0000"/>
                </a:solidFill>
              </a:rPr>
              <a:t>le</a:t>
            </a:r>
          </a:p>
        </p:txBody>
      </p:sp>
    </p:spTree>
    <p:extLst>
      <p:ext uri="{BB962C8B-B14F-4D97-AF65-F5344CB8AC3E}">
        <p14:creationId xmlns:p14="http://schemas.microsoft.com/office/powerpoint/2010/main" val="4121815476"/>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a:t>
            </a:r>
            <a:r>
              <a:rPr lang="es-ES" sz="3600" dirty="0" err="1">
                <a:solidFill>
                  <a:schemeClr val="bg1">
                    <a:lumMod val="50000"/>
                  </a:schemeClr>
                </a:solidFill>
                <a:latin typeface="Arial Black" panose="020B0A04020102020204" pitchFamily="34" charset="0"/>
              </a:rPr>
              <a:t>Complements</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locative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fontScale="47500" lnSpcReduction="20000"/>
          </a:bodyPr>
          <a:lstStyle/>
          <a:p>
            <a:pPr marL="0" indent="0">
              <a:buNone/>
            </a:pPr>
            <a:r>
              <a:rPr lang="en-US" sz="6700" dirty="0"/>
              <a:t>Body parts can be embedded under the complex Prepositional</a:t>
            </a:r>
          </a:p>
          <a:p>
            <a:pPr marL="0" indent="0">
              <a:buNone/>
            </a:pPr>
            <a:endParaRPr lang="es-ES" b="1" dirty="0"/>
          </a:p>
          <a:p>
            <a:pPr marL="0" indent="0">
              <a:buNone/>
            </a:pPr>
            <a:r>
              <a:rPr lang="es-ES" sz="5100" b="1" dirty="0"/>
              <a:t>(69)	</a:t>
            </a:r>
            <a:r>
              <a:rPr lang="es-ES" sz="5100" b="1" dirty="0">
                <a:solidFill>
                  <a:srgbClr val="FF0000"/>
                </a:solidFill>
              </a:rPr>
              <a:t>Al	 niño, </a:t>
            </a:r>
            <a:r>
              <a:rPr lang="es-ES" sz="5100" b="1" dirty="0"/>
              <a:t>		el libro    	</a:t>
            </a:r>
            <a:r>
              <a:rPr lang="es-ES" sz="5100" b="1" dirty="0">
                <a:solidFill>
                  <a:srgbClr val="FF0000"/>
                </a:solidFill>
              </a:rPr>
              <a:t>le </a:t>
            </a:r>
            <a:r>
              <a:rPr lang="es-ES" sz="5100" b="1" dirty="0"/>
              <a:t>cayó     </a:t>
            </a:r>
            <a:r>
              <a:rPr lang="es-ES" sz="5100" b="1" dirty="0">
                <a:solidFill>
                  <a:schemeClr val="accent1"/>
                </a:solidFill>
              </a:rPr>
              <a:t>[ encima       de  [   la  cabeza  ]      </a:t>
            </a:r>
            <a:r>
              <a:rPr lang="es-ES" sz="5100" b="1" dirty="0"/>
              <a:t>]</a:t>
            </a:r>
            <a:br>
              <a:rPr lang="es-ES" sz="5100" b="1" dirty="0"/>
            </a:br>
            <a:br>
              <a:rPr lang="es-ES" sz="5100" b="1" dirty="0"/>
            </a:br>
            <a:r>
              <a:rPr lang="es-ES" sz="5100" b="1" dirty="0"/>
              <a:t>	to	</a:t>
            </a:r>
            <a:r>
              <a:rPr lang="es-ES" sz="5100" b="1" dirty="0" err="1"/>
              <a:t>the</a:t>
            </a:r>
            <a:r>
              <a:rPr lang="es-ES" sz="5100" b="1" dirty="0"/>
              <a:t> </a:t>
            </a:r>
            <a:r>
              <a:rPr lang="es-ES" sz="5100" b="1" dirty="0" err="1"/>
              <a:t>boy</a:t>
            </a:r>
            <a:r>
              <a:rPr lang="es-ES" sz="5100" b="1" dirty="0"/>
              <a:t>	 </a:t>
            </a:r>
            <a:r>
              <a:rPr lang="es-ES" sz="5100" b="1" dirty="0" err="1"/>
              <a:t>the</a:t>
            </a:r>
            <a:r>
              <a:rPr lang="es-ES" sz="5100" b="1" dirty="0"/>
              <a:t> </a:t>
            </a:r>
            <a:r>
              <a:rPr lang="es-ES" sz="5100" b="1" dirty="0" err="1"/>
              <a:t>book</a:t>
            </a:r>
            <a:r>
              <a:rPr lang="es-ES" sz="5100" b="1" dirty="0"/>
              <a:t>	</a:t>
            </a:r>
            <a:r>
              <a:rPr lang="es-ES" sz="5100" b="1" dirty="0" err="1"/>
              <a:t>Dat</a:t>
            </a:r>
            <a:r>
              <a:rPr lang="es-ES" sz="5100" b="1" dirty="0"/>
              <a:t> </a:t>
            </a:r>
            <a:r>
              <a:rPr lang="es-ES" sz="5100" b="1" dirty="0" err="1"/>
              <a:t>fell</a:t>
            </a:r>
            <a:r>
              <a:rPr lang="es-ES" sz="5100" b="1" dirty="0"/>
              <a:t>	   </a:t>
            </a:r>
            <a:r>
              <a:rPr lang="es-ES" sz="5100" b="1" dirty="0" err="1"/>
              <a:t>on</a:t>
            </a:r>
            <a:r>
              <a:rPr lang="es-ES" sz="5100" b="1" dirty="0"/>
              <a:t>  top	of    </a:t>
            </a:r>
            <a:r>
              <a:rPr lang="es-ES" sz="5100" b="1" dirty="0" err="1"/>
              <a:t>the</a:t>
            </a:r>
            <a:r>
              <a:rPr lang="es-ES" sz="5100" b="1" dirty="0"/>
              <a:t> head</a:t>
            </a:r>
            <a:br>
              <a:rPr lang="es-ES" sz="5100" b="1" dirty="0"/>
            </a:br>
            <a:br>
              <a:rPr lang="es-ES" sz="5100" b="1" dirty="0"/>
            </a:br>
            <a:br>
              <a:rPr lang="es-ES" sz="5100" b="1" dirty="0"/>
            </a:br>
            <a:r>
              <a:rPr lang="es-ES" sz="5100" b="1" dirty="0"/>
              <a:t>	‘</a:t>
            </a:r>
            <a:r>
              <a:rPr lang="es-ES" sz="5100" b="1" dirty="0" err="1"/>
              <a:t>the</a:t>
            </a:r>
            <a:r>
              <a:rPr lang="es-ES" sz="5100" b="1" dirty="0"/>
              <a:t> </a:t>
            </a:r>
            <a:r>
              <a:rPr lang="es-ES" sz="5100" b="1" dirty="0" err="1"/>
              <a:t>book</a:t>
            </a:r>
            <a:r>
              <a:rPr lang="es-ES" sz="5100" b="1" dirty="0"/>
              <a:t> </a:t>
            </a:r>
            <a:r>
              <a:rPr lang="es-ES" sz="5100" b="1" dirty="0" err="1"/>
              <a:t>fell</a:t>
            </a:r>
            <a:r>
              <a:rPr lang="es-ES" sz="5100" b="1" dirty="0"/>
              <a:t> </a:t>
            </a:r>
            <a:r>
              <a:rPr lang="es-ES" sz="5100" b="1" dirty="0" err="1"/>
              <a:t>on</a:t>
            </a:r>
            <a:r>
              <a:rPr lang="es-ES" sz="5100" b="1" dirty="0"/>
              <a:t> top of </a:t>
            </a:r>
            <a:r>
              <a:rPr lang="es-ES" sz="5100" b="1" dirty="0" err="1"/>
              <a:t>the</a:t>
            </a:r>
            <a:r>
              <a:rPr lang="es-ES" sz="5100" b="1" dirty="0"/>
              <a:t> head of </a:t>
            </a:r>
            <a:r>
              <a:rPr lang="es-ES" sz="5100" b="1" dirty="0" err="1"/>
              <a:t>the</a:t>
            </a:r>
            <a:r>
              <a:rPr lang="es-ES" sz="5100" b="1" dirty="0"/>
              <a:t> </a:t>
            </a:r>
            <a:r>
              <a:rPr lang="es-ES" sz="5100" b="1" dirty="0" err="1"/>
              <a:t>boy</a:t>
            </a:r>
            <a:endParaRPr lang="es-ES" sz="5100" b="1" dirty="0"/>
          </a:p>
          <a:p>
            <a:pPr marL="0" indent="0">
              <a:buNone/>
            </a:pPr>
            <a:endParaRPr lang="es-ES" sz="5100" b="1" dirty="0"/>
          </a:p>
          <a:p>
            <a:pPr marL="0" indent="0">
              <a:buNone/>
            </a:pPr>
            <a:r>
              <a:rPr lang="es-ES" sz="5100" b="1" dirty="0"/>
              <a:t>(70)	 </a:t>
            </a:r>
            <a:r>
              <a:rPr lang="es-ES" sz="5100" b="1" dirty="0">
                <a:solidFill>
                  <a:srgbClr val="FF0000"/>
                </a:solidFill>
              </a:rPr>
              <a:t>Al niño	le </a:t>
            </a:r>
            <a:r>
              <a:rPr lang="es-ES" sz="5100" b="1" dirty="0"/>
              <a:t>escupieron	    </a:t>
            </a:r>
            <a:r>
              <a:rPr lang="es-ES" sz="5100" b="1" dirty="0">
                <a:solidFill>
                  <a:schemeClr val="accent1"/>
                </a:solidFill>
              </a:rPr>
              <a:t>[ detrás     de  [   la  oreja  ]  </a:t>
            </a:r>
            <a:r>
              <a:rPr lang="es-ES" sz="5100" b="1" dirty="0"/>
              <a:t>].</a:t>
            </a:r>
          </a:p>
          <a:p>
            <a:pPr marL="0" indent="0">
              <a:buNone/>
            </a:pPr>
            <a:r>
              <a:rPr lang="es-ES" sz="5100" b="1" dirty="0"/>
              <a:t>   	to </a:t>
            </a:r>
            <a:r>
              <a:rPr lang="es-ES" sz="5100" b="1" dirty="0" err="1"/>
              <a:t>the</a:t>
            </a:r>
            <a:r>
              <a:rPr lang="es-ES" sz="5100" b="1" dirty="0"/>
              <a:t> </a:t>
            </a:r>
            <a:r>
              <a:rPr lang="es-ES" sz="5100" b="1" dirty="0" err="1"/>
              <a:t>boy</a:t>
            </a:r>
            <a:r>
              <a:rPr lang="es-ES" sz="5100" b="1" dirty="0"/>
              <a:t> 	DAT </a:t>
            </a:r>
            <a:r>
              <a:rPr lang="es-ES" sz="5100" b="1" dirty="0" err="1"/>
              <a:t>spit</a:t>
            </a:r>
            <a:r>
              <a:rPr lang="es-ES" sz="5100" b="1" dirty="0"/>
              <a:t>	        </a:t>
            </a:r>
            <a:r>
              <a:rPr lang="es-ES" sz="5100" b="1" dirty="0" err="1"/>
              <a:t>behind</a:t>
            </a:r>
            <a:r>
              <a:rPr lang="es-ES" sz="5100" b="1" dirty="0"/>
              <a:t>       of        </a:t>
            </a:r>
            <a:r>
              <a:rPr lang="es-ES" sz="5100" b="1" dirty="0" err="1"/>
              <a:t>the</a:t>
            </a:r>
            <a:r>
              <a:rPr lang="es-ES" sz="5100" b="1" dirty="0"/>
              <a:t> </a:t>
            </a:r>
            <a:r>
              <a:rPr lang="es-ES" sz="5100" b="1" dirty="0" err="1"/>
              <a:t>ear</a:t>
            </a:r>
            <a:br>
              <a:rPr lang="es-ES" sz="5100" b="1" dirty="0"/>
            </a:br>
            <a:br>
              <a:rPr lang="es-ES" sz="5100" b="1" dirty="0"/>
            </a:br>
            <a:r>
              <a:rPr lang="es-ES" sz="5100" b="1" dirty="0"/>
              <a:t>	 ‘</a:t>
            </a:r>
            <a:r>
              <a:rPr lang="es-ES" sz="5100" b="1" dirty="0" err="1"/>
              <a:t>They</a:t>
            </a:r>
            <a:r>
              <a:rPr lang="es-ES" sz="5100" b="1" dirty="0"/>
              <a:t> </a:t>
            </a:r>
            <a:r>
              <a:rPr lang="es-ES" sz="5100" b="1" dirty="0" err="1"/>
              <a:t>spit</a:t>
            </a:r>
            <a:r>
              <a:rPr lang="es-ES" sz="5100" b="1" dirty="0"/>
              <a:t> </a:t>
            </a:r>
            <a:r>
              <a:rPr lang="es-ES" sz="5100" b="1" dirty="0" err="1"/>
              <a:t>behind</a:t>
            </a:r>
            <a:r>
              <a:rPr lang="es-ES" sz="5100" b="1" dirty="0"/>
              <a:t> of </a:t>
            </a:r>
            <a:r>
              <a:rPr lang="es-ES" sz="5100" b="1" dirty="0" err="1"/>
              <a:t>the</a:t>
            </a:r>
            <a:r>
              <a:rPr lang="es-ES" sz="5100" b="1" dirty="0"/>
              <a:t> </a:t>
            </a:r>
            <a:r>
              <a:rPr lang="es-ES" sz="5100" b="1" dirty="0" err="1"/>
              <a:t>boy´s</a:t>
            </a:r>
            <a:r>
              <a:rPr lang="es-ES" sz="5100" b="1" dirty="0"/>
              <a:t> </a:t>
            </a:r>
            <a:r>
              <a:rPr lang="es-ES" sz="5100" b="1" dirty="0" err="1"/>
              <a:t>ear</a:t>
            </a:r>
            <a:r>
              <a:rPr lang="es-ES" sz="5100" b="1" dirty="0"/>
              <a:t>.		</a:t>
            </a:r>
          </a:p>
          <a:p>
            <a:pPr marL="0" indent="0">
              <a:buNone/>
            </a:pPr>
            <a:endParaRPr lang="en-US" sz="5100" b="1" dirty="0"/>
          </a:p>
          <a:p>
            <a:pPr marL="0" indent="0">
              <a:buNone/>
            </a:pPr>
            <a:r>
              <a:rPr lang="en-US" dirty="0"/>
              <a:t>		</a:t>
            </a:r>
          </a:p>
        </p:txBody>
      </p:sp>
    </p:spTree>
    <p:extLst>
      <p:ext uri="{BB962C8B-B14F-4D97-AF65-F5344CB8AC3E}">
        <p14:creationId xmlns:p14="http://schemas.microsoft.com/office/powerpoint/2010/main" val="1058366894"/>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280459"/>
            <a:ext cx="11467677" cy="572135"/>
          </a:xfrm>
        </p:spPr>
        <p:txBody>
          <a:bodyPr>
            <a:noAutofit/>
          </a:bodyPr>
          <a:lstStyle/>
          <a:p>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a:t>
            </a:r>
            <a:r>
              <a:rPr lang="es-ES" sz="3600" dirty="0" err="1">
                <a:solidFill>
                  <a:schemeClr val="bg1">
                    <a:lumMod val="50000"/>
                  </a:schemeClr>
                </a:solidFill>
                <a:latin typeface="Arial Black" panose="020B0A04020102020204" pitchFamily="34" charset="0"/>
              </a:rPr>
              <a:t>Complements</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locative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a:bodyPr>
          <a:lstStyle/>
          <a:p>
            <a:pPr marL="0" indent="0">
              <a:buNone/>
            </a:pPr>
            <a:r>
              <a:rPr lang="en-US" dirty="0"/>
              <a:t>Body parts and complex spatial preposition can be recursive as shown in the following examples.</a:t>
            </a:r>
          </a:p>
          <a:p>
            <a:pPr marL="0" indent="0">
              <a:buNone/>
            </a:pPr>
            <a:endParaRPr lang="en-US" dirty="0"/>
          </a:p>
          <a:p>
            <a:pPr marL="0" indent="0">
              <a:buNone/>
            </a:pPr>
            <a:r>
              <a:rPr lang="es-ES" sz="3000" dirty="0"/>
              <a:t>		</a:t>
            </a:r>
            <a:endParaRPr lang="es-ES_tradnl" dirty="0"/>
          </a:p>
          <a:p>
            <a:pPr marL="0" indent="0">
              <a:buNone/>
            </a:pPr>
            <a:r>
              <a:rPr lang="en-US" dirty="0"/>
              <a:t> 		</a:t>
            </a:r>
          </a:p>
        </p:txBody>
      </p:sp>
      <p:cxnSp>
        <p:nvCxnSpPr>
          <p:cNvPr id="4" name="Straight Connector 3">
            <a:extLst>
              <a:ext uri="{FF2B5EF4-FFF2-40B4-BE49-F238E27FC236}">
                <a16:creationId xmlns:a16="http://schemas.microsoft.com/office/drawing/2014/main" id="{0D4DCBF5-074D-6246-B753-91F31C735B88}"/>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1D6CE29-3C42-BD4F-B08D-1D8661DF50EE}"/>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F3BBE60-7E6F-1646-9F24-FE99D072D7BC}"/>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18394CD-B390-EE41-8332-B1F077CC85AA}"/>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63EC28A-9F29-F949-88A3-67096519DB77}"/>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7B84025-97CC-244C-8DFB-D4E95E3BAF1A}"/>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1B1F1C8-D98D-3E49-8685-F0C31022EE9C}"/>
              </a:ext>
            </a:extLst>
          </p:cNvPr>
          <p:cNvSpPr txBox="1"/>
          <p:nvPr/>
        </p:nvSpPr>
        <p:spPr>
          <a:xfrm>
            <a:off x="4717136" y="3276745"/>
            <a:ext cx="1127360" cy="369332"/>
          </a:xfrm>
          <a:prstGeom prst="rect">
            <a:avLst/>
          </a:prstGeom>
          <a:noFill/>
        </p:spPr>
        <p:txBody>
          <a:bodyPr wrap="none" rtlCol="0">
            <a:spAutoFit/>
          </a:bodyPr>
          <a:lstStyle/>
          <a:p>
            <a:r>
              <a:rPr lang="en-US" dirty="0">
                <a:solidFill>
                  <a:srgbClr val="00B0F0"/>
                </a:solidFill>
              </a:rPr>
              <a:t>Locative P</a:t>
            </a:r>
          </a:p>
        </p:txBody>
      </p:sp>
      <p:cxnSp>
        <p:nvCxnSpPr>
          <p:cNvPr id="12" name="Straight Connector 11">
            <a:extLst>
              <a:ext uri="{FF2B5EF4-FFF2-40B4-BE49-F238E27FC236}">
                <a16:creationId xmlns:a16="http://schemas.microsoft.com/office/drawing/2014/main" id="{1CFB4E3A-46D2-F247-ADD4-6533A6BBED30}"/>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0FF4A53-B871-E447-9449-ACEB7B86358E}"/>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108C64B-78A8-664E-88EB-2C2F6D21087E}"/>
              </a:ext>
            </a:extLst>
          </p:cNvPr>
          <p:cNvSpPr txBox="1"/>
          <p:nvPr/>
        </p:nvSpPr>
        <p:spPr>
          <a:xfrm>
            <a:off x="4245214" y="2472396"/>
            <a:ext cx="785793" cy="369332"/>
          </a:xfrm>
          <a:prstGeom prst="rect">
            <a:avLst/>
          </a:prstGeom>
          <a:noFill/>
        </p:spPr>
        <p:txBody>
          <a:bodyPr wrap="none" rtlCol="0">
            <a:spAutoFit/>
          </a:bodyPr>
          <a:lstStyle/>
          <a:p>
            <a:r>
              <a:rPr lang="en-US" dirty="0">
                <a:solidFill>
                  <a:srgbClr val="FF0000"/>
                </a:solidFill>
              </a:rPr>
              <a:t>Appl P</a:t>
            </a:r>
          </a:p>
        </p:txBody>
      </p:sp>
      <p:sp>
        <p:nvSpPr>
          <p:cNvPr id="17" name="TextBox 16">
            <a:extLst>
              <a:ext uri="{FF2B5EF4-FFF2-40B4-BE49-F238E27FC236}">
                <a16:creationId xmlns:a16="http://schemas.microsoft.com/office/drawing/2014/main" id="{29059C8C-AD84-6E42-B266-2866C765BBBB}"/>
              </a:ext>
            </a:extLst>
          </p:cNvPr>
          <p:cNvSpPr txBox="1"/>
          <p:nvPr/>
        </p:nvSpPr>
        <p:spPr>
          <a:xfrm>
            <a:off x="2428112" y="3411436"/>
            <a:ext cx="237566" cy="369332"/>
          </a:xfrm>
          <a:prstGeom prst="rect">
            <a:avLst/>
          </a:prstGeom>
          <a:noFill/>
        </p:spPr>
        <p:txBody>
          <a:bodyPr wrap="none" rtlCol="0">
            <a:spAutoFit/>
          </a:bodyPr>
          <a:lstStyle/>
          <a:p>
            <a:r>
              <a:rPr lang="en-US" dirty="0"/>
              <a:t> </a:t>
            </a:r>
          </a:p>
        </p:txBody>
      </p:sp>
      <p:sp>
        <p:nvSpPr>
          <p:cNvPr id="34" name="TextBox 33">
            <a:extLst>
              <a:ext uri="{FF2B5EF4-FFF2-40B4-BE49-F238E27FC236}">
                <a16:creationId xmlns:a16="http://schemas.microsoft.com/office/drawing/2014/main" id="{58DD3499-8476-634A-987C-6B7EFFA8D615}"/>
              </a:ext>
            </a:extLst>
          </p:cNvPr>
          <p:cNvSpPr txBox="1"/>
          <p:nvPr/>
        </p:nvSpPr>
        <p:spPr>
          <a:xfrm>
            <a:off x="4421748" y="5230953"/>
            <a:ext cx="421910" cy="646331"/>
          </a:xfrm>
          <a:prstGeom prst="rect">
            <a:avLst/>
          </a:prstGeom>
          <a:noFill/>
        </p:spPr>
        <p:txBody>
          <a:bodyPr wrap="none" rtlCol="0">
            <a:spAutoFit/>
          </a:bodyPr>
          <a:lstStyle/>
          <a:p>
            <a:r>
              <a:rPr lang="en-US" dirty="0">
                <a:solidFill>
                  <a:srgbClr val="00B0F0"/>
                </a:solidFill>
              </a:rPr>
              <a:t>de</a:t>
            </a:r>
            <a:br>
              <a:rPr lang="en-US" dirty="0">
                <a:solidFill>
                  <a:srgbClr val="00B0F0"/>
                </a:solidFill>
              </a:rPr>
            </a:br>
            <a:r>
              <a:rPr lang="en-US" dirty="0">
                <a:solidFill>
                  <a:srgbClr val="00B0F0"/>
                </a:solidFill>
              </a:rPr>
              <a:t>of</a:t>
            </a:r>
          </a:p>
        </p:txBody>
      </p:sp>
      <p:sp>
        <p:nvSpPr>
          <p:cNvPr id="35" name="TextBox 34">
            <a:extLst>
              <a:ext uri="{FF2B5EF4-FFF2-40B4-BE49-F238E27FC236}">
                <a16:creationId xmlns:a16="http://schemas.microsoft.com/office/drawing/2014/main" id="{245F23E9-ADCC-354F-8066-24802430EA38}"/>
              </a:ext>
            </a:extLst>
          </p:cNvPr>
          <p:cNvSpPr txBox="1"/>
          <p:nvPr/>
        </p:nvSpPr>
        <p:spPr>
          <a:xfrm>
            <a:off x="3783968" y="4470663"/>
            <a:ext cx="867545" cy="646331"/>
          </a:xfrm>
          <a:prstGeom prst="rect">
            <a:avLst/>
          </a:prstGeom>
          <a:noFill/>
        </p:spPr>
        <p:txBody>
          <a:bodyPr wrap="none" rtlCol="0">
            <a:spAutoFit/>
          </a:bodyPr>
          <a:lstStyle/>
          <a:p>
            <a:r>
              <a:rPr lang="en-US" dirty="0" err="1">
                <a:solidFill>
                  <a:srgbClr val="00B0F0"/>
                </a:solidFill>
              </a:rPr>
              <a:t>encima</a:t>
            </a:r>
            <a:br>
              <a:rPr lang="en-US" dirty="0">
                <a:solidFill>
                  <a:srgbClr val="00B0F0"/>
                </a:solidFill>
              </a:rPr>
            </a:br>
            <a:r>
              <a:rPr lang="en-US" dirty="0">
                <a:solidFill>
                  <a:srgbClr val="00B0F0"/>
                </a:solidFill>
              </a:rPr>
              <a:t>under</a:t>
            </a:r>
          </a:p>
        </p:txBody>
      </p:sp>
      <p:sp>
        <p:nvSpPr>
          <p:cNvPr id="43" name="TextBox 42">
            <a:extLst>
              <a:ext uri="{FF2B5EF4-FFF2-40B4-BE49-F238E27FC236}">
                <a16:creationId xmlns:a16="http://schemas.microsoft.com/office/drawing/2014/main" id="{83630D76-2815-A64E-B2FE-45F89B884CB1}"/>
              </a:ext>
            </a:extLst>
          </p:cNvPr>
          <p:cNvSpPr txBox="1"/>
          <p:nvPr/>
        </p:nvSpPr>
        <p:spPr>
          <a:xfrm>
            <a:off x="2564640" y="2978175"/>
            <a:ext cx="953771" cy="646331"/>
          </a:xfrm>
          <a:prstGeom prst="rect">
            <a:avLst/>
          </a:prstGeom>
          <a:noFill/>
        </p:spPr>
        <p:txBody>
          <a:bodyPr wrap="square" rtlCol="0">
            <a:spAutoFit/>
          </a:bodyPr>
          <a:lstStyle/>
          <a:p>
            <a:r>
              <a:rPr lang="en-US" dirty="0" err="1">
                <a:solidFill>
                  <a:srgbClr val="FF0000"/>
                </a:solidFill>
              </a:rPr>
              <a:t>Dat</a:t>
            </a:r>
            <a:r>
              <a:rPr lang="en-US" dirty="0">
                <a:solidFill>
                  <a:srgbClr val="FF0000"/>
                </a:solidFill>
              </a:rPr>
              <a:t> P</a:t>
            </a:r>
            <a:br>
              <a:rPr lang="en-US" dirty="0">
                <a:solidFill>
                  <a:srgbClr val="FF0000"/>
                </a:solidFill>
              </a:rPr>
            </a:br>
            <a:r>
              <a:rPr lang="en-US" dirty="0">
                <a:solidFill>
                  <a:srgbClr val="FF0000"/>
                </a:solidFill>
              </a:rPr>
              <a:t>a Juan</a:t>
            </a:r>
          </a:p>
        </p:txBody>
      </p:sp>
      <p:cxnSp>
        <p:nvCxnSpPr>
          <p:cNvPr id="22" name="Straight Connector 21">
            <a:extLst>
              <a:ext uri="{FF2B5EF4-FFF2-40B4-BE49-F238E27FC236}">
                <a16:creationId xmlns:a16="http://schemas.microsoft.com/office/drawing/2014/main" id="{50768FC2-C124-9949-BFD8-BCE34091BA5C}"/>
              </a:ext>
            </a:extLst>
          </p:cNvPr>
          <p:cNvCxnSpPr/>
          <p:nvPr/>
        </p:nvCxnSpPr>
        <p:spPr>
          <a:xfrm flipV="1">
            <a:off x="5357191" y="5189810"/>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751FDCB-31BE-8F49-BB12-A5C0C039353F}"/>
              </a:ext>
            </a:extLst>
          </p:cNvPr>
          <p:cNvCxnSpPr/>
          <p:nvPr/>
        </p:nvCxnSpPr>
        <p:spPr>
          <a:xfrm>
            <a:off x="6142958" y="521804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551EFE7-B222-5649-A227-0FA3789B737A}"/>
              </a:ext>
            </a:extLst>
          </p:cNvPr>
          <p:cNvSpPr txBox="1"/>
          <p:nvPr/>
        </p:nvSpPr>
        <p:spPr>
          <a:xfrm>
            <a:off x="6026415" y="4932328"/>
            <a:ext cx="1775801" cy="369332"/>
          </a:xfrm>
          <a:prstGeom prst="rect">
            <a:avLst/>
          </a:prstGeom>
          <a:noFill/>
        </p:spPr>
        <p:txBody>
          <a:bodyPr wrap="square" rtlCol="0">
            <a:spAutoFit/>
          </a:bodyPr>
          <a:lstStyle/>
          <a:p>
            <a:r>
              <a:rPr lang="en-US" dirty="0">
                <a:solidFill>
                  <a:srgbClr val="00B0F0"/>
                </a:solidFill>
              </a:rPr>
              <a:t>DP </a:t>
            </a:r>
            <a:r>
              <a:rPr lang="en-US" dirty="0" err="1">
                <a:solidFill>
                  <a:srgbClr val="00B0F0"/>
                </a:solidFill>
              </a:rPr>
              <a:t>Possessum</a:t>
            </a:r>
            <a:endParaRPr lang="en-US" dirty="0">
              <a:solidFill>
                <a:srgbClr val="00B0F0"/>
              </a:solidFill>
            </a:endParaRPr>
          </a:p>
        </p:txBody>
      </p:sp>
      <p:sp>
        <p:nvSpPr>
          <p:cNvPr id="25" name="TextBox 24">
            <a:extLst>
              <a:ext uri="{FF2B5EF4-FFF2-40B4-BE49-F238E27FC236}">
                <a16:creationId xmlns:a16="http://schemas.microsoft.com/office/drawing/2014/main" id="{4B246159-CF14-F343-8B30-4292D26D3FDF}"/>
              </a:ext>
            </a:extLst>
          </p:cNvPr>
          <p:cNvSpPr txBox="1"/>
          <p:nvPr/>
        </p:nvSpPr>
        <p:spPr>
          <a:xfrm>
            <a:off x="4919861" y="5984940"/>
            <a:ext cx="1775801" cy="646331"/>
          </a:xfrm>
          <a:prstGeom prst="rect">
            <a:avLst/>
          </a:prstGeom>
          <a:noFill/>
        </p:spPr>
        <p:txBody>
          <a:bodyPr wrap="square" rtlCol="0">
            <a:spAutoFit/>
          </a:bodyPr>
          <a:lstStyle/>
          <a:p>
            <a:r>
              <a:rPr lang="en-US" dirty="0">
                <a:solidFill>
                  <a:srgbClr val="00B0F0"/>
                </a:solidFill>
              </a:rPr>
              <a:t>La </a:t>
            </a:r>
            <a:r>
              <a:rPr lang="en-US" dirty="0" err="1">
                <a:solidFill>
                  <a:srgbClr val="00B0F0"/>
                </a:solidFill>
              </a:rPr>
              <a:t>oreja</a:t>
            </a:r>
            <a:br>
              <a:rPr lang="en-US" dirty="0">
                <a:solidFill>
                  <a:srgbClr val="00B0F0"/>
                </a:solidFill>
              </a:rPr>
            </a:br>
            <a:r>
              <a:rPr lang="en-US" dirty="0">
                <a:solidFill>
                  <a:srgbClr val="00B0F0"/>
                </a:solidFill>
              </a:rPr>
              <a:t>the ear</a:t>
            </a:r>
          </a:p>
        </p:txBody>
      </p:sp>
      <p:cxnSp>
        <p:nvCxnSpPr>
          <p:cNvPr id="15" name="Straight Connector 14">
            <a:extLst>
              <a:ext uri="{FF2B5EF4-FFF2-40B4-BE49-F238E27FC236}">
                <a16:creationId xmlns:a16="http://schemas.microsoft.com/office/drawing/2014/main" id="{0C857361-E55D-9D49-9BA6-EFD09621F02D}"/>
              </a:ext>
            </a:extLst>
          </p:cNvPr>
          <p:cNvCxnSpPr/>
          <p:nvPr/>
        </p:nvCxnSpPr>
        <p:spPr>
          <a:xfrm>
            <a:off x="6695662" y="6152322"/>
            <a:ext cx="0" cy="4789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0535075-DC59-3942-B7E3-9C7BE956D845}"/>
              </a:ext>
            </a:extLst>
          </p:cNvPr>
          <p:cNvCxnSpPr/>
          <p:nvPr/>
        </p:nvCxnSpPr>
        <p:spPr>
          <a:xfrm flipH="1">
            <a:off x="2428112" y="6631271"/>
            <a:ext cx="4267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F49F90E-949D-F942-9C2C-7647A53FF84C}"/>
              </a:ext>
            </a:extLst>
          </p:cNvPr>
          <p:cNvCxnSpPr>
            <a:endCxn id="17" idx="1"/>
          </p:cNvCxnSpPr>
          <p:nvPr/>
        </p:nvCxnSpPr>
        <p:spPr>
          <a:xfrm flipV="1">
            <a:off x="2428112" y="3596102"/>
            <a:ext cx="0" cy="303516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070919"/>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509059"/>
            <a:ext cx="11467677" cy="572135"/>
          </a:xfrm>
        </p:spPr>
        <p:txBody>
          <a:bodyPr>
            <a:noAutofit/>
          </a:bodyPr>
          <a:lstStyle/>
          <a:p>
            <a:r>
              <a:rPr lang="es-ES" sz="3600" dirty="0">
                <a:solidFill>
                  <a:schemeClr val="bg1">
                    <a:lumMod val="50000"/>
                  </a:schemeClr>
                </a:solidFill>
                <a:latin typeface="Arial Black" panose="020B0A04020102020204" pitchFamily="34" charset="0"/>
              </a:rPr>
              <a:t>Verbal </a:t>
            </a:r>
            <a:r>
              <a:rPr lang="es-ES" sz="3600" dirty="0" err="1">
                <a:solidFill>
                  <a:schemeClr val="bg1">
                    <a:lumMod val="50000"/>
                  </a:schemeClr>
                </a:solidFill>
                <a:latin typeface="Arial Black" panose="020B0A04020102020204" pitchFamily="34" charset="0"/>
              </a:rPr>
              <a:t>restrictions</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Incorporation</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abstract</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Locative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to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verb</a:t>
            </a:r>
            <a:br>
              <a:rPr lang="es-ES" sz="3600" dirty="0">
                <a:solidFill>
                  <a:schemeClr val="bg1">
                    <a:lumMod val="50000"/>
                  </a:schemeClr>
                </a:solidFill>
                <a:latin typeface="Arial Black" panose="020B0A04020102020204" pitchFamily="34" charset="0"/>
              </a:rPr>
            </a:br>
            <a:br>
              <a:rPr lang="es-ES" sz="3600" dirty="0">
                <a:solidFill>
                  <a:schemeClr val="bg1">
                    <a:lumMod val="50000"/>
                  </a:schemeClr>
                </a:solidFill>
                <a:latin typeface="Arial Black" panose="020B0A04020102020204" pitchFamily="34" charset="0"/>
              </a:rPr>
            </a:b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fontScale="92500" lnSpcReduction="20000"/>
          </a:bodyPr>
          <a:lstStyle/>
          <a:p>
            <a:pPr marL="0" indent="0">
              <a:buNone/>
            </a:pPr>
            <a:r>
              <a:rPr lang="en-US" dirty="0"/>
              <a:t>Permitted with verbs that allow complement location. But not all of them</a:t>
            </a:r>
          </a:p>
          <a:p>
            <a:pPr marL="0" indent="0">
              <a:buNone/>
              <a:tabLst>
                <a:tab pos="354013" algn="l"/>
              </a:tabLst>
            </a:pPr>
            <a:r>
              <a:rPr lang="en-US" dirty="0"/>
              <a:t>	(71)a  </a:t>
            </a:r>
            <a:r>
              <a:rPr lang="en-US" dirty="0" err="1"/>
              <a:t>Está</a:t>
            </a:r>
            <a:r>
              <a:rPr lang="en-US" dirty="0"/>
              <a:t> </a:t>
            </a:r>
            <a:r>
              <a:rPr lang="en-US" dirty="0" err="1"/>
              <a:t>en</a:t>
            </a:r>
            <a:r>
              <a:rPr lang="en-US" dirty="0"/>
              <a:t> </a:t>
            </a:r>
            <a:r>
              <a:rPr lang="en-US" dirty="0" err="1"/>
              <a:t>frente</a:t>
            </a:r>
            <a:r>
              <a:rPr lang="en-US" dirty="0"/>
              <a:t> de </a:t>
            </a:r>
            <a:r>
              <a:rPr lang="en-US" dirty="0" err="1"/>
              <a:t>mí</a:t>
            </a:r>
            <a:r>
              <a:rPr lang="en-US" dirty="0"/>
              <a:t>  &gt;* </a:t>
            </a:r>
            <a:r>
              <a:rPr lang="en-US" dirty="0">
                <a:solidFill>
                  <a:srgbClr val="C00000"/>
                </a:solidFill>
              </a:rPr>
              <a:t>Me</a:t>
            </a:r>
            <a:r>
              <a:rPr lang="en-US" baseline="-25000" dirty="0">
                <a:solidFill>
                  <a:srgbClr val="C00000"/>
                </a:solidFill>
              </a:rPr>
              <a:t>i</a:t>
            </a:r>
            <a:r>
              <a:rPr lang="en-US" dirty="0"/>
              <a:t> </a:t>
            </a:r>
            <a:r>
              <a:rPr lang="en-US" dirty="0" err="1"/>
              <a:t>está</a:t>
            </a:r>
            <a:r>
              <a:rPr lang="en-US" dirty="0"/>
              <a:t> </a:t>
            </a:r>
            <a:r>
              <a:rPr lang="en-US" dirty="0" err="1"/>
              <a:t>enfrente</a:t>
            </a:r>
            <a:r>
              <a:rPr lang="en-US" dirty="0"/>
              <a:t> </a:t>
            </a:r>
            <a:r>
              <a:rPr lang="en-US" dirty="0" err="1">
                <a:solidFill>
                  <a:srgbClr val="C00000"/>
                </a:solidFill>
              </a:rPr>
              <a:t>t</a:t>
            </a:r>
            <a:r>
              <a:rPr lang="en-US" baseline="-25000" dirty="0" err="1">
                <a:solidFill>
                  <a:srgbClr val="C00000"/>
                </a:solidFill>
              </a:rPr>
              <a:t>i</a:t>
            </a:r>
            <a:br>
              <a:rPr lang="en-US" dirty="0"/>
            </a:br>
            <a:r>
              <a:rPr lang="en-US" dirty="0"/>
              <a:t>            are  in front     of me       to me is in front</a:t>
            </a:r>
          </a:p>
          <a:p>
            <a:pPr marL="0" indent="0">
              <a:buNone/>
              <a:tabLst>
                <a:tab pos="354013" algn="l"/>
              </a:tabLst>
            </a:pPr>
            <a:endParaRPr lang="en-US" dirty="0"/>
          </a:p>
          <a:p>
            <a:pPr marL="0" indent="0">
              <a:buNone/>
              <a:tabLst>
                <a:tab pos="354013" algn="l"/>
              </a:tabLst>
            </a:pPr>
            <a:r>
              <a:rPr lang="en-US" dirty="0"/>
              <a:t>  	    b. </a:t>
            </a:r>
            <a:r>
              <a:rPr lang="en-US" dirty="0" err="1"/>
              <a:t>Está</a:t>
            </a:r>
            <a:r>
              <a:rPr lang="en-US" dirty="0"/>
              <a:t> </a:t>
            </a:r>
            <a:r>
              <a:rPr lang="en-US" dirty="0" err="1"/>
              <a:t>situado</a:t>
            </a:r>
            <a:r>
              <a:rPr lang="en-US" dirty="0"/>
              <a:t> </a:t>
            </a:r>
            <a:r>
              <a:rPr lang="en-US" dirty="0" err="1"/>
              <a:t>debajo</a:t>
            </a:r>
            <a:r>
              <a:rPr lang="en-US" dirty="0"/>
              <a:t> de </a:t>
            </a:r>
            <a:r>
              <a:rPr lang="en-US" dirty="0" err="1"/>
              <a:t>ti</a:t>
            </a:r>
            <a:r>
              <a:rPr lang="en-US" dirty="0"/>
              <a:t> &gt; *</a:t>
            </a:r>
            <a:r>
              <a:rPr lang="en-US" dirty="0" err="1"/>
              <a:t>T</a:t>
            </a:r>
            <a:r>
              <a:rPr lang="en-US" dirty="0" err="1">
                <a:solidFill>
                  <a:srgbClr val="C00000"/>
                </a:solidFill>
              </a:rPr>
              <a:t>e</a:t>
            </a:r>
            <a:r>
              <a:rPr lang="en-US" baseline="-25000" dirty="0" err="1">
                <a:solidFill>
                  <a:srgbClr val="C00000"/>
                </a:solidFill>
              </a:rPr>
              <a:t>i</a:t>
            </a:r>
            <a:r>
              <a:rPr lang="en-US" dirty="0"/>
              <a:t> </a:t>
            </a:r>
            <a:r>
              <a:rPr lang="en-US" dirty="0" err="1"/>
              <a:t>está</a:t>
            </a:r>
            <a:r>
              <a:rPr lang="en-US" dirty="0"/>
              <a:t> </a:t>
            </a:r>
            <a:r>
              <a:rPr lang="en-US" dirty="0" err="1"/>
              <a:t>situado</a:t>
            </a:r>
            <a:r>
              <a:rPr lang="en-US" dirty="0"/>
              <a:t> </a:t>
            </a:r>
            <a:r>
              <a:rPr lang="en-US" dirty="0" err="1"/>
              <a:t>debajo</a:t>
            </a:r>
            <a:r>
              <a:rPr lang="en-US" dirty="0">
                <a:solidFill>
                  <a:srgbClr val="C00000"/>
                </a:solidFill>
              </a:rPr>
              <a:t> </a:t>
            </a:r>
            <a:r>
              <a:rPr lang="en-US" dirty="0" err="1">
                <a:solidFill>
                  <a:srgbClr val="C00000"/>
                </a:solidFill>
              </a:rPr>
              <a:t>t</a:t>
            </a:r>
            <a:r>
              <a:rPr lang="en-US" baseline="-25000" dirty="0" err="1">
                <a:solidFill>
                  <a:srgbClr val="C00000"/>
                </a:solidFill>
              </a:rPr>
              <a:t>i</a:t>
            </a:r>
            <a:br>
              <a:rPr lang="en-US" dirty="0"/>
            </a:br>
            <a:r>
              <a:rPr lang="en-US" dirty="0"/>
              <a:t>             it Is    located  under of you to you is located under </a:t>
            </a:r>
          </a:p>
          <a:p>
            <a:pPr marL="0" indent="0">
              <a:buNone/>
              <a:tabLst>
                <a:tab pos="354013" algn="l"/>
              </a:tabLst>
            </a:pPr>
            <a:r>
              <a:rPr lang="en-US" dirty="0"/>
              <a:t>	</a:t>
            </a:r>
          </a:p>
          <a:p>
            <a:pPr marL="0" indent="0">
              <a:buNone/>
              <a:tabLst>
                <a:tab pos="354013" algn="l"/>
              </a:tabLst>
            </a:pPr>
            <a:r>
              <a:rPr lang="en-US" dirty="0"/>
              <a:t> But:</a:t>
            </a:r>
          </a:p>
          <a:p>
            <a:pPr marL="0" indent="0">
              <a:buNone/>
              <a:tabLst>
                <a:tab pos="354013" algn="l"/>
              </a:tabLst>
            </a:pPr>
            <a:r>
              <a:rPr lang="en-US" dirty="0"/>
              <a:t> </a:t>
            </a:r>
            <a:br>
              <a:rPr lang="en-US" dirty="0"/>
            </a:br>
            <a:r>
              <a:rPr lang="en-US" dirty="0"/>
              <a:t>        </a:t>
            </a:r>
            <a:r>
              <a:rPr lang="es-ES" dirty="0"/>
              <a:t>(72) Queda en frente de Juan </a:t>
            </a:r>
            <a:r>
              <a:rPr lang="en-US" dirty="0"/>
              <a:t>&gt; A Juan </a:t>
            </a:r>
            <a:r>
              <a:rPr lang="en-US" dirty="0">
                <a:solidFill>
                  <a:srgbClr val="C00000"/>
                </a:solidFill>
              </a:rPr>
              <a:t>le</a:t>
            </a:r>
            <a:r>
              <a:rPr lang="en-US" baseline="-25000" dirty="0">
                <a:solidFill>
                  <a:srgbClr val="C00000"/>
                </a:solidFill>
              </a:rPr>
              <a:t>i</a:t>
            </a:r>
            <a:r>
              <a:rPr lang="en-US" dirty="0"/>
              <a:t> </a:t>
            </a:r>
            <a:r>
              <a:rPr lang="en-US" dirty="0" err="1"/>
              <a:t>queda</a:t>
            </a:r>
            <a:r>
              <a:rPr lang="en-US" dirty="0"/>
              <a:t> </a:t>
            </a:r>
            <a:r>
              <a:rPr lang="en-US" dirty="0" err="1"/>
              <a:t>enfrente</a:t>
            </a:r>
            <a:r>
              <a:rPr lang="en-US" dirty="0"/>
              <a:t> </a:t>
            </a:r>
            <a:r>
              <a:rPr lang="en-US" dirty="0" err="1">
                <a:solidFill>
                  <a:srgbClr val="C00000"/>
                </a:solidFill>
              </a:rPr>
              <a:t>t</a:t>
            </a:r>
            <a:r>
              <a:rPr lang="en-US" baseline="-25000" dirty="0" err="1">
                <a:solidFill>
                  <a:srgbClr val="C00000"/>
                </a:solidFill>
              </a:rPr>
              <a:t>i</a:t>
            </a:r>
            <a:br>
              <a:rPr lang="en-US" baseline="-25000" dirty="0">
                <a:solidFill>
                  <a:srgbClr val="C00000"/>
                </a:solidFill>
              </a:rPr>
            </a:br>
            <a:br>
              <a:rPr lang="en-US" baseline="-25000" dirty="0">
                <a:solidFill>
                  <a:srgbClr val="C00000"/>
                </a:solidFill>
              </a:rPr>
            </a:br>
            <a:r>
              <a:rPr lang="en-US" baseline="-25000" dirty="0">
                <a:solidFill>
                  <a:srgbClr val="C00000"/>
                </a:solidFill>
              </a:rPr>
              <a:t>                   </a:t>
            </a:r>
            <a:r>
              <a:rPr lang="en-US" sz="2600" baseline="-25000" dirty="0">
                <a:solidFill>
                  <a:srgbClr val="C00000"/>
                </a:solidFill>
              </a:rPr>
              <a:t>      </a:t>
            </a:r>
            <a:r>
              <a:rPr lang="en-US" sz="2600" dirty="0"/>
              <a:t>it Is    located  in front of Juan </a:t>
            </a:r>
            <a:r>
              <a:rPr lang="en-US" sz="2400" dirty="0"/>
              <a:t>&gt; </a:t>
            </a:r>
            <a:r>
              <a:rPr lang="en-US" sz="2600" dirty="0"/>
              <a:t>to Juan it is located in front</a:t>
            </a:r>
          </a:p>
          <a:p>
            <a:pPr marL="0" indent="0">
              <a:buNone/>
              <a:tabLst>
                <a:tab pos="354013" algn="l"/>
              </a:tabLst>
            </a:pPr>
            <a:r>
              <a:rPr lang="en-US" sz="3200" baseline="-25000" dirty="0"/>
              <a:t>     </a:t>
            </a:r>
            <a:endParaRPr lang="es-ES" dirty="0"/>
          </a:p>
          <a:p>
            <a:pPr marL="0" indent="0">
              <a:buNone/>
            </a:pPr>
            <a:r>
              <a:rPr lang="es-ES" sz="3000" dirty="0"/>
              <a:t>		</a:t>
            </a:r>
            <a:endParaRPr lang="es-ES_tradnl" dirty="0"/>
          </a:p>
          <a:p>
            <a:pPr marL="0" indent="0">
              <a:buNone/>
            </a:pPr>
            <a:r>
              <a:rPr lang="en-US" dirty="0"/>
              <a:t> 		</a:t>
            </a:r>
          </a:p>
        </p:txBody>
      </p:sp>
    </p:spTree>
    <p:extLst>
      <p:ext uri="{BB962C8B-B14F-4D97-AF65-F5344CB8AC3E}">
        <p14:creationId xmlns:p14="http://schemas.microsoft.com/office/powerpoint/2010/main" val="2385045533"/>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28" y="509059"/>
            <a:ext cx="11467677" cy="572135"/>
          </a:xfrm>
        </p:spPr>
        <p:txBody>
          <a:bodyPr>
            <a:noAutofit/>
          </a:bodyPr>
          <a:lstStyle/>
          <a:p>
            <a:r>
              <a:rPr lang="es-ES" sz="3600" dirty="0">
                <a:solidFill>
                  <a:schemeClr val="bg1">
                    <a:lumMod val="50000"/>
                  </a:schemeClr>
                </a:solidFill>
                <a:latin typeface="Arial Black" panose="020B0A04020102020204" pitchFamily="34" charset="0"/>
              </a:rPr>
              <a:t>Verbal </a:t>
            </a:r>
            <a:r>
              <a:rPr lang="es-ES" sz="3600" dirty="0" err="1">
                <a:solidFill>
                  <a:schemeClr val="bg1">
                    <a:lumMod val="50000"/>
                  </a:schemeClr>
                </a:solidFill>
                <a:latin typeface="Arial Black" panose="020B0A04020102020204" pitchFamily="34" charset="0"/>
              </a:rPr>
              <a:t>restrictions</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Incorporation</a:t>
            </a:r>
            <a:r>
              <a:rPr lang="es-ES" sz="3600" dirty="0">
                <a:solidFill>
                  <a:schemeClr val="bg1">
                    <a:lumMod val="50000"/>
                  </a:schemeClr>
                </a:solidFill>
                <a:latin typeface="Arial Black" panose="020B0A04020102020204" pitchFamily="34" charset="0"/>
              </a:rPr>
              <a:t> of </a:t>
            </a:r>
            <a:r>
              <a:rPr lang="es-ES" sz="3600" dirty="0" err="1">
                <a:solidFill>
                  <a:schemeClr val="bg1">
                    <a:lumMod val="50000"/>
                  </a:schemeClr>
                </a:solidFill>
                <a:latin typeface="Arial Black" panose="020B0A04020102020204" pitchFamily="34" charset="0"/>
              </a:rPr>
              <a:t>abstract</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Locative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Applicative</a:t>
            </a:r>
            <a:r>
              <a:rPr lang="es-ES" sz="3600" dirty="0">
                <a:solidFill>
                  <a:schemeClr val="bg1">
                    <a:lumMod val="50000"/>
                  </a:schemeClr>
                </a:solidFill>
                <a:latin typeface="Arial Black" panose="020B0A04020102020204" pitchFamily="34" charset="0"/>
              </a:rPr>
              <a:t> head to </a:t>
            </a:r>
            <a:r>
              <a:rPr lang="es-ES" sz="3600" dirty="0" err="1">
                <a:solidFill>
                  <a:schemeClr val="bg1">
                    <a:lumMod val="50000"/>
                  </a:schemeClr>
                </a:solidFill>
                <a:latin typeface="Arial Black" panose="020B0A04020102020204" pitchFamily="34" charset="0"/>
              </a:rPr>
              <a:t>the</a:t>
            </a:r>
            <a:r>
              <a:rPr lang="es-ES" sz="3600" dirty="0">
                <a:solidFill>
                  <a:schemeClr val="bg1">
                    <a:lumMod val="50000"/>
                  </a:schemeClr>
                </a:solidFill>
                <a:latin typeface="Arial Black" panose="020B0A04020102020204" pitchFamily="34" charset="0"/>
              </a:rPr>
              <a:t> </a:t>
            </a:r>
            <a:r>
              <a:rPr lang="es-ES" sz="3600" dirty="0" err="1">
                <a:solidFill>
                  <a:schemeClr val="bg1">
                    <a:lumMod val="50000"/>
                  </a:schemeClr>
                </a:solidFill>
                <a:latin typeface="Arial Black" panose="020B0A04020102020204" pitchFamily="34" charset="0"/>
              </a:rPr>
              <a:t>verb</a:t>
            </a:r>
            <a:endParaRPr lang="es-ES" sz="3600" b="1" u="sng" dirty="0">
              <a:solidFill>
                <a:schemeClr val="tx2">
                  <a:lumMod val="75000"/>
                </a:schemeClr>
              </a:solidFill>
            </a:endParaRPr>
          </a:p>
        </p:txBody>
      </p:sp>
      <p:sp>
        <p:nvSpPr>
          <p:cNvPr id="3" name="Marcador de contenido 2"/>
          <p:cNvSpPr>
            <a:spLocks noGrp="1"/>
          </p:cNvSpPr>
          <p:nvPr>
            <p:ph idx="1"/>
          </p:nvPr>
        </p:nvSpPr>
        <p:spPr>
          <a:xfrm>
            <a:off x="417195" y="1322537"/>
            <a:ext cx="11357610" cy="5497408"/>
          </a:xfrm>
        </p:spPr>
        <p:txBody>
          <a:bodyPr>
            <a:normAutofit fontScale="92500" lnSpcReduction="10000"/>
          </a:bodyPr>
          <a:lstStyle/>
          <a:p>
            <a:pPr marL="0" indent="0">
              <a:buNone/>
              <a:tabLst>
                <a:tab pos="354013" algn="l"/>
              </a:tabLst>
            </a:pPr>
            <a:endParaRPr lang="en-US" sz="3200" baseline="-25000" dirty="0"/>
          </a:p>
          <a:p>
            <a:pPr marL="0" indent="0">
              <a:buNone/>
            </a:pPr>
            <a:r>
              <a:rPr lang="en-US" dirty="0"/>
              <a:t>It is permitted with </a:t>
            </a:r>
            <a:r>
              <a:rPr lang="en-US" dirty="0" err="1"/>
              <a:t>eventive</a:t>
            </a:r>
            <a:r>
              <a:rPr lang="en-US" dirty="0"/>
              <a:t> verbs that involve motion with a location with the body ( fall </a:t>
            </a:r>
            <a:r>
              <a:rPr lang="en-US" i="1" dirty="0" err="1"/>
              <a:t>caer</a:t>
            </a:r>
            <a:r>
              <a:rPr lang="en-US" dirty="0"/>
              <a:t>, arrive </a:t>
            </a:r>
            <a:r>
              <a:rPr lang="en-US" i="1" dirty="0" err="1"/>
              <a:t>llegar</a:t>
            </a:r>
            <a:r>
              <a:rPr lang="en-US" dirty="0"/>
              <a:t>,  dance </a:t>
            </a:r>
            <a:r>
              <a:rPr lang="en-US" i="1" dirty="0" err="1"/>
              <a:t>bailar</a:t>
            </a:r>
            <a:r>
              <a:rPr lang="en-US" dirty="0"/>
              <a:t>, run </a:t>
            </a:r>
            <a:r>
              <a:rPr lang="en-US" i="1" dirty="0" err="1"/>
              <a:t>correr</a:t>
            </a:r>
            <a:r>
              <a:rPr lang="en-US" i="1" dirty="0"/>
              <a:t>, sit </a:t>
            </a:r>
            <a:r>
              <a:rPr lang="en-US" i="1" dirty="0" err="1"/>
              <a:t>sentarse</a:t>
            </a:r>
            <a:r>
              <a:rPr lang="en-US" i="1" dirty="0"/>
              <a:t>, </a:t>
            </a:r>
            <a:r>
              <a:rPr lang="en-US" i="1" dirty="0" err="1"/>
              <a:t>arrodillar</a:t>
            </a:r>
            <a:r>
              <a:rPr lang="en-US" i="1" dirty="0"/>
              <a:t> to </a:t>
            </a:r>
            <a:r>
              <a:rPr lang="en-US" i="1" dirty="0" err="1"/>
              <a:t>kneele</a:t>
            </a:r>
            <a:r>
              <a:rPr lang="en-US" dirty="0"/>
              <a:t>. ( Lo </a:t>
            </a:r>
            <a:r>
              <a:rPr lang="en-US" dirty="0" err="1"/>
              <a:t>golpeó</a:t>
            </a:r>
            <a:r>
              <a:rPr lang="en-US" dirty="0"/>
              <a:t> </a:t>
            </a:r>
            <a:r>
              <a:rPr lang="en-US" dirty="0" err="1"/>
              <a:t>delante</a:t>
            </a:r>
            <a:r>
              <a:rPr lang="en-US" dirty="0"/>
              <a:t>- lo </a:t>
            </a:r>
            <a:r>
              <a:rPr lang="en-US" dirty="0" err="1"/>
              <a:t>golpeó</a:t>
            </a:r>
            <a:r>
              <a:rPr lang="en-US" dirty="0"/>
              <a:t> </a:t>
            </a:r>
            <a:r>
              <a:rPr lang="en-US" dirty="0" err="1"/>
              <a:t>en</a:t>
            </a:r>
            <a:r>
              <a:rPr lang="en-US" dirty="0"/>
              <a:t> la </a:t>
            </a:r>
            <a:r>
              <a:rPr lang="en-US" dirty="0" err="1"/>
              <a:t>cara</a:t>
            </a:r>
            <a:r>
              <a:rPr lang="en-US" dirty="0"/>
              <a:t>)</a:t>
            </a:r>
          </a:p>
          <a:p>
            <a:pPr>
              <a:buFontTx/>
              <a:buChar char="-"/>
            </a:pPr>
            <a:r>
              <a:rPr lang="en-US" dirty="0"/>
              <a:t>Laugh </a:t>
            </a:r>
            <a:r>
              <a:rPr lang="en-US" i="1" dirty="0" err="1"/>
              <a:t>reír</a:t>
            </a:r>
            <a:r>
              <a:rPr lang="en-US" dirty="0"/>
              <a:t> , cry </a:t>
            </a:r>
            <a:r>
              <a:rPr lang="en-US" dirty="0" err="1"/>
              <a:t>llorar</a:t>
            </a:r>
            <a:r>
              <a:rPr lang="en-US" dirty="0"/>
              <a:t>, to throw </a:t>
            </a:r>
            <a:r>
              <a:rPr lang="en-US" i="1" dirty="0" err="1"/>
              <a:t>tirar</a:t>
            </a:r>
            <a:r>
              <a:rPr lang="en-US" dirty="0"/>
              <a:t> , appear </a:t>
            </a:r>
            <a:r>
              <a:rPr lang="en-US" i="1" dirty="0" err="1"/>
              <a:t>aparecer</a:t>
            </a:r>
            <a:r>
              <a:rPr lang="en-US" dirty="0"/>
              <a:t>, disappear </a:t>
            </a:r>
            <a:r>
              <a:rPr lang="en-US" i="1" dirty="0" err="1"/>
              <a:t>desaparecer</a:t>
            </a:r>
            <a:r>
              <a:rPr lang="en-US" dirty="0"/>
              <a:t>.</a:t>
            </a:r>
          </a:p>
          <a:p>
            <a:pPr>
              <a:buFontTx/>
              <a:buChar char="-"/>
            </a:pPr>
            <a:r>
              <a:rPr lang="en-US" dirty="0"/>
              <a:t>Transitive verbs which allow location ( put </a:t>
            </a:r>
            <a:r>
              <a:rPr lang="en-US" i="1" dirty="0" err="1"/>
              <a:t>poner</a:t>
            </a:r>
            <a:r>
              <a:rPr lang="en-US" dirty="0"/>
              <a:t>, throw </a:t>
            </a:r>
            <a:r>
              <a:rPr lang="en-US" i="1" dirty="0" err="1"/>
              <a:t>quitar</a:t>
            </a:r>
            <a:r>
              <a:rPr lang="en-US" i="1" dirty="0"/>
              <a:t>,  </a:t>
            </a:r>
            <a:r>
              <a:rPr lang="en-US" dirty="0"/>
              <a:t>hang</a:t>
            </a:r>
            <a:r>
              <a:rPr lang="en-US" i="1" dirty="0"/>
              <a:t> </a:t>
            </a:r>
            <a:r>
              <a:rPr lang="en-US" i="1" dirty="0" err="1"/>
              <a:t>colgar</a:t>
            </a:r>
            <a:r>
              <a:rPr lang="en-US" i="1" dirty="0"/>
              <a:t> </a:t>
            </a:r>
            <a:r>
              <a:rPr lang="en-US" dirty="0"/>
              <a:t>)</a:t>
            </a:r>
          </a:p>
          <a:p>
            <a:pPr>
              <a:buFontTx/>
              <a:buChar char="-"/>
            </a:pPr>
            <a:r>
              <a:rPr lang="en-US" dirty="0"/>
              <a:t>We could assume then that small v must encode some location feature. They are human and body centered.</a:t>
            </a:r>
          </a:p>
          <a:p>
            <a:pPr>
              <a:buFontTx/>
              <a:buChar char="-"/>
            </a:pPr>
            <a:r>
              <a:rPr lang="en-US" dirty="0"/>
              <a:t> But this needs to be further explored.</a:t>
            </a:r>
          </a:p>
          <a:p>
            <a:pPr>
              <a:buFontTx/>
              <a:buChar char="-"/>
            </a:pPr>
            <a:endParaRPr lang="en-US" dirty="0"/>
          </a:p>
          <a:p>
            <a:pPr marL="0" indent="0">
              <a:buNone/>
            </a:pPr>
            <a:endParaRPr lang="en-US" dirty="0"/>
          </a:p>
          <a:p>
            <a:pPr marL="0" indent="0">
              <a:buNone/>
            </a:pPr>
            <a:r>
              <a:rPr lang="es-ES" sz="3000" dirty="0"/>
              <a:t>	</a:t>
            </a:r>
            <a:endParaRPr lang="es-ES_tradnl" dirty="0"/>
          </a:p>
          <a:p>
            <a:pPr marL="0" indent="0">
              <a:buNone/>
            </a:pPr>
            <a:r>
              <a:rPr lang="en-US" dirty="0"/>
              <a:t> 		</a:t>
            </a:r>
          </a:p>
        </p:txBody>
      </p:sp>
    </p:spTree>
    <p:extLst>
      <p:ext uri="{BB962C8B-B14F-4D97-AF65-F5344CB8AC3E}">
        <p14:creationId xmlns:p14="http://schemas.microsoft.com/office/powerpoint/2010/main" val="4182506209"/>
      </p:ext>
    </p:extLst>
  </p:cSld>
  <p:clrMapOvr>
    <a:masterClrMapping/>
  </p:clrMapOvr>
  <mc:AlternateContent xmlns:mc="http://schemas.openxmlformats.org/markup-compatibility/2006" xmlns:p14="http://schemas.microsoft.com/office/powerpoint/2010/main">
    <mc:Choice Requires="p14">
      <p:transition spd="slow" p14:dur="2000" advTm="469"/>
    </mc:Choice>
    <mc:Fallback xmlns="">
      <p:transition spd="slow" advTm="469"/>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7264" y="469802"/>
            <a:ext cx="10515600" cy="455464"/>
          </a:xfrm>
        </p:spPr>
        <p:txBody>
          <a:bodyPr>
            <a:noAutofit/>
          </a:bodyPr>
          <a:lstStyle/>
          <a:p>
            <a:pPr algn="ctr"/>
            <a:r>
              <a:rPr lang="es-ES" sz="2800" dirty="0">
                <a:solidFill>
                  <a:schemeClr val="bg1">
                    <a:lumMod val="50000"/>
                  </a:schemeClr>
                </a:solidFill>
                <a:latin typeface="Arial Black" panose="020B0A04020102020204" pitchFamily="34" charset="0"/>
              </a:rPr>
              <a:t>Verbal </a:t>
            </a:r>
            <a:r>
              <a:rPr lang="es-ES" sz="2800" dirty="0" err="1">
                <a:solidFill>
                  <a:schemeClr val="bg1">
                    <a:lumMod val="50000"/>
                  </a:schemeClr>
                </a:solidFill>
                <a:latin typeface="Arial Black" panose="020B0A04020102020204" pitchFamily="34" charset="0"/>
              </a:rPr>
              <a:t>restrictions</a:t>
            </a:r>
            <a:r>
              <a:rPr lang="es-ES" sz="2800" dirty="0">
                <a:solidFill>
                  <a:schemeClr val="bg1">
                    <a:lumMod val="50000"/>
                  </a:schemeClr>
                </a:solidFill>
                <a:latin typeface="Arial Black" panose="020B0A04020102020204" pitchFamily="34" charset="0"/>
              </a:rPr>
              <a:t>. </a:t>
            </a:r>
            <a:r>
              <a:rPr lang="es-ES" sz="2800" dirty="0" err="1">
                <a:solidFill>
                  <a:schemeClr val="bg1">
                    <a:lumMod val="50000"/>
                  </a:schemeClr>
                </a:solidFill>
                <a:latin typeface="Arial Black" panose="020B0A04020102020204" pitchFamily="34" charset="0"/>
              </a:rPr>
              <a:t>Incorporation</a:t>
            </a:r>
            <a:r>
              <a:rPr lang="es-ES" sz="2800" dirty="0">
                <a:solidFill>
                  <a:schemeClr val="bg1">
                    <a:lumMod val="50000"/>
                  </a:schemeClr>
                </a:solidFill>
                <a:latin typeface="Arial Black" panose="020B0A04020102020204" pitchFamily="34" charset="0"/>
              </a:rPr>
              <a:t> of </a:t>
            </a:r>
            <a:r>
              <a:rPr lang="es-ES" sz="2800" dirty="0" err="1">
                <a:solidFill>
                  <a:schemeClr val="bg1">
                    <a:lumMod val="50000"/>
                  </a:schemeClr>
                </a:solidFill>
                <a:latin typeface="Arial Black" panose="020B0A04020102020204" pitchFamily="34" charset="0"/>
              </a:rPr>
              <a:t>abstract</a:t>
            </a:r>
            <a:r>
              <a:rPr lang="es-ES" sz="2800" dirty="0">
                <a:solidFill>
                  <a:schemeClr val="bg1">
                    <a:lumMod val="50000"/>
                  </a:schemeClr>
                </a:solidFill>
                <a:latin typeface="Arial Black" panose="020B0A04020102020204" pitchFamily="34" charset="0"/>
              </a:rPr>
              <a:t> </a:t>
            </a:r>
            <a:r>
              <a:rPr lang="es-ES" sz="2800" dirty="0" err="1">
                <a:solidFill>
                  <a:schemeClr val="bg1">
                    <a:lumMod val="50000"/>
                  </a:schemeClr>
                </a:solidFill>
                <a:latin typeface="Arial Black" panose="020B0A04020102020204" pitchFamily="34" charset="0"/>
              </a:rPr>
              <a:t>Locative</a:t>
            </a:r>
            <a:r>
              <a:rPr lang="es-ES" sz="2800" dirty="0">
                <a:solidFill>
                  <a:schemeClr val="bg1">
                    <a:lumMod val="50000"/>
                  </a:schemeClr>
                </a:solidFill>
                <a:latin typeface="Arial Black" panose="020B0A04020102020204" pitchFamily="34" charset="0"/>
              </a:rPr>
              <a:t> </a:t>
            </a:r>
            <a:r>
              <a:rPr lang="es-ES" sz="2800" dirty="0" err="1">
                <a:solidFill>
                  <a:schemeClr val="bg1">
                    <a:lumMod val="50000"/>
                  </a:schemeClr>
                </a:solidFill>
                <a:latin typeface="Arial Black" panose="020B0A04020102020204" pitchFamily="34" charset="0"/>
              </a:rPr>
              <a:t>Applicative</a:t>
            </a:r>
            <a:r>
              <a:rPr lang="es-ES" sz="2800" dirty="0">
                <a:solidFill>
                  <a:schemeClr val="bg1">
                    <a:lumMod val="50000"/>
                  </a:schemeClr>
                </a:solidFill>
                <a:latin typeface="Arial Black" panose="020B0A04020102020204" pitchFamily="34" charset="0"/>
              </a:rPr>
              <a:t> head to </a:t>
            </a:r>
            <a:r>
              <a:rPr lang="es-ES" sz="2800" dirty="0" err="1">
                <a:solidFill>
                  <a:schemeClr val="bg1">
                    <a:lumMod val="50000"/>
                  </a:schemeClr>
                </a:solidFill>
                <a:latin typeface="Arial Black" panose="020B0A04020102020204" pitchFamily="34" charset="0"/>
              </a:rPr>
              <a:t>the</a:t>
            </a:r>
            <a:r>
              <a:rPr lang="es-ES" sz="2800" dirty="0">
                <a:solidFill>
                  <a:schemeClr val="bg1">
                    <a:lumMod val="50000"/>
                  </a:schemeClr>
                </a:solidFill>
                <a:latin typeface="Arial Black" panose="020B0A04020102020204" pitchFamily="34" charset="0"/>
              </a:rPr>
              <a:t> </a:t>
            </a:r>
            <a:r>
              <a:rPr lang="es-ES" sz="2800" dirty="0" err="1">
                <a:solidFill>
                  <a:schemeClr val="bg1">
                    <a:lumMod val="50000"/>
                  </a:schemeClr>
                </a:solidFill>
                <a:latin typeface="Arial Black" panose="020B0A04020102020204" pitchFamily="34" charset="0"/>
              </a:rPr>
              <a:t>verb</a:t>
            </a:r>
            <a:endParaRPr lang="es-ES" sz="2800" dirty="0"/>
          </a:p>
        </p:txBody>
      </p:sp>
      <p:sp>
        <p:nvSpPr>
          <p:cNvPr id="5" name="Marcador de contenido 2">
            <a:extLst>
              <a:ext uri="{FF2B5EF4-FFF2-40B4-BE49-F238E27FC236}">
                <a16:creationId xmlns:a16="http://schemas.microsoft.com/office/drawing/2014/main" id="{063CDF48-2F57-504D-B8B9-3E36A2B30D97}"/>
              </a:ext>
            </a:extLst>
          </p:cNvPr>
          <p:cNvSpPr txBox="1">
            <a:spLocks/>
          </p:cNvSpPr>
          <p:nvPr/>
        </p:nvSpPr>
        <p:spPr>
          <a:xfrm>
            <a:off x="447488" y="382306"/>
            <a:ext cx="11744512" cy="62144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b="1" dirty="0">
              <a:solidFill>
                <a:schemeClr val="bg1">
                  <a:lumMod val="50000"/>
                </a:schemeClr>
              </a:solidFill>
            </a:endParaRPr>
          </a:p>
          <a:p>
            <a:pPr marL="0" indent="0">
              <a:buNone/>
            </a:pPr>
            <a:endParaRPr lang="en-US" sz="2400" b="1" dirty="0">
              <a:solidFill>
                <a:schemeClr val="bg1">
                  <a:lumMod val="50000"/>
                </a:schemeClr>
              </a:solidFill>
            </a:endParaRPr>
          </a:p>
          <a:p>
            <a:pPr marL="0" indent="0">
              <a:buNone/>
            </a:pPr>
            <a:endParaRPr lang="en-US" sz="2400" b="1" dirty="0">
              <a:solidFill>
                <a:schemeClr val="bg1">
                  <a:lumMod val="50000"/>
                </a:schemeClr>
              </a:solidFill>
            </a:endParaRPr>
          </a:p>
          <a:p>
            <a:pPr marL="0" indent="0">
              <a:buNone/>
            </a:pPr>
            <a:r>
              <a:rPr lang="en-US" sz="1800" b="1" dirty="0">
                <a:solidFill>
                  <a:schemeClr val="bg1">
                    <a:lumMod val="50000"/>
                  </a:schemeClr>
                </a:solidFill>
              </a:rPr>
              <a:t>The abstract applicative head incorporates to V in order to account for why it is becoming an argument of the verb.</a:t>
            </a:r>
            <a:br>
              <a:rPr lang="en-US" sz="1600" b="1" dirty="0">
                <a:solidFill>
                  <a:schemeClr val="bg1">
                    <a:lumMod val="50000"/>
                  </a:schemeClr>
                </a:solidFill>
              </a:rPr>
            </a:br>
            <a:br>
              <a:rPr lang="en-US" sz="1600" b="1" dirty="0">
                <a:solidFill>
                  <a:schemeClr val="bg1">
                    <a:lumMod val="50000"/>
                  </a:schemeClr>
                </a:solidFill>
              </a:rPr>
            </a:br>
            <a:endParaRPr lang="en-US" sz="1600" b="1" dirty="0">
              <a:solidFill>
                <a:schemeClr val="bg1">
                  <a:lumMod val="50000"/>
                </a:schemeClr>
              </a:solidFill>
            </a:endParaRPr>
          </a:p>
          <a:p>
            <a:pPr marL="0" indent="0">
              <a:buFont typeface="Arial" panose="020B0604020202020204" pitchFamily="34" charset="0"/>
              <a:buNone/>
            </a:pPr>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Font typeface="Arial" panose="020B0604020202020204" pitchFamily="34" charset="0"/>
              <a:buNone/>
            </a:pPr>
            <a:endParaRPr lang="en-US" b="1" dirty="0">
              <a:solidFill>
                <a:schemeClr val="bg1">
                  <a:lumMod val="50000"/>
                </a:schemeClr>
              </a:solidFill>
            </a:endParaRPr>
          </a:p>
          <a:p>
            <a:pPr marL="0" indent="0">
              <a:buFont typeface="Arial" panose="020B0604020202020204" pitchFamily="34" charset="0"/>
              <a:buNone/>
            </a:pPr>
            <a:endParaRPr lang="en-US" b="1" dirty="0">
              <a:solidFill>
                <a:schemeClr val="bg1">
                  <a:lumMod val="50000"/>
                </a:schemeClr>
              </a:solidFill>
            </a:endParaRPr>
          </a:p>
          <a:p>
            <a:pPr marL="0" indent="0">
              <a:buFont typeface="Arial" panose="020B0604020202020204" pitchFamily="34" charset="0"/>
              <a:buNone/>
            </a:pPr>
            <a:r>
              <a:rPr lang="en-US" b="1" dirty="0">
                <a:solidFill>
                  <a:schemeClr val="bg1">
                    <a:lumMod val="50000"/>
                  </a:schemeClr>
                </a:solidFill>
              </a:rPr>
              <a:t>               </a:t>
            </a:r>
          </a:p>
          <a:p>
            <a:pPr marL="0" indent="0">
              <a:buFont typeface="Arial" panose="020B0604020202020204" pitchFamily="34" charset="0"/>
              <a:buNone/>
            </a:pPr>
            <a:endParaRPr lang="en-US" b="1" dirty="0">
              <a:solidFill>
                <a:schemeClr val="bg1">
                  <a:lumMod val="50000"/>
                </a:schemeClr>
              </a:solidFill>
            </a:endParaRPr>
          </a:p>
          <a:p>
            <a:pPr marL="0" indent="0">
              <a:buFont typeface="Arial" panose="020B0604020202020204" pitchFamily="34" charset="0"/>
              <a:buNone/>
            </a:pPr>
            <a:endParaRPr lang="en-US" b="1" dirty="0">
              <a:solidFill>
                <a:schemeClr val="bg1">
                  <a:lumMod val="50000"/>
                </a:schemeClr>
              </a:solidFill>
            </a:endParaRPr>
          </a:p>
          <a:p>
            <a:pPr marL="0" indent="0">
              <a:buFont typeface="Arial" panose="020B0604020202020204" pitchFamily="34" charset="0"/>
              <a:buNone/>
            </a:pPr>
            <a:endParaRPr lang="en-US" dirty="0">
              <a:solidFill>
                <a:schemeClr val="bg1">
                  <a:lumMod val="50000"/>
                </a:schemeClr>
              </a:solidFill>
            </a:endParaRPr>
          </a:p>
          <a:p>
            <a:pPr marL="0" indent="0">
              <a:buFont typeface="Arial" panose="020B0604020202020204" pitchFamily="34" charset="0"/>
              <a:buNone/>
            </a:pPr>
            <a:endParaRPr lang="en-US" dirty="0"/>
          </a:p>
          <a:p>
            <a:pPr marL="0" indent="0">
              <a:buFont typeface="Arial" panose="020B0604020202020204" pitchFamily="34" charset="0"/>
              <a:buNone/>
            </a:pPr>
            <a:endParaRPr lang="es-ES" dirty="0"/>
          </a:p>
        </p:txBody>
      </p:sp>
      <p:cxnSp>
        <p:nvCxnSpPr>
          <p:cNvPr id="6" name="Straight Connector 5">
            <a:extLst>
              <a:ext uri="{FF2B5EF4-FFF2-40B4-BE49-F238E27FC236}">
                <a16:creationId xmlns:a16="http://schemas.microsoft.com/office/drawing/2014/main" id="{B13D2AF0-81FA-3744-8F99-E56CE5B2FBC3}"/>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D63E4FB-D64F-2746-B8F7-266D21130AB9}"/>
              </a:ext>
            </a:extLst>
          </p:cNvPr>
          <p:cNvCxnSpPr>
            <a:cxnSpLocks/>
          </p:cNvCxnSpPr>
          <p:nvPr/>
        </p:nvCxnSpPr>
        <p:spPr>
          <a:xfrm>
            <a:off x="3955773" y="2204903"/>
            <a:ext cx="1013791" cy="143123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6E2DF86-41B1-024C-A992-92F8D54C2AD5}"/>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7EA1705-3BE8-CA49-A671-107D6B93A0F5}"/>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3E13B04-C213-BC4D-86FD-D459D6943776}"/>
              </a:ext>
            </a:extLst>
          </p:cNvPr>
          <p:cNvSpPr txBox="1"/>
          <p:nvPr/>
        </p:nvSpPr>
        <p:spPr>
          <a:xfrm>
            <a:off x="4154557" y="5296836"/>
            <a:ext cx="1868845" cy="646331"/>
          </a:xfrm>
          <a:prstGeom prst="rect">
            <a:avLst/>
          </a:prstGeom>
          <a:noFill/>
        </p:spPr>
        <p:txBody>
          <a:bodyPr wrap="none" rtlCol="0">
            <a:spAutoFit/>
          </a:bodyPr>
          <a:lstStyle/>
          <a:p>
            <a:r>
              <a:rPr lang="en-US" dirty="0"/>
              <a:t>Spatial expression</a:t>
            </a:r>
            <a:br>
              <a:rPr lang="en-US" dirty="0"/>
            </a:br>
            <a:r>
              <a:rPr lang="en-US" dirty="0"/>
              <a:t>on top</a:t>
            </a:r>
            <a:endParaRPr lang="en-US" dirty="0">
              <a:solidFill>
                <a:srgbClr val="FF0000"/>
              </a:solidFill>
            </a:endParaRPr>
          </a:p>
        </p:txBody>
      </p:sp>
      <p:cxnSp>
        <p:nvCxnSpPr>
          <p:cNvPr id="11" name="Straight Connector 10">
            <a:extLst>
              <a:ext uri="{FF2B5EF4-FFF2-40B4-BE49-F238E27FC236}">
                <a16:creationId xmlns:a16="http://schemas.microsoft.com/office/drawing/2014/main" id="{F25A0C4E-7776-B94E-9AB1-F6C820F90407}"/>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76EF245-F5EF-1C4C-95EC-4B42839FC744}"/>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C8EAA99-A699-934F-9F25-4882852A65C8}"/>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7EE75A2-0867-F842-9F44-3D69BCB9ABA8}"/>
              </a:ext>
            </a:extLst>
          </p:cNvPr>
          <p:cNvSpPr txBox="1"/>
          <p:nvPr/>
        </p:nvSpPr>
        <p:spPr>
          <a:xfrm>
            <a:off x="4245214" y="2472396"/>
            <a:ext cx="1476815" cy="369332"/>
          </a:xfrm>
          <a:prstGeom prst="rect">
            <a:avLst/>
          </a:prstGeom>
          <a:noFill/>
        </p:spPr>
        <p:txBody>
          <a:bodyPr wrap="none" rtlCol="0">
            <a:spAutoFit/>
          </a:bodyPr>
          <a:lstStyle/>
          <a:p>
            <a:r>
              <a:rPr lang="en-US" dirty="0">
                <a:solidFill>
                  <a:srgbClr val="FF0000"/>
                </a:solidFill>
              </a:rPr>
              <a:t>Locative APPL</a:t>
            </a:r>
          </a:p>
        </p:txBody>
      </p:sp>
      <p:sp>
        <p:nvSpPr>
          <p:cNvPr id="15" name="TextBox 14">
            <a:extLst>
              <a:ext uri="{FF2B5EF4-FFF2-40B4-BE49-F238E27FC236}">
                <a16:creationId xmlns:a16="http://schemas.microsoft.com/office/drawing/2014/main" id="{8A64CD56-C9BE-F749-8121-87A34CE6C203}"/>
              </a:ext>
            </a:extLst>
          </p:cNvPr>
          <p:cNvSpPr txBox="1"/>
          <p:nvPr/>
        </p:nvSpPr>
        <p:spPr>
          <a:xfrm>
            <a:off x="2954313" y="3679496"/>
            <a:ext cx="1343188" cy="369332"/>
          </a:xfrm>
          <a:prstGeom prst="rect">
            <a:avLst/>
          </a:prstGeom>
          <a:noFill/>
        </p:spPr>
        <p:txBody>
          <a:bodyPr wrap="none" rtlCol="0">
            <a:spAutoFit/>
          </a:bodyPr>
          <a:lstStyle/>
          <a:p>
            <a:r>
              <a:rPr lang="en-US" dirty="0"/>
              <a:t>To the horse</a:t>
            </a:r>
          </a:p>
        </p:txBody>
      </p:sp>
      <p:sp>
        <p:nvSpPr>
          <p:cNvPr id="16" name="TextBox 15">
            <a:extLst>
              <a:ext uri="{FF2B5EF4-FFF2-40B4-BE49-F238E27FC236}">
                <a16:creationId xmlns:a16="http://schemas.microsoft.com/office/drawing/2014/main" id="{13B657FB-38B5-F742-A32B-05976D561DEB}"/>
              </a:ext>
            </a:extLst>
          </p:cNvPr>
          <p:cNvSpPr txBox="1"/>
          <p:nvPr/>
        </p:nvSpPr>
        <p:spPr>
          <a:xfrm>
            <a:off x="2920174" y="3125704"/>
            <a:ext cx="316112" cy="369332"/>
          </a:xfrm>
          <a:prstGeom prst="rect">
            <a:avLst/>
          </a:prstGeom>
          <a:noFill/>
        </p:spPr>
        <p:txBody>
          <a:bodyPr wrap="none" rtlCol="0">
            <a:spAutoFit/>
          </a:bodyPr>
          <a:lstStyle/>
          <a:p>
            <a:r>
              <a:rPr lang="en-US" dirty="0"/>
              <a:t>V</a:t>
            </a:r>
          </a:p>
        </p:txBody>
      </p:sp>
      <p:sp>
        <p:nvSpPr>
          <p:cNvPr id="17" name="TextBox 16">
            <a:extLst>
              <a:ext uri="{FF2B5EF4-FFF2-40B4-BE49-F238E27FC236}">
                <a16:creationId xmlns:a16="http://schemas.microsoft.com/office/drawing/2014/main" id="{A5A2198C-A05C-8447-A5C0-21A1F8C1AD24}"/>
              </a:ext>
            </a:extLst>
          </p:cNvPr>
          <p:cNvSpPr txBox="1"/>
          <p:nvPr/>
        </p:nvSpPr>
        <p:spPr>
          <a:xfrm>
            <a:off x="787376" y="3411436"/>
            <a:ext cx="1645130" cy="369332"/>
          </a:xfrm>
          <a:prstGeom prst="rect">
            <a:avLst/>
          </a:prstGeom>
          <a:noFill/>
        </p:spPr>
        <p:txBody>
          <a:bodyPr wrap="none" rtlCol="0">
            <a:spAutoFit/>
          </a:bodyPr>
          <a:lstStyle/>
          <a:p>
            <a:r>
              <a:rPr lang="en-US" dirty="0">
                <a:solidFill>
                  <a:srgbClr val="FF0000"/>
                </a:solidFill>
              </a:rPr>
              <a:t>Locative APPL +</a:t>
            </a:r>
          </a:p>
        </p:txBody>
      </p:sp>
      <p:sp>
        <p:nvSpPr>
          <p:cNvPr id="18" name="TextBox 17">
            <a:extLst>
              <a:ext uri="{FF2B5EF4-FFF2-40B4-BE49-F238E27FC236}">
                <a16:creationId xmlns:a16="http://schemas.microsoft.com/office/drawing/2014/main" id="{B9731989-7F67-E340-B566-B55E1E69D450}"/>
              </a:ext>
            </a:extLst>
          </p:cNvPr>
          <p:cNvSpPr txBox="1"/>
          <p:nvPr/>
        </p:nvSpPr>
        <p:spPr>
          <a:xfrm>
            <a:off x="2428112" y="3411436"/>
            <a:ext cx="758990" cy="369332"/>
          </a:xfrm>
          <a:prstGeom prst="rect">
            <a:avLst/>
          </a:prstGeom>
          <a:noFill/>
        </p:spPr>
        <p:txBody>
          <a:bodyPr wrap="none" rtlCol="0">
            <a:spAutoFit/>
          </a:bodyPr>
          <a:lstStyle/>
          <a:p>
            <a:r>
              <a:rPr lang="en-US" dirty="0" err="1"/>
              <a:t>sentó</a:t>
            </a:r>
            <a:r>
              <a:rPr lang="en-US" dirty="0"/>
              <a:t> </a:t>
            </a:r>
          </a:p>
        </p:txBody>
      </p:sp>
      <p:sp>
        <p:nvSpPr>
          <p:cNvPr id="19" name="TextBox 18">
            <a:extLst>
              <a:ext uri="{FF2B5EF4-FFF2-40B4-BE49-F238E27FC236}">
                <a16:creationId xmlns:a16="http://schemas.microsoft.com/office/drawing/2014/main" id="{CBF9EE02-7E05-1F4F-B7BC-6F8BC4BB6BDC}"/>
              </a:ext>
            </a:extLst>
          </p:cNvPr>
          <p:cNvSpPr txBox="1"/>
          <p:nvPr/>
        </p:nvSpPr>
        <p:spPr>
          <a:xfrm>
            <a:off x="6099315" y="5078228"/>
            <a:ext cx="894284" cy="646331"/>
          </a:xfrm>
          <a:prstGeom prst="rect">
            <a:avLst/>
          </a:prstGeom>
          <a:noFill/>
        </p:spPr>
        <p:txBody>
          <a:bodyPr wrap="none" rtlCol="0">
            <a:spAutoFit/>
          </a:bodyPr>
          <a:lstStyle/>
          <a:p>
            <a:r>
              <a:rPr lang="en-US" dirty="0"/>
              <a:t>Ground</a:t>
            </a:r>
            <a:br>
              <a:rPr lang="en-US" dirty="0"/>
            </a:br>
            <a:endParaRPr lang="en-US" dirty="0"/>
          </a:p>
        </p:txBody>
      </p:sp>
      <p:cxnSp>
        <p:nvCxnSpPr>
          <p:cNvPr id="25" name="Straight Connector 24">
            <a:extLst>
              <a:ext uri="{FF2B5EF4-FFF2-40B4-BE49-F238E27FC236}">
                <a16:creationId xmlns:a16="http://schemas.microsoft.com/office/drawing/2014/main" id="{9C5EB7E3-788B-D54C-A55B-1D869E67FFAC}"/>
              </a:ext>
            </a:extLst>
          </p:cNvPr>
          <p:cNvCxnSpPr/>
          <p:nvPr/>
        </p:nvCxnSpPr>
        <p:spPr>
          <a:xfrm>
            <a:off x="4154557" y="4770783"/>
            <a:ext cx="0" cy="2186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04E3B4B-AE5C-2C43-B583-856D22D24C5B}"/>
              </a:ext>
            </a:extLst>
          </p:cNvPr>
          <p:cNvCxnSpPr/>
          <p:nvPr/>
        </p:nvCxnSpPr>
        <p:spPr>
          <a:xfrm flipH="1">
            <a:off x="2286000" y="4989443"/>
            <a:ext cx="18685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2951517-B2AE-FC45-B219-DFAEFCDD7B25}"/>
              </a:ext>
            </a:extLst>
          </p:cNvPr>
          <p:cNvCxnSpPr/>
          <p:nvPr/>
        </p:nvCxnSpPr>
        <p:spPr>
          <a:xfrm flipV="1">
            <a:off x="2286000" y="3627782"/>
            <a:ext cx="0" cy="1361661"/>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0F75C3C-2F77-E84C-B05A-057A7E19621D}"/>
              </a:ext>
            </a:extLst>
          </p:cNvPr>
          <p:cNvCxnSpPr/>
          <p:nvPr/>
        </p:nvCxnSpPr>
        <p:spPr>
          <a:xfrm>
            <a:off x="4969564" y="6082748"/>
            <a:ext cx="0" cy="367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781B548-58DA-CF4D-8546-713E0B2AFB7F}"/>
              </a:ext>
            </a:extLst>
          </p:cNvPr>
          <p:cNvCxnSpPr/>
          <p:nvPr/>
        </p:nvCxnSpPr>
        <p:spPr>
          <a:xfrm flipH="1">
            <a:off x="2954313" y="6470374"/>
            <a:ext cx="201525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359A946-FD94-524C-92B6-D272CDDD1C37}"/>
              </a:ext>
            </a:extLst>
          </p:cNvPr>
          <p:cNvCxnSpPr/>
          <p:nvPr/>
        </p:nvCxnSpPr>
        <p:spPr>
          <a:xfrm flipV="1">
            <a:off x="2954313" y="4234070"/>
            <a:ext cx="0" cy="2216426"/>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24623F35-F326-B143-A330-26E6144A26A6}"/>
              </a:ext>
            </a:extLst>
          </p:cNvPr>
          <p:cNvSpPr txBox="1"/>
          <p:nvPr/>
        </p:nvSpPr>
        <p:spPr>
          <a:xfrm>
            <a:off x="7974733" y="2991390"/>
            <a:ext cx="3824252" cy="2308324"/>
          </a:xfrm>
          <a:prstGeom prst="rect">
            <a:avLst/>
          </a:prstGeom>
          <a:noFill/>
        </p:spPr>
        <p:txBody>
          <a:bodyPr wrap="none" rtlCol="0">
            <a:spAutoFit/>
          </a:bodyPr>
          <a:lstStyle/>
          <a:p>
            <a:r>
              <a:rPr lang="en-US" dirty="0"/>
              <a:t>Al caballo, se le       </a:t>
            </a:r>
            <a:r>
              <a:rPr lang="en-US" dirty="0" err="1"/>
              <a:t>sentó</a:t>
            </a:r>
            <a:r>
              <a:rPr lang="en-US" dirty="0"/>
              <a:t>       </a:t>
            </a:r>
            <a:r>
              <a:rPr lang="en-US" dirty="0" err="1"/>
              <a:t>detrás</a:t>
            </a:r>
            <a:br>
              <a:rPr lang="en-US" dirty="0"/>
            </a:br>
            <a:r>
              <a:rPr lang="en-US" dirty="0"/>
              <a:t>to the horse, </a:t>
            </a:r>
            <a:r>
              <a:rPr lang="en-US" dirty="0" err="1"/>
              <a:t>Dat</a:t>
            </a:r>
            <a:r>
              <a:rPr lang="en-US" dirty="0"/>
              <a:t>      sit  behind</a:t>
            </a:r>
          </a:p>
          <a:p>
            <a:endParaRPr lang="en-US" dirty="0"/>
          </a:p>
          <a:p>
            <a:r>
              <a:rPr lang="en-US" dirty="0"/>
              <a:t>Al caballo, se le       </a:t>
            </a:r>
            <a:r>
              <a:rPr lang="en-US" dirty="0" err="1"/>
              <a:t>sentó</a:t>
            </a:r>
            <a:r>
              <a:rPr lang="en-US" dirty="0"/>
              <a:t>      </a:t>
            </a:r>
            <a:r>
              <a:rPr lang="en-US" dirty="0" err="1"/>
              <a:t>en</a:t>
            </a:r>
            <a:r>
              <a:rPr lang="en-US" dirty="0"/>
              <a:t> el </a:t>
            </a:r>
            <a:r>
              <a:rPr lang="en-US" dirty="0" err="1"/>
              <a:t>lomo</a:t>
            </a:r>
            <a:endParaRPr lang="en-US" dirty="0"/>
          </a:p>
          <a:p>
            <a:r>
              <a:rPr lang="en-US" dirty="0"/>
              <a:t>to the horse, </a:t>
            </a:r>
            <a:r>
              <a:rPr lang="en-US" dirty="0" err="1"/>
              <a:t>Dat</a:t>
            </a:r>
            <a:r>
              <a:rPr lang="en-US" dirty="0"/>
              <a:t>      sit         on the side</a:t>
            </a:r>
          </a:p>
          <a:p>
            <a:endParaRPr lang="en-US" dirty="0"/>
          </a:p>
          <a:p>
            <a:br>
              <a:rPr lang="en-US" dirty="0"/>
            </a:br>
            <a:endParaRPr lang="en-US" dirty="0"/>
          </a:p>
        </p:txBody>
      </p:sp>
    </p:spTree>
    <p:extLst>
      <p:ext uri="{BB962C8B-B14F-4D97-AF65-F5344CB8AC3E}">
        <p14:creationId xmlns:p14="http://schemas.microsoft.com/office/powerpoint/2010/main" val="2953486802"/>
      </p:ext>
    </p:extLst>
  </p:cSld>
  <p:clrMapOvr>
    <a:masterClrMapping/>
  </p:clrMapOvr>
  <mc:AlternateContent xmlns:mc="http://schemas.openxmlformats.org/markup-compatibility/2006" xmlns:p14="http://schemas.microsoft.com/office/powerpoint/2010/main">
    <mc:Choice Requires="p14">
      <p:transition spd="slow" p14:dur="2000" advTm="24222"/>
    </mc:Choice>
    <mc:Fallback xmlns="">
      <p:transition spd="slow" advTm="24222"/>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7264" y="469802"/>
            <a:ext cx="10515600" cy="455464"/>
          </a:xfrm>
        </p:spPr>
        <p:txBody>
          <a:bodyPr>
            <a:normAutofit fontScale="90000"/>
          </a:bodyPr>
          <a:lstStyle/>
          <a:p>
            <a:pPr algn="ctr"/>
            <a:r>
              <a:rPr lang="es-ES" dirty="0">
                <a:solidFill>
                  <a:schemeClr val="bg1">
                    <a:lumMod val="50000"/>
                  </a:schemeClr>
                </a:solidFill>
                <a:latin typeface="Arial Black" panose="020B0A04020102020204" pitchFamily="34" charset="0"/>
              </a:rPr>
              <a:t>Verbal </a:t>
            </a:r>
            <a:r>
              <a:rPr lang="es-ES" dirty="0" err="1">
                <a:solidFill>
                  <a:schemeClr val="bg1">
                    <a:lumMod val="50000"/>
                  </a:schemeClr>
                </a:solidFill>
                <a:latin typeface="Arial Black" panose="020B0A04020102020204" pitchFamily="34" charset="0"/>
              </a:rPr>
              <a:t>restrictions</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Incorporation</a:t>
            </a:r>
            <a:r>
              <a:rPr lang="es-ES" dirty="0">
                <a:solidFill>
                  <a:schemeClr val="bg1">
                    <a:lumMod val="50000"/>
                  </a:schemeClr>
                </a:solidFill>
                <a:latin typeface="Arial Black" panose="020B0A04020102020204" pitchFamily="34" charset="0"/>
              </a:rPr>
              <a:t> of </a:t>
            </a:r>
            <a:r>
              <a:rPr lang="es-ES" dirty="0" err="1">
                <a:solidFill>
                  <a:schemeClr val="bg1">
                    <a:lumMod val="50000"/>
                  </a:schemeClr>
                </a:solidFill>
                <a:latin typeface="Arial Black" panose="020B0A04020102020204" pitchFamily="34" charset="0"/>
              </a:rPr>
              <a:t>abstract</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Locative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Applicative</a:t>
            </a:r>
            <a:r>
              <a:rPr lang="es-ES" dirty="0">
                <a:solidFill>
                  <a:schemeClr val="bg1">
                    <a:lumMod val="50000"/>
                  </a:schemeClr>
                </a:solidFill>
                <a:latin typeface="Arial Black" panose="020B0A04020102020204" pitchFamily="34" charset="0"/>
              </a:rPr>
              <a:t> head to </a:t>
            </a:r>
            <a:r>
              <a:rPr lang="es-ES" dirty="0" err="1">
                <a:solidFill>
                  <a:schemeClr val="bg1">
                    <a:lumMod val="50000"/>
                  </a:schemeClr>
                </a:solidFill>
                <a:latin typeface="Arial Black" panose="020B0A04020102020204" pitchFamily="34" charset="0"/>
              </a:rPr>
              <a:t>the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verb</a:t>
            </a:r>
            <a:endParaRPr lang="es-ES" sz="3600" dirty="0"/>
          </a:p>
        </p:txBody>
      </p:sp>
      <p:sp>
        <p:nvSpPr>
          <p:cNvPr id="3" name="Marcador de contenido 2"/>
          <p:cNvSpPr>
            <a:spLocks noGrp="1"/>
          </p:cNvSpPr>
          <p:nvPr>
            <p:ph idx="1"/>
          </p:nvPr>
        </p:nvSpPr>
        <p:spPr>
          <a:xfrm>
            <a:off x="534518" y="1945736"/>
            <a:ext cx="11375136" cy="2303059"/>
          </a:xfrm>
        </p:spPr>
        <p:txBody>
          <a:bodyPr>
            <a:normAutofit/>
          </a:bodyPr>
          <a:lstStyle/>
          <a:p>
            <a:pPr marL="0" indent="0">
              <a:buNone/>
            </a:pPr>
            <a:r>
              <a:rPr lang="en-US" sz="2000" dirty="0" err="1"/>
              <a:t>Acedo-Matellán</a:t>
            </a:r>
            <a:r>
              <a:rPr lang="en-US" sz="2000" dirty="0"/>
              <a:t> (2017) observed that In certain circumstances, the locative (non directional) preposition is </a:t>
            </a:r>
            <a:r>
              <a:rPr lang="en-US" sz="2000" dirty="0" err="1"/>
              <a:t>incoporated</a:t>
            </a:r>
            <a:r>
              <a:rPr lang="en-US" sz="2000" dirty="0"/>
              <a:t> to the verb and takes a dative DP: </a:t>
            </a:r>
          </a:p>
          <a:p>
            <a:pPr marL="0" indent="0">
              <a:buNone/>
            </a:pPr>
            <a:r>
              <a:rPr lang="en-US" sz="2000" dirty="0"/>
              <a:t>	(73)	</a:t>
            </a:r>
            <a:r>
              <a:rPr lang="en-US" sz="2000" dirty="0" err="1">
                <a:solidFill>
                  <a:srgbClr val="FF0000"/>
                </a:solidFill>
              </a:rPr>
              <a:t>Tibi</a:t>
            </a:r>
            <a:r>
              <a:rPr lang="en-US" sz="2000" dirty="0"/>
              <a:t>       </a:t>
            </a:r>
            <a:r>
              <a:rPr lang="en-US" sz="2000" dirty="0">
                <a:solidFill>
                  <a:srgbClr val="FF0000"/>
                </a:solidFill>
              </a:rPr>
              <a:t>ad</a:t>
            </a:r>
            <a:r>
              <a:rPr lang="en-US" sz="2000" dirty="0"/>
              <a:t>-</a:t>
            </a:r>
            <a:r>
              <a:rPr lang="en-US" sz="2000" dirty="0" err="1"/>
              <a:t>duxi</a:t>
            </a:r>
            <a:r>
              <a:rPr lang="en-US" sz="2000" dirty="0"/>
              <a:t>            hominem. 	      </a:t>
            </a:r>
          </a:p>
          <a:p>
            <a:pPr marL="0" indent="0">
              <a:buNone/>
            </a:pPr>
            <a:r>
              <a:rPr lang="en-US" sz="2000" dirty="0"/>
              <a:t>		Tu.dat a-guiar.prf.1sg </a:t>
            </a:r>
            <a:r>
              <a:rPr lang="en-US" sz="2000" dirty="0" err="1"/>
              <a:t>hombres.acc</a:t>
            </a:r>
            <a:endParaRPr lang="en-US" sz="2000" dirty="0"/>
          </a:p>
          <a:p>
            <a:pPr marL="0" indent="0">
              <a:buNone/>
            </a:pPr>
            <a:r>
              <a:rPr lang="en-US" sz="2000" dirty="0"/>
              <a:t>	     	‘I guided the men to you(a </a:t>
            </a:r>
            <a:r>
              <a:rPr lang="en-US" sz="2000" dirty="0" err="1"/>
              <a:t>tu</a:t>
            </a:r>
            <a:r>
              <a:rPr lang="en-US" sz="2000" dirty="0"/>
              <a:t> </a:t>
            </a:r>
            <a:r>
              <a:rPr lang="en-US" sz="2000" dirty="0" err="1"/>
              <a:t>presencia</a:t>
            </a:r>
            <a:r>
              <a:rPr lang="en-US" sz="2000" dirty="0"/>
              <a:t>)’ (</a:t>
            </a:r>
            <a:r>
              <a:rPr lang="en-US" sz="2000" dirty="0" err="1"/>
              <a:t>Plaut</a:t>
            </a:r>
            <a:r>
              <a:rPr lang="en-US" sz="2000" dirty="0"/>
              <a:t>. Most. 804)</a:t>
            </a:r>
          </a:p>
          <a:p>
            <a:pPr marL="0" indent="0">
              <a:buNone/>
            </a:pPr>
            <a:endParaRPr lang="es-ES" dirty="0"/>
          </a:p>
        </p:txBody>
      </p:sp>
    </p:spTree>
    <p:extLst>
      <p:ext uri="{BB962C8B-B14F-4D97-AF65-F5344CB8AC3E}">
        <p14:creationId xmlns:p14="http://schemas.microsoft.com/office/powerpoint/2010/main" val="3365061645"/>
      </p:ext>
    </p:extLst>
  </p:cSld>
  <p:clrMapOvr>
    <a:masterClrMapping/>
  </p:clrMapOvr>
  <mc:AlternateContent xmlns:mc="http://schemas.openxmlformats.org/markup-compatibility/2006" xmlns:p14="http://schemas.microsoft.com/office/powerpoint/2010/main">
    <mc:Choice Requires="p14">
      <p:transition spd="slow" p14:dur="2000" advTm="24222"/>
    </mc:Choice>
    <mc:Fallback xmlns="">
      <p:transition spd="slow" advTm="24222"/>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7264" y="145670"/>
            <a:ext cx="10515600" cy="455464"/>
          </a:xfrm>
        </p:spPr>
        <p:txBody>
          <a:bodyPr>
            <a:normAutofit fontScale="90000"/>
          </a:bodyPr>
          <a:lstStyle/>
          <a:p>
            <a:pPr algn="ctr"/>
            <a:r>
              <a:rPr lang="es-ES" dirty="0">
                <a:solidFill>
                  <a:schemeClr val="bg1">
                    <a:lumMod val="50000"/>
                  </a:schemeClr>
                </a:solidFill>
                <a:latin typeface="Arial Black" panose="020B0A04020102020204" pitchFamily="34" charset="0"/>
              </a:rPr>
              <a:t>Verbal </a:t>
            </a:r>
            <a:r>
              <a:rPr lang="es-ES" dirty="0" err="1">
                <a:solidFill>
                  <a:schemeClr val="bg1">
                    <a:lumMod val="50000"/>
                  </a:schemeClr>
                </a:solidFill>
                <a:latin typeface="Arial Black" panose="020B0A04020102020204" pitchFamily="34" charset="0"/>
              </a:rPr>
              <a:t>restrictions</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Incorporation</a:t>
            </a:r>
            <a:r>
              <a:rPr lang="es-ES" dirty="0">
                <a:solidFill>
                  <a:schemeClr val="bg1">
                    <a:lumMod val="50000"/>
                  </a:schemeClr>
                </a:solidFill>
                <a:latin typeface="Arial Black" panose="020B0A04020102020204" pitchFamily="34" charset="0"/>
              </a:rPr>
              <a:t> of </a:t>
            </a:r>
            <a:r>
              <a:rPr lang="es-ES" dirty="0" err="1">
                <a:solidFill>
                  <a:schemeClr val="bg1">
                    <a:lumMod val="50000"/>
                  </a:schemeClr>
                </a:solidFill>
                <a:latin typeface="Arial Black" panose="020B0A04020102020204" pitchFamily="34" charset="0"/>
              </a:rPr>
              <a:t>abstract</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Locative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Applicative</a:t>
            </a:r>
            <a:r>
              <a:rPr lang="es-ES" dirty="0">
                <a:solidFill>
                  <a:schemeClr val="bg1">
                    <a:lumMod val="50000"/>
                  </a:schemeClr>
                </a:solidFill>
                <a:latin typeface="Arial Black" panose="020B0A04020102020204" pitchFamily="34" charset="0"/>
              </a:rPr>
              <a:t> head to </a:t>
            </a:r>
            <a:r>
              <a:rPr lang="es-ES" dirty="0" err="1">
                <a:solidFill>
                  <a:schemeClr val="bg1">
                    <a:lumMod val="50000"/>
                  </a:schemeClr>
                </a:solidFill>
                <a:latin typeface="Arial Black" panose="020B0A04020102020204" pitchFamily="34" charset="0"/>
              </a:rPr>
              <a:t>the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verb</a:t>
            </a:r>
            <a:endParaRPr lang="es-ES" sz="3600" dirty="0"/>
          </a:p>
        </p:txBody>
      </p:sp>
      <p:sp>
        <p:nvSpPr>
          <p:cNvPr id="6" name="Content Placeholder 5">
            <a:extLst>
              <a:ext uri="{FF2B5EF4-FFF2-40B4-BE49-F238E27FC236}">
                <a16:creationId xmlns:a16="http://schemas.microsoft.com/office/drawing/2014/main" id="{3576934E-2B73-B24B-8FB3-50DA05D97D3B}"/>
              </a:ext>
            </a:extLst>
          </p:cNvPr>
          <p:cNvSpPr>
            <a:spLocks noGrp="1"/>
          </p:cNvSpPr>
          <p:nvPr>
            <p:ph idx="1"/>
          </p:nvPr>
        </p:nvSpPr>
        <p:spPr>
          <a:xfrm>
            <a:off x="838200" y="1070497"/>
            <a:ext cx="10515600" cy="4654688"/>
          </a:xfrm>
        </p:spPr>
        <p:txBody>
          <a:bodyPr>
            <a:normAutofit/>
          </a:bodyPr>
          <a:lstStyle/>
          <a:p>
            <a:pPr marL="0" indent="0">
              <a:buNone/>
            </a:pPr>
            <a:r>
              <a:rPr lang="en-US" sz="2600" dirty="0" err="1"/>
              <a:t>Acedo</a:t>
            </a:r>
            <a:r>
              <a:rPr lang="en-US" sz="2600" dirty="0"/>
              <a:t> </a:t>
            </a:r>
            <a:r>
              <a:rPr lang="en-US" sz="2600" dirty="0" err="1"/>
              <a:t>Matellán</a:t>
            </a:r>
            <a:r>
              <a:rPr lang="en-US" sz="2600" dirty="0"/>
              <a:t> (2017)</a:t>
            </a:r>
          </a:p>
          <a:p>
            <a:pPr marL="0" indent="0">
              <a:buNone/>
            </a:pPr>
            <a:r>
              <a:rPr lang="en-US" sz="2600" dirty="0"/>
              <a:t>There is also affectedness: </a:t>
            </a:r>
          </a:p>
          <a:p>
            <a:pPr marL="0" indent="0">
              <a:buNone/>
            </a:pPr>
            <a:r>
              <a:rPr lang="en-US" sz="2600" dirty="0"/>
              <a:t>(74)   	</a:t>
            </a:r>
            <a:r>
              <a:rPr lang="en-US" sz="2600" dirty="0" err="1">
                <a:solidFill>
                  <a:srgbClr val="FF0000"/>
                </a:solidFill>
              </a:rPr>
              <a:t>Gallinis</a:t>
            </a:r>
            <a:r>
              <a:rPr lang="en-US" sz="2600" dirty="0"/>
              <a:t>           </a:t>
            </a:r>
            <a:r>
              <a:rPr lang="en-US" sz="2600" dirty="0" err="1"/>
              <a:t>anitum</a:t>
            </a:r>
            <a:r>
              <a:rPr lang="en-US" sz="2600" dirty="0"/>
              <a:t>         ova                 </a:t>
            </a:r>
            <a:r>
              <a:rPr lang="en-US" sz="2600" dirty="0" err="1"/>
              <a:t>saepe</a:t>
            </a:r>
            <a:r>
              <a:rPr lang="en-US" sz="2600" dirty="0"/>
              <a:t>         </a:t>
            </a:r>
            <a:r>
              <a:rPr lang="en-US" sz="2600" dirty="0">
                <a:solidFill>
                  <a:srgbClr val="FF0000"/>
                </a:solidFill>
              </a:rPr>
              <a:t>sup</a:t>
            </a:r>
            <a:r>
              <a:rPr lang="en-US" sz="2600" dirty="0"/>
              <a:t>-</a:t>
            </a:r>
            <a:r>
              <a:rPr lang="en-US" sz="2600" dirty="0" err="1"/>
              <a:t>ponimus</a:t>
            </a:r>
            <a:r>
              <a:rPr lang="en-US" sz="2600" dirty="0"/>
              <a:t>.</a:t>
            </a:r>
          </a:p>
          <a:p>
            <a:pPr marL="0" indent="0">
              <a:buNone/>
            </a:pPr>
            <a:r>
              <a:rPr lang="en-US" sz="2600" dirty="0"/>
              <a:t>	</a:t>
            </a:r>
            <a:r>
              <a:rPr lang="en-US" sz="2600" dirty="0" err="1"/>
              <a:t>gallina.dat.pl</a:t>
            </a:r>
            <a:r>
              <a:rPr lang="en-US" sz="2600" dirty="0"/>
              <a:t> </a:t>
            </a:r>
            <a:r>
              <a:rPr lang="en-US" sz="2600" dirty="0" err="1"/>
              <a:t>pato.gen.pl</a:t>
            </a:r>
            <a:r>
              <a:rPr lang="en-US" sz="2600" dirty="0"/>
              <a:t> </a:t>
            </a:r>
            <a:r>
              <a:rPr lang="en-US" sz="2600" dirty="0" err="1"/>
              <a:t>huevo.acc.pl</a:t>
            </a:r>
            <a:r>
              <a:rPr lang="en-US" sz="2600" dirty="0"/>
              <a:t> often 	under -put.1pl</a:t>
            </a:r>
          </a:p>
          <a:p>
            <a:pPr marL="0" indent="0">
              <a:buNone/>
            </a:pPr>
            <a:r>
              <a:rPr lang="en-US" sz="2600" dirty="0"/>
              <a:t>	‘Very often we put duck eggs in between the </a:t>
            </a:r>
            <a:r>
              <a:rPr lang="en-US" sz="2600" dirty="0" err="1"/>
              <a:t>hences</a:t>
            </a:r>
            <a:r>
              <a:rPr lang="en-US" sz="2600" dirty="0"/>
              <a:t>. (</a:t>
            </a:r>
            <a:r>
              <a:rPr lang="en-US" sz="2600" dirty="0" err="1"/>
              <a:t>Cic</a:t>
            </a:r>
            <a:r>
              <a:rPr lang="en-US" sz="2600" dirty="0"/>
              <a:t>. nat. </a:t>
            </a:r>
            <a:r>
              <a:rPr lang="en-US" sz="2600" dirty="0" err="1"/>
              <a:t>deor</a:t>
            </a:r>
            <a:r>
              <a:rPr lang="en-US" sz="2600" dirty="0"/>
              <a:t>. </a:t>
            </a:r>
          </a:p>
          <a:p>
            <a:pPr marL="0" indent="0">
              <a:buNone/>
            </a:pPr>
            <a:endParaRPr lang="en-US" sz="2600" dirty="0"/>
          </a:p>
          <a:p>
            <a:pPr marL="0" indent="0">
              <a:buNone/>
            </a:pPr>
            <a:r>
              <a:rPr lang="en-US" sz="2600" dirty="0"/>
              <a:t>The dative is presented </a:t>
            </a:r>
            <a:r>
              <a:rPr lang="en-US" sz="2600" dirty="0" err="1"/>
              <a:t>as“</a:t>
            </a:r>
            <a:r>
              <a:rPr lang="en-US" sz="2600" i="1" dirty="0" err="1"/>
              <a:t>possessing</a:t>
            </a:r>
            <a:r>
              <a:rPr lang="en-US" sz="2600" dirty="0"/>
              <a:t> the resultant location or state. In this case, the hens (</a:t>
            </a:r>
            <a:r>
              <a:rPr lang="en-US" sz="2600" i="1" dirty="0" err="1"/>
              <a:t>gallinis</a:t>
            </a:r>
            <a:r>
              <a:rPr lang="en-US" sz="2600" dirty="0"/>
              <a:t>) “possess” the resultant location of the eggs: it is with respect to the hens that the eggs are placed”   (</a:t>
            </a:r>
            <a:r>
              <a:rPr lang="en-US" sz="2600" dirty="0" err="1"/>
              <a:t>Acedo</a:t>
            </a:r>
            <a:r>
              <a:rPr lang="en-US" sz="2600" dirty="0"/>
              <a:t> </a:t>
            </a:r>
            <a:r>
              <a:rPr lang="en-US" sz="2600" dirty="0" err="1"/>
              <a:t>Matellán</a:t>
            </a:r>
            <a:r>
              <a:rPr lang="en-US" sz="2600" dirty="0"/>
              <a:t> 2017)</a:t>
            </a:r>
          </a:p>
          <a:p>
            <a:endParaRPr lang="en-US" dirty="0"/>
          </a:p>
        </p:txBody>
      </p:sp>
    </p:spTree>
    <p:extLst>
      <p:ext uri="{BB962C8B-B14F-4D97-AF65-F5344CB8AC3E}">
        <p14:creationId xmlns:p14="http://schemas.microsoft.com/office/powerpoint/2010/main" val="2599110420"/>
      </p:ext>
    </p:extLst>
  </p:cSld>
  <p:clrMapOvr>
    <a:masterClrMapping/>
  </p:clrMapOvr>
  <mc:AlternateContent xmlns:mc="http://schemas.openxmlformats.org/markup-compatibility/2006" xmlns:p14="http://schemas.microsoft.com/office/powerpoint/2010/main">
    <mc:Choice Requires="p14">
      <p:transition spd="slow" p14:dur="2000" advTm="24222"/>
    </mc:Choice>
    <mc:Fallback xmlns="">
      <p:transition spd="slow" advTm="24222"/>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7264" y="469802"/>
            <a:ext cx="10515600" cy="455464"/>
          </a:xfrm>
        </p:spPr>
        <p:txBody>
          <a:bodyPr>
            <a:normAutofit fontScale="90000"/>
          </a:bodyPr>
          <a:lstStyle/>
          <a:p>
            <a:pPr algn="ctr"/>
            <a:r>
              <a:rPr lang="es-ES" dirty="0">
                <a:solidFill>
                  <a:schemeClr val="bg1">
                    <a:lumMod val="50000"/>
                  </a:schemeClr>
                </a:solidFill>
                <a:latin typeface="Arial Black" panose="020B0A04020102020204" pitchFamily="34" charset="0"/>
              </a:rPr>
              <a:t>Verbal </a:t>
            </a:r>
            <a:r>
              <a:rPr lang="es-ES" dirty="0" err="1">
                <a:solidFill>
                  <a:schemeClr val="bg1">
                    <a:lumMod val="50000"/>
                  </a:schemeClr>
                </a:solidFill>
                <a:latin typeface="Arial Black" panose="020B0A04020102020204" pitchFamily="34" charset="0"/>
              </a:rPr>
              <a:t>restrictions</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Incorporation</a:t>
            </a:r>
            <a:r>
              <a:rPr lang="es-ES" dirty="0">
                <a:solidFill>
                  <a:schemeClr val="bg1">
                    <a:lumMod val="50000"/>
                  </a:schemeClr>
                </a:solidFill>
                <a:latin typeface="Arial Black" panose="020B0A04020102020204" pitchFamily="34" charset="0"/>
              </a:rPr>
              <a:t> of </a:t>
            </a:r>
            <a:r>
              <a:rPr lang="es-ES" dirty="0" err="1">
                <a:solidFill>
                  <a:schemeClr val="bg1">
                    <a:lumMod val="50000"/>
                  </a:schemeClr>
                </a:solidFill>
                <a:latin typeface="Arial Black" panose="020B0A04020102020204" pitchFamily="34" charset="0"/>
              </a:rPr>
              <a:t>abstract</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Locative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Applicative</a:t>
            </a:r>
            <a:r>
              <a:rPr lang="es-ES" dirty="0">
                <a:solidFill>
                  <a:schemeClr val="bg1">
                    <a:lumMod val="50000"/>
                  </a:schemeClr>
                </a:solidFill>
                <a:latin typeface="Arial Black" panose="020B0A04020102020204" pitchFamily="34" charset="0"/>
              </a:rPr>
              <a:t> head to </a:t>
            </a:r>
            <a:r>
              <a:rPr lang="es-ES" dirty="0" err="1">
                <a:solidFill>
                  <a:schemeClr val="bg1">
                    <a:lumMod val="50000"/>
                  </a:schemeClr>
                </a:solidFill>
                <a:latin typeface="Arial Black" panose="020B0A04020102020204" pitchFamily="34" charset="0"/>
              </a:rPr>
              <a:t>the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verb</a:t>
            </a:r>
            <a:endParaRPr lang="es-ES" sz="3600" dirty="0"/>
          </a:p>
        </p:txBody>
      </p:sp>
      <p:sp>
        <p:nvSpPr>
          <p:cNvPr id="3" name="Marcador de contenido 2"/>
          <p:cNvSpPr>
            <a:spLocks noGrp="1"/>
          </p:cNvSpPr>
          <p:nvPr>
            <p:ph idx="1"/>
          </p:nvPr>
        </p:nvSpPr>
        <p:spPr>
          <a:xfrm>
            <a:off x="534518" y="1945736"/>
            <a:ext cx="11375136" cy="3868655"/>
          </a:xfrm>
        </p:spPr>
        <p:txBody>
          <a:bodyPr>
            <a:normAutofit fontScale="92500" lnSpcReduction="10000"/>
          </a:bodyPr>
          <a:lstStyle/>
          <a:p>
            <a:pPr marL="0" indent="0">
              <a:buNone/>
            </a:pPr>
            <a:r>
              <a:rPr lang="en-US" dirty="0"/>
              <a:t>However, in our examples there does not seem to be incorporation of the spatial expression itself  as shown in (74). That is why we propose that is incorporation of the abstract applicative head.</a:t>
            </a:r>
            <a:br>
              <a:rPr lang="en-US" sz="2000" dirty="0"/>
            </a:br>
            <a:br>
              <a:rPr lang="en-US" sz="2000" dirty="0"/>
            </a:br>
            <a:endParaRPr lang="en-US" sz="2000" dirty="0"/>
          </a:p>
          <a:p>
            <a:pPr marL="0" indent="0">
              <a:buNone/>
            </a:pPr>
            <a:r>
              <a:rPr lang="en-US" sz="2000" dirty="0"/>
              <a:t>               (74)	</a:t>
            </a:r>
            <a:r>
              <a:rPr lang="en-US" sz="2000" dirty="0" err="1">
                <a:solidFill>
                  <a:srgbClr val="FF0000"/>
                </a:solidFill>
              </a:rPr>
              <a:t>Te</a:t>
            </a:r>
            <a:r>
              <a:rPr lang="en-US" sz="2000" dirty="0"/>
              <a:t> </a:t>
            </a:r>
            <a:r>
              <a:rPr lang="en-US" sz="2000" dirty="0" err="1"/>
              <a:t>pusieron</a:t>
            </a:r>
            <a:r>
              <a:rPr lang="en-US" sz="2000" dirty="0"/>
              <a:t>	el </a:t>
            </a:r>
            <a:r>
              <a:rPr lang="en-US" sz="2000" dirty="0" err="1"/>
              <a:t>libro</a:t>
            </a:r>
            <a:r>
              <a:rPr lang="en-US" sz="2000" dirty="0"/>
              <a:t>		</a:t>
            </a:r>
            <a:r>
              <a:rPr lang="en-US" sz="2000" dirty="0" err="1">
                <a:solidFill>
                  <a:srgbClr val="FF0000"/>
                </a:solidFill>
              </a:rPr>
              <a:t>detrás</a:t>
            </a:r>
            <a:br>
              <a:rPr lang="en-US" sz="2000" dirty="0"/>
            </a:br>
            <a:r>
              <a:rPr lang="en-US" sz="2000" dirty="0"/>
              <a:t>		DAT 1P-put	the book		behind</a:t>
            </a:r>
            <a:br>
              <a:rPr lang="en-US" sz="2000" dirty="0"/>
            </a:br>
            <a:r>
              <a:rPr lang="en-US" sz="2000" dirty="0"/>
              <a:t>		They put the book behind of me</a:t>
            </a:r>
          </a:p>
          <a:p>
            <a:pPr marL="0" indent="0">
              <a:buNone/>
            </a:pPr>
            <a:r>
              <a:rPr lang="en-US" sz="2000" dirty="0"/>
              <a:t>		</a:t>
            </a:r>
            <a:r>
              <a:rPr lang="en-US" sz="2000" dirty="0">
                <a:solidFill>
                  <a:srgbClr val="FF0000"/>
                </a:solidFill>
              </a:rPr>
              <a:t>Me</a:t>
            </a:r>
            <a:r>
              <a:rPr lang="en-US" sz="2000" dirty="0"/>
              <a:t> </a:t>
            </a:r>
            <a:r>
              <a:rPr lang="en-US" sz="2000" dirty="0" err="1"/>
              <a:t>colgaron</a:t>
            </a:r>
            <a:r>
              <a:rPr lang="en-US" sz="2000" dirty="0"/>
              <a:t>	el collar		</a:t>
            </a:r>
            <a:r>
              <a:rPr lang="en-US" sz="2000" dirty="0" err="1">
                <a:solidFill>
                  <a:srgbClr val="FF0000"/>
                </a:solidFill>
              </a:rPr>
              <a:t>delante</a:t>
            </a:r>
            <a:br>
              <a:rPr lang="en-US" sz="2000" dirty="0">
                <a:solidFill>
                  <a:srgbClr val="FF0000"/>
                </a:solidFill>
              </a:rPr>
            </a:br>
            <a:r>
              <a:rPr lang="en-US" sz="2000" dirty="0">
                <a:solidFill>
                  <a:srgbClr val="FF0000"/>
                </a:solidFill>
              </a:rPr>
              <a:t>                                </a:t>
            </a:r>
            <a:r>
              <a:rPr lang="en-US" sz="2000" dirty="0"/>
              <a:t>DAT put		the necklace	in front</a:t>
            </a:r>
          </a:p>
          <a:p>
            <a:pPr marL="0" indent="0">
              <a:buNone/>
            </a:pPr>
            <a:r>
              <a:rPr lang="en-US" sz="2000" dirty="0">
                <a:solidFill>
                  <a:srgbClr val="FF0000"/>
                </a:solidFill>
              </a:rPr>
              <a:t>		</a:t>
            </a:r>
            <a:r>
              <a:rPr lang="en-US" sz="2000" dirty="0"/>
              <a:t>They put the necklace in front of me</a:t>
            </a:r>
          </a:p>
          <a:p>
            <a:pPr marL="0" indent="0">
              <a:buNone/>
            </a:pPr>
            <a:br>
              <a:rPr lang="en-US" sz="2000" dirty="0">
                <a:solidFill>
                  <a:srgbClr val="FF0000"/>
                </a:solidFill>
              </a:rPr>
            </a:br>
            <a:r>
              <a:rPr lang="en-US" sz="2000" dirty="0">
                <a:solidFill>
                  <a:srgbClr val="FF0000"/>
                </a:solidFill>
              </a:rPr>
              <a:t>               </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s-ES" dirty="0"/>
          </a:p>
        </p:txBody>
      </p:sp>
    </p:spTree>
    <p:extLst>
      <p:ext uri="{BB962C8B-B14F-4D97-AF65-F5344CB8AC3E}">
        <p14:creationId xmlns:p14="http://schemas.microsoft.com/office/powerpoint/2010/main" val="3858975498"/>
      </p:ext>
    </p:extLst>
  </p:cSld>
  <p:clrMapOvr>
    <a:masterClrMapping/>
  </p:clrMapOvr>
  <mc:AlternateContent xmlns:mc="http://schemas.openxmlformats.org/markup-compatibility/2006" xmlns:p14="http://schemas.microsoft.com/office/powerpoint/2010/main">
    <mc:Choice Requires="p14">
      <p:transition spd="slow" p14:dur="2000" advTm="24222"/>
    </mc:Choice>
    <mc:Fallback xmlns="">
      <p:transition spd="slow" advTm="24222"/>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5866093"/>
          </a:xfrm>
        </p:spPr>
        <p:txBody>
          <a:bodyPr>
            <a:normAutofit/>
          </a:bodyPr>
          <a:lstStyle/>
          <a:p>
            <a:pPr marL="0" indent="0">
              <a:buNone/>
            </a:pPr>
            <a:r>
              <a:rPr lang="es-ES" sz="2400" dirty="0" err="1">
                <a:solidFill>
                  <a:schemeClr val="bg1">
                    <a:lumMod val="50000"/>
                  </a:schemeClr>
                </a:solidFill>
                <a:latin typeface="Arial Black" panose="020B0A04020102020204" pitchFamily="34" charset="0"/>
              </a:rPr>
              <a:t>Other</a:t>
            </a:r>
            <a:r>
              <a:rPr lang="es-ES" sz="2400" dirty="0">
                <a:solidFill>
                  <a:schemeClr val="bg1">
                    <a:lumMod val="50000"/>
                  </a:schemeClr>
                </a:solidFill>
                <a:latin typeface="Arial Black" panose="020B0A04020102020204" pitchFamily="34" charset="0"/>
              </a:rPr>
              <a:t> cases of </a:t>
            </a:r>
            <a:r>
              <a:rPr lang="es-ES" sz="2400" dirty="0" err="1">
                <a:solidFill>
                  <a:schemeClr val="bg1">
                    <a:lumMod val="50000"/>
                  </a:schemeClr>
                </a:solidFill>
                <a:latin typeface="Arial Black" panose="020B0A04020102020204" pitchFamily="34" charset="0"/>
              </a:rPr>
              <a:t>Possessor</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Raising</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inside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the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LocP</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Spatial</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Relational</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Nouns</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Bernstein</a:t>
            </a:r>
            <a:r>
              <a:rPr lang="es-ES" sz="2400" dirty="0">
                <a:solidFill>
                  <a:schemeClr val="bg1">
                    <a:lumMod val="50000"/>
                  </a:schemeClr>
                </a:solidFill>
                <a:latin typeface="Arial Black" panose="020B0A04020102020204" pitchFamily="34" charset="0"/>
              </a:rPr>
              <a:t> 2005.</a:t>
            </a:r>
          </a:p>
          <a:p>
            <a:endParaRPr lang="en-US" sz="2400" b="1" dirty="0">
              <a:solidFill>
                <a:schemeClr val="bg1">
                  <a:lumMod val="50000"/>
                </a:schemeClr>
              </a:solidFill>
            </a:endParaRPr>
          </a:p>
          <a:p>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r>
              <a:rPr lang="en-US"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cxnSp>
        <p:nvCxnSpPr>
          <p:cNvPr id="4" name="Straight Connector 3">
            <a:extLst>
              <a:ext uri="{FF2B5EF4-FFF2-40B4-BE49-F238E27FC236}">
                <a16:creationId xmlns:a16="http://schemas.microsoft.com/office/drawing/2014/main" id="{1686680D-0E85-AA43-8769-432C6752A5B7}"/>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23F3E7-69B7-D446-A527-080536170E74}"/>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96EF9E-0E54-DB44-821B-7EA6C3A70623}"/>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ADA0D-FE41-C543-8402-CF0210D3FAEC}"/>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12D351A-D525-8545-9E84-783FE9D5EE46}"/>
              </a:ext>
            </a:extLst>
          </p:cNvPr>
          <p:cNvSpPr txBox="1"/>
          <p:nvPr/>
        </p:nvSpPr>
        <p:spPr>
          <a:xfrm>
            <a:off x="4244008" y="2493138"/>
            <a:ext cx="445956" cy="369332"/>
          </a:xfrm>
          <a:prstGeom prst="rect">
            <a:avLst/>
          </a:prstGeom>
          <a:noFill/>
        </p:spPr>
        <p:txBody>
          <a:bodyPr wrap="none" rtlCol="0">
            <a:spAutoFit/>
          </a:bodyPr>
          <a:lstStyle/>
          <a:p>
            <a:r>
              <a:rPr lang="en-US" dirty="0"/>
              <a:t>DP</a:t>
            </a:r>
          </a:p>
        </p:txBody>
      </p:sp>
      <p:sp>
        <p:nvSpPr>
          <p:cNvPr id="14" name="TextBox 13">
            <a:extLst>
              <a:ext uri="{FF2B5EF4-FFF2-40B4-BE49-F238E27FC236}">
                <a16:creationId xmlns:a16="http://schemas.microsoft.com/office/drawing/2014/main" id="{3A129EF0-053F-BE4E-850A-EE9E6BAC7B29}"/>
              </a:ext>
            </a:extLst>
          </p:cNvPr>
          <p:cNvSpPr txBox="1"/>
          <p:nvPr/>
        </p:nvSpPr>
        <p:spPr>
          <a:xfrm>
            <a:off x="3323495" y="3656017"/>
            <a:ext cx="978153" cy="646331"/>
          </a:xfrm>
          <a:prstGeom prst="rect">
            <a:avLst/>
          </a:prstGeom>
          <a:noFill/>
        </p:spPr>
        <p:txBody>
          <a:bodyPr wrap="none" rtlCol="0">
            <a:spAutoFit/>
          </a:bodyPr>
          <a:lstStyle/>
          <a:p>
            <a:r>
              <a:rPr lang="en-US" dirty="0"/>
              <a:t>D +POSS</a:t>
            </a:r>
            <a:br>
              <a:rPr lang="en-US" dirty="0"/>
            </a:br>
            <a:r>
              <a:rPr lang="en-US" dirty="0"/>
              <a:t>mi</a:t>
            </a:r>
            <a:endParaRPr lang="en-US" dirty="0">
              <a:solidFill>
                <a:srgbClr val="FF0000"/>
              </a:solidFill>
            </a:endParaRPr>
          </a:p>
        </p:txBody>
      </p:sp>
      <p:sp>
        <p:nvSpPr>
          <p:cNvPr id="17" name="TextBox 16">
            <a:extLst>
              <a:ext uri="{FF2B5EF4-FFF2-40B4-BE49-F238E27FC236}">
                <a16:creationId xmlns:a16="http://schemas.microsoft.com/office/drawing/2014/main" id="{4429ADB1-FDC6-CA4A-A68D-ECA3C97EB1DA}"/>
              </a:ext>
            </a:extLst>
          </p:cNvPr>
          <p:cNvSpPr txBox="1"/>
          <p:nvPr/>
        </p:nvSpPr>
        <p:spPr>
          <a:xfrm>
            <a:off x="3866320" y="4600233"/>
            <a:ext cx="1075936" cy="923330"/>
          </a:xfrm>
          <a:prstGeom prst="rect">
            <a:avLst/>
          </a:prstGeom>
          <a:noFill/>
        </p:spPr>
        <p:txBody>
          <a:bodyPr wrap="none" rtlCol="0">
            <a:spAutoFit/>
          </a:bodyPr>
          <a:lstStyle/>
          <a:p>
            <a:r>
              <a:rPr lang="en-US" dirty="0"/>
              <a:t>Axial part</a:t>
            </a:r>
            <a:br>
              <a:rPr lang="en-US" dirty="0"/>
            </a:br>
            <a:r>
              <a:rPr lang="en-US" dirty="0"/>
              <a:t>Lado</a:t>
            </a:r>
            <a:br>
              <a:rPr lang="en-US" dirty="0"/>
            </a:br>
            <a:endParaRPr lang="en-US" dirty="0">
              <a:solidFill>
                <a:srgbClr val="FF0000"/>
              </a:solidFill>
            </a:endParaRPr>
          </a:p>
        </p:txBody>
      </p:sp>
      <p:sp>
        <p:nvSpPr>
          <p:cNvPr id="18" name="TextBox 17">
            <a:extLst>
              <a:ext uri="{FF2B5EF4-FFF2-40B4-BE49-F238E27FC236}">
                <a16:creationId xmlns:a16="http://schemas.microsoft.com/office/drawing/2014/main" id="{9D31C35E-0B66-E448-8343-0AAD3B18D5C0}"/>
              </a:ext>
            </a:extLst>
          </p:cNvPr>
          <p:cNvSpPr txBox="1"/>
          <p:nvPr/>
        </p:nvSpPr>
        <p:spPr>
          <a:xfrm>
            <a:off x="5687390" y="5220494"/>
            <a:ext cx="894284" cy="646331"/>
          </a:xfrm>
          <a:prstGeom prst="rect">
            <a:avLst/>
          </a:prstGeom>
          <a:noFill/>
        </p:spPr>
        <p:txBody>
          <a:bodyPr wrap="none" rtlCol="0">
            <a:spAutoFit/>
          </a:bodyPr>
          <a:lstStyle/>
          <a:p>
            <a:r>
              <a:rPr lang="en-US" dirty="0"/>
              <a:t>Ground</a:t>
            </a:r>
            <a:br>
              <a:rPr lang="en-US" dirty="0"/>
            </a:br>
            <a:endParaRPr lang="en-US" dirty="0"/>
          </a:p>
        </p:txBody>
      </p:sp>
      <p:cxnSp>
        <p:nvCxnSpPr>
          <p:cNvPr id="19" name="Straight Connector 18">
            <a:extLst>
              <a:ext uri="{FF2B5EF4-FFF2-40B4-BE49-F238E27FC236}">
                <a16:creationId xmlns:a16="http://schemas.microsoft.com/office/drawing/2014/main" id="{E543ADFE-DCBE-BB44-8FA7-ECF36B17274B}"/>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D59A09-D4AF-3545-B3F9-C8EE8762BA54}"/>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DDC451-87CE-3040-805B-37C5FCB28681}"/>
              </a:ext>
            </a:extLst>
          </p:cNvPr>
          <p:cNvSpPr txBox="1"/>
          <p:nvPr/>
        </p:nvSpPr>
        <p:spPr>
          <a:xfrm>
            <a:off x="3796747" y="1916669"/>
            <a:ext cx="1127360" cy="369332"/>
          </a:xfrm>
          <a:prstGeom prst="rect">
            <a:avLst/>
          </a:prstGeom>
          <a:noFill/>
        </p:spPr>
        <p:txBody>
          <a:bodyPr wrap="none" rtlCol="0">
            <a:spAutoFit/>
          </a:bodyPr>
          <a:lstStyle/>
          <a:p>
            <a:r>
              <a:rPr lang="en-US" dirty="0"/>
              <a:t>Locative P</a:t>
            </a:r>
          </a:p>
        </p:txBody>
      </p:sp>
      <p:sp>
        <p:nvSpPr>
          <p:cNvPr id="22" name="TextBox 21">
            <a:extLst>
              <a:ext uri="{FF2B5EF4-FFF2-40B4-BE49-F238E27FC236}">
                <a16:creationId xmlns:a16="http://schemas.microsoft.com/office/drawing/2014/main" id="{141D7A24-6A99-6E40-B2D7-3C328C13842C}"/>
              </a:ext>
            </a:extLst>
          </p:cNvPr>
          <p:cNvSpPr txBox="1"/>
          <p:nvPr/>
        </p:nvSpPr>
        <p:spPr>
          <a:xfrm>
            <a:off x="2882347" y="3019913"/>
            <a:ext cx="303288" cy="923330"/>
          </a:xfrm>
          <a:prstGeom prst="rect">
            <a:avLst/>
          </a:prstGeom>
          <a:noFill/>
        </p:spPr>
        <p:txBody>
          <a:bodyPr wrap="none" rtlCol="0">
            <a:spAutoFit/>
          </a:bodyPr>
          <a:lstStyle/>
          <a:p>
            <a:r>
              <a:rPr lang="en-US" dirty="0"/>
              <a:t>P</a:t>
            </a:r>
          </a:p>
          <a:p>
            <a:r>
              <a:rPr lang="en-US" dirty="0"/>
              <a:t>a</a:t>
            </a:r>
            <a:br>
              <a:rPr lang="en-US" dirty="0"/>
            </a:br>
            <a:endParaRPr lang="en-US" dirty="0">
              <a:solidFill>
                <a:srgbClr val="FF0000"/>
              </a:solidFill>
            </a:endParaRPr>
          </a:p>
        </p:txBody>
      </p:sp>
      <p:cxnSp>
        <p:nvCxnSpPr>
          <p:cNvPr id="24" name="Straight Connector 23">
            <a:extLst>
              <a:ext uri="{FF2B5EF4-FFF2-40B4-BE49-F238E27FC236}">
                <a16:creationId xmlns:a16="http://schemas.microsoft.com/office/drawing/2014/main" id="{84416326-03ED-2046-AEE8-C23B4758FB0D}"/>
              </a:ext>
            </a:extLst>
          </p:cNvPr>
          <p:cNvCxnSpPr>
            <a:cxnSpLocks/>
          </p:cNvCxnSpPr>
          <p:nvPr/>
        </p:nvCxnSpPr>
        <p:spPr>
          <a:xfrm flipH="1">
            <a:off x="3621507" y="6023114"/>
            <a:ext cx="21369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E1B6AF6-95C1-C04F-A68C-187407B8DAC3}"/>
              </a:ext>
            </a:extLst>
          </p:cNvPr>
          <p:cNvCxnSpPr>
            <a:cxnSpLocks/>
          </p:cNvCxnSpPr>
          <p:nvPr/>
        </p:nvCxnSpPr>
        <p:spPr>
          <a:xfrm flipH="1" flipV="1">
            <a:off x="3588025" y="4480243"/>
            <a:ext cx="25030" cy="15428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88C818E-163F-9C4D-9CB5-226CDC2A23E0}"/>
              </a:ext>
            </a:extLst>
          </p:cNvPr>
          <p:cNvCxnSpPr/>
          <p:nvPr/>
        </p:nvCxnSpPr>
        <p:spPr>
          <a:xfrm flipV="1">
            <a:off x="4802601" y="44511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A954969-4F6C-C74E-96B4-3B773DB76B3B}"/>
              </a:ext>
            </a:extLst>
          </p:cNvPr>
          <p:cNvCxnSpPr/>
          <p:nvPr/>
        </p:nvCxnSpPr>
        <p:spPr>
          <a:xfrm>
            <a:off x="5548036" y="4441207"/>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50AEE56-76EC-2443-8785-DE108BC9A17D}"/>
              </a:ext>
            </a:extLst>
          </p:cNvPr>
          <p:cNvSpPr txBox="1"/>
          <p:nvPr/>
        </p:nvSpPr>
        <p:spPr>
          <a:xfrm>
            <a:off x="5401022" y="4111127"/>
            <a:ext cx="423514" cy="369332"/>
          </a:xfrm>
          <a:prstGeom prst="rect">
            <a:avLst/>
          </a:prstGeom>
          <a:noFill/>
        </p:spPr>
        <p:txBody>
          <a:bodyPr wrap="none" rtlCol="0">
            <a:spAutoFit/>
          </a:bodyPr>
          <a:lstStyle/>
          <a:p>
            <a:r>
              <a:rPr lang="en-US" dirty="0"/>
              <a:t>KP</a:t>
            </a:r>
          </a:p>
        </p:txBody>
      </p:sp>
      <p:sp>
        <p:nvSpPr>
          <p:cNvPr id="29" name="TextBox 28">
            <a:extLst>
              <a:ext uri="{FF2B5EF4-FFF2-40B4-BE49-F238E27FC236}">
                <a16:creationId xmlns:a16="http://schemas.microsoft.com/office/drawing/2014/main" id="{B783B039-25BD-EC43-88FF-3D2F95A639FF}"/>
              </a:ext>
            </a:extLst>
          </p:cNvPr>
          <p:cNvSpPr txBox="1"/>
          <p:nvPr/>
        </p:nvSpPr>
        <p:spPr>
          <a:xfrm>
            <a:off x="5055981" y="3345309"/>
            <a:ext cx="851515" cy="369332"/>
          </a:xfrm>
          <a:prstGeom prst="rect">
            <a:avLst/>
          </a:prstGeom>
          <a:noFill/>
        </p:spPr>
        <p:txBody>
          <a:bodyPr wrap="none" rtlCol="0">
            <a:spAutoFit/>
          </a:bodyPr>
          <a:lstStyle/>
          <a:p>
            <a:r>
              <a:rPr lang="en-US" dirty="0"/>
              <a:t>Place P</a:t>
            </a:r>
          </a:p>
        </p:txBody>
      </p:sp>
      <p:sp>
        <p:nvSpPr>
          <p:cNvPr id="27" name="TextBox 26">
            <a:extLst>
              <a:ext uri="{FF2B5EF4-FFF2-40B4-BE49-F238E27FC236}">
                <a16:creationId xmlns:a16="http://schemas.microsoft.com/office/drawing/2014/main" id="{0B3107DD-86C4-8F41-8838-98CDBC892CDA}"/>
              </a:ext>
            </a:extLst>
          </p:cNvPr>
          <p:cNvSpPr txBox="1"/>
          <p:nvPr/>
        </p:nvSpPr>
        <p:spPr>
          <a:xfrm>
            <a:off x="8083825" y="2198278"/>
            <a:ext cx="1168269" cy="646331"/>
          </a:xfrm>
          <a:prstGeom prst="rect">
            <a:avLst/>
          </a:prstGeom>
          <a:noFill/>
        </p:spPr>
        <p:txBody>
          <a:bodyPr wrap="none" rtlCol="0">
            <a:spAutoFit/>
          </a:bodyPr>
          <a:lstStyle/>
          <a:p>
            <a:r>
              <a:rPr lang="en-US" dirty="0"/>
              <a:t>A mi  </a:t>
            </a:r>
            <a:r>
              <a:rPr lang="en-US" dirty="0" err="1"/>
              <a:t>lado</a:t>
            </a:r>
            <a:br>
              <a:rPr lang="en-US" dirty="0"/>
            </a:br>
            <a:r>
              <a:rPr lang="en-US" dirty="0"/>
              <a:t>to My side</a:t>
            </a:r>
          </a:p>
        </p:txBody>
      </p:sp>
    </p:spTree>
    <p:extLst>
      <p:ext uri="{BB962C8B-B14F-4D97-AF65-F5344CB8AC3E}">
        <p14:creationId xmlns:p14="http://schemas.microsoft.com/office/powerpoint/2010/main" val="4078420986"/>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6406120"/>
          </a:xfrm>
        </p:spPr>
        <p:txBody>
          <a:bodyPr>
            <a:normAutofit/>
          </a:bodyPr>
          <a:lstStyle/>
          <a:p>
            <a:pPr marL="0" indent="0">
              <a:buNone/>
            </a:pPr>
            <a:r>
              <a:rPr lang="es-ES" sz="2400" dirty="0" err="1">
                <a:solidFill>
                  <a:schemeClr val="bg1">
                    <a:lumMod val="50000"/>
                  </a:schemeClr>
                </a:solidFill>
                <a:latin typeface="Arial Black" panose="020B0A04020102020204" pitchFamily="34" charset="0"/>
              </a:rPr>
              <a:t>Other</a:t>
            </a:r>
            <a:r>
              <a:rPr lang="es-ES" sz="2400" dirty="0">
                <a:solidFill>
                  <a:schemeClr val="bg1">
                    <a:lumMod val="50000"/>
                  </a:schemeClr>
                </a:solidFill>
                <a:latin typeface="Arial Black" panose="020B0A04020102020204" pitchFamily="34" charset="0"/>
              </a:rPr>
              <a:t> cases of </a:t>
            </a:r>
            <a:r>
              <a:rPr lang="es-ES" sz="2400" dirty="0" err="1">
                <a:solidFill>
                  <a:schemeClr val="bg1">
                    <a:lumMod val="50000"/>
                  </a:schemeClr>
                </a:solidFill>
                <a:latin typeface="Arial Black" panose="020B0A04020102020204" pitchFamily="34" charset="0"/>
              </a:rPr>
              <a:t>Possessor</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Raising</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inside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the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LocP</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Spatial</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Relational</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Nouns</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Bernstein</a:t>
            </a:r>
            <a:r>
              <a:rPr lang="es-ES" sz="2400" dirty="0">
                <a:solidFill>
                  <a:schemeClr val="bg1">
                    <a:lumMod val="50000"/>
                  </a:schemeClr>
                </a:solidFill>
                <a:latin typeface="Arial Black" panose="020B0A04020102020204" pitchFamily="34" charset="0"/>
              </a:rPr>
              <a:t> 2005.</a:t>
            </a:r>
          </a:p>
          <a:p>
            <a:pPr marL="0" indent="0">
              <a:buNone/>
            </a:pPr>
            <a:endParaRPr lang="es-ES" sz="2400" dirty="0">
              <a:solidFill>
                <a:schemeClr val="bg1">
                  <a:lumMod val="50000"/>
                </a:schemeClr>
              </a:solidFill>
              <a:latin typeface="Arial Black" panose="020B0A04020102020204" pitchFamily="34" charset="0"/>
            </a:endParaRPr>
          </a:p>
          <a:p>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r>
              <a:rPr lang="en-US"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cxnSp>
        <p:nvCxnSpPr>
          <p:cNvPr id="4" name="Straight Connector 3">
            <a:extLst>
              <a:ext uri="{FF2B5EF4-FFF2-40B4-BE49-F238E27FC236}">
                <a16:creationId xmlns:a16="http://schemas.microsoft.com/office/drawing/2014/main" id="{1686680D-0E85-AA43-8769-432C6752A5B7}"/>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23F3E7-69B7-D446-A527-080536170E74}"/>
              </a:ext>
            </a:extLst>
          </p:cNvPr>
          <p:cNvCxnSpPr>
            <a:cxnSpLocks/>
          </p:cNvCxnSpPr>
          <p:nvPr/>
        </p:nvCxnSpPr>
        <p:spPr>
          <a:xfrm>
            <a:off x="4412973" y="2841007"/>
            <a:ext cx="1454079" cy="190369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96EF9E-0E54-DB44-821B-7EA6C3A70623}"/>
              </a:ext>
            </a:extLst>
          </p:cNvPr>
          <p:cNvCxnSpPr/>
          <p:nvPr/>
        </p:nvCxnSpPr>
        <p:spPr>
          <a:xfrm flipV="1">
            <a:off x="5131556" y="47447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ADA0D-FE41-C543-8402-CF0210D3FAEC}"/>
              </a:ext>
            </a:extLst>
          </p:cNvPr>
          <p:cNvCxnSpPr/>
          <p:nvPr/>
        </p:nvCxnSpPr>
        <p:spPr>
          <a:xfrm>
            <a:off x="5876991" y="47347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12D351A-D525-8545-9E84-783FE9D5EE46}"/>
              </a:ext>
            </a:extLst>
          </p:cNvPr>
          <p:cNvSpPr txBox="1"/>
          <p:nvPr/>
        </p:nvSpPr>
        <p:spPr>
          <a:xfrm>
            <a:off x="5140012" y="3505565"/>
            <a:ext cx="718658" cy="369332"/>
          </a:xfrm>
          <a:prstGeom prst="rect">
            <a:avLst/>
          </a:prstGeom>
          <a:noFill/>
        </p:spPr>
        <p:txBody>
          <a:bodyPr wrap="none" rtlCol="0">
            <a:spAutoFit/>
          </a:bodyPr>
          <a:lstStyle/>
          <a:p>
            <a:r>
              <a:rPr lang="en-US" dirty="0" err="1"/>
              <a:t>PossP</a:t>
            </a:r>
            <a:endParaRPr lang="en-US" dirty="0"/>
          </a:p>
        </p:txBody>
      </p:sp>
      <p:sp>
        <p:nvSpPr>
          <p:cNvPr id="14" name="TextBox 13">
            <a:extLst>
              <a:ext uri="{FF2B5EF4-FFF2-40B4-BE49-F238E27FC236}">
                <a16:creationId xmlns:a16="http://schemas.microsoft.com/office/drawing/2014/main" id="{3A129EF0-053F-BE4E-850A-EE9E6BAC7B29}"/>
              </a:ext>
            </a:extLst>
          </p:cNvPr>
          <p:cNvSpPr txBox="1"/>
          <p:nvPr/>
        </p:nvSpPr>
        <p:spPr>
          <a:xfrm>
            <a:off x="3978082" y="4713015"/>
            <a:ext cx="667170" cy="646331"/>
          </a:xfrm>
          <a:prstGeom prst="rect">
            <a:avLst/>
          </a:prstGeom>
          <a:noFill/>
        </p:spPr>
        <p:txBody>
          <a:bodyPr wrap="none" rtlCol="0">
            <a:spAutoFit/>
          </a:bodyPr>
          <a:lstStyle/>
          <a:p>
            <a:r>
              <a:rPr lang="en-US" dirty="0"/>
              <a:t>POSS</a:t>
            </a:r>
            <a:br>
              <a:rPr lang="en-US" dirty="0"/>
            </a:br>
            <a:r>
              <a:rPr lang="en-US" dirty="0"/>
              <a:t> meu</a:t>
            </a:r>
            <a:endParaRPr lang="en-US" dirty="0">
              <a:solidFill>
                <a:srgbClr val="FF0000"/>
              </a:solidFill>
            </a:endParaRPr>
          </a:p>
        </p:txBody>
      </p:sp>
      <p:sp>
        <p:nvSpPr>
          <p:cNvPr id="17" name="TextBox 16">
            <a:extLst>
              <a:ext uri="{FF2B5EF4-FFF2-40B4-BE49-F238E27FC236}">
                <a16:creationId xmlns:a16="http://schemas.microsoft.com/office/drawing/2014/main" id="{4429ADB1-FDC6-CA4A-A68D-ECA3C97EB1DA}"/>
              </a:ext>
            </a:extLst>
          </p:cNvPr>
          <p:cNvSpPr txBox="1"/>
          <p:nvPr/>
        </p:nvSpPr>
        <p:spPr>
          <a:xfrm>
            <a:off x="4753868" y="5707214"/>
            <a:ext cx="1075936" cy="923330"/>
          </a:xfrm>
          <a:prstGeom prst="rect">
            <a:avLst/>
          </a:prstGeom>
          <a:noFill/>
        </p:spPr>
        <p:txBody>
          <a:bodyPr wrap="none" rtlCol="0">
            <a:spAutoFit/>
          </a:bodyPr>
          <a:lstStyle/>
          <a:p>
            <a:r>
              <a:rPr lang="en-US" dirty="0"/>
              <a:t>Axial part</a:t>
            </a:r>
            <a:br>
              <a:rPr lang="en-US" dirty="0"/>
            </a:br>
            <a:r>
              <a:rPr lang="en-US" dirty="0" err="1"/>
              <a:t>costat</a:t>
            </a:r>
            <a:br>
              <a:rPr lang="en-US" dirty="0"/>
            </a:br>
            <a:endParaRPr lang="en-US" dirty="0">
              <a:solidFill>
                <a:srgbClr val="FF0000"/>
              </a:solidFill>
            </a:endParaRPr>
          </a:p>
        </p:txBody>
      </p:sp>
      <p:sp>
        <p:nvSpPr>
          <p:cNvPr id="18" name="TextBox 17">
            <a:extLst>
              <a:ext uri="{FF2B5EF4-FFF2-40B4-BE49-F238E27FC236}">
                <a16:creationId xmlns:a16="http://schemas.microsoft.com/office/drawing/2014/main" id="{9D31C35E-0B66-E448-8343-0AAD3B18D5C0}"/>
              </a:ext>
            </a:extLst>
          </p:cNvPr>
          <p:cNvSpPr txBox="1"/>
          <p:nvPr/>
        </p:nvSpPr>
        <p:spPr>
          <a:xfrm>
            <a:off x="6574938" y="6327475"/>
            <a:ext cx="894284" cy="646331"/>
          </a:xfrm>
          <a:prstGeom prst="rect">
            <a:avLst/>
          </a:prstGeom>
          <a:noFill/>
        </p:spPr>
        <p:txBody>
          <a:bodyPr wrap="none" rtlCol="0">
            <a:spAutoFit/>
          </a:bodyPr>
          <a:lstStyle/>
          <a:p>
            <a:r>
              <a:rPr lang="en-US" dirty="0"/>
              <a:t>Ground</a:t>
            </a:r>
            <a:br>
              <a:rPr lang="en-US" dirty="0"/>
            </a:br>
            <a:endParaRPr lang="en-US" dirty="0"/>
          </a:p>
        </p:txBody>
      </p:sp>
      <p:cxnSp>
        <p:nvCxnSpPr>
          <p:cNvPr id="19" name="Straight Connector 18">
            <a:extLst>
              <a:ext uri="{FF2B5EF4-FFF2-40B4-BE49-F238E27FC236}">
                <a16:creationId xmlns:a16="http://schemas.microsoft.com/office/drawing/2014/main" id="{E543ADFE-DCBE-BB44-8FA7-ECF36B17274B}"/>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D59A09-D4AF-3545-B3F9-C8EE8762BA54}"/>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DDC451-87CE-3040-805B-37C5FCB28681}"/>
              </a:ext>
            </a:extLst>
          </p:cNvPr>
          <p:cNvSpPr txBox="1"/>
          <p:nvPr/>
        </p:nvSpPr>
        <p:spPr>
          <a:xfrm>
            <a:off x="3796747" y="1916669"/>
            <a:ext cx="1127360" cy="369332"/>
          </a:xfrm>
          <a:prstGeom prst="rect">
            <a:avLst/>
          </a:prstGeom>
          <a:noFill/>
        </p:spPr>
        <p:txBody>
          <a:bodyPr wrap="none" rtlCol="0">
            <a:spAutoFit/>
          </a:bodyPr>
          <a:lstStyle/>
          <a:p>
            <a:r>
              <a:rPr lang="en-US" dirty="0"/>
              <a:t>Locative P</a:t>
            </a:r>
          </a:p>
        </p:txBody>
      </p:sp>
      <p:sp>
        <p:nvSpPr>
          <p:cNvPr id="22" name="TextBox 21">
            <a:extLst>
              <a:ext uri="{FF2B5EF4-FFF2-40B4-BE49-F238E27FC236}">
                <a16:creationId xmlns:a16="http://schemas.microsoft.com/office/drawing/2014/main" id="{141D7A24-6A99-6E40-B2D7-3C328C13842C}"/>
              </a:ext>
            </a:extLst>
          </p:cNvPr>
          <p:cNvSpPr txBox="1"/>
          <p:nvPr/>
        </p:nvSpPr>
        <p:spPr>
          <a:xfrm>
            <a:off x="2882347" y="3019913"/>
            <a:ext cx="303288" cy="923330"/>
          </a:xfrm>
          <a:prstGeom prst="rect">
            <a:avLst/>
          </a:prstGeom>
          <a:noFill/>
        </p:spPr>
        <p:txBody>
          <a:bodyPr wrap="none" rtlCol="0">
            <a:spAutoFit/>
          </a:bodyPr>
          <a:lstStyle/>
          <a:p>
            <a:r>
              <a:rPr lang="en-US" dirty="0"/>
              <a:t>P</a:t>
            </a:r>
          </a:p>
          <a:p>
            <a:r>
              <a:rPr lang="en-US" dirty="0"/>
              <a:t>a</a:t>
            </a:r>
            <a:br>
              <a:rPr lang="en-US" dirty="0"/>
            </a:br>
            <a:endParaRPr lang="en-US" dirty="0">
              <a:solidFill>
                <a:srgbClr val="FF0000"/>
              </a:solidFill>
            </a:endParaRPr>
          </a:p>
        </p:txBody>
      </p:sp>
      <p:cxnSp>
        <p:nvCxnSpPr>
          <p:cNvPr id="24" name="Straight Connector 23">
            <a:extLst>
              <a:ext uri="{FF2B5EF4-FFF2-40B4-BE49-F238E27FC236}">
                <a16:creationId xmlns:a16="http://schemas.microsoft.com/office/drawing/2014/main" id="{84416326-03ED-2046-AEE8-C23B4758FB0D}"/>
              </a:ext>
            </a:extLst>
          </p:cNvPr>
          <p:cNvCxnSpPr>
            <a:cxnSpLocks/>
          </p:cNvCxnSpPr>
          <p:nvPr/>
        </p:nvCxnSpPr>
        <p:spPr>
          <a:xfrm flipH="1">
            <a:off x="4360427" y="6670519"/>
            <a:ext cx="21369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E1B6AF6-95C1-C04F-A68C-187407B8DAC3}"/>
              </a:ext>
            </a:extLst>
          </p:cNvPr>
          <p:cNvCxnSpPr>
            <a:cxnSpLocks/>
          </p:cNvCxnSpPr>
          <p:nvPr/>
        </p:nvCxnSpPr>
        <p:spPr>
          <a:xfrm flipH="1" flipV="1">
            <a:off x="4343756" y="5315130"/>
            <a:ext cx="16671" cy="13553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88C818E-163F-9C4D-9CB5-226CDC2A23E0}"/>
              </a:ext>
            </a:extLst>
          </p:cNvPr>
          <p:cNvCxnSpPr/>
          <p:nvPr/>
        </p:nvCxnSpPr>
        <p:spPr>
          <a:xfrm flipV="1">
            <a:off x="5690149" y="5558128"/>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A954969-4F6C-C74E-96B4-3B773DB76B3B}"/>
              </a:ext>
            </a:extLst>
          </p:cNvPr>
          <p:cNvCxnSpPr/>
          <p:nvPr/>
        </p:nvCxnSpPr>
        <p:spPr>
          <a:xfrm>
            <a:off x="6435584" y="5548188"/>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50AEE56-76EC-2443-8785-DE108BC9A17D}"/>
              </a:ext>
            </a:extLst>
          </p:cNvPr>
          <p:cNvSpPr txBox="1"/>
          <p:nvPr/>
        </p:nvSpPr>
        <p:spPr>
          <a:xfrm>
            <a:off x="6255656" y="5220987"/>
            <a:ext cx="423514" cy="369332"/>
          </a:xfrm>
          <a:prstGeom prst="rect">
            <a:avLst/>
          </a:prstGeom>
          <a:noFill/>
        </p:spPr>
        <p:txBody>
          <a:bodyPr wrap="none" rtlCol="0">
            <a:spAutoFit/>
          </a:bodyPr>
          <a:lstStyle/>
          <a:p>
            <a:r>
              <a:rPr lang="en-US" dirty="0"/>
              <a:t>KP</a:t>
            </a:r>
          </a:p>
        </p:txBody>
      </p:sp>
      <p:sp>
        <p:nvSpPr>
          <p:cNvPr id="29" name="TextBox 28">
            <a:extLst>
              <a:ext uri="{FF2B5EF4-FFF2-40B4-BE49-F238E27FC236}">
                <a16:creationId xmlns:a16="http://schemas.microsoft.com/office/drawing/2014/main" id="{B783B039-25BD-EC43-88FF-3D2F95A639FF}"/>
              </a:ext>
            </a:extLst>
          </p:cNvPr>
          <p:cNvSpPr txBox="1"/>
          <p:nvPr/>
        </p:nvSpPr>
        <p:spPr>
          <a:xfrm>
            <a:off x="5759067" y="4395820"/>
            <a:ext cx="904415" cy="369332"/>
          </a:xfrm>
          <a:prstGeom prst="rect">
            <a:avLst/>
          </a:prstGeom>
          <a:noFill/>
        </p:spPr>
        <p:txBody>
          <a:bodyPr wrap="none" rtlCol="0">
            <a:spAutoFit/>
          </a:bodyPr>
          <a:lstStyle/>
          <a:p>
            <a:r>
              <a:rPr lang="en-US" dirty="0"/>
              <a:t>Place P </a:t>
            </a:r>
          </a:p>
        </p:txBody>
      </p:sp>
      <p:sp>
        <p:nvSpPr>
          <p:cNvPr id="27" name="TextBox 26">
            <a:extLst>
              <a:ext uri="{FF2B5EF4-FFF2-40B4-BE49-F238E27FC236}">
                <a16:creationId xmlns:a16="http://schemas.microsoft.com/office/drawing/2014/main" id="{0B3107DD-86C4-8F41-8838-98CDBC892CDA}"/>
              </a:ext>
            </a:extLst>
          </p:cNvPr>
          <p:cNvSpPr txBox="1"/>
          <p:nvPr/>
        </p:nvSpPr>
        <p:spPr>
          <a:xfrm>
            <a:off x="8083825" y="2198278"/>
            <a:ext cx="1462452" cy="646331"/>
          </a:xfrm>
          <a:prstGeom prst="rect">
            <a:avLst/>
          </a:prstGeom>
          <a:noFill/>
        </p:spPr>
        <p:txBody>
          <a:bodyPr wrap="none" rtlCol="0">
            <a:spAutoFit/>
          </a:bodyPr>
          <a:lstStyle/>
          <a:p>
            <a:r>
              <a:rPr lang="en-US" dirty="0"/>
              <a:t>Al meu </a:t>
            </a:r>
            <a:r>
              <a:rPr lang="en-US" dirty="0" err="1"/>
              <a:t>costat</a:t>
            </a:r>
            <a:br>
              <a:rPr lang="en-US" dirty="0"/>
            </a:br>
            <a:r>
              <a:rPr lang="en-US" dirty="0"/>
              <a:t>to my side</a:t>
            </a:r>
          </a:p>
        </p:txBody>
      </p:sp>
      <p:cxnSp>
        <p:nvCxnSpPr>
          <p:cNvPr id="28" name="Straight Connector 27">
            <a:extLst>
              <a:ext uri="{FF2B5EF4-FFF2-40B4-BE49-F238E27FC236}">
                <a16:creationId xmlns:a16="http://schemas.microsoft.com/office/drawing/2014/main" id="{9A703752-5783-A046-85A3-5C3F54B6E05E}"/>
              </a:ext>
            </a:extLst>
          </p:cNvPr>
          <p:cNvCxnSpPr/>
          <p:nvPr/>
        </p:nvCxnSpPr>
        <p:spPr>
          <a:xfrm flipV="1">
            <a:off x="4442790" y="3894556"/>
            <a:ext cx="735496" cy="79513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40C3343-E88B-264D-B29A-B666B48933B9}"/>
              </a:ext>
            </a:extLst>
          </p:cNvPr>
          <p:cNvSpPr txBox="1"/>
          <p:nvPr/>
        </p:nvSpPr>
        <p:spPr>
          <a:xfrm>
            <a:off x="3420919" y="3449600"/>
            <a:ext cx="352982" cy="923330"/>
          </a:xfrm>
          <a:prstGeom prst="rect">
            <a:avLst/>
          </a:prstGeom>
          <a:noFill/>
        </p:spPr>
        <p:txBody>
          <a:bodyPr wrap="none" rtlCol="0">
            <a:spAutoFit/>
          </a:bodyPr>
          <a:lstStyle/>
          <a:p>
            <a:r>
              <a:rPr lang="en-US" dirty="0"/>
              <a:t>D</a:t>
            </a:r>
          </a:p>
          <a:p>
            <a:r>
              <a:rPr lang="en-US" dirty="0"/>
              <a:t>el</a:t>
            </a:r>
            <a:br>
              <a:rPr lang="en-US" dirty="0"/>
            </a:br>
            <a:endParaRPr lang="en-US" dirty="0">
              <a:solidFill>
                <a:srgbClr val="FF0000"/>
              </a:solidFill>
            </a:endParaRPr>
          </a:p>
        </p:txBody>
      </p:sp>
    </p:spTree>
    <p:extLst>
      <p:ext uri="{BB962C8B-B14F-4D97-AF65-F5344CB8AC3E}">
        <p14:creationId xmlns:p14="http://schemas.microsoft.com/office/powerpoint/2010/main" val="2327781869"/>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5866093"/>
          </a:xfrm>
        </p:spPr>
        <p:txBody>
          <a:bodyPr>
            <a:normAutofit/>
          </a:bodyPr>
          <a:lstStyle/>
          <a:p>
            <a:pPr marL="0" indent="0">
              <a:buNone/>
            </a:pPr>
            <a:r>
              <a:rPr lang="es-ES" sz="2400" dirty="0" err="1">
                <a:solidFill>
                  <a:schemeClr val="bg1">
                    <a:lumMod val="50000"/>
                  </a:schemeClr>
                </a:solidFill>
                <a:latin typeface="Arial Black" panose="020B0A04020102020204" pitchFamily="34" charset="0"/>
              </a:rPr>
              <a:t>Other</a:t>
            </a:r>
            <a:r>
              <a:rPr lang="es-ES" sz="2400" dirty="0">
                <a:solidFill>
                  <a:schemeClr val="bg1">
                    <a:lumMod val="50000"/>
                  </a:schemeClr>
                </a:solidFill>
                <a:latin typeface="Arial Black" panose="020B0A04020102020204" pitchFamily="34" charset="0"/>
              </a:rPr>
              <a:t> cases of </a:t>
            </a:r>
            <a:r>
              <a:rPr lang="es-ES" sz="2400" dirty="0" err="1">
                <a:solidFill>
                  <a:schemeClr val="bg1">
                    <a:lumMod val="50000"/>
                  </a:schemeClr>
                </a:solidFill>
                <a:latin typeface="Arial Black" panose="020B0A04020102020204" pitchFamily="34" charset="0"/>
              </a:rPr>
              <a:t>Possessor</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Raising</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inside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the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LocP</a:t>
            </a:r>
            <a:r>
              <a:rPr lang="es-ES" sz="2400" dirty="0">
                <a:solidFill>
                  <a:schemeClr val="bg1">
                    <a:lumMod val="50000"/>
                  </a:schemeClr>
                </a:solidFill>
                <a:latin typeface="Arial Black" panose="020B0A04020102020204" pitchFamily="34" charset="0"/>
              </a:rPr>
              <a:t>. Axial </a:t>
            </a:r>
            <a:r>
              <a:rPr lang="es-ES" sz="2400" dirty="0" err="1">
                <a:solidFill>
                  <a:schemeClr val="bg1">
                    <a:lumMod val="50000"/>
                  </a:schemeClr>
                </a:solidFill>
                <a:latin typeface="Arial Black" panose="020B0A04020102020204" pitchFamily="34" charset="0"/>
              </a:rPr>
              <a:t>Parts</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Bernstein</a:t>
            </a:r>
            <a:r>
              <a:rPr lang="es-ES" sz="2400" dirty="0">
                <a:solidFill>
                  <a:schemeClr val="bg1">
                    <a:lumMod val="50000"/>
                  </a:schemeClr>
                </a:solidFill>
                <a:latin typeface="Arial Black" panose="020B0A04020102020204" pitchFamily="34" charset="0"/>
              </a:rPr>
              <a:t> 2005, </a:t>
            </a:r>
            <a:r>
              <a:rPr lang="es-ES" sz="2400" dirty="0" err="1">
                <a:solidFill>
                  <a:schemeClr val="bg1">
                    <a:lumMod val="50000"/>
                  </a:schemeClr>
                </a:solidFill>
                <a:latin typeface="Arial Black" panose="020B0A04020102020204" pitchFamily="34" charset="0"/>
              </a:rPr>
              <a:t>Fabrégas</a:t>
            </a:r>
            <a:r>
              <a:rPr lang="es-ES" sz="2400" dirty="0">
                <a:solidFill>
                  <a:schemeClr val="bg1">
                    <a:lumMod val="50000"/>
                  </a:schemeClr>
                </a:solidFill>
                <a:latin typeface="Arial Black" panose="020B0A04020102020204" pitchFamily="34" charset="0"/>
              </a:rPr>
              <a:t> 2007 , </a:t>
            </a:r>
            <a:r>
              <a:rPr lang="es-ES" sz="2400" dirty="0" err="1">
                <a:solidFill>
                  <a:schemeClr val="bg1">
                    <a:lumMod val="50000"/>
                  </a:schemeClr>
                </a:solidFill>
                <a:latin typeface="Arial Black" panose="020B0A04020102020204" pitchFamily="34" charset="0"/>
              </a:rPr>
              <a:t>Terzi</a:t>
            </a:r>
            <a:r>
              <a:rPr lang="es-ES" sz="2400" dirty="0">
                <a:solidFill>
                  <a:schemeClr val="bg1">
                    <a:lumMod val="50000"/>
                  </a:schemeClr>
                </a:solidFill>
                <a:latin typeface="Arial Black" panose="020B0A04020102020204" pitchFamily="34" charset="0"/>
              </a:rPr>
              <a:t> 2010.</a:t>
            </a:r>
          </a:p>
          <a:p>
            <a:r>
              <a:rPr lang="en-US" sz="2400" b="1" dirty="0" err="1"/>
              <a:t>Movemement</a:t>
            </a:r>
            <a:r>
              <a:rPr lang="en-US" sz="2400" b="1" dirty="0"/>
              <a:t> of the axial part to Spec </a:t>
            </a:r>
            <a:r>
              <a:rPr lang="en-US" sz="2400" b="1" dirty="0" err="1"/>
              <a:t>LocP</a:t>
            </a:r>
            <a:endParaRPr lang="en-US" sz="2400" b="1" dirty="0"/>
          </a:p>
          <a:p>
            <a:r>
              <a:rPr lang="en-US" sz="2400" b="1" dirty="0"/>
              <a:t>Movement of the ground to Spec Gender P</a:t>
            </a:r>
            <a:br>
              <a:rPr lang="en-US" sz="1600" b="1" dirty="0">
                <a:solidFill>
                  <a:schemeClr val="bg1">
                    <a:lumMod val="50000"/>
                  </a:schemeClr>
                </a:solidFill>
              </a:rPr>
            </a:br>
            <a:br>
              <a:rPr lang="en-US" sz="1600" b="1" dirty="0">
                <a:solidFill>
                  <a:schemeClr val="bg1">
                    <a:lumMod val="50000"/>
                  </a:schemeClr>
                </a:solidFill>
              </a:rPr>
            </a:br>
            <a:endParaRPr lang="en-US" sz="1600" b="1" dirty="0">
              <a:solidFill>
                <a:schemeClr val="bg1">
                  <a:lumMod val="50000"/>
                </a:schemeClr>
              </a:solidFill>
            </a:endParaRPr>
          </a:p>
          <a:p>
            <a:pPr marL="0" indent="0">
              <a:buNone/>
            </a:pPr>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r>
              <a:rPr lang="en-US"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cxnSp>
        <p:nvCxnSpPr>
          <p:cNvPr id="4" name="Straight Connector 3">
            <a:extLst>
              <a:ext uri="{FF2B5EF4-FFF2-40B4-BE49-F238E27FC236}">
                <a16:creationId xmlns:a16="http://schemas.microsoft.com/office/drawing/2014/main" id="{1686680D-0E85-AA43-8769-432C6752A5B7}"/>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23F3E7-69B7-D446-A527-080536170E74}"/>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96EF9E-0E54-DB44-821B-7EA6C3A70623}"/>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ADA0D-FE41-C543-8402-CF0210D3FAEC}"/>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429ADB1-FDC6-CA4A-A68D-ECA3C97EB1DA}"/>
              </a:ext>
            </a:extLst>
          </p:cNvPr>
          <p:cNvSpPr txBox="1"/>
          <p:nvPr/>
        </p:nvSpPr>
        <p:spPr>
          <a:xfrm>
            <a:off x="2446794" y="3089054"/>
            <a:ext cx="1075936" cy="923330"/>
          </a:xfrm>
          <a:prstGeom prst="rect">
            <a:avLst/>
          </a:prstGeom>
          <a:noFill/>
        </p:spPr>
        <p:txBody>
          <a:bodyPr wrap="none" rtlCol="0">
            <a:spAutoFit/>
          </a:bodyPr>
          <a:lstStyle/>
          <a:p>
            <a:r>
              <a:rPr lang="en-US" dirty="0"/>
              <a:t>Axial part</a:t>
            </a:r>
            <a:br>
              <a:rPr lang="en-US" dirty="0"/>
            </a:br>
            <a:r>
              <a:rPr lang="en-US" dirty="0" err="1"/>
              <a:t>detrás</a:t>
            </a:r>
            <a:br>
              <a:rPr lang="en-US" dirty="0"/>
            </a:br>
            <a:r>
              <a:rPr lang="en-US" dirty="0"/>
              <a:t>behind </a:t>
            </a:r>
            <a:r>
              <a:rPr lang="en-US" dirty="0">
                <a:solidFill>
                  <a:srgbClr val="FF0000"/>
                </a:solidFill>
              </a:rPr>
              <a:t> </a:t>
            </a:r>
          </a:p>
        </p:txBody>
      </p:sp>
      <p:sp>
        <p:nvSpPr>
          <p:cNvPr id="18" name="TextBox 17">
            <a:extLst>
              <a:ext uri="{FF2B5EF4-FFF2-40B4-BE49-F238E27FC236}">
                <a16:creationId xmlns:a16="http://schemas.microsoft.com/office/drawing/2014/main" id="{9D31C35E-0B66-E448-8343-0AAD3B18D5C0}"/>
              </a:ext>
            </a:extLst>
          </p:cNvPr>
          <p:cNvSpPr txBox="1"/>
          <p:nvPr/>
        </p:nvSpPr>
        <p:spPr>
          <a:xfrm>
            <a:off x="5854810" y="5208104"/>
            <a:ext cx="1383199" cy="923330"/>
          </a:xfrm>
          <a:prstGeom prst="rect">
            <a:avLst/>
          </a:prstGeom>
          <a:noFill/>
        </p:spPr>
        <p:txBody>
          <a:bodyPr wrap="none" rtlCol="0">
            <a:spAutoFit/>
          </a:bodyPr>
          <a:lstStyle/>
          <a:p>
            <a:r>
              <a:rPr lang="en-US" dirty="0"/>
              <a:t>Ground</a:t>
            </a:r>
            <a:br>
              <a:rPr lang="en-US" dirty="0"/>
            </a:br>
            <a:r>
              <a:rPr lang="en-US" dirty="0"/>
              <a:t>+Pronominal</a:t>
            </a:r>
          </a:p>
          <a:p>
            <a:r>
              <a:rPr lang="en-US" dirty="0"/>
              <a:t>me</a:t>
            </a:r>
          </a:p>
        </p:txBody>
      </p:sp>
      <p:cxnSp>
        <p:nvCxnSpPr>
          <p:cNvPr id="19" name="Straight Connector 18">
            <a:extLst>
              <a:ext uri="{FF2B5EF4-FFF2-40B4-BE49-F238E27FC236}">
                <a16:creationId xmlns:a16="http://schemas.microsoft.com/office/drawing/2014/main" id="{E543ADFE-DCBE-BB44-8FA7-ECF36B17274B}"/>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D59A09-D4AF-3545-B3F9-C8EE8762BA54}"/>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DDC451-87CE-3040-805B-37C5FCB28681}"/>
              </a:ext>
            </a:extLst>
          </p:cNvPr>
          <p:cNvSpPr txBox="1"/>
          <p:nvPr/>
        </p:nvSpPr>
        <p:spPr>
          <a:xfrm>
            <a:off x="3667538" y="1833987"/>
            <a:ext cx="1127360" cy="369332"/>
          </a:xfrm>
          <a:prstGeom prst="rect">
            <a:avLst/>
          </a:prstGeom>
          <a:noFill/>
        </p:spPr>
        <p:txBody>
          <a:bodyPr wrap="none" rtlCol="0">
            <a:spAutoFit/>
          </a:bodyPr>
          <a:lstStyle/>
          <a:p>
            <a:r>
              <a:rPr lang="en-US" dirty="0"/>
              <a:t>Locative P</a:t>
            </a:r>
          </a:p>
        </p:txBody>
      </p:sp>
      <p:cxnSp>
        <p:nvCxnSpPr>
          <p:cNvPr id="23" name="Straight Connector 22">
            <a:extLst>
              <a:ext uri="{FF2B5EF4-FFF2-40B4-BE49-F238E27FC236}">
                <a16:creationId xmlns:a16="http://schemas.microsoft.com/office/drawing/2014/main" id="{82337A54-636E-FB41-AD47-29EFB6C7D399}"/>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736F2E-D07D-5C48-A798-D50D31D0D167}"/>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B9CBA90-E4FE-D547-B860-85920B1574F0}"/>
              </a:ext>
            </a:extLst>
          </p:cNvPr>
          <p:cNvCxnSpPr/>
          <p:nvPr/>
        </p:nvCxnSpPr>
        <p:spPr>
          <a:xfrm flipH="1">
            <a:off x="2912163" y="5516218"/>
            <a:ext cx="16101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0F10C8-89EE-E74F-A5F2-31BD365B18CE}"/>
              </a:ext>
            </a:extLst>
          </p:cNvPr>
          <p:cNvCxnSpPr>
            <a:cxnSpLocks/>
          </p:cNvCxnSpPr>
          <p:nvPr/>
        </p:nvCxnSpPr>
        <p:spPr>
          <a:xfrm>
            <a:off x="2847273" y="3836648"/>
            <a:ext cx="35074" cy="16795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A099AE1-5B4F-5940-9DDE-1C25D43FAB70}"/>
              </a:ext>
            </a:extLst>
          </p:cNvPr>
          <p:cNvCxnSpPr>
            <a:cxnSpLocks/>
          </p:cNvCxnSpPr>
          <p:nvPr/>
        </p:nvCxnSpPr>
        <p:spPr>
          <a:xfrm flipV="1">
            <a:off x="4154557" y="3257435"/>
            <a:ext cx="536712" cy="57921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F7A5D00-B85B-CC42-BC3D-94DFD430DDB9}"/>
              </a:ext>
            </a:extLst>
          </p:cNvPr>
          <p:cNvSpPr txBox="1"/>
          <p:nvPr/>
        </p:nvSpPr>
        <p:spPr>
          <a:xfrm>
            <a:off x="4412973" y="2564295"/>
            <a:ext cx="1789849" cy="369332"/>
          </a:xfrm>
          <a:prstGeom prst="rect">
            <a:avLst/>
          </a:prstGeom>
          <a:noFill/>
        </p:spPr>
        <p:txBody>
          <a:bodyPr wrap="none" rtlCol="0">
            <a:spAutoFit/>
          </a:bodyPr>
          <a:lstStyle/>
          <a:p>
            <a:r>
              <a:rPr lang="en-US" dirty="0"/>
              <a:t>Gender Marker P</a:t>
            </a:r>
          </a:p>
        </p:txBody>
      </p:sp>
      <p:sp>
        <p:nvSpPr>
          <p:cNvPr id="30" name="TextBox 29">
            <a:extLst>
              <a:ext uri="{FF2B5EF4-FFF2-40B4-BE49-F238E27FC236}">
                <a16:creationId xmlns:a16="http://schemas.microsoft.com/office/drawing/2014/main" id="{DF7760F8-F526-4246-BC8C-1B458767A1D9}"/>
              </a:ext>
            </a:extLst>
          </p:cNvPr>
          <p:cNvSpPr txBox="1"/>
          <p:nvPr/>
        </p:nvSpPr>
        <p:spPr>
          <a:xfrm>
            <a:off x="3965711" y="3775430"/>
            <a:ext cx="785193" cy="646331"/>
          </a:xfrm>
          <a:prstGeom prst="rect">
            <a:avLst/>
          </a:prstGeom>
          <a:noFill/>
        </p:spPr>
        <p:txBody>
          <a:bodyPr wrap="square" rtlCol="0">
            <a:spAutoFit/>
          </a:bodyPr>
          <a:lstStyle/>
          <a:p>
            <a:r>
              <a:rPr lang="en-US" dirty="0"/>
              <a:t>O</a:t>
            </a:r>
            <a:br>
              <a:rPr lang="en-US" dirty="0"/>
            </a:br>
            <a:r>
              <a:rPr lang="en-US" dirty="0"/>
              <a:t>+POSS</a:t>
            </a:r>
          </a:p>
        </p:txBody>
      </p:sp>
      <p:cxnSp>
        <p:nvCxnSpPr>
          <p:cNvPr id="31" name="Straight Arrow Connector 30">
            <a:extLst>
              <a:ext uri="{FF2B5EF4-FFF2-40B4-BE49-F238E27FC236}">
                <a16:creationId xmlns:a16="http://schemas.microsoft.com/office/drawing/2014/main" id="{858FF9CC-25DB-EE4E-87D3-E0C46FDACFC5}"/>
              </a:ext>
            </a:extLst>
          </p:cNvPr>
          <p:cNvCxnSpPr>
            <a:cxnSpLocks/>
          </p:cNvCxnSpPr>
          <p:nvPr/>
        </p:nvCxnSpPr>
        <p:spPr>
          <a:xfrm flipH="1">
            <a:off x="3451117" y="6033483"/>
            <a:ext cx="25079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0E12AC-19D6-1547-86B4-703CCA35E7A5}"/>
              </a:ext>
            </a:extLst>
          </p:cNvPr>
          <p:cNvCxnSpPr>
            <a:cxnSpLocks/>
          </p:cNvCxnSpPr>
          <p:nvPr/>
        </p:nvCxnSpPr>
        <p:spPr>
          <a:xfrm flipH="1">
            <a:off x="3473235" y="3969026"/>
            <a:ext cx="7859" cy="2071083"/>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0B356F9-C2BC-0F41-9EFC-D88C9DFF419E}"/>
              </a:ext>
            </a:extLst>
          </p:cNvPr>
          <p:cNvSpPr txBox="1"/>
          <p:nvPr/>
        </p:nvSpPr>
        <p:spPr>
          <a:xfrm>
            <a:off x="7875103" y="2194963"/>
            <a:ext cx="1367682" cy="646331"/>
          </a:xfrm>
          <a:prstGeom prst="rect">
            <a:avLst/>
          </a:prstGeom>
          <a:noFill/>
        </p:spPr>
        <p:txBody>
          <a:bodyPr wrap="none" rtlCol="0">
            <a:spAutoFit/>
          </a:bodyPr>
          <a:lstStyle/>
          <a:p>
            <a:r>
              <a:rPr lang="en-US" dirty="0" err="1"/>
              <a:t>Detrás</a:t>
            </a:r>
            <a:r>
              <a:rPr lang="en-US" dirty="0"/>
              <a:t> </a:t>
            </a:r>
            <a:r>
              <a:rPr lang="en-US" dirty="0" err="1"/>
              <a:t>mío</a:t>
            </a:r>
            <a:br>
              <a:rPr lang="en-US" dirty="0"/>
            </a:br>
            <a:r>
              <a:rPr lang="en-US" dirty="0"/>
              <a:t>behind mine</a:t>
            </a:r>
          </a:p>
        </p:txBody>
      </p:sp>
      <p:sp>
        <p:nvSpPr>
          <p:cNvPr id="26" name="TextBox 25">
            <a:extLst>
              <a:ext uri="{FF2B5EF4-FFF2-40B4-BE49-F238E27FC236}">
                <a16:creationId xmlns:a16="http://schemas.microsoft.com/office/drawing/2014/main" id="{858DE616-C472-5D42-A599-77721F7FA780}"/>
              </a:ext>
            </a:extLst>
          </p:cNvPr>
          <p:cNvSpPr txBox="1"/>
          <p:nvPr/>
        </p:nvSpPr>
        <p:spPr>
          <a:xfrm>
            <a:off x="5257801" y="3969026"/>
            <a:ext cx="904415" cy="369332"/>
          </a:xfrm>
          <a:prstGeom prst="rect">
            <a:avLst/>
          </a:prstGeom>
          <a:noFill/>
        </p:spPr>
        <p:txBody>
          <a:bodyPr wrap="none" rtlCol="0">
            <a:spAutoFit/>
          </a:bodyPr>
          <a:lstStyle/>
          <a:p>
            <a:r>
              <a:rPr lang="en-US" dirty="0"/>
              <a:t>Place P </a:t>
            </a:r>
          </a:p>
        </p:txBody>
      </p:sp>
    </p:spTree>
    <p:extLst>
      <p:ext uri="{BB962C8B-B14F-4D97-AF65-F5344CB8AC3E}">
        <p14:creationId xmlns:p14="http://schemas.microsoft.com/office/powerpoint/2010/main" val="2829410509"/>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5866093"/>
          </a:xfrm>
        </p:spPr>
        <p:txBody>
          <a:bodyPr>
            <a:normAutofit/>
          </a:bodyPr>
          <a:lstStyle/>
          <a:p>
            <a:pPr marL="0" indent="0">
              <a:buNone/>
            </a:pPr>
            <a:r>
              <a:rPr lang="es-ES" sz="2400" dirty="0" err="1">
                <a:solidFill>
                  <a:schemeClr val="bg1">
                    <a:lumMod val="50000"/>
                  </a:schemeClr>
                </a:solidFill>
                <a:latin typeface="Arial Black" panose="020B0A04020102020204" pitchFamily="34" charset="0"/>
              </a:rPr>
              <a:t>Other</a:t>
            </a:r>
            <a:r>
              <a:rPr lang="es-ES" sz="2400" dirty="0">
                <a:solidFill>
                  <a:schemeClr val="bg1">
                    <a:lumMod val="50000"/>
                  </a:schemeClr>
                </a:solidFill>
                <a:latin typeface="Arial Black" panose="020B0A04020102020204" pitchFamily="34" charset="0"/>
              </a:rPr>
              <a:t> cases of </a:t>
            </a:r>
            <a:r>
              <a:rPr lang="es-ES" sz="2400" dirty="0" err="1">
                <a:solidFill>
                  <a:schemeClr val="bg1">
                    <a:lumMod val="50000"/>
                  </a:schemeClr>
                </a:solidFill>
                <a:latin typeface="Arial Black" panose="020B0A04020102020204" pitchFamily="34" charset="0"/>
              </a:rPr>
              <a:t>Possessor</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Raising</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inside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the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LocP</a:t>
            </a:r>
            <a:r>
              <a:rPr lang="es-ES" sz="2400" dirty="0">
                <a:solidFill>
                  <a:schemeClr val="bg1">
                    <a:lumMod val="50000"/>
                  </a:schemeClr>
                </a:solidFill>
                <a:latin typeface="Arial Black" panose="020B0A04020102020204" pitchFamily="34" charset="0"/>
              </a:rPr>
              <a:t>. Axial </a:t>
            </a:r>
            <a:r>
              <a:rPr lang="es-ES" sz="2400" dirty="0" err="1">
                <a:solidFill>
                  <a:schemeClr val="bg1">
                    <a:lumMod val="50000"/>
                  </a:schemeClr>
                </a:solidFill>
                <a:latin typeface="Arial Black" panose="020B0A04020102020204" pitchFamily="34" charset="0"/>
              </a:rPr>
              <a:t>Parts</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Bernstein</a:t>
            </a:r>
            <a:r>
              <a:rPr lang="es-ES" sz="2400" dirty="0">
                <a:solidFill>
                  <a:schemeClr val="bg1">
                    <a:lumMod val="50000"/>
                  </a:schemeClr>
                </a:solidFill>
                <a:latin typeface="Arial Black" panose="020B0A04020102020204" pitchFamily="34" charset="0"/>
              </a:rPr>
              <a:t> 2005.</a:t>
            </a:r>
          </a:p>
          <a:p>
            <a:pPr marL="0" indent="0">
              <a:buNone/>
            </a:pPr>
            <a:r>
              <a:rPr lang="en-US" sz="2400" b="1" dirty="0" err="1"/>
              <a:t>Movemement</a:t>
            </a:r>
            <a:r>
              <a:rPr lang="en-US" sz="2400" b="1" dirty="0"/>
              <a:t> of the axial part to Spec </a:t>
            </a:r>
            <a:r>
              <a:rPr lang="en-US" sz="2400" b="1" dirty="0" err="1"/>
              <a:t>LocP</a:t>
            </a:r>
            <a:endParaRPr lang="en-US" sz="2400" b="1" dirty="0"/>
          </a:p>
          <a:p>
            <a:r>
              <a:rPr lang="en-US" sz="2400" b="1" dirty="0"/>
              <a:t>Movement of the ground to Spec Gender P</a:t>
            </a:r>
            <a:br>
              <a:rPr lang="en-US" sz="1600" b="1" dirty="0">
                <a:solidFill>
                  <a:schemeClr val="bg1">
                    <a:lumMod val="50000"/>
                  </a:schemeClr>
                </a:solidFill>
              </a:rPr>
            </a:br>
            <a:br>
              <a:rPr lang="en-US" sz="1600" b="1" dirty="0">
                <a:solidFill>
                  <a:schemeClr val="bg1">
                    <a:lumMod val="50000"/>
                  </a:schemeClr>
                </a:solidFill>
              </a:rPr>
            </a:br>
            <a:endParaRPr lang="en-US" sz="1600" b="1" dirty="0">
              <a:solidFill>
                <a:schemeClr val="bg1">
                  <a:lumMod val="50000"/>
                </a:schemeClr>
              </a:solidFill>
            </a:endParaRPr>
          </a:p>
          <a:p>
            <a:pPr marL="0" indent="0">
              <a:buNone/>
            </a:pPr>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r>
              <a:rPr lang="en-US"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cxnSp>
        <p:nvCxnSpPr>
          <p:cNvPr id="4" name="Straight Connector 3">
            <a:extLst>
              <a:ext uri="{FF2B5EF4-FFF2-40B4-BE49-F238E27FC236}">
                <a16:creationId xmlns:a16="http://schemas.microsoft.com/office/drawing/2014/main" id="{1686680D-0E85-AA43-8769-432C6752A5B7}"/>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23F3E7-69B7-D446-A527-080536170E74}"/>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96EF9E-0E54-DB44-821B-7EA6C3A70623}"/>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ADA0D-FE41-C543-8402-CF0210D3FAEC}"/>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429ADB1-FDC6-CA4A-A68D-ECA3C97EB1DA}"/>
              </a:ext>
            </a:extLst>
          </p:cNvPr>
          <p:cNvSpPr txBox="1"/>
          <p:nvPr/>
        </p:nvSpPr>
        <p:spPr>
          <a:xfrm>
            <a:off x="2446794" y="3089054"/>
            <a:ext cx="1075936" cy="923330"/>
          </a:xfrm>
          <a:prstGeom prst="rect">
            <a:avLst/>
          </a:prstGeom>
          <a:noFill/>
        </p:spPr>
        <p:txBody>
          <a:bodyPr wrap="none" rtlCol="0">
            <a:spAutoFit/>
          </a:bodyPr>
          <a:lstStyle/>
          <a:p>
            <a:r>
              <a:rPr lang="en-US" dirty="0"/>
              <a:t>Axial part</a:t>
            </a:r>
            <a:br>
              <a:rPr lang="en-US" dirty="0"/>
            </a:br>
            <a:r>
              <a:rPr lang="en-US" dirty="0" err="1"/>
              <a:t>detrás</a:t>
            </a:r>
            <a:br>
              <a:rPr lang="en-US" dirty="0"/>
            </a:br>
            <a:r>
              <a:rPr lang="en-US" dirty="0"/>
              <a:t>behind </a:t>
            </a:r>
            <a:r>
              <a:rPr lang="en-US" dirty="0">
                <a:solidFill>
                  <a:srgbClr val="FF0000"/>
                </a:solidFill>
              </a:rPr>
              <a:t> </a:t>
            </a:r>
          </a:p>
        </p:txBody>
      </p:sp>
      <p:cxnSp>
        <p:nvCxnSpPr>
          <p:cNvPr id="19" name="Straight Connector 18">
            <a:extLst>
              <a:ext uri="{FF2B5EF4-FFF2-40B4-BE49-F238E27FC236}">
                <a16:creationId xmlns:a16="http://schemas.microsoft.com/office/drawing/2014/main" id="{E543ADFE-DCBE-BB44-8FA7-ECF36B17274B}"/>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D59A09-D4AF-3545-B3F9-C8EE8762BA54}"/>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DDC451-87CE-3040-805B-37C5FCB28681}"/>
              </a:ext>
            </a:extLst>
          </p:cNvPr>
          <p:cNvSpPr txBox="1"/>
          <p:nvPr/>
        </p:nvSpPr>
        <p:spPr>
          <a:xfrm>
            <a:off x="3667538" y="1833987"/>
            <a:ext cx="1127360" cy="369332"/>
          </a:xfrm>
          <a:prstGeom prst="rect">
            <a:avLst/>
          </a:prstGeom>
          <a:noFill/>
        </p:spPr>
        <p:txBody>
          <a:bodyPr wrap="none" rtlCol="0">
            <a:spAutoFit/>
          </a:bodyPr>
          <a:lstStyle/>
          <a:p>
            <a:r>
              <a:rPr lang="en-US" dirty="0"/>
              <a:t>Locative P</a:t>
            </a:r>
          </a:p>
        </p:txBody>
      </p:sp>
      <p:cxnSp>
        <p:nvCxnSpPr>
          <p:cNvPr id="23" name="Straight Connector 22">
            <a:extLst>
              <a:ext uri="{FF2B5EF4-FFF2-40B4-BE49-F238E27FC236}">
                <a16:creationId xmlns:a16="http://schemas.microsoft.com/office/drawing/2014/main" id="{82337A54-636E-FB41-AD47-29EFB6C7D399}"/>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736F2E-D07D-5C48-A798-D50D31D0D167}"/>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B9CBA90-E4FE-D547-B860-85920B1574F0}"/>
              </a:ext>
            </a:extLst>
          </p:cNvPr>
          <p:cNvCxnSpPr/>
          <p:nvPr/>
        </p:nvCxnSpPr>
        <p:spPr>
          <a:xfrm flipH="1">
            <a:off x="2912163" y="5516218"/>
            <a:ext cx="16101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0F10C8-89EE-E74F-A5F2-31BD365B18CE}"/>
              </a:ext>
            </a:extLst>
          </p:cNvPr>
          <p:cNvCxnSpPr>
            <a:cxnSpLocks/>
          </p:cNvCxnSpPr>
          <p:nvPr/>
        </p:nvCxnSpPr>
        <p:spPr>
          <a:xfrm>
            <a:off x="2847273" y="3836648"/>
            <a:ext cx="35074" cy="16795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A099AE1-5B4F-5940-9DDE-1C25D43FAB70}"/>
              </a:ext>
            </a:extLst>
          </p:cNvPr>
          <p:cNvCxnSpPr>
            <a:cxnSpLocks/>
          </p:cNvCxnSpPr>
          <p:nvPr/>
        </p:nvCxnSpPr>
        <p:spPr>
          <a:xfrm flipV="1">
            <a:off x="4154557" y="3257435"/>
            <a:ext cx="536712" cy="57921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F7A5D00-B85B-CC42-BC3D-94DFD430DDB9}"/>
              </a:ext>
            </a:extLst>
          </p:cNvPr>
          <p:cNvSpPr txBox="1"/>
          <p:nvPr/>
        </p:nvSpPr>
        <p:spPr>
          <a:xfrm>
            <a:off x="4412973" y="2564295"/>
            <a:ext cx="1789849" cy="369332"/>
          </a:xfrm>
          <a:prstGeom prst="rect">
            <a:avLst/>
          </a:prstGeom>
          <a:noFill/>
        </p:spPr>
        <p:txBody>
          <a:bodyPr wrap="none" rtlCol="0">
            <a:spAutoFit/>
          </a:bodyPr>
          <a:lstStyle/>
          <a:p>
            <a:r>
              <a:rPr lang="en-US" dirty="0"/>
              <a:t>Gender Marker P</a:t>
            </a:r>
          </a:p>
        </p:txBody>
      </p:sp>
      <p:sp>
        <p:nvSpPr>
          <p:cNvPr id="30" name="TextBox 29">
            <a:extLst>
              <a:ext uri="{FF2B5EF4-FFF2-40B4-BE49-F238E27FC236}">
                <a16:creationId xmlns:a16="http://schemas.microsoft.com/office/drawing/2014/main" id="{DF7760F8-F526-4246-BC8C-1B458767A1D9}"/>
              </a:ext>
            </a:extLst>
          </p:cNvPr>
          <p:cNvSpPr txBox="1"/>
          <p:nvPr/>
        </p:nvSpPr>
        <p:spPr>
          <a:xfrm>
            <a:off x="3965711" y="3775430"/>
            <a:ext cx="785193" cy="523220"/>
          </a:xfrm>
          <a:prstGeom prst="rect">
            <a:avLst/>
          </a:prstGeom>
          <a:noFill/>
        </p:spPr>
        <p:txBody>
          <a:bodyPr wrap="square" rtlCol="0">
            <a:spAutoFit/>
          </a:bodyPr>
          <a:lstStyle/>
          <a:p>
            <a:r>
              <a:rPr lang="en-US" sz="1400" dirty="0"/>
              <a:t>O</a:t>
            </a:r>
            <a:br>
              <a:rPr lang="en-US" sz="1400" dirty="0"/>
            </a:br>
            <a:r>
              <a:rPr lang="en-US" sz="1400" dirty="0"/>
              <a:t>+POSS</a:t>
            </a:r>
          </a:p>
        </p:txBody>
      </p:sp>
      <p:cxnSp>
        <p:nvCxnSpPr>
          <p:cNvPr id="31" name="Straight Arrow Connector 30">
            <a:extLst>
              <a:ext uri="{FF2B5EF4-FFF2-40B4-BE49-F238E27FC236}">
                <a16:creationId xmlns:a16="http://schemas.microsoft.com/office/drawing/2014/main" id="{858FF9CC-25DB-EE4E-87D3-E0C46FDACFC5}"/>
              </a:ext>
            </a:extLst>
          </p:cNvPr>
          <p:cNvCxnSpPr>
            <a:cxnSpLocks/>
          </p:cNvCxnSpPr>
          <p:nvPr/>
        </p:nvCxnSpPr>
        <p:spPr>
          <a:xfrm flipH="1">
            <a:off x="3451117" y="6033483"/>
            <a:ext cx="25079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0E12AC-19D6-1547-86B4-703CCA35E7A5}"/>
              </a:ext>
            </a:extLst>
          </p:cNvPr>
          <p:cNvCxnSpPr>
            <a:cxnSpLocks/>
          </p:cNvCxnSpPr>
          <p:nvPr/>
        </p:nvCxnSpPr>
        <p:spPr>
          <a:xfrm flipH="1">
            <a:off x="3473235" y="3969026"/>
            <a:ext cx="7859" cy="2071083"/>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0B356F9-C2BC-0F41-9EFC-D88C9DFF419E}"/>
              </a:ext>
            </a:extLst>
          </p:cNvPr>
          <p:cNvSpPr txBox="1"/>
          <p:nvPr/>
        </p:nvSpPr>
        <p:spPr>
          <a:xfrm>
            <a:off x="7875103" y="2194963"/>
            <a:ext cx="1367682" cy="646331"/>
          </a:xfrm>
          <a:prstGeom prst="rect">
            <a:avLst/>
          </a:prstGeom>
          <a:noFill/>
        </p:spPr>
        <p:txBody>
          <a:bodyPr wrap="none" rtlCol="0">
            <a:spAutoFit/>
          </a:bodyPr>
          <a:lstStyle/>
          <a:p>
            <a:r>
              <a:rPr lang="en-US" dirty="0" err="1"/>
              <a:t>Detrás</a:t>
            </a:r>
            <a:r>
              <a:rPr lang="en-US" dirty="0"/>
              <a:t> </a:t>
            </a:r>
            <a:r>
              <a:rPr lang="en-US" dirty="0" err="1"/>
              <a:t>mío</a:t>
            </a:r>
            <a:br>
              <a:rPr lang="en-US" dirty="0"/>
            </a:br>
            <a:r>
              <a:rPr lang="en-US" dirty="0"/>
              <a:t>behind mine</a:t>
            </a:r>
          </a:p>
        </p:txBody>
      </p:sp>
      <p:sp>
        <p:nvSpPr>
          <p:cNvPr id="26" name="TextBox 25">
            <a:extLst>
              <a:ext uri="{FF2B5EF4-FFF2-40B4-BE49-F238E27FC236}">
                <a16:creationId xmlns:a16="http://schemas.microsoft.com/office/drawing/2014/main" id="{858DE616-C472-5D42-A599-77721F7FA780}"/>
              </a:ext>
            </a:extLst>
          </p:cNvPr>
          <p:cNvSpPr txBox="1"/>
          <p:nvPr/>
        </p:nvSpPr>
        <p:spPr>
          <a:xfrm>
            <a:off x="5257801" y="3969026"/>
            <a:ext cx="904415" cy="369332"/>
          </a:xfrm>
          <a:prstGeom prst="rect">
            <a:avLst/>
          </a:prstGeom>
          <a:noFill/>
        </p:spPr>
        <p:txBody>
          <a:bodyPr wrap="none" rtlCol="0">
            <a:spAutoFit/>
          </a:bodyPr>
          <a:lstStyle/>
          <a:p>
            <a:r>
              <a:rPr lang="en-US" dirty="0"/>
              <a:t>Place P </a:t>
            </a:r>
          </a:p>
        </p:txBody>
      </p:sp>
      <p:sp>
        <p:nvSpPr>
          <p:cNvPr id="27" name="TextBox 26">
            <a:extLst>
              <a:ext uri="{FF2B5EF4-FFF2-40B4-BE49-F238E27FC236}">
                <a16:creationId xmlns:a16="http://schemas.microsoft.com/office/drawing/2014/main" id="{0B4E0368-DD96-8E4D-A370-E03EDA791BD8}"/>
              </a:ext>
            </a:extLst>
          </p:cNvPr>
          <p:cNvSpPr txBox="1"/>
          <p:nvPr/>
        </p:nvSpPr>
        <p:spPr>
          <a:xfrm>
            <a:off x="3364417" y="3669340"/>
            <a:ext cx="580608" cy="369332"/>
          </a:xfrm>
          <a:prstGeom prst="rect">
            <a:avLst/>
          </a:prstGeom>
          <a:noFill/>
        </p:spPr>
        <p:txBody>
          <a:bodyPr wrap="none" rtlCol="0">
            <a:spAutoFit/>
          </a:bodyPr>
          <a:lstStyle/>
          <a:p>
            <a:r>
              <a:rPr lang="en-US" dirty="0" err="1"/>
              <a:t>mí</a:t>
            </a:r>
            <a:r>
              <a:rPr lang="en-US" dirty="0"/>
              <a:t>   </a:t>
            </a:r>
          </a:p>
        </p:txBody>
      </p:sp>
    </p:spTree>
    <p:extLst>
      <p:ext uri="{BB962C8B-B14F-4D97-AF65-F5344CB8AC3E}">
        <p14:creationId xmlns:p14="http://schemas.microsoft.com/office/powerpoint/2010/main" val="1284149959"/>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5866093"/>
          </a:xfrm>
        </p:spPr>
        <p:txBody>
          <a:bodyPr>
            <a:normAutofit/>
          </a:bodyPr>
          <a:lstStyle/>
          <a:p>
            <a:pPr marL="0" indent="0">
              <a:buNone/>
            </a:pPr>
            <a:r>
              <a:rPr lang="es-ES" sz="2400" dirty="0" err="1">
                <a:solidFill>
                  <a:schemeClr val="bg1">
                    <a:lumMod val="50000"/>
                  </a:schemeClr>
                </a:solidFill>
                <a:latin typeface="Arial Black" panose="020B0A04020102020204" pitchFamily="34" charset="0"/>
              </a:rPr>
              <a:t>Other</a:t>
            </a:r>
            <a:r>
              <a:rPr lang="es-ES" sz="2400" dirty="0">
                <a:solidFill>
                  <a:schemeClr val="bg1">
                    <a:lumMod val="50000"/>
                  </a:schemeClr>
                </a:solidFill>
                <a:latin typeface="Arial Black" panose="020B0A04020102020204" pitchFamily="34" charset="0"/>
              </a:rPr>
              <a:t> cases of </a:t>
            </a:r>
            <a:r>
              <a:rPr lang="es-ES" sz="2400" dirty="0" err="1">
                <a:solidFill>
                  <a:schemeClr val="bg1">
                    <a:lumMod val="50000"/>
                  </a:schemeClr>
                </a:solidFill>
                <a:latin typeface="Arial Black" panose="020B0A04020102020204" pitchFamily="34" charset="0"/>
              </a:rPr>
              <a:t>Possessor</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Raising</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inside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the</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LocP</a:t>
            </a:r>
            <a:r>
              <a:rPr lang="es-ES" sz="2400" dirty="0">
                <a:solidFill>
                  <a:schemeClr val="bg1">
                    <a:lumMod val="50000"/>
                  </a:schemeClr>
                </a:solidFill>
                <a:latin typeface="Arial Black" panose="020B0A04020102020204" pitchFamily="34" charset="0"/>
              </a:rPr>
              <a:t>. Axial </a:t>
            </a:r>
            <a:r>
              <a:rPr lang="es-ES" sz="2400" dirty="0" err="1">
                <a:solidFill>
                  <a:schemeClr val="bg1">
                    <a:lumMod val="50000"/>
                  </a:schemeClr>
                </a:solidFill>
                <a:latin typeface="Arial Black" panose="020B0A04020102020204" pitchFamily="34" charset="0"/>
              </a:rPr>
              <a:t>Parts</a:t>
            </a:r>
            <a:r>
              <a:rPr lang="es-ES" sz="2400" dirty="0">
                <a:solidFill>
                  <a:schemeClr val="bg1">
                    <a:lumMod val="50000"/>
                  </a:schemeClr>
                </a:solidFill>
                <a:latin typeface="Arial Black" panose="020B0A04020102020204" pitchFamily="34" charset="0"/>
              </a:rPr>
              <a:t>. </a:t>
            </a:r>
            <a:r>
              <a:rPr lang="es-ES" sz="2400" dirty="0" err="1">
                <a:solidFill>
                  <a:schemeClr val="bg1">
                    <a:lumMod val="50000"/>
                  </a:schemeClr>
                </a:solidFill>
                <a:latin typeface="Arial Black" panose="020B0A04020102020204" pitchFamily="34" charset="0"/>
              </a:rPr>
              <a:t>Bernstein</a:t>
            </a:r>
            <a:r>
              <a:rPr lang="es-ES" sz="2400" dirty="0">
                <a:solidFill>
                  <a:schemeClr val="bg1">
                    <a:lumMod val="50000"/>
                  </a:schemeClr>
                </a:solidFill>
                <a:latin typeface="Arial Black" panose="020B0A04020102020204" pitchFamily="34" charset="0"/>
              </a:rPr>
              <a:t> 2005.</a:t>
            </a:r>
          </a:p>
          <a:p>
            <a:r>
              <a:rPr lang="en-US" sz="2400" b="1" dirty="0" err="1"/>
              <a:t>Movemement</a:t>
            </a:r>
            <a:r>
              <a:rPr lang="en-US" sz="2400" b="1" dirty="0"/>
              <a:t> of the axial part to Spec </a:t>
            </a:r>
            <a:r>
              <a:rPr lang="en-US" sz="2400" b="1" dirty="0" err="1"/>
              <a:t>LocP</a:t>
            </a:r>
            <a:endParaRPr lang="en-US" sz="2400" b="1" dirty="0"/>
          </a:p>
          <a:p>
            <a:r>
              <a:rPr lang="en-US" sz="2400" b="1" dirty="0"/>
              <a:t>Movement of the ground to Spec Gender P</a:t>
            </a:r>
            <a:br>
              <a:rPr lang="en-US" sz="1600" b="1" dirty="0">
                <a:solidFill>
                  <a:schemeClr val="bg1">
                    <a:lumMod val="50000"/>
                  </a:schemeClr>
                </a:solidFill>
              </a:rPr>
            </a:br>
            <a:br>
              <a:rPr lang="en-US" sz="1600" b="1" dirty="0">
                <a:solidFill>
                  <a:schemeClr val="bg1">
                    <a:lumMod val="50000"/>
                  </a:schemeClr>
                </a:solidFill>
              </a:rPr>
            </a:br>
            <a:endParaRPr lang="en-US" sz="1600" b="1" dirty="0">
              <a:solidFill>
                <a:schemeClr val="bg1">
                  <a:lumMod val="50000"/>
                </a:schemeClr>
              </a:solidFill>
            </a:endParaRPr>
          </a:p>
          <a:p>
            <a:pPr marL="0" indent="0">
              <a:buNone/>
            </a:pPr>
            <a:br>
              <a:rPr lang="en-US" sz="2400" b="1" dirty="0">
                <a:solidFill>
                  <a:schemeClr val="bg1">
                    <a:lumMod val="50000"/>
                  </a:schemeClr>
                </a:solidFill>
              </a:rPr>
            </a:br>
            <a:br>
              <a:rPr lang="en-US" sz="2400" b="1" dirty="0">
                <a:solidFill>
                  <a:schemeClr val="bg1">
                    <a:lumMod val="50000"/>
                  </a:schemeClr>
                </a:solidFill>
              </a:rPr>
            </a:br>
            <a:r>
              <a:rPr lang="en-US" sz="2400"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r>
              <a:rPr lang="en-US" b="1" dirty="0">
                <a:solidFill>
                  <a:schemeClr val="bg1">
                    <a:lumMod val="50000"/>
                  </a:schemeClr>
                </a:solidFill>
              </a:rPr>
              <a:t>               </a:t>
            </a:r>
          </a:p>
          <a:p>
            <a:pPr marL="0" indent="0">
              <a:buNone/>
            </a:pPr>
            <a:endParaRPr lang="en-US" b="1" dirty="0">
              <a:solidFill>
                <a:schemeClr val="bg1">
                  <a:lumMod val="50000"/>
                </a:schemeClr>
              </a:solidFill>
            </a:endParaRPr>
          </a:p>
          <a:p>
            <a:pPr marL="0" indent="0">
              <a:buNone/>
            </a:pPr>
            <a:endParaRPr lang="en-US" b="1" dirty="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a:p>
          <a:p>
            <a:pPr marL="0" indent="0">
              <a:buNone/>
            </a:pPr>
            <a:endParaRPr lang="es-ES" dirty="0"/>
          </a:p>
        </p:txBody>
      </p:sp>
      <p:cxnSp>
        <p:nvCxnSpPr>
          <p:cNvPr id="4" name="Straight Connector 3">
            <a:extLst>
              <a:ext uri="{FF2B5EF4-FFF2-40B4-BE49-F238E27FC236}">
                <a16:creationId xmlns:a16="http://schemas.microsoft.com/office/drawing/2014/main" id="{1686680D-0E85-AA43-8769-432C6752A5B7}"/>
              </a:ext>
            </a:extLst>
          </p:cNvPr>
          <p:cNvCxnSpPr/>
          <p:nvPr/>
        </p:nvCxnSpPr>
        <p:spPr>
          <a:xfrm flipV="1">
            <a:off x="3667538" y="2850947"/>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23F3E7-69B7-D446-A527-080536170E74}"/>
              </a:ext>
            </a:extLst>
          </p:cNvPr>
          <p:cNvCxnSpPr/>
          <p:nvPr/>
        </p:nvCxnSpPr>
        <p:spPr>
          <a:xfrm>
            <a:off x="4412973" y="2841007"/>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96EF9E-0E54-DB44-821B-7EA6C3A70623}"/>
              </a:ext>
            </a:extLst>
          </p:cNvPr>
          <p:cNvCxnSpPr/>
          <p:nvPr/>
        </p:nvCxnSpPr>
        <p:spPr>
          <a:xfrm flipV="1">
            <a:off x="4244008" y="3637722"/>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ADA0D-FE41-C543-8402-CF0210D3FAEC}"/>
              </a:ext>
            </a:extLst>
          </p:cNvPr>
          <p:cNvCxnSpPr/>
          <p:nvPr/>
        </p:nvCxnSpPr>
        <p:spPr>
          <a:xfrm>
            <a:off x="4989443" y="3627782"/>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429ADB1-FDC6-CA4A-A68D-ECA3C97EB1DA}"/>
              </a:ext>
            </a:extLst>
          </p:cNvPr>
          <p:cNvSpPr txBox="1"/>
          <p:nvPr/>
        </p:nvSpPr>
        <p:spPr>
          <a:xfrm>
            <a:off x="2446794" y="3089054"/>
            <a:ext cx="1075936" cy="923330"/>
          </a:xfrm>
          <a:prstGeom prst="rect">
            <a:avLst/>
          </a:prstGeom>
          <a:noFill/>
        </p:spPr>
        <p:txBody>
          <a:bodyPr wrap="none" rtlCol="0">
            <a:spAutoFit/>
          </a:bodyPr>
          <a:lstStyle/>
          <a:p>
            <a:r>
              <a:rPr lang="en-US" dirty="0"/>
              <a:t>Axial part</a:t>
            </a:r>
            <a:br>
              <a:rPr lang="en-US" dirty="0"/>
            </a:br>
            <a:r>
              <a:rPr lang="en-US" dirty="0" err="1"/>
              <a:t>detrás</a:t>
            </a:r>
            <a:br>
              <a:rPr lang="en-US" dirty="0"/>
            </a:br>
            <a:r>
              <a:rPr lang="en-US" dirty="0"/>
              <a:t>behind </a:t>
            </a:r>
            <a:r>
              <a:rPr lang="en-US" dirty="0">
                <a:solidFill>
                  <a:srgbClr val="FF0000"/>
                </a:solidFill>
              </a:rPr>
              <a:t> </a:t>
            </a:r>
          </a:p>
        </p:txBody>
      </p:sp>
      <p:cxnSp>
        <p:nvCxnSpPr>
          <p:cNvPr id="19" name="Straight Connector 18">
            <a:extLst>
              <a:ext uri="{FF2B5EF4-FFF2-40B4-BE49-F238E27FC236}">
                <a16:creationId xmlns:a16="http://schemas.microsoft.com/office/drawing/2014/main" id="{E543ADFE-DCBE-BB44-8FA7-ECF36B17274B}"/>
              </a:ext>
            </a:extLst>
          </p:cNvPr>
          <p:cNvCxnSpPr/>
          <p:nvPr/>
        </p:nvCxnSpPr>
        <p:spPr>
          <a:xfrm flipV="1">
            <a:off x="3220277" y="220490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0D59A09-D4AF-3545-B3F9-C8EE8762BA54}"/>
              </a:ext>
            </a:extLst>
          </p:cNvPr>
          <p:cNvCxnSpPr/>
          <p:nvPr/>
        </p:nvCxnSpPr>
        <p:spPr>
          <a:xfrm>
            <a:off x="3965712" y="2194963"/>
            <a:ext cx="556591" cy="795131"/>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DDC451-87CE-3040-805B-37C5FCB28681}"/>
              </a:ext>
            </a:extLst>
          </p:cNvPr>
          <p:cNvSpPr txBox="1"/>
          <p:nvPr/>
        </p:nvSpPr>
        <p:spPr>
          <a:xfrm>
            <a:off x="3667538" y="1833987"/>
            <a:ext cx="1127360" cy="369332"/>
          </a:xfrm>
          <a:prstGeom prst="rect">
            <a:avLst/>
          </a:prstGeom>
          <a:noFill/>
        </p:spPr>
        <p:txBody>
          <a:bodyPr wrap="none" rtlCol="0">
            <a:spAutoFit/>
          </a:bodyPr>
          <a:lstStyle/>
          <a:p>
            <a:r>
              <a:rPr lang="en-US" dirty="0"/>
              <a:t>Locative P</a:t>
            </a:r>
          </a:p>
        </p:txBody>
      </p:sp>
      <p:cxnSp>
        <p:nvCxnSpPr>
          <p:cNvPr id="23" name="Straight Connector 22">
            <a:extLst>
              <a:ext uri="{FF2B5EF4-FFF2-40B4-BE49-F238E27FC236}">
                <a16:creationId xmlns:a16="http://schemas.microsoft.com/office/drawing/2014/main" id="{82337A54-636E-FB41-AD47-29EFB6C7D399}"/>
              </a:ext>
            </a:extLst>
          </p:cNvPr>
          <p:cNvCxnSpPr/>
          <p:nvPr/>
        </p:nvCxnSpPr>
        <p:spPr>
          <a:xfrm flipV="1">
            <a:off x="4790661" y="4422913"/>
            <a:ext cx="735496" cy="795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736F2E-D07D-5C48-A798-D50D31D0D167}"/>
              </a:ext>
            </a:extLst>
          </p:cNvPr>
          <p:cNvCxnSpPr/>
          <p:nvPr/>
        </p:nvCxnSpPr>
        <p:spPr>
          <a:xfrm>
            <a:off x="5536096" y="4412973"/>
            <a:ext cx="556591" cy="7951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B9CBA90-E4FE-D547-B860-85920B1574F0}"/>
              </a:ext>
            </a:extLst>
          </p:cNvPr>
          <p:cNvCxnSpPr/>
          <p:nvPr/>
        </p:nvCxnSpPr>
        <p:spPr>
          <a:xfrm flipH="1">
            <a:off x="2912163" y="5516218"/>
            <a:ext cx="16101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0F10C8-89EE-E74F-A5F2-31BD365B18CE}"/>
              </a:ext>
            </a:extLst>
          </p:cNvPr>
          <p:cNvCxnSpPr>
            <a:cxnSpLocks/>
          </p:cNvCxnSpPr>
          <p:nvPr/>
        </p:nvCxnSpPr>
        <p:spPr>
          <a:xfrm>
            <a:off x="2847273" y="3836648"/>
            <a:ext cx="35074" cy="16795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A099AE1-5B4F-5940-9DDE-1C25D43FAB70}"/>
              </a:ext>
            </a:extLst>
          </p:cNvPr>
          <p:cNvCxnSpPr>
            <a:cxnSpLocks/>
          </p:cNvCxnSpPr>
          <p:nvPr/>
        </p:nvCxnSpPr>
        <p:spPr>
          <a:xfrm flipV="1">
            <a:off x="4154557" y="3257435"/>
            <a:ext cx="536712" cy="57921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F7A5D00-B85B-CC42-BC3D-94DFD430DDB9}"/>
              </a:ext>
            </a:extLst>
          </p:cNvPr>
          <p:cNvSpPr txBox="1"/>
          <p:nvPr/>
        </p:nvSpPr>
        <p:spPr>
          <a:xfrm>
            <a:off x="4412973" y="2564295"/>
            <a:ext cx="1789849" cy="369332"/>
          </a:xfrm>
          <a:prstGeom prst="rect">
            <a:avLst/>
          </a:prstGeom>
          <a:noFill/>
        </p:spPr>
        <p:txBody>
          <a:bodyPr wrap="none" rtlCol="0">
            <a:spAutoFit/>
          </a:bodyPr>
          <a:lstStyle/>
          <a:p>
            <a:r>
              <a:rPr lang="en-US" dirty="0"/>
              <a:t>Gender Marker P</a:t>
            </a:r>
          </a:p>
        </p:txBody>
      </p:sp>
      <p:sp>
        <p:nvSpPr>
          <p:cNvPr id="30" name="TextBox 29">
            <a:extLst>
              <a:ext uri="{FF2B5EF4-FFF2-40B4-BE49-F238E27FC236}">
                <a16:creationId xmlns:a16="http://schemas.microsoft.com/office/drawing/2014/main" id="{DF7760F8-F526-4246-BC8C-1B458767A1D9}"/>
              </a:ext>
            </a:extLst>
          </p:cNvPr>
          <p:cNvSpPr txBox="1"/>
          <p:nvPr/>
        </p:nvSpPr>
        <p:spPr>
          <a:xfrm>
            <a:off x="3965711" y="3775430"/>
            <a:ext cx="785193" cy="523220"/>
          </a:xfrm>
          <a:prstGeom prst="rect">
            <a:avLst/>
          </a:prstGeom>
          <a:noFill/>
        </p:spPr>
        <p:txBody>
          <a:bodyPr wrap="square" rtlCol="0">
            <a:spAutoFit/>
          </a:bodyPr>
          <a:lstStyle/>
          <a:p>
            <a:r>
              <a:rPr lang="en-US" sz="1400" dirty="0"/>
              <a:t>a</a:t>
            </a:r>
            <a:br>
              <a:rPr lang="en-US" sz="1400" dirty="0"/>
            </a:br>
            <a:r>
              <a:rPr lang="en-US" sz="1400" dirty="0"/>
              <a:t>+POSS</a:t>
            </a:r>
          </a:p>
        </p:txBody>
      </p:sp>
      <p:cxnSp>
        <p:nvCxnSpPr>
          <p:cNvPr id="31" name="Straight Arrow Connector 30">
            <a:extLst>
              <a:ext uri="{FF2B5EF4-FFF2-40B4-BE49-F238E27FC236}">
                <a16:creationId xmlns:a16="http://schemas.microsoft.com/office/drawing/2014/main" id="{858FF9CC-25DB-EE4E-87D3-E0C46FDACFC5}"/>
              </a:ext>
            </a:extLst>
          </p:cNvPr>
          <p:cNvCxnSpPr>
            <a:cxnSpLocks/>
          </p:cNvCxnSpPr>
          <p:nvPr/>
        </p:nvCxnSpPr>
        <p:spPr>
          <a:xfrm flipH="1">
            <a:off x="3451117" y="6033483"/>
            <a:ext cx="25079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0E12AC-19D6-1547-86B4-703CCA35E7A5}"/>
              </a:ext>
            </a:extLst>
          </p:cNvPr>
          <p:cNvCxnSpPr>
            <a:cxnSpLocks/>
          </p:cNvCxnSpPr>
          <p:nvPr/>
        </p:nvCxnSpPr>
        <p:spPr>
          <a:xfrm flipH="1">
            <a:off x="3473235" y="3969026"/>
            <a:ext cx="7859" cy="2071083"/>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0B356F9-C2BC-0F41-9EFC-D88C9DFF419E}"/>
              </a:ext>
            </a:extLst>
          </p:cNvPr>
          <p:cNvSpPr txBox="1"/>
          <p:nvPr/>
        </p:nvSpPr>
        <p:spPr>
          <a:xfrm>
            <a:off x="7875103" y="2194963"/>
            <a:ext cx="1367682" cy="646331"/>
          </a:xfrm>
          <a:prstGeom prst="rect">
            <a:avLst/>
          </a:prstGeom>
          <a:noFill/>
        </p:spPr>
        <p:txBody>
          <a:bodyPr wrap="none" rtlCol="0">
            <a:spAutoFit/>
          </a:bodyPr>
          <a:lstStyle/>
          <a:p>
            <a:r>
              <a:rPr lang="en-US" dirty="0" err="1"/>
              <a:t>Detrás</a:t>
            </a:r>
            <a:r>
              <a:rPr lang="en-US" dirty="0"/>
              <a:t> </a:t>
            </a:r>
            <a:r>
              <a:rPr lang="en-US" dirty="0" err="1"/>
              <a:t>mía</a:t>
            </a:r>
            <a:br>
              <a:rPr lang="en-US" dirty="0"/>
            </a:br>
            <a:r>
              <a:rPr lang="en-US" dirty="0"/>
              <a:t>behind mine</a:t>
            </a:r>
          </a:p>
        </p:txBody>
      </p:sp>
      <p:sp>
        <p:nvSpPr>
          <p:cNvPr id="26" name="TextBox 25">
            <a:extLst>
              <a:ext uri="{FF2B5EF4-FFF2-40B4-BE49-F238E27FC236}">
                <a16:creationId xmlns:a16="http://schemas.microsoft.com/office/drawing/2014/main" id="{858DE616-C472-5D42-A599-77721F7FA780}"/>
              </a:ext>
            </a:extLst>
          </p:cNvPr>
          <p:cNvSpPr txBox="1"/>
          <p:nvPr/>
        </p:nvSpPr>
        <p:spPr>
          <a:xfrm>
            <a:off x="5257801" y="3969026"/>
            <a:ext cx="904415" cy="369332"/>
          </a:xfrm>
          <a:prstGeom prst="rect">
            <a:avLst/>
          </a:prstGeom>
          <a:noFill/>
        </p:spPr>
        <p:txBody>
          <a:bodyPr wrap="none" rtlCol="0">
            <a:spAutoFit/>
          </a:bodyPr>
          <a:lstStyle/>
          <a:p>
            <a:r>
              <a:rPr lang="en-US" dirty="0"/>
              <a:t>Place P </a:t>
            </a:r>
          </a:p>
        </p:txBody>
      </p:sp>
      <p:sp>
        <p:nvSpPr>
          <p:cNvPr id="27" name="TextBox 26">
            <a:extLst>
              <a:ext uri="{FF2B5EF4-FFF2-40B4-BE49-F238E27FC236}">
                <a16:creationId xmlns:a16="http://schemas.microsoft.com/office/drawing/2014/main" id="{0B4E0368-DD96-8E4D-A370-E03EDA791BD8}"/>
              </a:ext>
            </a:extLst>
          </p:cNvPr>
          <p:cNvSpPr txBox="1"/>
          <p:nvPr/>
        </p:nvSpPr>
        <p:spPr>
          <a:xfrm>
            <a:off x="3364417" y="3669340"/>
            <a:ext cx="580608" cy="369332"/>
          </a:xfrm>
          <a:prstGeom prst="rect">
            <a:avLst/>
          </a:prstGeom>
          <a:noFill/>
        </p:spPr>
        <p:txBody>
          <a:bodyPr wrap="none" rtlCol="0">
            <a:spAutoFit/>
          </a:bodyPr>
          <a:lstStyle/>
          <a:p>
            <a:r>
              <a:rPr lang="en-US" dirty="0" err="1"/>
              <a:t>mí</a:t>
            </a:r>
            <a:r>
              <a:rPr lang="en-US" dirty="0"/>
              <a:t>   </a:t>
            </a:r>
          </a:p>
        </p:txBody>
      </p:sp>
    </p:spTree>
    <p:extLst>
      <p:ext uri="{BB962C8B-B14F-4D97-AF65-F5344CB8AC3E}">
        <p14:creationId xmlns:p14="http://schemas.microsoft.com/office/powerpoint/2010/main" val="649932059"/>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5866093"/>
          </a:xfrm>
        </p:spPr>
        <p:txBody>
          <a:bodyPr>
            <a:normAutofit/>
          </a:bodyPr>
          <a:lstStyle/>
          <a:p>
            <a:pPr marL="0" indent="0">
              <a:buNone/>
            </a:pPr>
            <a:r>
              <a:rPr lang="es-ES" dirty="0" err="1">
                <a:solidFill>
                  <a:schemeClr val="bg1">
                    <a:lumMod val="50000"/>
                  </a:schemeClr>
                </a:solidFill>
                <a:latin typeface="Arial Black" panose="020B0A04020102020204" pitchFamily="34" charset="0"/>
              </a:rPr>
              <a:t>Other</a:t>
            </a:r>
            <a:r>
              <a:rPr lang="es-ES" dirty="0">
                <a:solidFill>
                  <a:schemeClr val="bg1">
                    <a:lumMod val="50000"/>
                  </a:schemeClr>
                </a:solidFill>
                <a:latin typeface="Arial Black" panose="020B0A04020102020204" pitchFamily="34" charset="0"/>
              </a:rPr>
              <a:t> cases of </a:t>
            </a:r>
            <a:r>
              <a:rPr lang="es-ES" dirty="0" err="1">
                <a:solidFill>
                  <a:schemeClr val="bg1">
                    <a:lumMod val="50000"/>
                  </a:schemeClr>
                </a:solidFill>
                <a:latin typeface="Arial Black" panose="020B0A04020102020204" pitchFamily="34" charset="0"/>
              </a:rPr>
              <a:t>Possessor</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Raising</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inside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the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LocP</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Spatial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Relational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Nouns</a:t>
            </a:r>
            <a:r>
              <a:rPr lang="es-ES" dirty="0">
                <a:solidFill>
                  <a:schemeClr val="bg1">
                    <a:lumMod val="50000"/>
                  </a:schemeClr>
                </a:solidFill>
                <a:latin typeface="Arial Black" panose="020B0A04020102020204" pitchFamily="34" charset="0"/>
              </a:rPr>
              <a:t>.</a:t>
            </a:r>
          </a:p>
          <a:p>
            <a:pPr marL="0" indent="0">
              <a:buNone/>
            </a:pPr>
            <a:r>
              <a:rPr lang="en-US" dirty="0">
                <a:solidFill>
                  <a:srgbClr val="FF0000"/>
                </a:solidFill>
              </a:rPr>
              <a:t> </a:t>
            </a:r>
            <a:r>
              <a:rPr lang="en-US" dirty="0"/>
              <a:t>Interesting observation: Can external possessor raising to Loc P  co-occur with internal Possessor raising in the PP? There seems to be a contrast when compared to construction with the ground is not raised: </a:t>
            </a:r>
          </a:p>
          <a:p>
            <a:pPr marL="0" indent="0">
              <a:buNone/>
            </a:pPr>
            <a:endParaRPr lang="en-US" dirty="0"/>
          </a:p>
          <a:p>
            <a:pPr>
              <a:buFontTx/>
              <a:buChar char="-"/>
            </a:pPr>
            <a:r>
              <a:rPr lang="en-US" dirty="0"/>
              <a:t>?A Juan, se	 </a:t>
            </a:r>
            <a:r>
              <a:rPr lang="en-US" dirty="0">
                <a:solidFill>
                  <a:srgbClr val="FF0000"/>
                </a:solidFill>
              </a:rPr>
              <a:t>le </a:t>
            </a:r>
            <a:r>
              <a:rPr lang="en-US" dirty="0"/>
              <a:t>	</a:t>
            </a:r>
            <a:r>
              <a:rPr lang="en-US" dirty="0" err="1"/>
              <a:t>subió</a:t>
            </a:r>
            <a:r>
              <a:rPr lang="en-US" dirty="0"/>
              <a:t>	 	</a:t>
            </a:r>
            <a:r>
              <a:rPr lang="en-US" dirty="0" err="1"/>
              <a:t>delante</a:t>
            </a:r>
            <a:r>
              <a:rPr lang="en-US" dirty="0"/>
              <a:t>	 </a:t>
            </a:r>
            <a:r>
              <a:rPr lang="en-US" dirty="0" err="1">
                <a:solidFill>
                  <a:srgbClr val="FF0000"/>
                </a:solidFill>
              </a:rPr>
              <a:t>suyo</a:t>
            </a:r>
            <a:br>
              <a:rPr lang="en-US" dirty="0"/>
            </a:br>
            <a:r>
              <a:rPr lang="en-US" dirty="0"/>
              <a:t>  To </a:t>
            </a:r>
            <a:r>
              <a:rPr lang="en-US" dirty="0" err="1"/>
              <a:t>Juan,SE</a:t>
            </a:r>
            <a:r>
              <a:rPr lang="en-US" dirty="0"/>
              <a:t> DAT 	climbed 	in front 	his</a:t>
            </a:r>
          </a:p>
          <a:p>
            <a:pPr>
              <a:buFontTx/>
              <a:buChar char="-"/>
            </a:pPr>
            <a:r>
              <a:rPr lang="en-US" dirty="0"/>
              <a:t>* Se 		le 	</a:t>
            </a:r>
            <a:r>
              <a:rPr lang="en-US" dirty="0" err="1"/>
              <a:t>subió</a:t>
            </a:r>
            <a:r>
              <a:rPr lang="en-US" dirty="0"/>
              <a:t> 		</a:t>
            </a:r>
            <a:r>
              <a:rPr lang="en-US" dirty="0" err="1"/>
              <a:t>delante</a:t>
            </a:r>
            <a:r>
              <a:rPr lang="en-US" dirty="0"/>
              <a:t> 	de </a:t>
            </a:r>
            <a:r>
              <a:rPr lang="en-US" dirty="0" err="1"/>
              <a:t>él</a:t>
            </a:r>
            <a:br>
              <a:rPr lang="en-US" dirty="0"/>
            </a:br>
            <a:r>
              <a:rPr lang="en-US" dirty="0"/>
              <a:t> SE 		DAT 	climbed	 in front 	of him</a:t>
            </a:r>
          </a:p>
          <a:p>
            <a:pPr>
              <a:buFontTx/>
              <a:buChar char="-"/>
            </a:pPr>
            <a:r>
              <a:rPr lang="en-US" dirty="0"/>
              <a:t>	</a:t>
            </a:r>
          </a:p>
          <a:p>
            <a:pPr marL="0" indent="0">
              <a:buNone/>
            </a:pPr>
            <a:endParaRPr lang="es-ES" dirty="0"/>
          </a:p>
        </p:txBody>
      </p:sp>
    </p:spTree>
    <p:extLst>
      <p:ext uri="{BB962C8B-B14F-4D97-AF65-F5344CB8AC3E}">
        <p14:creationId xmlns:p14="http://schemas.microsoft.com/office/powerpoint/2010/main" val="73708049"/>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7488" y="382306"/>
            <a:ext cx="11744512" cy="5866093"/>
          </a:xfrm>
        </p:spPr>
        <p:txBody>
          <a:bodyPr>
            <a:normAutofit/>
          </a:bodyPr>
          <a:lstStyle/>
          <a:p>
            <a:pPr marL="0" indent="0">
              <a:buNone/>
            </a:pPr>
            <a:r>
              <a:rPr lang="es-ES" dirty="0" err="1">
                <a:solidFill>
                  <a:schemeClr val="bg1">
                    <a:lumMod val="50000"/>
                  </a:schemeClr>
                </a:solidFill>
                <a:latin typeface="Arial Black" panose="020B0A04020102020204" pitchFamily="34" charset="0"/>
              </a:rPr>
              <a:t>Other</a:t>
            </a:r>
            <a:r>
              <a:rPr lang="es-ES" dirty="0">
                <a:solidFill>
                  <a:schemeClr val="bg1">
                    <a:lumMod val="50000"/>
                  </a:schemeClr>
                </a:solidFill>
                <a:latin typeface="Arial Black" panose="020B0A04020102020204" pitchFamily="34" charset="0"/>
              </a:rPr>
              <a:t> cases of </a:t>
            </a:r>
            <a:r>
              <a:rPr lang="es-ES" dirty="0" err="1">
                <a:solidFill>
                  <a:schemeClr val="bg1">
                    <a:lumMod val="50000"/>
                  </a:schemeClr>
                </a:solidFill>
                <a:latin typeface="Arial Black" panose="020B0A04020102020204" pitchFamily="34" charset="0"/>
              </a:rPr>
              <a:t>Possessor</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Raising</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inside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the</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LocP</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Spatial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Relational</a:t>
            </a:r>
            <a:r>
              <a:rPr lang="es-ES" dirty="0">
                <a:solidFill>
                  <a:schemeClr val="bg1">
                    <a:lumMod val="50000"/>
                  </a:schemeClr>
                </a:solidFill>
                <a:latin typeface="Arial Black" panose="020B0A04020102020204" pitchFamily="34" charset="0"/>
              </a:rPr>
              <a:t> </a:t>
            </a:r>
            <a:r>
              <a:rPr lang="es-ES" dirty="0" err="1">
                <a:solidFill>
                  <a:schemeClr val="bg1">
                    <a:lumMod val="50000"/>
                  </a:schemeClr>
                </a:solidFill>
                <a:latin typeface="Arial Black" panose="020B0A04020102020204" pitchFamily="34" charset="0"/>
              </a:rPr>
              <a:t>Nouns</a:t>
            </a:r>
            <a:r>
              <a:rPr lang="es-ES" dirty="0">
                <a:solidFill>
                  <a:schemeClr val="bg1">
                    <a:lumMod val="50000"/>
                  </a:schemeClr>
                </a:solidFill>
                <a:latin typeface="Arial Black" panose="020B0A04020102020204" pitchFamily="34" charset="0"/>
              </a:rPr>
              <a:t>.</a:t>
            </a:r>
          </a:p>
          <a:p>
            <a:pPr marL="0" indent="0">
              <a:buNone/>
            </a:pPr>
            <a:r>
              <a:rPr lang="en-US" dirty="0">
                <a:solidFill>
                  <a:srgbClr val="FF0000"/>
                </a:solidFill>
              </a:rPr>
              <a:t> </a:t>
            </a:r>
            <a:r>
              <a:rPr lang="en-US" dirty="0"/>
              <a:t>Interesting observation: Can external possessor raising to Loc P  co-occur with internal Possessor raising in the </a:t>
            </a:r>
            <a:r>
              <a:rPr lang="en-US" dirty="0" err="1"/>
              <a:t>LocP</a:t>
            </a:r>
            <a:r>
              <a:rPr lang="en-US" dirty="0"/>
              <a:t>? There seems to be a contrast when compared to construction with the ground is not raised: </a:t>
            </a:r>
          </a:p>
          <a:p>
            <a:pPr marL="0" indent="0">
              <a:buNone/>
            </a:pPr>
            <a:endParaRPr lang="en-US" dirty="0"/>
          </a:p>
          <a:p>
            <a:pPr>
              <a:buFontTx/>
              <a:buChar char="-"/>
            </a:pPr>
            <a:r>
              <a:rPr lang="en-US" dirty="0"/>
              <a:t>?Al Joan, se	 </a:t>
            </a:r>
            <a:r>
              <a:rPr lang="en-US" dirty="0">
                <a:solidFill>
                  <a:srgbClr val="FF0000"/>
                </a:solidFill>
              </a:rPr>
              <a:t>li </a:t>
            </a:r>
            <a:r>
              <a:rPr lang="en-US" dirty="0"/>
              <a:t>	</a:t>
            </a:r>
            <a:r>
              <a:rPr lang="en-US" dirty="0" err="1"/>
              <a:t>seu</a:t>
            </a:r>
            <a:r>
              <a:rPr lang="en-US" dirty="0"/>
              <a:t>	 	al	</a:t>
            </a:r>
            <a:r>
              <a:rPr lang="en-US" dirty="0" err="1">
                <a:solidFill>
                  <a:srgbClr val="FF0000"/>
                </a:solidFill>
              </a:rPr>
              <a:t>seu</a:t>
            </a:r>
            <a:r>
              <a:rPr lang="en-US" dirty="0">
                <a:solidFill>
                  <a:srgbClr val="FF0000"/>
                </a:solidFill>
              </a:rPr>
              <a:t> </a:t>
            </a:r>
            <a:r>
              <a:rPr lang="en-US" dirty="0"/>
              <a:t>	</a:t>
            </a:r>
            <a:r>
              <a:rPr lang="en-US" dirty="0" err="1"/>
              <a:t>costat</a:t>
            </a:r>
            <a:r>
              <a:rPr lang="en-US" dirty="0"/>
              <a:t>	</a:t>
            </a:r>
            <a:br>
              <a:rPr lang="en-US" dirty="0"/>
            </a:br>
            <a:r>
              <a:rPr lang="en-US" dirty="0"/>
              <a:t>  To </a:t>
            </a:r>
            <a:r>
              <a:rPr lang="en-US" dirty="0" err="1"/>
              <a:t>Joan,SE</a:t>
            </a:r>
            <a:r>
              <a:rPr lang="en-US" dirty="0"/>
              <a:t> 	DAT 	sits 		to	his	side	</a:t>
            </a:r>
          </a:p>
          <a:p>
            <a:pPr marL="0" indent="0">
              <a:buNone/>
            </a:pPr>
            <a:r>
              <a:rPr lang="en-US" dirty="0"/>
              <a:t>	</a:t>
            </a:r>
          </a:p>
          <a:p>
            <a:pPr marL="0" indent="0">
              <a:buNone/>
            </a:pPr>
            <a:endParaRPr lang="es-ES" dirty="0"/>
          </a:p>
        </p:txBody>
      </p:sp>
    </p:spTree>
    <p:extLst>
      <p:ext uri="{BB962C8B-B14F-4D97-AF65-F5344CB8AC3E}">
        <p14:creationId xmlns:p14="http://schemas.microsoft.com/office/powerpoint/2010/main" val="733448908"/>
      </p:ext>
    </p:extLst>
  </p:cSld>
  <p:clrMapOvr>
    <a:masterClrMapping/>
  </p:clrMapOvr>
  <mc:AlternateContent xmlns:mc="http://schemas.openxmlformats.org/markup-compatibility/2006" xmlns:p14="http://schemas.microsoft.com/office/powerpoint/2010/main">
    <mc:Choice Requires="p14">
      <p:transition spd="slow" p14:dur="2000" advTm="29595"/>
    </mc:Choice>
    <mc:Fallback xmlns="">
      <p:transition spd="slow" advTm="29595"/>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Conclusions</a:t>
            </a:r>
            <a:endParaRPr lang="es-ES" dirty="0"/>
          </a:p>
        </p:txBody>
      </p:sp>
      <p:sp>
        <p:nvSpPr>
          <p:cNvPr id="3" name="Marcador de contenido 2"/>
          <p:cNvSpPr>
            <a:spLocks noGrp="1"/>
          </p:cNvSpPr>
          <p:nvPr>
            <p:ph idx="1"/>
          </p:nvPr>
        </p:nvSpPr>
        <p:spPr/>
        <p:txBody>
          <a:bodyPr>
            <a:normAutofit fontScale="92500" lnSpcReduction="10000"/>
          </a:bodyPr>
          <a:lstStyle/>
          <a:p>
            <a:pPr marL="914400" lvl="2" indent="0">
              <a:buNone/>
            </a:pPr>
            <a:r>
              <a:rPr lang="es-ES" sz="2800" dirty="0" err="1"/>
              <a:t>Possession</a:t>
            </a:r>
            <a:r>
              <a:rPr lang="es-ES" sz="2800" dirty="0"/>
              <a:t> </a:t>
            </a:r>
            <a:r>
              <a:rPr lang="es-ES" sz="2800" dirty="0" err="1"/>
              <a:t>with</a:t>
            </a:r>
            <a:r>
              <a:rPr lang="es-ES" sz="2800" dirty="0"/>
              <a:t> </a:t>
            </a:r>
            <a:r>
              <a:rPr lang="es-ES" sz="2800" dirty="0" err="1"/>
              <a:t>complex</a:t>
            </a:r>
            <a:r>
              <a:rPr lang="es-ES" sz="2800" dirty="0"/>
              <a:t> </a:t>
            </a:r>
            <a:r>
              <a:rPr lang="es-ES" sz="2800" dirty="0" err="1"/>
              <a:t>spatial</a:t>
            </a:r>
            <a:r>
              <a:rPr lang="es-ES" sz="2800" dirty="0"/>
              <a:t> </a:t>
            </a:r>
            <a:r>
              <a:rPr lang="es-ES" sz="2800" dirty="0" err="1"/>
              <a:t>expressions</a:t>
            </a:r>
            <a:r>
              <a:rPr lang="es-ES" sz="2800" dirty="0"/>
              <a:t> has </a:t>
            </a:r>
            <a:r>
              <a:rPr lang="es-ES" sz="2800" dirty="0" err="1"/>
              <a:t>diferent</a:t>
            </a:r>
            <a:r>
              <a:rPr lang="es-ES" sz="2800" dirty="0"/>
              <a:t> </a:t>
            </a:r>
            <a:r>
              <a:rPr lang="es-ES" sz="2800" dirty="0" err="1"/>
              <a:t>manifestation</a:t>
            </a:r>
            <a:endParaRPr lang="es-ES" sz="2800" dirty="0"/>
          </a:p>
          <a:p>
            <a:pPr marL="914400" lvl="2" indent="0">
              <a:buNone/>
            </a:pPr>
            <a:br>
              <a:rPr lang="es-ES" dirty="0"/>
            </a:br>
            <a:r>
              <a:rPr lang="es-ES" sz="2600" dirty="0">
                <a:solidFill>
                  <a:schemeClr val="accent1"/>
                </a:solidFill>
              </a:rPr>
              <a:t>A) </a:t>
            </a:r>
            <a:r>
              <a:rPr lang="es-ES" sz="2800" dirty="0" err="1"/>
              <a:t>Possessive</a:t>
            </a:r>
            <a:r>
              <a:rPr lang="es-ES" sz="2800" dirty="0"/>
              <a:t> </a:t>
            </a:r>
            <a:r>
              <a:rPr lang="es-ES" sz="2800" dirty="0" err="1"/>
              <a:t>determiners</a:t>
            </a:r>
            <a:r>
              <a:rPr lang="es-ES" sz="2800" dirty="0"/>
              <a:t> </a:t>
            </a:r>
            <a:r>
              <a:rPr lang="es-ES" sz="2800" dirty="0" err="1"/>
              <a:t>with</a:t>
            </a:r>
            <a:r>
              <a:rPr lang="es-ES" sz="2800" dirty="0"/>
              <a:t> </a:t>
            </a:r>
            <a:r>
              <a:rPr lang="es-ES" sz="2800" dirty="0" err="1"/>
              <a:t>relational</a:t>
            </a:r>
            <a:r>
              <a:rPr lang="es-ES" sz="2800" dirty="0"/>
              <a:t> </a:t>
            </a:r>
            <a:r>
              <a:rPr lang="es-ES" sz="2800" dirty="0" err="1"/>
              <a:t>nouns</a:t>
            </a:r>
            <a:endParaRPr lang="es-ES" sz="2800" dirty="0"/>
          </a:p>
          <a:p>
            <a:pPr marL="914400" lvl="2" indent="0">
              <a:buNone/>
            </a:pPr>
            <a:r>
              <a:rPr lang="es-ES" dirty="0"/>
              <a:t>      </a:t>
            </a:r>
            <a:r>
              <a:rPr lang="es-ES" sz="2800" dirty="0"/>
              <a:t>- A </a:t>
            </a:r>
            <a:r>
              <a:rPr lang="es-ES" sz="2800" dirty="0">
                <a:solidFill>
                  <a:srgbClr val="FF0000"/>
                </a:solidFill>
              </a:rPr>
              <a:t>mi</a:t>
            </a:r>
            <a:r>
              <a:rPr lang="es-ES" sz="2800" dirty="0"/>
              <a:t> izquierda vs a la izquierda de Juan</a:t>
            </a:r>
            <a:br>
              <a:rPr lang="es-ES" sz="2800" dirty="0"/>
            </a:br>
            <a:r>
              <a:rPr lang="es-ES" sz="2800" dirty="0"/>
              <a:t>      to </a:t>
            </a:r>
            <a:r>
              <a:rPr lang="es-ES" sz="2800" dirty="0" err="1"/>
              <a:t>my</a:t>
            </a:r>
            <a:r>
              <a:rPr lang="es-ES" sz="2800" dirty="0"/>
              <a:t> </a:t>
            </a:r>
            <a:r>
              <a:rPr lang="es-ES" sz="2800" dirty="0" err="1"/>
              <a:t>left</a:t>
            </a:r>
            <a:endParaRPr lang="es-ES" sz="2800" dirty="0"/>
          </a:p>
          <a:p>
            <a:pPr marL="914400" lvl="2" indent="0">
              <a:buNone/>
            </a:pPr>
            <a:r>
              <a:rPr lang="es-ES" sz="2800" dirty="0">
                <a:solidFill>
                  <a:schemeClr val="accent1"/>
                </a:solidFill>
              </a:rPr>
              <a:t>B) </a:t>
            </a:r>
            <a:r>
              <a:rPr lang="es-ES" sz="2800" dirty="0"/>
              <a:t>Postnominal </a:t>
            </a:r>
            <a:r>
              <a:rPr lang="es-ES" sz="2800" dirty="0" err="1"/>
              <a:t>possessive</a:t>
            </a:r>
            <a:r>
              <a:rPr lang="es-ES" sz="2800" dirty="0"/>
              <a:t> </a:t>
            </a:r>
            <a:r>
              <a:rPr lang="es-ES" sz="2800" dirty="0" err="1"/>
              <a:t>with</a:t>
            </a:r>
            <a:r>
              <a:rPr lang="es-ES" sz="2800" dirty="0"/>
              <a:t> </a:t>
            </a:r>
            <a:r>
              <a:rPr lang="es-ES" sz="2800" dirty="0" err="1"/>
              <a:t>gender</a:t>
            </a:r>
            <a:r>
              <a:rPr lang="es-ES" sz="2800" dirty="0"/>
              <a:t> </a:t>
            </a:r>
            <a:r>
              <a:rPr lang="es-ES" sz="2800" dirty="0" err="1"/>
              <a:t>making</a:t>
            </a:r>
            <a:endParaRPr lang="es-ES" sz="2800" dirty="0"/>
          </a:p>
          <a:p>
            <a:pPr marL="914400" lvl="2" indent="0">
              <a:buNone/>
            </a:pPr>
            <a:r>
              <a:rPr lang="es-ES" sz="2800" dirty="0"/>
              <a:t>      - delante  </a:t>
            </a:r>
            <a:r>
              <a:rPr lang="es-ES" sz="2800" dirty="0">
                <a:solidFill>
                  <a:srgbClr val="FF0000"/>
                </a:solidFill>
              </a:rPr>
              <a:t>mío</a:t>
            </a:r>
            <a:r>
              <a:rPr lang="es-ES" sz="2800" dirty="0"/>
              <a:t> vs delante de mi.</a:t>
            </a:r>
            <a:br>
              <a:rPr lang="es-ES" sz="2800" dirty="0"/>
            </a:br>
            <a:r>
              <a:rPr lang="es-ES" sz="2800" dirty="0"/>
              <a:t>        In </a:t>
            </a:r>
            <a:r>
              <a:rPr lang="es-ES" sz="2800" dirty="0" err="1"/>
              <a:t>front</a:t>
            </a:r>
            <a:r>
              <a:rPr lang="es-ES" sz="2800" dirty="0"/>
              <a:t> mine</a:t>
            </a:r>
          </a:p>
          <a:p>
            <a:pPr marL="914400" lvl="2" indent="0">
              <a:buNone/>
            </a:pPr>
            <a:r>
              <a:rPr lang="es-ES" sz="2800" dirty="0">
                <a:solidFill>
                  <a:schemeClr val="accent1"/>
                </a:solidFill>
              </a:rPr>
              <a:t>C) </a:t>
            </a:r>
            <a:r>
              <a:rPr lang="es-ES" sz="2800" dirty="0" err="1"/>
              <a:t>Possessive</a:t>
            </a:r>
            <a:r>
              <a:rPr lang="es-ES" sz="2800" dirty="0"/>
              <a:t> (</a:t>
            </a:r>
            <a:r>
              <a:rPr lang="es-ES" sz="2800" dirty="0" err="1"/>
              <a:t>Possessor</a:t>
            </a:r>
            <a:r>
              <a:rPr lang="es-ES" sz="2800" dirty="0"/>
              <a:t> </a:t>
            </a:r>
            <a:r>
              <a:rPr lang="es-ES" sz="2800" dirty="0" err="1"/>
              <a:t>Raising</a:t>
            </a:r>
            <a:r>
              <a:rPr lang="es-ES" sz="2800" dirty="0"/>
              <a:t>) </a:t>
            </a:r>
            <a:r>
              <a:rPr lang="es-ES" sz="2800" dirty="0" err="1"/>
              <a:t>with</a:t>
            </a:r>
            <a:endParaRPr lang="es-ES" sz="2800" dirty="0"/>
          </a:p>
          <a:p>
            <a:pPr marL="914400" lvl="2" indent="0">
              <a:buNone/>
            </a:pPr>
            <a:r>
              <a:rPr lang="es-ES" sz="2800" dirty="0"/>
              <a:t>    -   Se </a:t>
            </a:r>
            <a:r>
              <a:rPr lang="es-ES" sz="2800" dirty="0">
                <a:solidFill>
                  <a:srgbClr val="FF0000"/>
                </a:solidFill>
              </a:rPr>
              <a:t>le </a:t>
            </a:r>
            <a:r>
              <a:rPr lang="es-ES" sz="2800" dirty="0"/>
              <a:t>subió delante ( a Juan) </a:t>
            </a:r>
            <a:br>
              <a:rPr lang="es-ES" sz="2800" dirty="0"/>
            </a:br>
            <a:r>
              <a:rPr lang="es-ES" sz="2800" dirty="0"/>
              <a:t>         se DAT </a:t>
            </a:r>
            <a:r>
              <a:rPr lang="es-ES" sz="2800" dirty="0" err="1"/>
              <a:t>climb</a:t>
            </a:r>
            <a:r>
              <a:rPr lang="es-ES" sz="2800" dirty="0"/>
              <a:t> in </a:t>
            </a:r>
            <a:r>
              <a:rPr lang="es-ES" sz="2800" dirty="0" err="1"/>
              <a:t>front</a:t>
            </a:r>
            <a:endParaRPr lang="es-ES" sz="2800" dirty="0"/>
          </a:p>
          <a:p>
            <a:pPr marL="457200" lvl="1" indent="0">
              <a:buNone/>
            </a:pPr>
            <a:endParaRPr lang="es-ES" dirty="0"/>
          </a:p>
        </p:txBody>
      </p:sp>
    </p:spTree>
    <p:extLst>
      <p:ext uri="{BB962C8B-B14F-4D97-AF65-F5344CB8AC3E}">
        <p14:creationId xmlns:p14="http://schemas.microsoft.com/office/powerpoint/2010/main" val="1876121811"/>
      </p:ext>
    </p:extLst>
  </p:cSld>
  <p:clrMapOvr>
    <a:masterClrMapping/>
  </p:clrMapOvr>
  <mc:AlternateContent xmlns:mc="http://schemas.openxmlformats.org/markup-compatibility/2006" xmlns:p14="http://schemas.microsoft.com/office/powerpoint/2010/main">
    <mc:Choice Requires="p14">
      <p:transition spd="slow" p14:dur="2000" advTm="30261"/>
    </mc:Choice>
    <mc:Fallback xmlns="">
      <p:transition spd="slow" advTm="30261"/>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Conclusions</a:t>
            </a:r>
            <a:endParaRPr lang="es-ES" dirty="0"/>
          </a:p>
        </p:txBody>
      </p:sp>
      <p:sp>
        <p:nvSpPr>
          <p:cNvPr id="3" name="Marcador de contenido 2"/>
          <p:cNvSpPr>
            <a:spLocks noGrp="1"/>
          </p:cNvSpPr>
          <p:nvPr>
            <p:ph idx="1"/>
          </p:nvPr>
        </p:nvSpPr>
        <p:spPr/>
        <p:txBody>
          <a:bodyPr>
            <a:normAutofit/>
          </a:bodyPr>
          <a:lstStyle/>
          <a:p>
            <a:r>
              <a:rPr lang="es-ES" dirty="0" err="1"/>
              <a:t>Possessor</a:t>
            </a:r>
            <a:r>
              <a:rPr lang="es-ES" dirty="0"/>
              <a:t> </a:t>
            </a:r>
            <a:r>
              <a:rPr lang="es-ES" dirty="0" err="1"/>
              <a:t>raising</a:t>
            </a:r>
            <a:r>
              <a:rPr lang="es-ES" dirty="0"/>
              <a:t> </a:t>
            </a:r>
            <a:r>
              <a:rPr lang="es-ES" dirty="0" err="1"/>
              <a:t>explains</a:t>
            </a:r>
            <a:endParaRPr lang="es-ES" dirty="0"/>
          </a:p>
          <a:p>
            <a:pPr lvl="1"/>
            <a:r>
              <a:rPr lang="es-ES" dirty="0"/>
              <a:t>A. </a:t>
            </a:r>
            <a:r>
              <a:rPr lang="es-ES" dirty="0" err="1"/>
              <a:t>Dative</a:t>
            </a:r>
            <a:r>
              <a:rPr lang="es-ES" dirty="0"/>
              <a:t> </a:t>
            </a:r>
            <a:r>
              <a:rPr lang="es-ES" dirty="0" err="1"/>
              <a:t>clitic</a:t>
            </a:r>
            <a:r>
              <a:rPr lang="es-ES" dirty="0"/>
              <a:t> </a:t>
            </a:r>
            <a:r>
              <a:rPr lang="es-ES" dirty="0" err="1"/>
              <a:t>is</a:t>
            </a:r>
            <a:r>
              <a:rPr lang="es-ES" dirty="0"/>
              <a:t> </a:t>
            </a:r>
            <a:r>
              <a:rPr lang="es-ES" dirty="0" err="1"/>
              <a:t>obligatory</a:t>
            </a:r>
            <a:endParaRPr lang="es-ES" dirty="0"/>
          </a:p>
          <a:p>
            <a:pPr lvl="1"/>
            <a:r>
              <a:rPr lang="es-ES" dirty="0"/>
              <a:t>B. </a:t>
            </a:r>
            <a:r>
              <a:rPr lang="es-ES" dirty="0" err="1"/>
              <a:t>There</a:t>
            </a:r>
            <a:r>
              <a:rPr lang="es-ES" dirty="0"/>
              <a:t> </a:t>
            </a:r>
            <a:r>
              <a:rPr lang="es-ES" dirty="0" err="1"/>
              <a:t>is</a:t>
            </a:r>
            <a:r>
              <a:rPr lang="es-ES" dirty="0"/>
              <a:t> </a:t>
            </a:r>
            <a:r>
              <a:rPr lang="es-ES" dirty="0" err="1"/>
              <a:t>afectation</a:t>
            </a:r>
            <a:endParaRPr lang="es-ES" dirty="0"/>
          </a:p>
          <a:p>
            <a:pPr lvl="1"/>
            <a:r>
              <a:rPr lang="es-ES" dirty="0"/>
              <a:t>C. </a:t>
            </a:r>
            <a:r>
              <a:rPr lang="es-ES" dirty="0" err="1"/>
              <a:t>There</a:t>
            </a:r>
            <a:r>
              <a:rPr lang="es-ES" dirty="0"/>
              <a:t> </a:t>
            </a:r>
            <a:r>
              <a:rPr lang="es-ES" dirty="0" err="1"/>
              <a:t>is</a:t>
            </a:r>
            <a:r>
              <a:rPr lang="es-ES" dirty="0"/>
              <a:t> inalienable </a:t>
            </a:r>
            <a:r>
              <a:rPr lang="es-ES" dirty="0" err="1"/>
              <a:t>semantics</a:t>
            </a:r>
            <a:endParaRPr lang="es-ES" dirty="0"/>
          </a:p>
          <a:p>
            <a:pPr lvl="1"/>
            <a:r>
              <a:rPr lang="es-ES" dirty="0"/>
              <a:t>D. </a:t>
            </a:r>
            <a:r>
              <a:rPr lang="es-ES" dirty="0" err="1"/>
              <a:t>Allow</a:t>
            </a:r>
            <a:r>
              <a:rPr lang="es-ES" dirty="0"/>
              <a:t> </a:t>
            </a:r>
            <a:r>
              <a:rPr lang="es-ES" dirty="0" err="1"/>
              <a:t>idiomatic</a:t>
            </a:r>
            <a:r>
              <a:rPr lang="es-ES" dirty="0"/>
              <a:t> </a:t>
            </a:r>
            <a:r>
              <a:rPr lang="es-ES" dirty="0" err="1"/>
              <a:t>interpretation</a:t>
            </a:r>
            <a:endParaRPr lang="es-ES" dirty="0"/>
          </a:p>
          <a:p>
            <a:pPr lvl="1"/>
            <a:r>
              <a:rPr lang="es-ES" dirty="0"/>
              <a:t>E. Me lui </a:t>
            </a:r>
            <a:r>
              <a:rPr lang="es-ES" dirty="0" err="1"/>
              <a:t>restrictions</a:t>
            </a:r>
            <a:endParaRPr lang="es-ES" dirty="0"/>
          </a:p>
          <a:p>
            <a:pPr lvl="1"/>
            <a:r>
              <a:rPr lang="es-ES" dirty="0"/>
              <a:t>F  </a:t>
            </a:r>
            <a:r>
              <a:rPr lang="es-ES" dirty="0" err="1"/>
              <a:t>increment</a:t>
            </a:r>
            <a:r>
              <a:rPr lang="es-ES" dirty="0"/>
              <a:t> of </a:t>
            </a:r>
            <a:r>
              <a:rPr lang="es-ES" dirty="0" err="1"/>
              <a:t>valency</a:t>
            </a:r>
            <a:endParaRPr lang="es-ES" dirty="0"/>
          </a:p>
          <a:p>
            <a:pPr lvl="1"/>
            <a:r>
              <a:rPr lang="es-ES" dirty="0"/>
              <a:t>E. </a:t>
            </a:r>
            <a:r>
              <a:rPr lang="es-ES" dirty="0" err="1"/>
              <a:t>the</a:t>
            </a:r>
            <a:r>
              <a:rPr lang="es-ES" dirty="0"/>
              <a:t> </a:t>
            </a:r>
            <a:r>
              <a:rPr lang="es-ES" dirty="0" err="1"/>
              <a:t>semantic</a:t>
            </a:r>
            <a:r>
              <a:rPr lang="es-ES" dirty="0"/>
              <a:t> </a:t>
            </a:r>
            <a:r>
              <a:rPr lang="es-ES" dirty="0" err="1"/>
              <a:t>nature</a:t>
            </a:r>
            <a:r>
              <a:rPr lang="es-ES" dirty="0"/>
              <a:t> of </a:t>
            </a:r>
            <a:r>
              <a:rPr lang="es-ES" dirty="0" err="1"/>
              <a:t>the</a:t>
            </a:r>
            <a:r>
              <a:rPr lang="es-ES" dirty="0"/>
              <a:t> </a:t>
            </a:r>
            <a:r>
              <a:rPr lang="es-ES" dirty="0" err="1"/>
              <a:t>verb</a:t>
            </a:r>
            <a:r>
              <a:rPr lang="es-ES" dirty="0"/>
              <a:t> </a:t>
            </a:r>
            <a:r>
              <a:rPr lang="es-ES" dirty="0" err="1"/>
              <a:t>is</a:t>
            </a:r>
            <a:r>
              <a:rPr lang="es-ES" dirty="0"/>
              <a:t> fundamental( </a:t>
            </a:r>
            <a:r>
              <a:rPr lang="es-ES" dirty="0" err="1"/>
              <a:t>That</a:t>
            </a:r>
            <a:r>
              <a:rPr lang="es-ES" dirty="0"/>
              <a:t> </a:t>
            </a:r>
            <a:r>
              <a:rPr lang="es-ES" dirty="0" err="1"/>
              <a:t>incorporation</a:t>
            </a:r>
            <a:r>
              <a:rPr lang="es-ES" dirty="0"/>
              <a:t> </a:t>
            </a:r>
            <a:r>
              <a:rPr lang="es-ES" dirty="0" err="1"/>
              <a:t>is</a:t>
            </a:r>
            <a:r>
              <a:rPr lang="es-ES" dirty="0"/>
              <a:t> </a:t>
            </a:r>
            <a:r>
              <a:rPr lang="es-ES" dirty="0" err="1"/>
              <a:t>only</a:t>
            </a:r>
            <a:r>
              <a:rPr lang="es-ES" dirty="0"/>
              <a:t> posible </a:t>
            </a:r>
            <a:r>
              <a:rPr lang="es-ES" dirty="0" err="1"/>
              <a:t>with</a:t>
            </a:r>
            <a:r>
              <a:rPr lang="es-ES" dirty="0"/>
              <a:t> </a:t>
            </a:r>
            <a:r>
              <a:rPr lang="es-ES" dirty="0" err="1"/>
              <a:t>certain</a:t>
            </a:r>
            <a:r>
              <a:rPr lang="es-ES" dirty="0"/>
              <a:t> verbal </a:t>
            </a:r>
            <a:r>
              <a:rPr lang="es-ES" dirty="0" err="1"/>
              <a:t>types</a:t>
            </a:r>
            <a:r>
              <a:rPr lang="es-ES" dirty="0"/>
              <a:t>.)</a:t>
            </a:r>
          </a:p>
          <a:p>
            <a:pPr marL="457200" lvl="1" indent="0">
              <a:buNone/>
            </a:pPr>
            <a:endParaRPr lang="es-ES" dirty="0"/>
          </a:p>
        </p:txBody>
      </p:sp>
    </p:spTree>
    <p:extLst>
      <p:ext uri="{BB962C8B-B14F-4D97-AF65-F5344CB8AC3E}">
        <p14:creationId xmlns:p14="http://schemas.microsoft.com/office/powerpoint/2010/main" val="742388409"/>
      </p:ext>
    </p:extLst>
  </p:cSld>
  <p:clrMapOvr>
    <a:masterClrMapping/>
  </p:clrMapOvr>
  <mc:AlternateContent xmlns:mc="http://schemas.openxmlformats.org/markup-compatibility/2006" xmlns:p14="http://schemas.microsoft.com/office/powerpoint/2010/main">
    <mc:Choice Requires="p14">
      <p:transition spd="slow" p14:dur="2000" advTm="30261"/>
    </mc:Choice>
    <mc:Fallback xmlns="">
      <p:transition spd="slow" advTm="30261"/>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More </a:t>
            </a:r>
            <a:r>
              <a:rPr lang="es-ES" dirty="0" err="1"/>
              <a:t>questions</a:t>
            </a:r>
            <a:r>
              <a:rPr lang="es-ES" dirty="0"/>
              <a:t> to explore</a:t>
            </a:r>
            <a:br>
              <a:rPr lang="es-ES" dirty="0"/>
            </a:br>
            <a:endParaRPr lang="es-ES" dirty="0"/>
          </a:p>
        </p:txBody>
      </p:sp>
      <p:sp>
        <p:nvSpPr>
          <p:cNvPr id="3" name="Marcador de contenido 2"/>
          <p:cNvSpPr>
            <a:spLocks noGrp="1"/>
          </p:cNvSpPr>
          <p:nvPr>
            <p:ph idx="1"/>
          </p:nvPr>
        </p:nvSpPr>
        <p:spPr/>
        <p:txBody>
          <a:bodyPr/>
          <a:lstStyle/>
          <a:p>
            <a:pPr lvl="1"/>
            <a:r>
              <a:rPr lang="es-ES" sz="3600" dirty="0" err="1"/>
              <a:t>Comparison</a:t>
            </a:r>
            <a:r>
              <a:rPr lang="es-ES" sz="3600" dirty="0"/>
              <a:t> </a:t>
            </a:r>
            <a:r>
              <a:rPr lang="es-ES" sz="3600" dirty="0" err="1"/>
              <a:t>among</a:t>
            </a:r>
            <a:r>
              <a:rPr lang="es-ES" sz="3600" dirty="0"/>
              <a:t> Romance </a:t>
            </a:r>
            <a:r>
              <a:rPr lang="es-ES" sz="3600" dirty="0" err="1"/>
              <a:t>languages</a:t>
            </a:r>
            <a:r>
              <a:rPr lang="es-ES" sz="3600" dirty="0"/>
              <a:t>.</a:t>
            </a:r>
          </a:p>
          <a:p>
            <a:pPr lvl="2"/>
            <a:r>
              <a:rPr lang="es-ES" sz="3600" dirty="0" err="1"/>
              <a:t>Complement</a:t>
            </a:r>
            <a:r>
              <a:rPr lang="es-ES" sz="3600" dirty="0"/>
              <a:t> </a:t>
            </a:r>
            <a:r>
              <a:rPr lang="es-ES" sz="3600" dirty="0" err="1"/>
              <a:t>might</a:t>
            </a:r>
            <a:r>
              <a:rPr lang="es-ES" sz="3600" dirty="0"/>
              <a:t> be </a:t>
            </a:r>
            <a:r>
              <a:rPr lang="es-ES" sz="3600" i="1" dirty="0"/>
              <a:t>a</a:t>
            </a:r>
            <a:r>
              <a:rPr lang="es-ES" sz="3600" dirty="0"/>
              <a:t> in </a:t>
            </a:r>
            <a:r>
              <a:rPr lang="es-ES" sz="3600" dirty="0" err="1"/>
              <a:t>Italian</a:t>
            </a:r>
            <a:r>
              <a:rPr lang="es-ES" sz="3600" dirty="0"/>
              <a:t>, </a:t>
            </a:r>
            <a:r>
              <a:rPr lang="es-ES" sz="3600" dirty="0" err="1"/>
              <a:t>but</a:t>
            </a:r>
            <a:r>
              <a:rPr lang="es-ES" sz="3600" dirty="0"/>
              <a:t> </a:t>
            </a:r>
            <a:r>
              <a:rPr lang="es-ES" sz="3600" dirty="0" err="1"/>
              <a:t>not</a:t>
            </a:r>
            <a:r>
              <a:rPr lang="es-ES" sz="3600" dirty="0"/>
              <a:t> </a:t>
            </a:r>
            <a:r>
              <a:rPr lang="es-ES" sz="3600" dirty="0" err="1"/>
              <a:t>Catalan</a:t>
            </a:r>
            <a:r>
              <a:rPr lang="es-ES" sz="3600" dirty="0"/>
              <a:t> </a:t>
            </a:r>
            <a:r>
              <a:rPr lang="es-ES" sz="3600" dirty="0" err="1"/>
              <a:t>or</a:t>
            </a:r>
            <a:r>
              <a:rPr lang="es-ES" sz="3600" dirty="0"/>
              <a:t> </a:t>
            </a:r>
            <a:r>
              <a:rPr lang="es-ES" sz="3600" dirty="0" err="1"/>
              <a:t>Spanish</a:t>
            </a:r>
            <a:r>
              <a:rPr lang="es-ES" sz="3600" dirty="0"/>
              <a:t>.</a:t>
            </a:r>
          </a:p>
          <a:p>
            <a:pPr lvl="2"/>
            <a:r>
              <a:rPr lang="es-ES" sz="3600" dirty="0"/>
              <a:t>No </a:t>
            </a:r>
            <a:r>
              <a:rPr lang="es-ES" sz="3600" dirty="0" err="1"/>
              <a:t>doubling</a:t>
            </a:r>
            <a:r>
              <a:rPr lang="es-ES" sz="3600" dirty="0"/>
              <a:t> in </a:t>
            </a:r>
            <a:r>
              <a:rPr lang="es-ES" sz="3600" dirty="0" err="1"/>
              <a:t>these</a:t>
            </a:r>
            <a:r>
              <a:rPr lang="es-ES" sz="3600" dirty="0"/>
              <a:t> </a:t>
            </a:r>
            <a:r>
              <a:rPr lang="es-ES" sz="3600" dirty="0" err="1"/>
              <a:t>pp’s</a:t>
            </a:r>
            <a:r>
              <a:rPr lang="es-ES" sz="3600" dirty="0"/>
              <a:t> in </a:t>
            </a:r>
            <a:r>
              <a:rPr lang="es-ES" sz="3600" dirty="0" err="1"/>
              <a:t>Catalan</a:t>
            </a:r>
            <a:r>
              <a:rPr lang="es-ES" sz="3600" dirty="0"/>
              <a:t>, </a:t>
            </a:r>
            <a:r>
              <a:rPr lang="es-ES" sz="3600" dirty="0" err="1"/>
              <a:t>despite</a:t>
            </a:r>
            <a:r>
              <a:rPr lang="es-ES" sz="3600" dirty="0"/>
              <a:t> </a:t>
            </a:r>
            <a:r>
              <a:rPr lang="es-ES" sz="3600" dirty="0" err="1"/>
              <a:t>that</a:t>
            </a:r>
            <a:r>
              <a:rPr lang="es-ES" sz="3600" dirty="0"/>
              <a:t> </a:t>
            </a:r>
            <a:r>
              <a:rPr lang="es-ES" sz="3600" dirty="0" err="1"/>
              <a:t>Catalan</a:t>
            </a:r>
            <a:r>
              <a:rPr lang="es-ES" sz="3600" dirty="0"/>
              <a:t> </a:t>
            </a:r>
            <a:r>
              <a:rPr lang="es-ES" sz="3600" dirty="0" err="1"/>
              <a:t>allows</a:t>
            </a:r>
            <a:r>
              <a:rPr lang="es-ES" sz="3600" dirty="0"/>
              <a:t> </a:t>
            </a:r>
            <a:r>
              <a:rPr lang="es-ES" sz="3600" dirty="0" err="1"/>
              <a:t>doubling</a:t>
            </a:r>
            <a:r>
              <a:rPr lang="es-ES" sz="3600" dirty="0"/>
              <a:t> </a:t>
            </a:r>
            <a:r>
              <a:rPr lang="es-ES" sz="3600" dirty="0" err="1"/>
              <a:t>with</a:t>
            </a:r>
            <a:r>
              <a:rPr lang="es-ES" sz="3600" dirty="0"/>
              <a:t> </a:t>
            </a:r>
            <a:r>
              <a:rPr lang="es-ES" sz="3600" dirty="0" err="1"/>
              <a:t>other</a:t>
            </a:r>
            <a:r>
              <a:rPr lang="es-ES" sz="3600" dirty="0"/>
              <a:t> </a:t>
            </a:r>
            <a:r>
              <a:rPr lang="es-ES" sz="3600" dirty="0" err="1"/>
              <a:t>datives</a:t>
            </a:r>
            <a:r>
              <a:rPr lang="es-ES" sz="3600" dirty="0"/>
              <a:t>.</a:t>
            </a:r>
          </a:p>
          <a:p>
            <a:pPr lvl="1"/>
            <a:r>
              <a:rPr lang="es-ES" sz="3600" dirty="0" err="1"/>
              <a:t>The</a:t>
            </a:r>
            <a:r>
              <a:rPr lang="es-ES" sz="3600" dirty="0"/>
              <a:t> precise </a:t>
            </a:r>
            <a:r>
              <a:rPr lang="es-ES" sz="3600" dirty="0" err="1"/>
              <a:t>nature</a:t>
            </a:r>
            <a:r>
              <a:rPr lang="es-ES" sz="3600" dirty="0"/>
              <a:t> of </a:t>
            </a:r>
            <a:r>
              <a:rPr lang="es-ES" sz="3600" dirty="0" err="1"/>
              <a:t>the</a:t>
            </a:r>
            <a:r>
              <a:rPr lang="es-ES" sz="3600" dirty="0"/>
              <a:t> </a:t>
            </a:r>
            <a:r>
              <a:rPr lang="es-ES" sz="3600" dirty="0" err="1"/>
              <a:t>incorporation</a:t>
            </a:r>
            <a:r>
              <a:rPr lang="es-ES" sz="3600" dirty="0"/>
              <a:t> and </a:t>
            </a:r>
            <a:r>
              <a:rPr lang="es-ES" sz="3600" dirty="0" err="1"/>
              <a:t>the</a:t>
            </a:r>
            <a:r>
              <a:rPr lang="es-ES" sz="3600" dirty="0"/>
              <a:t> </a:t>
            </a:r>
            <a:r>
              <a:rPr lang="es-ES" sz="3600" dirty="0" err="1"/>
              <a:t>resulting</a:t>
            </a:r>
            <a:r>
              <a:rPr lang="es-ES" sz="3600" dirty="0"/>
              <a:t> </a:t>
            </a:r>
            <a:r>
              <a:rPr lang="es-ES" sz="3600" dirty="0" err="1"/>
              <a:t>outcome</a:t>
            </a:r>
            <a:r>
              <a:rPr lang="es-ES" sz="3600" dirty="0"/>
              <a:t>.</a:t>
            </a:r>
          </a:p>
        </p:txBody>
      </p:sp>
    </p:spTree>
    <p:extLst>
      <p:ext uri="{BB962C8B-B14F-4D97-AF65-F5344CB8AC3E}">
        <p14:creationId xmlns:p14="http://schemas.microsoft.com/office/powerpoint/2010/main" val="2185220478"/>
      </p:ext>
    </p:extLst>
  </p:cSld>
  <p:clrMapOvr>
    <a:masterClrMapping/>
  </p:clrMapOvr>
  <mc:AlternateContent xmlns:mc="http://schemas.openxmlformats.org/markup-compatibility/2006" xmlns:p14="http://schemas.microsoft.com/office/powerpoint/2010/main">
    <mc:Choice Requires="p14">
      <p:transition spd="slow" p14:dur="2000" advTm="1956"/>
    </mc:Choice>
    <mc:Fallback xmlns="">
      <p:transition spd="slow" advTm="1956"/>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911EAC-5B09-6840-BCF0-1A3F28F52149}"/>
              </a:ext>
            </a:extLst>
          </p:cNvPr>
          <p:cNvSpPr>
            <a:spLocks noGrp="1"/>
          </p:cNvSpPr>
          <p:nvPr>
            <p:ph idx="1"/>
          </p:nvPr>
        </p:nvSpPr>
        <p:spPr>
          <a:xfrm>
            <a:off x="838200" y="278296"/>
            <a:ext cx="10515600" cy="5898667"/>
          </a:xfrm>
        </p:spPr>
        <p:txBody>
          <a:bodyPr>
            <a:normAutofit fontScale="25000" lnSpcReduction="20000"/>
          </a:bodyPr>
          <a:lstStyle/>
          <a:p>
            <a:pPr marL="0" indent="0">
              <a:buNone/>
            </a:pPr>
            <a:endParaRPr lang="en-US" dirty="0"/>
          </a:p>
          <a:p>
            <a:pPr marL="0" indent="0">
              <a:buNone/>
            </a:pPr>
            <a:r>
              <a:rPr lang="en-US" sz="6000" dirty="0"/>
              <a:t>SELECTED REFERENCES</a:t>
            </a:r>
          </a:p>
          <a:p>
            <a:pPr marL="0" indent="0">
              <a:buNone/>
            </a:pPr>
            <a:endParaRPr lang="en-US" sz="6000" dirty="0"/>
          </a:p>
          <a:p>
            <a:pPr marL="0" indent="0">
              <a:buNone/>
            </a:pPr>
            <a:r>
              <a:rPr lang="en-US" sz="8000" dirty="0" err="1"/>
              <a:t>Acedo-Matellán</a:t>
            </a:r>
            <a:r>
              <a:rPr lang="en-US" sz="8000" dirty="0"/>
              <a:t>, Víctor (2017) ‘Latin datives with prefixed verbs and beyond: A view from the theory of </a:t>
            </a:r>
            <a:r>
              <a:rPr lang="en-US" sz="8000" dirty="0" err="1"/>
              <a:t>applicatives</a:t>
            </a:r>
            <a:r>
              <a:rPr lang="en-US" sz="8000" dirty="0"/>
              <a:t>’, </a:t>
            </a:r>
            <a:r>
              <a:rPr lang="en-US" sz="8000" i="1" dirty="0"/>
              <a:t>Catalan Journal of linguistics</a:t>
            </a:r>
            <a:r>
              <a:rPr lang="en-US" sz="8000" dirty="0"/>
              <a:t>, </a:t>
            </a:r>
            <a:r>
              <a:rPr lang="en-US" sz="8000" dirty="0">
                <a:hlinkClick r:id="rId2"/>
              </a:rPr>
              <a:t>vol</a:t>
            </a:r>
            <a:r>
              <a:rPr lang="en-US" sz="8000" dirty="0"/>
              <a:t> 16, 19-49.</a:t>
            </a:r>
          </a:p>
          <a:p>
            <a:pPr marL="0" indent="0">
              <a:buNone/>
            </a:pPr>
            <a:r>
              <a:rPr lang="en-US" sz="8000" dirty="0"/>
              <a:t>Bernstein, Judy (2005) On the morphosyntax of possessive constructions. </a:t>
            </a:r>
            <a:r>
              <a:rPr lang="en-US" sz="8000" i="1" dirty="0" err="1"/>
              <a:t>Recherches</a:t>
            </a:r>
            <a:r>
              <a:rPr lang="en-US" sz="8000" i="1" dirty="0"/>
              <a:t> </a:t>
            </a:r>
            <a:r>
              <a:rPr lang="en-US" sz="8000" i="1" dirty="0" err="1"/>
              <a:t>linguistiques</a:t>
            </a:r>
            <a:r>
              <a:rPr lang="en-US" sz="8000" i="1" dirty="0"/>
              <a:t> de Vincennes</a:t>
            </a:r>
            <a:r>
              <a:rPr lang="en-US" sz="8000" dirty="0"/>
              <a:t>, 55-76.</a:t>
            </a:r>
          </a:p>
          <a:p>
            <a:pPr marL="0" indent="0">
              <a:buNone/>
            </a:pPr>
            <a:r>
              <a:rPr lang="en-US" sz="8000" dirty="0"/>
              <a:t>Cuervo, Cristina (2003) </a:t>
            </a:r>
            <a:r>
              <a:rPr lang="en-US" sz="8000" i="1" dirty="0"/>
              <a:t>Datives at large</a:t>
            </a:r>
            <a:r>
              <a:rPr lang="en-US" sz="8000" dirty="0"/>
              <a:t>, MIT Dissertation.</a:t>
            </a:r>
          </a:p>
          <a:p>
            <a:pPr marL="0" indent="0">
              <a:buNone/>
            </a:pPr>
            <a:r>
              <a:rPr lang="en-US" sz="8000" dirty="0"/>
              <a:t>Deal, Amy Rose (2017) External possession and possessor raising. Martin </a:t>
            </a:r>
            <a:r>
              <a:rPr lang="en-US" sz="8000" dirty="0" err="1"/>
              <a:t>Everaert</a:t>
            </a:r>
            <a:r>
              <a:rPr lang="en-US" sz="8000" dirty="0"/>
              <a:t> and Henk C. van </a:t>
            </a:r>
            <a:r>
              <a:rPr lang="en-US" sz="8000" dirty="0" err="1"/>
              <a:t>Riemsdijk</a:t>
            </a:r>
            <a:r>
              <a:rPr lang="en-US" sz="8000" dirty="0"/>
              <a:t> (ed) The Wiley Blackwell Companion to Syntax, Second Edition. DOI: 10.1002/9781118358733.wbsyncom047</a:t>
            </a:r>
          </a:p>
          <a:p>
            <a:pPr marL="0" indent="0">
              <a:buNone/>
            </a:pPr>
            <a:r>
              <a:rPr lang="en-US" sz="8000" i="1" dirty="0"/>
              <a:t>Fabregas</a:t>
            </a:r>
            <a:r>
              <a:rPr lang="en-US" sz="8000" dirty="0"/>
              <a:t>, Antonio  (2007). “(</a:t>
            </a:r>
            <a:r>
              <a:rPr lang="en-US" sz="8000" i="1" dirty="0"/>
              <a:t>Axial</a:t>
            </a:r>
            <a:r>
              <a:rPr lang="en-US" sz="8000" dirty="0"/>
              <a:t>) </a:t>
            </a:r>
            <a:r>
              <a:rPr lang="en-US" sz="8000" i="1" dirty="0"/>
              <a:t>Parts and Wholes</a:t>
            </a:r>
            <a:r>
              <a:rPr lang="en-US" sz="8000" dirty="0"/>
              <a:t>”. </a:t>
            </a:r>
            <a:r>
              <a:rPr lang="en-US" sz="8000" dirty="0" err="1"/>
              <a:t>Nordlyd</a:t>
            </a:r>
            <a:r>
              <a:rPr lang="en-US" sz="8000" dirty="0"/>
              <a:t> 34 (2): 1—32.</a:t>
            </a:r>
          </a:p>
          <a:p>
            <a:pPr marL="0" indent="0">
              <a:buNone/>
            </a:pPr>
            <a:r>
              <a:rPr lang="en-US" sz="8000" dirty="0"/>
              <a:t>Fraga, Carolina (2020). Spanish prepositions and silent PLACE. </a:t>
            </a:r>
            <a:r>
              <a:rPr lang="en-US" sz="8000" i="1" dirty="0"/>
              <a:t>Glossa: A Journal of General Linguistics</a:t>
            </a:r>
            <a:r>
              <a:rPr lang="en-US" sz="8000" dirty="0"/>
              <a:t>, </a:t>
            </a:r>
            <a:r>
              <a:rPr lang="en-US" sz="8000" i="1" dirty="0"/>
              <a:t>5</a:t>
            </a:r>
            <a:r>
              <a:rPr lang="en-US" sz="8000" dirty="0"/>
              <a:t>(1), 123. DOI: </a:t>
            </a:r>
            <a:r>
              <a:rPr lang="en-US" sz="8000" dirty="0">
                <a:hlinkClick r:id="rId3"/>
              </a:rPr>
              <a:t>http://doi.org/10.5334/gjgl.1269</a:t>
            </a:r>
            <a:endParaRPr lang="en-US" sz="8000" dirty="0"/>
          </a:p>
          <a:p>
            <a:pPr marL="0" indent="0">
              <a:buNone/>
            </a:pPr>
            <a:r>
              <a:rPr lang="en-US" sz="8000" dirty="0" err="1"/>
              <a:t>Guéron</a:t>
            </a:r>
            <a:r>
              <a:rPr lang="en-US" sz="8000" dirty="0"/>
              <a:t>, Jacqueline (1985). “Inalienable Possession, PRO-Inclusion and Lexical Chains.” In Grammatical Representation, edited by Jacqueline </a:t>
            </a:r>
            <a:r>
              <a:rPr lang="en-US" sz="8000" dirty="0" err="1"/>
              <a:t>Guéron</a:t>
            </a:r>
            <a:r>
              <a:rPr lang="en-US" sz="8000" dirty="0"/>
              <a:t>, Hans G. </a:t>
            </a:r>
            <a:r>
              <a:rPr lang="en-US" sz="8000" dirty="0" err="1"/>
              <a:t>Obenauer</a:t>
            </a:r>
            <a:r>
              <a:rPr lang="en-US" sz="8000" dirty="0"/>
              <a:t>, and Jean-Yves Pollock, 43–86. Dordrecht: </a:t>
            </a:r>
            <a:r>
              <a:rPr lang="en-US" sz="8000" dirty="0" err="1"/>
              <a:t>Foris</a:t>
            </a:r>
            <a:r>
              <a:rPr lang="en-US" sz="8000" dirty="0"/>
              <a:t>.</a:t>
            </a:r>
          </a:p>
          <a:p>
            <a:pPr marL="0" indent="0">
              <a:buNone/>
            </a:pPr>
            <a:r>
              <a:rPr lang="en-US" sz="8000" dirty="0" err="1"/>
              <a:t>Guéron</a:t>
            </a:r>
            <a:r>
              <a:rPr lang="en-US" sz="8000" dirty="0"/>
              <a:t>, Jacqueline (2006). “Inalienable Possession.” In Martin </a:t>
            </a:r>
            <a:r>
              <a:rPr lang="en-US" sz="8000" dirty="0" err="1"/>
              <a:t>Everaert</a:t>
            </a:r>
            <a:r>
              <a:rPr lang="en-US" sz="8000" dirty="0"/>
              <a:t> and Henk van </a:t>
            </a:r>
            <a:r>
              <a:rPr lang="en-US" sz="8000" dirty="0" err="1"/>
              <a:t>Riemsdijk</a:t>
            </a:r>
            <a:r>
              <a:rPr lang="en-US" sz="8000" dirty="0"/>
              <a:t> (ed) </a:t>
            </a:r>
            <a:r>
              <a:rPr lang="en-US" sz="8000" i="1" dirty="0"/>
              <a:t>The Blackwell Companion to Syntax</a:t>
            </a:r>
            <a:r>
              <a:rPr lang="en-US" sz="8000" dirty="0"/>
              <a:t>, 589–638. Malden, MA: Blackwell.</a:t>
            </a:r>
          </a:p>
          <a:p>
            <a:pPr marL="0" indent="0">
              <a:buNone/>
            </a:pPr>
            <a:r>
              <a:rPr lang="en-US" sz="8000" dirty="0" err="1"/>
              <a:t>Hornstein</a:t>
            </a:r>
            <a:r>
              <a:rPr lang="en-US" sz="8000" dirty="0"/>
              <a:t>, Norbert Sarah Rosen, Juan </a:t>
            </a:r>
            <a:r>
              <a:rPr lang="en-US" sz="8000" dirty="0" err="1"/>
              <a:t>Uriagereka</a:t>
            </a:r>
            <a:r>
              <a:rPr lang="en-US" sz="8000" dirty="0"/>
              <a:t> (1994) ‘Integrals’  University of Maryland working papers in linguistics, 1994. 70/90</a:t>
            </a:r>
          </a:p>
          <a:p>
            <a:pPr marL="0" indent="0">
              <a:buNone/>
            </a:pPr>
            <a:r>
              <a:rPr lang="en-US" sz="8000" dirty="0"/>
              <a:t> </a:t>
            </a:r>
          </a:p>
          <a:p>
            <a:endParaRPr lang="en-US" dirty="0"/>
          </a:p>
        </p:txBody>
      </p:sp>
    </p:spTree>
    <p:extLst>
      <p:ext uri="{BB962C8B-B14F-4D97-AF65-F5344CB8AC3E}">
        <p14:creationId xmlns:p14="http://schemas.microsoft.com/office/powerpoint/2010/main" val="16967771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911EAC-5B09-6840-BCF0-1A3F28F52149}"/>
              </a:ext>
            </a:extLst>
          </p:cNvPr>
          <p:cNvSpPr>
            <a:spLocks noGrp="1"/>
          </p:cNvSpPr>
          <p:nvPr>
            <p:ph idx="1"/>
          </p:nvPr>
        </p:nvSpPr>
        <p:spPr>
          <a:xfrm>
            <a:off x="838200" y="278296"/>
            <a:ext cx="10515600" cy="5898667"/>
          </a:xfrm>
        </p:spPr>
        <p:txBody>
          <a:bodyPr>
            <a:normAutofit fontScale="25000" lnSpcReduction="20000"/>
          </a:bodyPr>
          <a:lstStyle/>
          <a:p>
            <a:pPr marL="0" indent="0">
              <a:buNone/>
            </a:pPr>
            <a:endParaRPr lang="en-US" dirty="0"/>
          </a:p>
          <a:p>
            <a:pPr marL="0" indent="0">
              <a:buNone/>
            </a:pPr>
            <a:r>
              <a:rPr lang="en-US" sz="6000" dirty="0"/>
              <a:t> </a:t>
            </a:r>
            <a:r>
              <a:rPr lang="en-US" sz="8000" dirty="0"/>
              <a:t>Landau, </a:t>
            </a:r>
            <a:r>
              <a:rPr lang="en-US" sz="8000" dirty="0" err="1"/>
              <a:t>Idan</a:t>
            </a:r>
            <a:r>
              <a:rPr lang="en-US" sz="8000" dirty="0"/>
              <a:t>. (1999). “Possessor Raising and the Structure of VP.” Lingua, 107: 1–37.</a:t>
            </a:r>
          </a:p>
          <a:p>
            <a:pPr marL="0" indent="0">
              <a:buNone/>
            </a:pPr>
            <a:r>
              <a:rPr lang="en-US" sz="8000" dirty="0"/>
              <a:t> </a:t>
            </a:r>
          </a:p>
          <a:p>
            <a:pPr marL="0" indent="0">
              <a:buNone/>
            </a:pPr>
            <a:r>
              <a:rPr lang="en-US" sz="8000" dirty="0"/>
              <a:t>Sánchez López, Cristina (2007)  “The possessive dative and the syntax of Affected Arguments”, </a:t>
            </a:r>
            <a:r>
              <a:rPr lang="en-US" sz="8000" dirty="0" err="1"/>
              <a:t>Cuadernos</a:t>
            </a:r>
            <a:r>
              <a:rPr lang="en-US" sz="8000" dirty="0"/>
              <a:t> de </a:t>
            </a:r>
            <a:r>
              <a:rPr lang="en-US" sz="8000" dirty="0" err="1"/>
              <a:t>Lingüística</a:t>
            </a:r>
            <a:r>
              <a:rPr lang="en-US" sz="8000" dirty="0"/>
              <a:t> del Instituto Ortega y </a:t>
            </a:r>
            <a:r>
              <a:rPr lang="en-US" sz="8000" dirty="0" err="1"/>
              <a:t>Gasset</a:t>
            </a:r>
            <a:r>
              <a:rPr lang="en-US" sz="8000" dirty="0"/>
              <a:t>, XV (ed. </a:t>
            </a:r>
            <a:r>
              <a:rPr lang="en-US" sz="8000" dirty="0" err="1"/>
              <a:t>porI</a:t>
            </a:r>
            <a:r>
              <a:rPr lang="en-US" sz="8000" dirty="0"/>
              <a:t>. Gil, H. Hernández y R. González),  153-173.</a:t>
            </a:r>
          </a:p>
          <a:p>
            <a:pPr marL="0" indent="0">
              <a:buNone/>
            </a:pPr>
            <a:r>
              <a:rPr lang="en-US" sz="8000" dirty="0"/>
              <a:t> </a:t>
            </a:r>
          </a:p>
          <a:p>
            <a:pPr marL="0" indent="0">
              <a:buNone/>
            </a:pPr>
            <a:r>
              <a:rPr lang="en-US" sz="8000" dirty="0" err="1"/>
              <a:t>Rizzi</a:t>
            </a:r>
            <a:r>
              <a:rPr lang="en-US" sz="8000" dirty="0"/>
              <a:t>, </a:t>
            </a:r>
            <a:r>
              <a:rPr lang="en-US" sz="8000" dirty="0" err="1"/>
              <a:t>luigi</a:t>
            </a:r>
            <a:r>
              <a:rPr lang="en-US" sz="8000" dirty="0"/>
              <a:t> (1988) Il </a:t>
            </a:r>
            <a:r>
              <a:rPr lang="en-US" sz="8000" dirty="0" err="1"/>
              <a:t>sintagma</a:t>
            </a:r>
            <a:r>
              <a:rPr lang="en-US" sz="8000" dirty="0"/>
              <a:t> </a:t>
            </a:r>
            <a:r>
              <a:rPr lang="en-US" sz="8000" dirty="0" err="1"/>
              <a:t>preposizionale</a:t>
            </a:r>
            <a:r>
              <a:rPr lang="en-US" sz="8000" dirty="0"/>
              <a:t> in Lorenzo Renzi, Giampaolo Salvi and Anna </a:t>
            </a:r>
            <a:r>
              <a:rPr lang="en-US" sz="8000" dirty="0" err="1"/>
              <a:t>Cardinaletti</a:t>
            </a:r>
            <a:r>
              <a:rPr lang="en-US" sz="8000" dirty="0"/>
              <a:t> (eds) </a:t>
            </a:r>
            <a:r>
              <a:rPr lang="en-US" sz="8000" i="1" dirty="0"/>
              <a:t>Grande </a:t>
            </a:r>
            <a:r>
              <a:rPr lang="en-US" sz="8000" i="1" dirty="0" err="1"/>
              <a:t>Grammatica</a:t>
            </a:r>
            <a:r>
              <a:rPr lang="en-US" sz="8000" i="1" dirty="0"/>
              <a:t> di </a:t>
            </a:r>
            <a:r>
              <a:rPr lang="en-US" sz="8000" i="1" dirty="0" err="1"/>
              <a:t>Consultazione</a:t>
            </a:r>
            <a:r>
              <a:rPr lang="en-US" sz="8000" dirty="0"/>
              <a:t>, pp 521-549.</a:t>
            </a:r>
          </a:p>
          <a:p>
            <a:pPr marL="0" indent="0">
              <a:buNone/>
            </a:pPr>
            <a:r>
              <a:rPr lang="en-US" sz="8000" dirty="0"/>
              <a:t> </a:t>
            </a:r>
          </a:p>
          <a:p>
            <a:pPr marL="0" indent="0">
              <a:buNone/>
            </a:pPr>
            <a:r>
              <a:rPr lang="en-US" sz="8000" dirty="0" err="1"/>
              <a:t>Svenonius</a:t>
            </a:r>
            <a:r>
              <a:rPr lang="en-US" sz="8000" dirty="0"/>
              <a:t>, Peter (2006). ‘The Emergence of Axial Parts’. </a:t>
            </a:r>
            <a:r>
              <a:rPr lang="en-US" sz="8000" dirty="0" err="1"/>
              <a:t>Nordlyd</a:t>
            </a:r>
            <a:r>
              <a:rPr lang="en-US" sz="8000" dirty="0"/>
              <a:t>: </a:t>
            </a:r>
            <a:r>
              <a:rPr lang="en-US" sz="8000" dirty="0" err="1"/>
              <a:t>Tromsø</a:t>
            </a:r>
            <a:r>
              <a:rPr lang="en-US" sz="8000" dirty="0"/>
              <a:t> Working Papers in Linguistics, 33.1,special issue on </a:t>
            </a:r>
            <a:r>
              <a:rPr lang="en-US" sz="8000" dirty="0" err="1"/>
              <a:t>Adpositions</a:t>
            </a:r>
            <a:r>
              <a:rPr lang="en-US" sz="8000" dirty="0"/>
              <a:t>, ed. Peter </a:t>
            </a:r>
            <a:r>
              <a:rPr lang="en-US" sz="8000" dirty="0" err="1"/>
              <a:t>Svenonius</a:t>
            </a:r>
            <a:r>
              <a:rPr lang="en-US" sz="8000" dirty="0"/>
              <a:t> and Marin</a:t>
            </a:r>
          </a:p>
          <a:p>
            <a:pPr marL="0" indent="0">
              <a:buNone/>
            </a:pPr>
            <a:r>
              <a:rPr lang="en-US" sz="8000" dirty="0"/>
              <a:t>a </a:t>
            </a:r>
            <a:r>
              <a:rPr lang="en-US" sz="8000" dirty="0" err="1"/>
              <a:t>Pantcheva</a:t>
            </a:r>
            <a:r>
              <a:rPr lang="en-US" sz="8000" dirty="0"/>
              <a:t>, pp. 49–77. CASTL, </a:t>
            </a:r>
            <a:r>
              <a:rPr lang="en-US" sz="8000" dirty="0" err="1"/>
              <a:t>Tromsø</a:t>
            </a:r>
            <a:r>
              <a:rPr lang="en-US" sz="8000" dirty="0"/>
              <a:t>. http://</a:t>
            </a:r>
            <a:r>
              <a:rPr lang="en-US" sz="8000" dirty="0" err="1"/>
              <a:t>www.ub.uit.no</a:t>
            </a:r>
            <a:r>
              <a:rPr lang="en-US" sz="8000" dirty="0"/>
              <a:t>/</a:t>
            </a:r>
            <a:r>
              <a:rPr lang="en-US" sz="8000" dirty="0" err="1"/>
              <a:t>munin</a:t>
            </a:r>
            <a:r>
              <a:rPr lang="en-US" sz="8000" dirty="0"/>
              <a:t>/</a:t>
            </a:r>
            <a:r>
              <a:rPr lang="en-US" sz="8000" dirty="0" err="1"/>
              <a:t>nordlyd</a:t>
            </a:r>
            <a:endParaRPr lang="en-US" sz="8000" dirty="0"/>
          </a:p>
          <a:p>
            <a:pPr marL="0" indent="0">
              <a:buNone/>
            </a:pPr>
            <a:r>
              <a:rPr lang="en-US" sz="8000" dirty="0"/>
              <a:t> </a:t>
            </a:r>
          </a:p>
          <a:p>
            <a:pPr marL="0" indent="0">
              <a:buNone/>
            </a:pPr>
            <a:r>
              <a:rPr lang="en-US" sz="8000" dirty="0" err="1"/>
              <a:t>Szabolcsi</a:t>
            </a:r>
            <a:r>
              <a:rPr lang="en-US" sz="8000" dirty="0"/>
              <a:t>, Anna. (1984). “The Possessor That Ran Away from Home.” Linguistic Review, 2:</a:t>
            </a:r>
          </a:p>
          <a:p>
            <a:pPr marL="0" indent="0">
              <a:buNone/>
            </a:pPr>
            <a:r>
              <a:rPr lang="en-US" sz="8000" dirty="0"/>
              <a:t>89–102.</a:t>
            </a:r>
          </a:p>
          <a:p>
            <a:pPr marL="0" indent="0">
              <a:buNone/>
            </a:pPr>
            <a:r>
              <a:rPr lang="en-US" sz="8000" dirty="0"/>
              <a:t>Terzi, </a:t>
            </a:r>
            <a:r>
              <a:rPr lang="en-US" sz="8000" dirty="0" err="1"/>
              <a:t>Arhonto</a:t>
            </a:r>
            <a:r>
              <a:rPr lang="en-US" sz="8000" dirty="0"/>
              <a:t> (2010) Locative prepositions and place in Guglielmo Cinque and Luigi </a:t>
            </a:r>
            <a:r>
              <a:rPr lang="en-US" sz="8000" dirty="0" err="1"/>
              <a:t>Rizzi</a:t>
            </a:r>
            <a:r>
              <a:rPr lang="en-US" sz="8000" dirty="0"/>
              <a:t> Mapping Spatial PPs, Oxford University Press, 1996-225.</a:t>
            </a:r>
          </a:p>
          <a:p>
            <a:pPr marL="0" indent="0">
              <a:buNone/>
            </a:pPr>
            <a:endParaRPr lang="en-US" sz="8000" dirty="0"/>
          </a:p>
          <a:p>
            <a:pPr marL="0" indent="0">
              <a:buNone/>
            </a:pPr>
            <a:r>
              <a:rPr lang="en-US" sz="8000" dirty="0" err="1"/>
              <a:t>Vergnaud</a:t>
            </a:r>
            <a:r>
              <a:rPr lang="en-US" sz="8000" dirty="0"/>
              <a:t>, Jean-Roger, and Maria Luisa </a:t>
            </a:r>
            <a:r>
              <a:rPr lang="en-US" sz="8000" dirty="0" err="1"/>
              <a:t>Zubizarreta</a:t>
            </a:r>
            <a:r>
              <a:rPr lang="en-US" sz="8000" dirty="0"/>
              <a:t>. (1992). “The Definite Determiner and </a:t>
            </a:r>
            <a:r>
              <a:rPr lang="en-US" sz="8000" dirty="0" err="1"/>
              <a:t>theInalienable</a:t>
            </a:r>
            <a:r>
              <a:rPr lang="en-US" sz="8000" dirty="0"/>
              <a:t> Constructions in French and in English.” </a:t>
            </a:r>
            <a:r>
              <a:rPr lang="en-US" sz="8000" i="1" dirty="0"/>
              <a:t>Linguistic Inquiry</a:t>
            </a:r>
            <a:r>
              <a:rPr lang="en-US" sz="8000" dirty="0"/>
              <a:t>, 23: 595–652.</a:t>
            </a:r>
          </a:p>
          <a:p>
            <a:endParaRPr lang="en-US" dirty="0"/>
          </a:p>
        </p:txBody>
      </p:sp>
    </p:spTree>
    <p:extLst>
      <p:ext uri="{BB962C8B-B14F-4D97-AF65-F5344CB8AC3E}">
        <p14:creationId xmlns:p14="http://schemas.microsoft.com/office/powerpoint/2010/main" val="177539968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29070</TotalTime>
  <Words>7461</Words>
  <Application>Microsoft Macintosh PowerPoint</Application>
  <PresentationFormat>Widescreen</PresentationFormat>
  <Paragraphs>1020</Paragraphs>
  <Slides>75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75</vt:i4>
      </vt:variant>
    </vt:vector>
  </HeadingPairs>
  <TitlesOfParts>
    <vt:vector size="80" baseType="lpstr">
      <vt:lpstr>Arial</vt:lpstr>
      <vt:lpstr>Arial Black</vt:lpstr>
      <vt:lpstr>Calibri</vt:lpstr>
      <vt:lpstr>Calibri Light</vt:lpstr>
      <vt:lpstr>Tema de Office</vt:lpstr>
      <vt:lpstr>Inalienable Location in Catalan and Spanish</vt:lpstr>
      <vt:lpstr>THE DATA</vt:lpstr>
      <vt:lpstr>THE DATA</vt:lpstr>
      <vt:lpstr>THE DATA</vt:lpstr>
      <vt:lpstr>Main points of the talk:</vt:lpstr>
      <vt:lpstr>Spatial Expressions and Possession</vt:lpstr>
      <vt:lpstr>Inalienable Possession</vt:lpstr>
      <vt:lpstr>Inalienable Possession</vt:lpstr>
      <vt:lpstr>Inalienable Possession</vt:lpstr>
      <vt:lpstr>Inalienable Location</vt:lpstr>
      <vt:lpstr>Inalienable Location</vt:lpstr>
      <vt:lpstr>Inalienable Location</vt:lpstr>
      <vt:lpstr>Inalienable Location</vt:lpstr>
      <vt:lpstr>Inalienable Location</vt:lpstr>
      <vt:lpstr>Inalienable Location</vt:lpstr>
      <vt:lpstr>Which spatial terms allow this inalienable syntax? </vt:lpstr>
      <vt:lpstr>Which spatial terms allow this inalienable syntax? </vt:lpstr>
      <vt:lpstr>Which spatial terms allow this inalienable syntax? </vt:lpstr>
      <vt:lpstr>Which spatial terms allow this inalienable syntax? </vt:lpstr>
      <vt:lpstr>But other prepositional elements  related to axial parts are not permitted:  </vt:lpstr>
      <vt:lpstr>But other prepositional expressions  related to axial parts are not permitted: </vt:lpstr>
      <vt:lpstr>But other prepositional expressions  next to  Junto a: </vt:lpstr>
      <vt:lpstr>The unexpected case of en contra and a favor (in favor, against): </vt:lpstr>
      <vt:lpstr>The unexpected case of en contra and a favor (in favor, against): </vt:lpstr>
      <vt:lpstr>The unexpected case of en contra and a favor (in favor, against): </vt:lpstr>
      <vt:lpstr>Which spatial terms allow this inalienable syntax? </vt:lpstr>
      <vt:lpstr>Is dative the only manifestation of this inalienable semantics with locations? Reflexives</vt:lpstr>
      <vt:lpstr>Is dative the only manifestation of this inalienable semantics with locations? reflexives</vt:lpstr>
      <vt:lpstr>Nominal Possessives in Spatial Expressions and Inalienable Location</vt:lpstr>
      <vt:lpstr>Nominal Possessives in Spatial Expressions</vt:lpstr>
      <vt:lpstr>Nominal Possessives in Spatial Expressions</vt:lpstr>
      <vt:lpstr>NomNominal Possessives in Spatial Expressions</vt:lpstr>
      <vt:lpstr>Nominal Possessives in Spatial Expressions</vt:lpstr>
      <vt:lpstr>Nominal Possessives in Spatial Expressions</vt:lpstr>
      <vt:lpstr>Complex spatial prepositions are interpreted as body parts. </vt:lpstr>
      <vt:lpstr>Complex Spatial Prepositions are interpreted as body parts. </vt:lpstr>
      <vt:lpstr>DATIVES and Possessor Raising.</vt:lpstr>
      <vt:lpstr>DATIVES and Possessor Raising.</vt:lpstr>
      <vt:lpstr>DATIVES and Possessor Raising.</vt:lpstr>
      <vt:lpstr>DATIVES and Possessor Raising.</vt:lpstr>
      <vt:lpstr>Datives and Possessor Raising.</vt:lpstr>
      <vt:lpstr>Locations and Possessor Raising.</vt:lpstr>
      <vt:lpstr>Locations and Possessor Raising.</vt:lpstr>
      <vt:lpstr>Locations and Possessor Raising.</vt:lpstr>
      <vt:lpstr>Locations and Possessor Raising </vt:lpstr>
      <vt:lpstr>Locations and Possessor Raising.  </vt:lpstr>
      <vt:lpstr>Applicative head. More evidence it raises to VP. </vt:lpstr>
      <vt:lpstr>Applicative head. Idioms. Evidence that it raises to VP.</vt:lpstr>
      <vt:lpstr>Applicative head. Idioms. Evidence for raising to the VP </vt:lpstr>
      <vt:lpstr>Applicative head. More evidence that is part of the verbal P</vt:lpstr>
      <vt:lpstr>Applicative head. More evidence that is part of the verbal P</vt:lpstr>
      <vt:lpstr>Applicative head. Restrictions on complements of the locative applicative head</vt:lpstr>
      <vt:lpstr>Applicative head. Complements of the locative applicative head</vt:lpstr>
      <vt:lpstr>Applicative head. Complements of the locative applicative head</vt:lpstr>
      <vt:lpstr>Applicative head. Complements of the locative applicative head</vt:lpstr>
      <vt:lpstr>Applicative head. Complements of the locative applicative head</vt:lpstr>
      <vt:lpstr>Applicative head. Complements of the locative applicative head</vt:lpstr>
      <vt:lpstr>Verbal restrictions. Incorporation of abstract Locative Applicative head to the verb  </vt:lpstr>
      <vt:lpstr>Verbal restrictions. Incorporation of abstract Locative Applicative head to the verb</vt:lpstr>
      <vt:lpstr>Verbal restrictions. Incorporation of abstract Locative Applicative head to the verb</vt:lpstr>
      <vt:lpstr>Verbal restrictions. Incorporation of abstract Locative Applicative head to the verb</vt:lpstr>
      <vt:lpstr>Verbal restrictions. Incorporation of abstract Locative Applicative head to the verb</vt:lpstr>
      <vt:lpstr>Verbal restrictions. Incorporation of abstract Locative Applicative head to the verb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Conclusions</vt:lpstr>
      <vt:lpstr>More questions to explore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COMPLEX LOCATIVE PREPOSITIONS AND DATIVE COMPLEMENTS</dc:title>
  <dc:creator>Michael.Newman85</dc:creator>
  <cp:lastModifiedBy>Francisco Ordonez</cp:lastModifiedBy>
  <cp:revision>444</cp:revision>
  <dcterms:created xsi:type="dcterms:W3CDTF">2018-10-26T16:44:51Z</dcterms:created>
  <dcterms:modified xsi:type="dcterms:W3CDTF">2021-10-17T22:56:46Z</dcterms:modified>
</cp:coreProperties>
</file>