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  <p:sldMasterId id="2147483662" r:id="rId3"/>
    <p:sldMasterId id="2147483668" r:id="rId4"/>
  </p:sldMasterIdLst>
  <p:handoutMasterIdLst>
    <p:handoutMasterId r:id="rId60"/>
  </p:handoutMasterIdLst>
  <p:sldIdLst>
    <p:sldId id="256" r:id="rId5"/>
    <p:sldId id="257" r:id="rId6"/>
    <p:sldId id="321" r:id="rId7"/>
    <p:sldId id="282" r:id="rId8"/>
    <p:sldId id="258" r:id="rId9"/>
    <p:sldId id="301" r:id="rId10"/>
    <p:sldId id="302" r:id="rId11"/>
    <p:sldId id="280" r:id="rId12"/>
    <p:sldId id="281" r:id="rId13"/>
    <p:sldId id="303" r:id="rId14"/>
    <p:sldId id="322" r:id="rId15"/>
    <p:sldId id="287" r:id="rId16"/>
    <p:sldId id="304" r:id="rId17"/>
    <p:sldId id="291" r:id="rId18"/>
    <p:sldId id="292" r:id="rId19"/>
    <p:sldId id="306" r:id="rId20"/>
    <p:sldId id="318" r:id="rId21"/>
    <p:sldId id="305" r:id="rId22"/>
    <p:sldId id="307" r:id="rId23"/>
    <p:sldId id="308" r:id="rId24"/>
    <p:sldId id="309" r:id="rId25"/>
    <p:sldId id="311" r:id="rId26"/>
    <p:sldId id="312" r:id="rId27"/>
    <p:sldId id="323" r:id="rId28"/>
    <p:sldId id="324" r:id="rId29"/>
    <p:sldId id="325" r:id="rId30"/>
    <p:sldId id="326" r:id="rId31"/>
    <p:sldId id="327" r:id="rId32"/>
    <p:sldId id="328" r:id="rId33"/>
    <p:sldId id="329" r:id="rId34"/>
    <p:sldId id="330" r:id="rId35"/>
    <p:sldId id="331" r:id="rId36"/>
    <p:sldId id="332" r:id="rId37"/>
    <p:sldId id="265" r:id="rId38"/>
    <p:sldId id="266" r:id="rId39"/>
    <p:sldId id="295" r:id="rId40"/>
    <p:sldId id="267" r:id="rId41"/>
    <p:sldId id="333" r:id="rId42"/>
    <p:sldId id="334" r:id="rId43"/>
    <p:sldId id="335" r:id="rId44"/>
    <p:sldId id="336" r:id="rId45"/>
    <p:sldId id="337" r:id="rId46"/>
    <p:sldId id="338" r:id="rId47"/>
    <p:sldId id="339" r:id="rId48"/>
    <p:sldId id="340" r:id="rId49"/>
    <p:sldId id="341" r:id="rId50"/>
    <p:sldId id="342" r:id="rId51"/>
    <p:sldId id="343" r:id="rId52"/>
    <p:sldId id="344" r:id="rId53"/>
    <p:sldId id="345" r:id="rId54"/>
    <p:sldId id="346" r:id="rId55"/>
    <p:sldId id="347" r:id="rId56"/>
    <p:sldId id="348" r:id="rId57"/>
    <p:sldId id="349" r:id="rId58"/>
    <p:sldId id="299" r:id="rId5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94660"/>
  </p:normalViewPr>
  <p:slideViewPr>
    <p:cSldViewPr snapToGrid="0">
      <p:cViewPr varScale="1">
        <p:scale>
          <a:sx n="84" d="100"/>
          <a:sy n="84" d="100"/>
        </p:scale>
        <p:origin x="59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8" d="100"/>
          <a:sy n="118" d="100"/>
        </p:scale>
        <p:origin x="764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750899-3D14-4A38-B0C5-4D2CF77B5B8A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35F46-3402-4F9A-A575-76C8BB429A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4814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12189292" cy="685800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054464" y="1118585"/>
            <a:ext cx="6012000" cy="1811813"/>
          </a:xfrm>
        </p:spPr>
        <p:txBody>
          <a:bodyPr lIns="0" anchor="b">
            <a:normAutofit/>
          </a:bodyPr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Document title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054464" y="2942591"/>
            <a:ext cx="6012000" cy="1126695"/>
          </a:xfrm>
        </p:spPr>
        <p:txBody>
          <a:bodyPr lIns="0">
            <a:noAutofit/>
          </a:bodyPr>
          <a:lstStyle>
            <a:lvl1pPr marL="0" indent="0">
              <a:buNone/>
              <a:defRPr sz="1800" i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800" i="1">
                <a:solidFill>
                  <a:schemeClr val="bg1"/>
                </a:solidFill>
              </a:defRPr>
            </a:lvl3pPr>
            <a:lvl4pPr marL="1371600" indent="0">
              <a:buNone/>
              <a:defRPr sz="1800" i="1">
                <a:solidFill>
                  <a:schemeClr val="bg1"/>
                </a:solidFill>
              </a:defRPr>
            </a:lvl4pPr>
            <a:lvl5pPr marL="1828800" indent="0"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 smtClean="0"/>
              <a:t>Subtitle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54464" y="4208016"/>
            <a:ext cx="6012000" cy="1454784"/>
          </a:xfrm>
        </p:spPr>
        <p:txBody>
          <a:bodyPr lIns="0" anchor="b">
            <a:normAutofit/>
          </a:bodyPr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 smtClean="0"/>
              <a:t>Author’s name and last name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054464" y="5674992"/>
            <a:ext cx="6012000" cy="746878"/>
          </a:xfrm>
        </p:spPr>
        <p:txBody>
          <a:bodyPr lIns="0" tIns="0">
            <a:no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 smtClean="0"/>
              <a:t>Address</a:t>
            </a:r>
            <a:endParaRPr lang="en-US" noProof="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7448550" y="0"/>
            <a:ext cx="4743450" cy="6858000"/>
          </a:xfrm>
          <a:custGeom>
            <a:avLst/>
            <a:gdLst>
              <a:gd name="connsiteX0" fmla="*/ 0 w 4743450"/>
              <a:gd name="connsiteY0" fmla="*/ 6858000 h 6858000"/>
              <a:gd name="connsiteX1" fmla="*/ 1185863 w 4743450"/>
              <a:gd name="connsiteY1" fmla="*/ 0 h 6858000"/>
              <a:gd name="connsiteX2" fmla="*/ 4743450 w 4743450"/>
              <a:gd name="connsiteY2" fmla="*/ 0 h 6858000"/>
              <a:gd name="connsiteX3" fmla="*/ 3557588 w 4743450"/>
              <a:gd name="connsiteY3" fmla="*/ 6858000 h 6858000"/>
              <a:gd name="connsiteX4" fmla="*/ 0 w 4743450"/>
              <a:gd name="connsiteY4" fmla="*/ 6858000 h 6858000"/>
              <a:gd name="connsiteX0" fmla="*/ 0 w 4743450"/>
              <a:gd name="connsiteY0" fmla="*/ 6858000 h 6858000"/>
              <a:gd name="connsiteX1" fmla="*/ 1185863 w 4743450"/>
              <a:gd name="connsiteY1" fmla="*/ 0 h 6858000"/>
              <a:gd name="connsiteX2" fmla="*/ 4743450 w 4743450"/>
              <a:gd name="connsiteY2" fmla="*/ 0 h 6858000"/>
              <a:gd name="connsiteX3" fmla="*/ 4740212 w 4743450"/>
              <a:gd name="connsiteY3" fmla="*/ 6851904 h 6858000"/>
              <a:gd name="connsiteX4" fmla="*/ 0 w 4743450"/>
              <a:gd name="connsiteY4" fmla="*/ 6858000 h 6858000"/>
              <a:gd name="connsiteX0" fmla="*/ 0 w 4743450"/>
              <a:gd name="connsiteY0" fmla="*/ 6858000 h 6858000"/>
              <a:gd name="connsiteX1" fmla="*/ 2825687 w 4743450"/>
              <a:gd name="connsiteY1" fmla="*/ 0 h 6858000"/>
              <a:gd name="connsiteX2" fmla="*/ 4743450 w 4743450"/>
              <a:gd name="connsiteY2" fmla="*/ 0 h 6858000"/>
              <a:gd name="connsiteX3" fmla="*/ 4740212 w 4743450"/>
              <a:gd name="connsiteY3" fmla="*/ 6851904 h 6858000"/>
              <a:gd name="connsiteX4" fmla="*/ 0 w 474345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3450" h="6858000">
                <a:moveTo>
                  <a:pt x="0" y="6858000"/>
                </a:moveTo>
                <a:lnTo>
                  <a:pt x="2825687" y="0"/>
                </a:lnTo>
                <a:lnTo>
                  <a:pt x="4743450" y="0"/>
                </a:lnTo>
                <a:cubicBezTo>
                  <a:pt x="4742371" y="2283968"/>
                  <a:pt x="4741291" y="4567936"/>
                  <a:pt x="4740212" y="6851904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the icon below to add a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15897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7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87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764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6345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12189292" cy="6858000"/>
          </a:xfrm>
          <a:prstGeom prst="rect">
            <a:avLst/>
          </a:prstGeom>
        </p:spPr>
      </p:pic>
      <p:sp>
        <p:nvSpPr>
          <p:cNvPr id="10" name="Title 7"/>
          <p:cNvSpPr>
            <a:spLocks noGrp="1"/>
          </p:cNvSpPr>
          <p:nvPr>
            <p:ph type="title" hasCustomPrompt="1"/>
          </p:nvPr>
        </p:nvSpPr>
        <p:spPr>
          <a:xfrm>
            <a:off x="1054464" y="1118585"/>
            <a:ext cx="6012000" cy="1811813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Document title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054464" y="2942591"/>
            <a:ext cx="6012000" cy="112669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1800" i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800" i="1">
                <a:solidFill>
                  <a:schemeClr val="bg1"/>
                </a:solidFill>
              </a:defRPr>
            </a:lvl3pPr>
            <a:lvl4pPr marL="1371600" indent="0">
              <a:buNone/>
              <a:defRPr sz="1800" i="1">
                <a:solidFill>
                  <a:schemeClr val="bg1"/>
                </a:solidFill>
              </a:defRPr>
            </a:lvl4pPr>
            <a:lvl5pPr marL="1828800" indent="0"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 smtClean="0"/>
              <a:t>Subtitle</a:t>
            </a:r>
            <a:endParaRPr lang="en-US" noProof="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54464" y="4208016"/>
            <a:ext cx="6012000" cy="1454784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 smtClean="0"/>
              <a:t>Author’s name and last name</a:t>
            </a:r>
            <a:endParaRPr lang="en-US" noProof="0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054464" y="5674992"/>
            <a:ext cx="6012000" cy="746878"/>
          </a:xfrm>
          <a:prstGeom prst="rect">
            <a:avLst/>
          </a:prstGeom>
        </p:spPr>
        <p:txBody>
          <a:bodyPr lIns="0" tIns="0">
            <a:no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 smtClean="0"/>
              <a:t>Address</a:t>
            </a:r>
            <a:endParaRPr lang="en-US" noProof="0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7448550" y="0"/>
            <a:ext cx="4743450" cy="6858000"/>
          </a:xfrm>
          <a:custGeom>
            <a:avLst/>
            <a:gdLst>
              <a:gd name="connsiteX0" fmla="*/ 0 w 4743450"/>
              <a:gd name="connsiteY0" fmla="*/ 6858000 h 6858000"/>
              <a:gd name="connsiteX1" fmla="*/ 1185863 w 4743450"/>
              <a:gd name="connsiteY1" fmla="*/ 0 h 6858000"/>
              <a:gd name="connsiteX2" fmla="*/ 4743450 w 4743450"/>
              <a:gd name="connsiteY2" fmla="*/ 0 h 6858000"/>
              <a:gd name="connsiteX3" fmla="*/ 3557588 w 4743450"/>
              <a:gd name="connsiteY3" fmla="*/ 6858000 h 6858000"/>
              <a:gd name="connsiteX4" fmla="*/ 0 w 4743450"/>
              <a:gd name="connsiteY4" fmla="*/ 6858000 h 6858000"/>
              <a:gd name="connsiteX0" fmla="*/ 0 w 4743450"/>
              <a:gd name="connsiteY0" fmla="*/ 6858000 h 6858000"/>
              <a:gd name="connsiteX1" fmla="*/ 1185863 w 4743450"/>
              <a:gd name="connsiteY1" fmla="*/ 0 h 6858000"/>
              <a:gd name="connsiteX2" fmla="*/ 4743450 w 4743450"/>
              <a:gd name="connsiteY2" fmla="*/ 0 h 6858000"/>
              <a:gd name="connsiteX3" fmla="*/ 4740212 w 4743450"/>
              <a:gd name="connsiteY3" fmla="*/ 6851904 h 6858000"/>
              <a:gd name="connsiteX4" fmla="*/ 0 w 4743450"/>
              <a:gd name="connsiteY4" fmla="*/ 6858000 h 6858000"/>
              <a:gd name="connsiteX0" fmla="*/ 0 w 4743450"/>
              <a:gd name="connsiteY0" fmla="*/ 6858000 h 6858000"/>
              <a:gd name="connsiteX1" fmla="*/ 2825687 w 4743450"/>
              <a:gd name="connsiteY1" fmla="*/ 0 h 6858000"/>
              <a:gd name="connsiteX2" fmla="*/ 4743450 w 4743450"/>
              <a:gd name="connsiteY2" fmla="*/ 0 h 6858000"/>
              <a:gd name="connsiteX3" fmla="*/ 4740212 w 4743450"/>
              <a:gd name="connsiteY3" fmla="*/ 6851904 h 6858000"/>
              <a:gd name="connsiteX4" fmla="*/ 0 w 474345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3450" h="6858000">
                <a:moveTo>
                  <a:pt x="0" y="6858000"/>
                </a:moveTo>
                <a:lnTo>
                  <a:pt x="2825687" y="0"/>
                </a:lnTo>
                <a:lnTo>
                  <a:pt x="4743450" y="0"/>
                </a:lnTo>
                <a:cubicBezTo>
                  <a:pt x="4742371" y="2283968"/>
                  <a:pt x="4741291" y="4567936"/>
                  <a:pt x="4740212" y="6851904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the icon below to add a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67822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0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81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5264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1905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12189292" cy="6858000"/>
          </a:xfrm>
          <a:prstGeom prst="rect">
            <a:avLst/>
          </a:prstGeom>
        </p:spPr>
      </p:pic>
      <p:sp>
        <p:nvSpPr>
          <p:cNvPr id="10" name="Title 7"/>
          <p:cNvSpPr>
            <a:spLocks noGrp="1"/>
          </p:cNvSpPr>
          <p:nvPr>
            <p:ph type="title" hasCustomPrompt="1"/>
          </p:nvPr>
        </p:nvSpPr>
        <p:spPr>
          <a:xfrm>
            <a:off x="1054464" y="1118585"/>
            <a:ext cx="6012000" cy="1811813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Document title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054464" y="2942591"/>
            <a:ext cx="6012000" cy="112669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1800" i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800" i="1">
                <a:solidFill>
                  <a:schemeClr val="bg1"/>
                </a:solidFill>
              </a:defRPr>
            </a:lvl3pPr>
            <a:lvl4pPr marL="1371600" indent="0">
              <a:buNone/>
              <a:defRPr sz="1800" i="1">
                <a:solidFill>
                  <a:schemeClr val="bg1"/>
                </a:solidFill>
              </a:defRPr>
            </a:lvl4pPr>
            <a:lvl5pPr marL="1828800" indent="0"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 smtClean="0"/>
              <a:t>Subtitle</a:t>
            </a:r>
            <a:endParaRPr lang="en-US" noProof="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54464" y="4208016"/>
            <a:ext cx="6012000" cy="1454784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 smtClean="0"/>
              <a:t>Author’s name and last name</a:t>
            </a:r>
            <a:endParaRPr lang="en-US" noProof="0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054464" y="5674992"/>
            <a:ext cx="6012000" cy="746878"/>
          </a:xfrm>
          <a:prstGeom prst="rect">
            <a:avLst/>
          </a:prstGeom>
        </p:spPr>
        <p:txBody>
          <a:bodyPr lIns="0" tIns="0">
            <a:no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 smtClean="0"/>
              <a:t>Address</a:t>
            </a:r>
            <a:endParaRPr lang="en-US" noProof="0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7448550" y="0"/>
            <a:ext cx="4743450" cy="6858000"/>
          </a:xfrm>
          <a:custGeom>
            <a:avLst/>
            <a:gdLst>
              <a:gd name="connsiteX0" fmla="*/ 0 w 4743450"/>
              <a:gd name="connsiteY0" fmla="*/ 6858000 h 6858000"/>
              <a:gd name="connsiteX1" fmla="*/ 1185863 w 4743450"/>
              <a:gd name="connsiteY1" fmla="*/ 0 h 6858000"/>
              <a:gd name="connsiteX2" fmla="*/ 4743450 w 4743450"/>
              <a:gd name="connsiteY2" fmla="*/ 0 h 6858000"/>
              <a:gd name="connsiteX3" fmla="*/ 3557588 w 4743450"/>
              <a:gd name="connsiteY3" fmla="*/ 6858000 h 6858000"/>
              <a:gd name="connsiteX4" fmla="*/ 0 w 4743450"/>
              <a:gd name="connsiteY4" fmla="*/ 6858000 h 6858000"/>
              <a:gd name="connsiteX0" fmla="*/ 0 w 4743450"/>
              <a:gd name="connsiteY0" fmla="*/ 6858000 h 6858000"/>
              <a:gd name="connsiteX1" fmla="*/ 1185863 w 4743450"/>
              <a:gd name="connsiteY1" fmla="*/ 0 h 6858000"/>
              <a:gd name="connsiteX2" fmla="*/ 4743450 w 4743450"/>
              <a:gd name="connsiteY2" fmla="*/ 0 h 6858000"/>
              <a:gd name="connsiteX3" fmla="*/ 4740212 w 4743450"/>
              <a:gd name="connsiteY3" fmla="*/ 6851904 h 6858000"/>
              <a:gd name="connsiteX4" fmla="*/ 0 w 4743450"/>
              <a:gd name="connsiteY4" fmla="*/ 6858000 h 6858000"/>
              <a:gd name="connsiteX0" fmla="*/ 0 w 4743450"/>
              <a:gd name="connsiteY0" fmla="*/ 6858000 h 6858000"/>
              <a:gd name="connsiteX1" fmla="*/ 2825687 w 4743450"/>
              <a:gd name="connsiteY1" fmla="*/ 0 h 6858000"/>
              <a:gd name="connsiteX2" fmla="*/ 4743450 w 4743450"/>
              <a:gd name="connsiteY2" fmla="*/ 0 h 6858000"/>
              <a:gd name="connsiteX3" fmla="*/ 4740212 w 4743450"/>
              <a:gd name="connsiteY3" fmla="*/ 6851904 h 6858000"/>
              <a:gd name="connsiteX4" fmla="*/ 0 w 474345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3450" h="6858000">
                <a:moveTo>
                  <a:pt x="0" y="6858000"/>
                </a:moveTo>
                <a:lnTo>
                  <a:pt x="2825687" y="0"/>
                </a:lnTo>
                <a:lnTo>
                  <a:pt x="4743450" y="0"/>
                </a:lnTo>
                <a:cubicBezTo>
                  <a:pt x="4742371" y="2283968"/>
                  <a:pt x="4741291" y="4567936"/>
                  <a:pt x="4740212" y="6851904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the icon below to add a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34680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405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0827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70224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6464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12189292" cy="6858000"/>
          </a:xfrm>
          <a:prstGeom prst="rect">
            <a:avLst/>
          </a:prstGeom>
        </p:spPr>
      </p:pic>
      <p:sp>
        <p:nvSpPr>
          <p:cNvPr id="10" name="Title 7"/>
          <p:cNvSpPr>
            <a:spLocks noGrp="1"/>
          </p:cNvSpPr>
          <p:nvPr>
            <p:ph type="title" hasCustomPrompt="1"/>
          </p:nvPr>
        </p:nvSpPr>
        <p:spPr>
          <a:xfrm>
            <a:off x="1054464" y="1118585"/>
            <a:ext cx="6012000" cy="1811813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Document title</a:t>
            </a:r>
            <a:endParaRPr lang="en-US" noProof="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54464" y="4208016"/>
            <a:ext cx="6012000" cy="1454784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 smtClean="0"/>
              <a:t>Author’s name and last name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054464" y="2942591"/>
            <a:ext cx="6012000" cy="112669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1800" i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800" i="1">
                <a:solidFill>
                  <a:schemeClr val="bg1"/>
                </a:solidFill>
              </a:defRPr>
            </a:lvl3pPr>
            <a:lvl4pPr marL="1371600" indent="0">
              <a:buNone/>
              <a:defRPr sz="1800" i="1">
                <a:solidFill>
                  <a:schemeClr val="bg1"/>
                </a:solidFill>
              </a:defRPr>
            </a:lvl4pPr>
            <a:lvl5pPr marL="1828800" indent="0"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 smtClean="0"/>
              <a:t>Subtitle</a:t>
            </a:r>
            <a:endParaRPr lang="en-US" noProof="0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054464" y="5674992"/>
            <a:ext cx="6012000" cy="746878"/>
          </a:xfrm>
          <a:prstGeom prst="rect">
            <a:avLst/>
          </a:prstGeom>
        </p:spPr>
        <p:txBody>
          <a:bodyPr lIns="0" tIns="0">
            <a:no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7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 smtClean="0"/>
              <a:t>Address</a:t>
            </a:r>
            <a:endParaRPr lang="en-US" noProof="0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7448550" y="0"/>
            <a:ext cx="4743450" cy="6858000"/>
          </a:xfrm>
          <a:custGeom>
            <a:avLst/>
            <a:gdLst>
              <a:gd name="connsiteX0" fmla="*/ 0 w 4743450"/>
              <a:gd name="connsiteY0" fmla="*/ 6858000 h 6858000"/>
              <a:gd name="connsiteX1" fmla="*/ 1185863 w 4743450"/>
              <a:gd name="connsiteY1" fmla="*/ 0 h 6858000"/>
              <a:gd name="connsiteX2" fmla="*/ 4743450 w 4743450"/>
              <a:gd name="connsiteY2" fmla="*/ 0 h 6858000"/>
              <a:gd name="connsiteX3" fmla="*/ 3557588 w 4743450"/>
              <a:gd name="connsiteY3" fmla="*/ 6858000 h 6858000"/>
              <a:gd name="connsiteX4" fmla="*/ 0 w 4743450"/>
              <a:gd name="connsiteY4" fmla="*/ 6858000 h 6858000"/>
              <a:gd name="connsiteX0" fmla="*/ 0 w 4743450"/>
              <a:gd name="connsiteY0" fmla="*/ 6858000 h 6858000"/>
              <a:gd name="connsiteX1" fmla="*/ 1185863 w 4743450"/>
              <a:gd name="connsiteY1" fmla="*/ 0 h 6858000"/>
              <a:gd name="connsiteX2" fmla="*/ 4743450 w 4743450"/>
              <a:gd name="connsiteY2" fmla="*/ 0 h 6858000"/>
              <a:gd name="connsiteX3" fmla="*/ 4740212 w 4743450"/>
              <a:gd name="connsiteY3" fmla="*/ 6851904 h 6858000"/>
              <a:gd name="connsiteX4" fmla="*/ 0 w 4743450"/>
              <a:gd name="connsiteY4" fmla="*/ 6858000 h 6858000"/>
              <a:gd name="connsiteX0" fmla="*/ 0 w 4743450"/>
              <a:gd name="connsiteY0" fmla="*/ 6858000 h 6858000"/>
              <a:gd name="connsiteX1" fmla="*/ 2825687 w 4743450"/>
              <a:gd name="connsiteY1" fmla="*/ 0 h 6858000"/>
              <a:gd name="connsiteX2" fmla="*/ 4743450 w 4743450"/>
              <a:gd name="connsiteY2" fmla="*/ 0 h 6858000"/>
              <a:gd name="connsiteX3" fmla="*/ 4740212 w 4743450"/>
              <a:gd name="connsiteY3" fmla="*/ 6851904 h 6858000"/>
              <a:gd name="connsiteX4" fmla="*/ 0 w 474345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3450" h="6858000">
                <a:moveTo>
                  <a:pt x="0" y="6858000"/>
                </a:moveTo>
                <a:lnTo>
                  <a:pt x="2825687" y="0"/>
                </a:lnTo>
                <a:lnTo>
                  <a:pt x="4743450" y="0"/>
                </a:lnTo>
                <a:cubicBezTo>
                  <a:pt x="4742371" y="2283968"/>
                  <a:pt x="4741291" y="4567936"/>
                  <a:pt x="4740212" y="6851904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the icon below to add a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08539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5416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416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3493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566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56DEE-ECD7-4857-92A6-90269DFA2DF5}" type="datetimeFigureOut">
              <a:rPr lang="en-US" noProof="0" smtClean="0"/>
              <a:t>10/12/2021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02961-D91A-442E-803D-6BE684C4B44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0943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56DEE-ECD7-4857-92A6-90269DFA2DF5}" type="datetimeFigureOut">
              <a:rPr lang="en-US" noProof="0" smtClean="0"/>
              <a:t>10/12/2021</a:t>
            </a:fld>
            <a:endParaRPr lang="en-US" noProof="0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02961-D91A-442E-803D-6BE684C4B44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7610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56DEE-ECD7-4857-92A6-90269DFA2DF5}" type="datetimeFigureOut">
              <a:rPr lang="en-US" noProof="0" smtClean="0"/>
              <a:t>10/12/2021</a:t>
            </a:fld>
            <a:endParaRPr lang="en-US" noProof="0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02961-D91A-442E-803D-6BE684C4B44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88619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 smtClean="0"/>
              <a:t>Click to add title</a:t>
            </a:r>
            <a:endParaRPr lang="en-US" noProof="0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56DEE-ECD7-4857-92A6-90269DFA2DF5}" type="datetimeFigureOut">
              <a:rPr lang="en-US" noProof="0" smtClean="0"/>
              <a:t>10/12/2021</a:t>
            </a:fld>
            <a:endParaRPr lang="en-US" noProof="0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02961-D91A-442E-803D-6BE684C4B44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8254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jelena.zivojinovic@univr.it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Special:BookSources/3-484-50250-9" TargetMode="External"/><Relationship Id="rId2" Type="http://schemas.openxmlformats.org/officeDocument/2006/relationships/hyperlink" Target="https://de.wikipedia.org/wiki/Guntram_A._Plang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4464" y="1362525"/>
            <a:ext cx="6964824" cy="1811813"/>
          </a:xfrm>
        </p:spPr>
        <p:txBody>
          <a:bodyPr>
            <a:normAutofit/>
          </a:bodyPr>
          <a:lstStyle/>
          <a:p>
            <a:r>
              <a:rPr lang="en-US" sz="2800" b="1" dirty="0"/>
              <a:t>The use of gerund in Rhaeto-Romance: a diachronic perspective</a:t>
            </a:r>
            <a:endParaRPr lang="nb-NO" sz="3600" b="1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54464" y="4078224"/>
            <a:ext cx="6012000" cy="407010"/>
          </a:xfrm>
        </p:spPr>
        <p:txBody>
          <a:bodyPr>
            <a:normAutofit/>
          </a:bodyPr>
          <a:lstStyle/>
          <a:p>
            <a:r>
              <a:rPr lang="nb-NO" sz="1800" dirty="0" smtClean="0">
                <a:latin typeface="+mj-lt"/>
              </a:rPr>
              <a:t>Jelena </a:t>
            </a:r>
            <a:r>
              <a:rPr lang="nb-NO" sz="1800" dirty="0" err="1" smtClean="0">
                <a:latin typeface="+mj-lt"/>
                <a:cs typeface="Times New Roman" panose="02020603050405020304" pitchFamily="18" charset="0"/>
              </a:rPr>
              <a:t>Živojinović</a:t>
            </a:r>
            <a:endParaRPr lang="nb-NO" sz="1800" dirty="0">
              <a:latin typeface="+mj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54464" y="4642242"/>
            <a:ext cx="6012000" cy="746878"/>
          </a:xfrm>
        </p:spPr>
        <p:txBody>
          <a:bodyPr/>
          <a:lstStyle/>
          <a:p>
            <a:r>
              <a:rPr lang="nb-NO" sz="1400" i="0" dirty="0" smtClean="0">
                <a:hlinkClick r:id="rId2"/>
              </a:rPr>
              <a:t>jelena.zivojinovic@univr.it</a:t>
            </a:r>
            <a:endParaRPr lang="nb-NO" sz="1400" i="0" dirty="0" smtClean="0"/>
          </a:p>
          <a:p>
            <a:endParaRPr lang="nb-NO" i="0" dirty="0" smtClean="0"/>
          </a:p>
          <a:p>
            <a:pPr>
              <a:spcBef>
                <a:spcPts val="0"/>
              </a:spcBef>
            </a:pPr>
            <a:endParaRPr lang="nb-NO" sz="1400" i="0" dirty="0" smtClean="0"/>
          </a:p>
          <a:p>
            <a:pPr>
              <a:spcBef>
                <a:spcPts val="0"/>
              </a:spcBef>
            </a:pPr>
            <a:endParaRPr lang="nb-NO" sz="1400" i="0" dirty="0"/>
          </a:p>
          <a:p>
            <a:pPr>
              <a:spcBef>
                <a:spcPts val="0"/>
              </a:spcBef>
            </a:pPr>
            <a:endParaRPr lang="nb-NO" sz="1400" i="0" dirty="0" smtClean="0"/>
          </a:p>
          <a:p>
            <a:r>
              <a:rPr lang="nb-NO" sz="1400" i="0" dirty="0" err="1" smtClean="0"/>
              <a:t>RoLinC</a:t>
            </a:r>
            <a:r>
              <a:rPr lang="nb-NO" sz="1400" i="0" dirty="0" smtClean="0"/>
              <a:t> seminars, 12 </a:t>
            </a:r>
            <a:r>
              <a:rPr lang="nb-NO" sz="1400" i="0" dirty="0" err="1" smtClean="0"/>
              <a:t>October</a:t>
            </a:r>
            <a:r>
              <a:rPr lang="nb-NO" sz="1400" i="0" dirty="0" smtClean="0"/>
              <a:t> 2021</a:t>
            </a:r>
            <a:endParaRPr lang="nb-NO" sz="1400" i="0" dirty="0"/>
          </a:p>
        </p:txBody>
      </p:sp>
      <p:pic>
        <p:nvPicPr>
          <p:cNvPr id="7" name="Picture 6" descr="Immagine correl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175" y="5411786"/>
            <a:ext cx="2876549" cy="110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67000" y="64484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08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2882" y="5934074"/>
            <a:ext cx="8526235" cy="809626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map is based on a narrow understanding of that language, following </a:t>
            </a: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de:Guntram A. Plangg"/>
              </a:rPr>
              <a:t>Guntram A. Plangg</a:t>
            </a: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Ladinisch: Interne Sprachgeschichte I. Grammatik</a:t>
            </a:r>
            <a:r>
              <a:rPr lang="it-IT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In: </a:t>
            </a:r>
            <a:r>
              <a:rPr lang="it-IT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Lexikon der Romanistischen Linguistik</a:t>
            </a: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III. Tübingen, Niemeyer 1989, </a:t>
            </a: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Special:BookSources/3-484-50250-9"/>
              </a:rPr>
              <a:t>ISBN 3-484-50250-9</a:t>
            </a: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p. 646–667</a:t>
            </a:r>
          </a:p>
          <a:p>
            <a:endParaRPr lang="nb-NO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203" y="599574"/>
            <a:ext cx="9203592" cy="493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7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Questione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ladina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nb-NO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Questione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ladina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an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academic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debate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composition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Rhaeto-Romance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languages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nb-N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unitarian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side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Krefeld 1994; Bauer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2007,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among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Romansh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form a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This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claim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dialectometrical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studies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make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extracted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from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linguistic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atlases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calculate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similarity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distance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among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dialects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negationist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 (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Pellegrini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1982,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1991 for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instance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Romansh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peripheral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varieties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Veneto and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Lombardo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phonological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morphological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correspondences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7796981" y="3500284"/>
            <a:ext cx="786580" cy="98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7202129" y="4449097"/>
            <a:ext cx="786580" cy="98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676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nb-N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provide</a:t>
            </a: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exhaustive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category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within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Romance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(from Latin to Present-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Rhaeto-Romance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buFontTx/>
              <a:buChar char="-"/>
            </a:pP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explanation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synchronic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Romansh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basis </a:t>
            </a:r>
            <a:r>
              <a:rPr lang="nb-N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nb-N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diachronic</a:t>
            </a: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</a:t>
            </a: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nb-N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355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Roadmap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Latin gerund as a starting point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Gerundial constructions in Late and Vulgar Latin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Gerundial constructions in Old Romance (Old Italian, Old French, Old Ladin/Friulan)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534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Roadmap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Latin gerund as a starting point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Gerundial constructions in Late and Vulgar Latin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Gerundial constructions in Old Romance (Old Italian, Old French, Old Ladin/Friulan)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 – methodology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Evidence from elicited and non-elicited data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 conclusions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5207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Latin </a:t>
            </a:r>
            <a:endParaRPr lang="nb-NO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99796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Latin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1134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Latin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a verbal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noun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appears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cases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genitive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dative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accusative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ablative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formed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present stem +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suffix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nb-NO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nb-NO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grammatical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case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morpheme</a:t>
            </a:r>
            <a:endParaRPr lang="nb-N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expresses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voice</a:t>
            </a:r>
            <a:endParaRPr lang="nb-N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 used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deponent verbs</a:t>
            </a: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it is in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complementary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category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infinitive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appears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or, more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restrictedly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in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position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17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1325563"/>
          </a:xfrm>
        </p:spPr>
        <p:txBody>
          <a:bodyPr>
            <a:normAutofit/>
          </a:bodyPr>
          <a:lstStyle/>
          <a:p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Latin</a:t>
            </a:r>
            <a:endParaRPr lang="nb-NO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2866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following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specification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predicate 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genitive</a:t>
            </a: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dative, though very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rare</a:t>
            </a:r>
          </a:p>
          <a:p>
            <a:pPr>
              <a:buFontTx/>
              <a:buChar char="-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 or aim via the accusative, when preceded by the preposition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adverbial function expressed through the ablative</a:t>
            </a: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874456"/>
              </p:ext>
            </p:extLst>
          </p:nvPr>
        </p:nvGraphicFramePr>
        <p:xfrm>
          <a:off x="7781924" y="3074194"/>
          <a:ext cx="3848101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3616">
                  <a:extLst>
                    <a:ext uri="{9D8B030D-6E8A-4147-A177-3AD203B41FA5}">
                      <a16:colId xmlns:a16="http://schemas.microsoft.com/office/drawing/2014/main" val="3874985168"/>
                    </a:ext>
                  </a:extLst>
                </a:gridCol>
                <a:gridCol w="2614485">
                  <a:extLst>
                    <a:ext uri="{9D8B030D-6E8A-4147-A177-3AD203B41FA5}">
                      <a16:colId xmlns:a16="http://schemas.microsoft.com/office/drawing/2014/main" val="3048414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Nom.</a:t>
                      </a:r>
                      <a:endParaRPr lang="nb-NO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Utile</a:t>
                      </a:r>
                      <a:r>
                        <a:rPr lang="nb-NO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est </a:t>
                      </a:r>
                      <a:r>
                        <a:rPr lang="nb-NO" b="1" i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audire</a:t>
                      </a:r>
                      <a:endParaRPr lang="nb-NO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296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Gen.</a:t>
                      </a:r>
                      <a:endParaRPr lang="nb-NO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Cupiditas</a:t>
                      </a:r>
                      <a:r>
                        <a:rPr lang="nb-NO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audiendi</a:t>
                      </a:r>
                      <a:endParaRPr lang="nb-NO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70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Dat.</a:t>
                      </a:r>
                      <a:endParaRPr lang="nb-NO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Operam</a:t>
                      </a:r>
                      <a:r>
                        <a:rPr lang="nb-NO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dare</a:t>
                      </a:r>
                      <a:r>
                        <a:rPr lang="nb-NO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audiendo</a:t>
                      </a:r>
                      <a:endParaRPr lang="nb-NO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15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</a:t>
                      </a:r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nb-NO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Paratus</a:t>
                      </a:r>
                      <a:r>
                        <a:rPr lang="nb-NO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</a:t>
                      </a:r>
                      <a:r>
                        <a:rPr lang="nb-NO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b="1" i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audiendum</a:t>
                      </a:r>
                      <a:endParaRPr lang="nb-NO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605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Abl.</a:t>
                      </a:r>
                      <a:endParaRPr lang="nb-NO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nb-NO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Audiendo</a:t>
                      </a:r>
                      <a:r>
                        <a:rPr lang="nb-NO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b="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discimus</a:t>
                      </a:r>
                      <a:endParaRPr lang="nb-NO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8455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031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1325563"/>
          </a:xfrm>
        </p:spPr>
        <p:txBody>
          <a:bodyPr>
            <a:normAutofit/>
          </a:bodyPr>
          <a:lstStyle/>
          <a:p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Latin –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competitors</a:t>
            </a:r>
            <a:endParaRPr lang="nb-NO" sz="4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300019"/>
              </p:ext>
            </p:extLst>
          </p:nvPr>
        </p:nvGraphicFramePr>
        <p:xfrm>
          <a:off x="240263" y="1527645"/>
          <a:ext cx="11711474" cy="5003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635">
                  <a:extLst>
                    <a:ext uri="{9D8B030D-6E8A-4147-A177-3AD203B41FA5}">
                      <a16:colId xmlns:a16="http://schemas.microsoft.com/office/drawing/2014/main" val="3879435897"/>
                    </a:ext>
                  </a:extLst>
                </a:gridCol>
                <a:gridCol w="1349871">
                  <a:extLst>
                    <a:ext uri="{9D8B030D-6E8A-4147-A177-3AD203B41FA5}">
                      <a16:colId xmlns:a16="http://schemas.microsoft.com/office/drawing/2014/main" val="1783543210"/>
                    </a:ext>
                  </a:extLst>
                </a:gridCol>
                <a:gridCol w="9255968">
                  <a:extLst>
                    <a:ext uri="{9D8B030D-6E8A-4147-A177-3AD203B41FA5}">
                      <a16:colId xmlns:a16="http://schemas.microsoft.com/office/drawing/2014/main" val="1066427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</a:t>
                      </a:r>
                      <a:endParaRPr lang="nb-NO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Function</a:t>
                      </a:r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CL</a:t>
                      </a:r>
                      <a:endParaRPr lang="nb-NO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</a:t>
                      </a:r>
                      <a:r>
                        <a:rPr lang="nb-NO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competitor</a:t>
                      </a:r>
                      <a:endParaRPr lang="nb-NO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320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Genitive</a:t>
                      </a:r>
                      <a:endParaRPr lang="nb-NO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specification</a:t>
                      </a:r>
                      <a:endParaRPr lang="nb-NO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Gerundive</a:t>
                      </a:r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(e.g.</a:t>
                      </a:r>
                      <a:r>
                        <a:rPr lang="nb-NO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Hostibus spes potiendi oppidi discessit ‘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enemies lost hope of </a:t>
                      </a:r>
                      <a:r>
                        <a:rPr lang="nb-NO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taking over </a:t>
                      </a:r>
                      <a:r>
                        <a:rPr lang="nb-NO" sz="1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town</a:t>
                      </a:r>
                      <a:r>
                        <a:rPr lang="nb-NO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it-IT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</a:t>
                      </a:r>
                    </a:p>
                    <a:p>
                      <a:pPr algn="just"/>
                      <a:r>
                        <a:rPr lang="it-IT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‘ passive voice; expresses necessity</a:t>
                      </a:r>
                      <a:endParaRPr lang="nb-NO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7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Dative</a:t>
                      </a:r>
                      <a:endParaRPr lang="nb-NO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purpose</a:t>
                      </a:r>
                      <a:endParaRPr lang="nb-NO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Gerundive</a:t>
                      </a:r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(e.g. </a:t>
                      </a:r>
                      <a:r>
                        <a:rPr lang="nb-NO" sz="1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Ti. Gracchus [...] </a:t>
                      </a:r>
                      <a:r>
                        <a:rPr lang="nb-NO" sz="1400" b="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triumviros</a:t>
                      </a:r>
                      <a:r>
                        <a:rPr lang="nb-NO" sz="1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agris</a:t>
                      </a:r>
                      <a:r>
                        <a:rPr lang="nb-NO" sz="1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dividendis</a:t>
                      </a:r>
                      <a:r>
                        <a:rPr lang="nb-NO" sz="1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coloniisque</a:t>
                      </a:r>
                      <a:r>
                        <a:rPr lang="nb-NO" sz="1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deducendis</a:t>
                      </a:r>
                      <a:r>
                        <a:rPr lang="nb-NO" sz="1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creavit</a:t>
                      </a:r>
                      <a:r>
                        <a:rPr lang="nb-NO" sz="1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[...]</a:t>
                      </a:r>
                      <a:r>
                        <a:rPr lang="nb-NO" sz="1400" b="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‘Tiberius Gracchus </a:t>
                      </a:r>
                      <a:r>
                        <a:rPr lang="nb-NO" sz="14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appointed</a:t>
                      </a:r>
                      <a:r>
                        <a:rPr lang="nb-NO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triumvirs to </a:t>
                      </a:r>
                      <a:r>
                        <a:rPr lang="nb-NO" sz="14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divide</a:t>
                      </a:r>
                      <a:r>
                        <a:rPr lang="nb-NO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fields</a:t>
                      </a:r>
                      <a:r>
                        <a:rPr lang="nb-NO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to </a:t>
                      </a:r>
                      <a:r>
                        <a:rPr lang="nb-NO" sz="14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establish</a:t>
                      </a:r>
                      <a:r>
                        <a:rPr lang="nb-NO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colonies</a:t>
                      </a:r>
                      <a:r>
                        <a:rPr lang="nb-NO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’)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‘ passive voice; expresses necessity</a:t>
                      </a:r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2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Accusative</a:t>
                      </a:r>
                      <a:endParaRPr lang="nb-NO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purpose /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direction</a:t>
                      </a:r>
                      <a:endParaRPr lang="nb-NO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 + </a:t>
                      </a:r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Gerundive</a:t>
                      </a:r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(e.g. </a:t>
                      </a:r>
                      <a:r>
                        <a:rPr lang="en-US" sz="1400" b="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Catilina</a:t>
                      </a:r>
                      <a:r>
                        <a:rPr lang="en-US" sz="1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erat</a:t>
                      </a:r>
                      <a:r>
                        <a:rPr lang="en-US" sz="1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paratus</a:t>
                      </a:r>
                      <a:r>
                        <a:rPr lang="en-US" sz="1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ad </a:t>
                      </a:r>
                      <a:r>
                        <a:rPr lang="en-US" sz="1400" b="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dissimulanda</a:t>
                      </a:r>
                      <a:r>
                        <a:rPr lang="en-US" sz="1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omnia</a:t>
                      </a:r>
                      <a:r>
                        <a:rPr lang="en-US" sz="1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sz="14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Catiline</a:t>
                      </a:r>
                      <a:r>
                        <a:rPr lang="en-US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was ready to hide everything’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‘ passive voice; expresses necessity</a:t>
                      </a:r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019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Ablative</a:t>
                      </a:r>
                      <a:endParaRPr lang="nb-NO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adverbial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function</a:t>
                      </a:r>
                      <a:endParaRPr lang="nb-NO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Gerundive</a:t>
                      </a:r>
                      <a:r>
                        <a:rPr lang="nb-NO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(e.g. </a:t>
                      </a:r>
                      <a:r>
                        <a:rPr lang="en-US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Omnis </a:t>
                      </a:r>
                      <a:r>
                        <a:rPr lang="en-US" sz="14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loquendi</a:t>
                      </a:r>
                      <a:r>
                        <a:rPr lang="en-US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elegantia</a:t>
                      </a:r>
                      <a:r>
                        <a:rPr lang="en-US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[...] </a:t>
                      </a:r>
                      <a:r>
                        <a:rPr lang="en-US" sz="14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augetur</a:t>
                      </a:r>
                      <a:r>
                        <a:rPr lang="en-US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legendis</a:t>
                      </a:r>
                      <a:r>
                        <a:rPr lang="en-US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oratoribus</a:t>
                      </a:r>
                      <a:r>
                        <a:rPr lang="en-US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et </a:t>
                      </a:r>
                      <a:r>
                        <a:rPr lang="en-US" sz="14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poetis</a:t>
                      </a:r>
                      <a:r>
                        <a:rPr lang="en-US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‘Every elegance of speech is  </a:t>
                      </a:r>
                      <a:r>
                        <a:rPr lang="en-US" sz="140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nhanced</a:t>
                      </a:r>
                      <a:r>
                        <a:rPr lang="en-US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by reading oratories and poets’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‘ passive voice; expresses necessity</a:t>
                      </a:r>
                      <a:endParaRPr lang="nb-NO" sz="1400" b="0" i="0" u="none" strike="noStrike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Ablativus</a:t>
                      </a:r>
                      <a:r>
                        <a:rPr lang="nb-NO" sz="14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absolutus</a:t>
                      </a:r>
                      <a:r>
                        <a:rPr lang="nb-NO" sz="14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(e.g. 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de causa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faciebat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quod cum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tanta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multitudine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hostium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praesertim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eo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absente qui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summam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imperii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teneret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nisi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aequo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loco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aut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oportunitate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aliqua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data legato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dimicandum</a:t>
                      </a:r>
                      <a:r>
                        <a:rPr lang="en-US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non </a:t>
                      </a:r>
                      <a:r>
                        <a:rPr lang="en-US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existimabat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‘He did this for this reason because he thought that with such a great multitude of enemies, especially the one who had the supreme command being absent, one should not fight as a lieutenant except in an appropriate place and given some security.)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‘ syntactically unconnected structure (to the main clause)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Participium</a:t>
                      </a:r>
                      <a:r>
                        <a:rPr lang="en-US" sz="14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coniunctum</a:t>
                      </a:r>
                      <a:endParaRPr lang="en-US" sz="1400" b="1" i="0" u="none" strike="noStrike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nb-NO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(e.g. </a:t>
                      </a:r>
                      <a:r>
                        <a:rPr lang="nb-NO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breui</a:t>
                      </a:r>
                      <a:r>
                        <a:rPr lang="nb-NO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deinde</a:t>
                      </a:r>
                      <a:r>
                        <a:rPr lang="nb-NO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ceteros</a:t>
                      </a:r>
                      <a:r>
                        <a:rPr lang="nb-NO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tutores</a:t>
                      </a:r>
                      <a:r>
                        <a:rPr lang="nb-NO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summouet</a:t>
                      </a:r>
                      <a:r>
                        <a:rPr lang="nb-NO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Adranodorus</a:t>
                      </a:r>
                      <a:r>
                        <a:rPr lang="nb-NO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nb-NO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iuuenem</a:t>
                      </a:r>
                      <a:r>
                        <a:rPr lang="nb-NO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i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iam</a:t>
                      </a:r>
                      <a:r>
                        <a:rPr lang="nb-NO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BR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esse </a:t>
                      </a:r>
                      <a:r>
                        <a:rPr lang="pt-BR" sz="1400" b="1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dictitans </a:t>
                      </a:r>
                      <a:r>
                        <a:rPr lang="pt-BR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Hieronymum ac regni potentem; </a:t>
                      </a:r>
                      <a:r>
                        <a:rPr lang="pt-BR" sz="1400" b="1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deponendo</a:t>
                      </a:r>
                      <a:r>
                        <a:rPr lang="pt-BR" sz="1400" b="0" i="1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que tutelam ipse </a:t>
                      </a:r>
                      <a:r>
                        <a:rPr lang="pt-BR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Subsequently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Adranodorus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dismissed the other tutors, saying that Hieronymus was by now a young man already capable of reigning; he himself then, by renouncing protection’)</a:t>
                      </a:r>
                    </a:p>
                    <a:p>
                      <a:pPr algn="just"/>
                      <a:r>
                        <a:rPr lang="en-US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 a different </a:t>
                      </a:r>
                      <a:r>
                        <a:rPr lang="en-US" sz="14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morpho</a:t>
                      </a:r>
                      <a:r>
                        <a:rPr lang="en-US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-syntactic arrangement</a:t>
                      </a:r>
                      <a:endParaRPr lang="nb-NO" sz="1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201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683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participle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Late and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Vulgar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Latin</a:t>
            </a:r>
            <a:endParaRPr lang="nb-NO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44225" cy="4351338"/>
          </a:xfrm>
        </p:spPr>
        <p:txBody>
          <a:bodyPr>
            <a:normAutofit/>
          </a:bodyPr>
          <a:lstStyle/>
          <a:p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Lack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domain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Late Latin</a:t>
            </a:r>
          </a:p>
          <a:p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Converbialization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gradual loss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genitive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dative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accusative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case. The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ablative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survives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adverbial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Appearence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participial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constructions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nominative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accusative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mainly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expressing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time and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cause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(cf.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Väänänen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1985: 283)</a:t>
            </a: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1)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nascente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vulnus</a:t>
            </a:r>
            <a:endParaRPr lang="nb-N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be-born.PP.ABL.SG  wound.NOM.SG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‘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wound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appears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  <a:p>
            <a:pPr marL="0" indent="0">
              <a:spcBef>
                <a:spcPts val="0"/>
              </a:spcBef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bare present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participle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crystallizes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adjectival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57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2750"/>
            <a:ext cx="10515600" cy="1325563"/>
          </a:xfrm>
        </p:spPr>
        <p:txBody>
          <a:bodyPr>
            <a:normAutofit/>
          </a:bodyPr>
          <a:lstStyle/>
          <a:p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Vulgar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Latin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innovations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75" y="2120900"/>
            <a:ext cx="10515600" cy="4351338"/>
          </a:xfrm>
        </p:spPr>
        <p:txBody>
          <a:bodyPr>
            <a:normAutofit/>
          </a:bodyPr>
          <a:lstStyle/>
          <a:p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juxtaposed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stative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verb +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participle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anticipate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grammaticalized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progressive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periphrasis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(cf.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Bertinetto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2000)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en-US" sz="2000" i="1" dirty="0"/>
              <a:t> </a:t>
            </a:r>
            <a:endParaRPr lang="en-US" sz="2000" i="1" dirty="0" smtClean="0"/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imperfective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participle</a:t>
            </a: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2)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[...]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gemens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et     tremens  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eris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[...] </a:t>
            </a: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‘You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be moaning and trembling [...]'</a:t>
            </a: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esse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ablative 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gerundive  </a:t>
            </a: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3) […] </a:t>
            </a:r>
            <a:r>
              <a:rPr lang="it-IT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erat  Darius vociferando et   congregando multitudinem </a:t>
            </a:r>
            <a:endParaRPr lang="it-IT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Darius was shouting and gathering the people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72251" y="2924175"/>
            <a:ext cx="58197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imperfective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participle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4) […]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stabant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autem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[…]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scribae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constanter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accusantes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[…] </a:t>
            </a: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'Thus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[...] the scribes were constantly accusing him [...]'</a:t>
            </a: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ablative gerundive</a:t>
            </a: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5) </a:t>
            </a:r>
            <a:r>
              <a:rPr lang="en-US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stetit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dux   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diu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cunctando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[…] </a:t>
            </a: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'The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chief was hesitating for a long while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[...]'</a:t>
            </a: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719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Old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Romance</a:t>
            </a:r>
            <a:endParaRPr lang="nb-NO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6679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glance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Old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Italian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over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participial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adnominal (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participium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coniuctum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predicative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(cf. De Roberto 2013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6) 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al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palagio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giunte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assai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buona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ora,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ancora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quivi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trovarono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giovani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giucando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dove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lasciati</a:t>
            </a:r>
            <a:endParaRPr lang="nb-N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gli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avevano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VI,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33, p.781)</a:t>
            </a:r>
          </a:p>
          <a:p>
            <a:pPr marL="0" indent="0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(because they) arrived early at the palace, they found the young people still playing (who 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were still playing / while they were still playing), where they had left them’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nb-N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606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glance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Old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Italian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takes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over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participial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adnominal (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participium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coniuctum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predicative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(cf. De Roberto 2013):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6) 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al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palagio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giunte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assai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buona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ora,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ancora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quivi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trovarono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giovani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giucando</a:t>
            </a:r>
            <a:r>
              <a:rPr lang="nb-NO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dove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lasciati</a:t>
            </a:r>
            <a:endParaRPr lang="nb-N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gli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avevano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VI,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Concl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33, p.781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(because they) arrived early at the palace, they found the young people still playing (who 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were still playing / while they were still playing), where they had left them’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ovelaps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category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infinitive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used as a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substantival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element, as a verbal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complement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without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preposition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in an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argumentative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circumstantial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clause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preceded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a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preposition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7) 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so’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cusì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desfatto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en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tutto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escuntraffatto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onn’omo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mette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pagura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vedenno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Iacopone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VII, 158-162)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‘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 am so prostrate, all deformed, that every man is afraid 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seeing my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shape.’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80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glance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Old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Italian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lnSpcReduction="10000"/>
          </a:bodyPr>
          <a:lstStyle/>
          <a:p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takes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over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participial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adnominal (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participium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coniuctum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predicative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</a:t>
            </a:r>
            <a:endParaRPr lang="nb-N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(cf. De Roberto 2013):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6) 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al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palagio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giunte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assai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buona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ora,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ancora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quivi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trovarono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giovani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giucando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dove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lasciati</a:t>
            </a:r>
            <a:endParaRPr lang="nb-N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gli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avevano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VI,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Concl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33, p.781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‘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(because they) arrived early at the palace, they found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young people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playing (who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were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playing / while they were still playing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where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had left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them’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used in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juxtapositions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stative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/motion verb: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8) 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ti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piaccia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gradir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 sua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venuta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libertà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 </a:t>
            </a:r>
            <a:r>
              <a:rPr lang="nb-NO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cercando</a:t>
            </a:r>
            <a:r>
              <a:rPr lang="nb-NO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ch’è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sì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/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come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 lei vita </a:t>
            </a:r>
          </a:p>
          <a:p>
            <a:pPr marL="0" indent="0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rifiuta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(Dante,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Purg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1, 70-72)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‘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welcome her arrival: she is looking for freedom, which is so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precious, as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anyone who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sacrifices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life knows well.’</a:t>
            </a:r>
            <a:endParaRPr lang="nb-N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457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glance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Old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Italian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takes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over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participial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adnominal (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participium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coniuctum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predicative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</a:t>
            </a:r>
            <a:endParaRPr lang="nb-N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(cf. De Roberto 2013):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6) 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al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palagio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giunte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assai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buona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ora,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ancora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quivi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trovarono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giovani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giucando</a:t>
            </a:r>
            <a:r>
              <a:rPr lang="nb-NO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dove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lasciati</a:t>
            </a:r>
            <a:endParaRPr lang="nb-N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gli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avevano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VI,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Concl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33, p.781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‘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(because they) arrived early at the palace, they found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young people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playing (who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were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playing / while they were still playing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where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had left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them’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compromise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standing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fully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absolute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an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adjunct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9) 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moglie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Nerone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amò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molto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teneramente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ed </a:t>
            </a:r>
            <a:r>
              <a:rPr lang="nb-NO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essendo</a:t>
            </a:r>
            <a:r>
              <a:rPr lang="nb-NO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[la </a:t>
            </a:r>
            <a:r>
              <a:rPr lang="nb-NO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moglie</a:t>
            </a:r>
            <a:r>
              <a:rPr lang="nb-NO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nb-NO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gravida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ciclo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[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Nerone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l’uccise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Fiori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16-18)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‘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Nero loved his second wife dearly and being the wife pregnant,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Nero killed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with a kick.’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855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glance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Old French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French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displays a hybrid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-ant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incorporating both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functions of the CL ablative gerund and present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participle 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displaying a neutralized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theme vowel which absorbs all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conjugations.</a:t>
            </a:r>
          </a:p>
          <a:p>
            <a:pPr marL="0" indent="0" algn="just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10)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evons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tout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estre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lui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creant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Boron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2328, cf. Jensen 2012:325)</a:t>
            </a: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‘we must all believe in him’</a:t>
            </a:r>
          </a:p>
          <a:p>
            <a:pPr marL="0" indent="0" algn="just">
              <a:buNone/>
            </a:pP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714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glance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Old French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French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displays a hybrid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-ant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incorporating both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functions of the CL ablative gerund and present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participle 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displaying a neutralized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theme vowel which absorbs all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conjugations.</a:t>
            </a:r>
          </a:p>
          <a:p>
            <a:pPr marL="0" indent="0" algn="just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10)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evons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tout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estre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lui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creant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Boron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2328, cf. Jensen 2012:325)</a:t>
            </a: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‘we must all believe in him’</a:t>
            </a:r>
          </a:p>
          <a:p>
            <a:pPr marL="0" indent="0" algn="just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also find absolute gerundial constructions, such as:</a:t>
            </a:r>
          </a:p>
          <a:p>
            <a:pPr marL="0" indent="0" algn="just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11)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paiz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requerre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desirant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au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duc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tramis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message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Ducs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Normandie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10928-10929,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cf.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Aspland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1972:50)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‘Since they wanted to ask for peace, they sent their messenger to the duke’</a:t>
            </a:r>
          </a:p>
          <a:p>
            <a:pPr marL="0" indent="0" algn="just">
              <a:buNone/>
            </a:pPr>
            <a:endParaRPr lang="nb-N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948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glance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Old French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French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displays a hybrid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-ant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incorporating both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functions of the CL ablative gerund and present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participle 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displaying a neutralized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theme vowel which absorbs all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conjugations.</a:t>
            </a:r>
          </a:p>
          <a:p>
            <a:pPr marL="0" indent="0" algn="just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10)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evons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tout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estre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lui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creant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Boron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2328, cf. Jensen 2012:325)</a:t>
            </a: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‘we must all believe in him’</a:t>
            </a:r>
          </a:p>
          <a:p>
            <a:pPr marL="0" indent="0" algn="just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motion verb +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such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as: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12)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Looïs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s’en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vait</a:t>
            </a:r>
            <a:r>
              <a:rPr lang="nb-NO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fuiant</a:t>
            </a:r>
            <a:r>
              <a:rPr lang="nb-NO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pié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Couronnement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2311, cf.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Aspland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1968)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‘Louis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flees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foot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452308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glance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Old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893552" cy="50323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nb-N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Old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Rhaeto-Romance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very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scarse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Among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few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existing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traces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adverbial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Old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13)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Questo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 é lu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miò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articul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ch’iò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sint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lu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chiamin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Stephin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circha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un’hora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notte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iò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domandai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al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Chargenl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soldi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40.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Notary act by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Valvasone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 217; cf.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Casalicchio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2016a:11)</a:t>
            </a: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‘This is my act, namely that I, while I was on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Stephin’s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path at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one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 after sunset, I asked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to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Chargenl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 money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coins’</a:t>
            </a:r>
            <a:endParaRPr lang="nb-N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966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glance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Old </a:t>
            </a:r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nb-NO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893552" cy="50323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nb-N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Old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hand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exhibits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complement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syncretic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–an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form:</a:t>
            </a:r>
          </a:p>
          <a:p>
            <a:pPr marL="0" indent="0" algn="just">
              <a:buNone/>
            </a:pPr>
            <a:endParaRPr lang="nb-N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14) 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udóa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káter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seniaures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tlupán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tšofes</a:t>
            </a:r>
            <a:r>
              <a:rPr lang="nb-N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Lardschneider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1909)</a:t>
            </a:r>
          </a:p>
          <a:p>
            <a:pPr marL="0" indent="0" algn="just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‘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men were seen picking flowers’ lit. ’One saw four men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picking (while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were picking / who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were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picking)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flowers’</a:t>
            </a:r>
            <a:endParaRPr lang="nb-N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533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Present-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Rhaeto-Romance</a:t>
            </a:r>
            <a:endParaRPr lang="nb-NO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1891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gerund in Ladin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romanLcPeriod"/>
            </a:pP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ADVERBIAL USE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 Ladin gerund is used in the adverbial function (despite its relatively low productivity) to 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express manner, cause or time.</a:t>
            </a:r>
          </a:p>
          <a:p>
            <a:pPr marL="0" indent="0">
              <a:buNone/>
            </a:pPr>
            <a:endParaRPr lang="it-IT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533" y="3388903"/>
            <a:ext cx="601027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gerund in Ladin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romanLcPeriod"/>
            </a:pP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ADVERBIAL USE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 Ladin gerund is used in the adverbial function (despite its relatively low productivity) to 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express manner, cause or time.</a:t>
            </a:r>
          </a:p>
          <a:p>
            <a:pPr marL="0" indent="0">
              <a:buNone/>
            </a:pPr>
            <a:endParaRPr lang="it-IT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90" y="3438986"/>
            <a:ext cx="6019800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5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gerund in Ladin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    PERCEPTIVE CONSTRUCTIONS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 Ladin gerund is used in perceptive constructions </a:t>
            </a:r>
            <a:r>
              <a:rPr lang="nb-NO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exclusively</a:t>
            </a:r>
            <a:r>
              <a:rPr lang="nb-NO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b-NO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verbs </a:t>
            </a:r>
            <a:r>
              <a:rPr lang="it-IT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udëi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see’, </a:t>
            </a:r>
          </a:p>
          <a:p>
            <a:pPr marL="0" indent="0">
              <a:buNone/>
            </a:pPr>
            <a:r>
              <a:rPr lang="it-IT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audì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hear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’, </a:t>
            </a:r>
            <a:r>
              <a:rPr lang="it-IT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sentì</a:t>
            </a: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smell’ or ‘to touch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(cf. Casalicchio 2011, 2013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it-IT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572" y="3431458"/>
            <a:ext cx="3230231" cy="106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gerund in Ladin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   ATTRIBUTIVE FUNCTION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 Ladin attributive functions is expressed via the –</a:t>
            </a:r>
            <a:r>
              <a:rPr lang="it-IT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 which is likely to be the outcome 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of a phonological reduction resulting in the gerund/present participle overlap.</a:t>
            </a:r>
          </a:p>
          <a:p>
            <a:pPr marL="0" indent="0">
              <a:buNone/>
            </a:pPr>
            <a:endParaRPr lang="it-IT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 </a:t>
            </a:r>
            <a:r>
              <a:rPr lang="it-IT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’è          vegnù co    la       mans  scorlan.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AUX  came   with DET  hand  GER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‘He came with empty hands’                          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(Fassano)</a:t>
            </a:r>
          </a:p>
          <a:p>
            <a:pPr marL="0" indent="0">
              <a:buNone/>
            </a:pPr>
            <a:endParaRPr lang="it-IT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37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gerund in Romansh 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11058144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LcPeriod"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ADVERBIAL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 adverbial gerund in Romansh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indicates a </a:t>
            </a: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circumstance or time.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not highly productive.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229" y="3442478"/>
            <a:ext cx="6333607" cy="95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gerund in Romansh 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1105814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    PERCEPTIVE CONSTRUCTIONS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perceptive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gerunds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normally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preceded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by a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preposition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3460985"/>
            <a:ext cx="7320840" cy="184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5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gerund in Romansh 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1105814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   ATTRIBUTIVE FUNCTION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The attributive function of the gerund in Romansh indicates an overlap between the gerundial and the 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participial suffix.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279" y="3464181"/>
            <a:ext cx="5972175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gerund in Friulan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romanLcPeriod"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ADVERBIAL USE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The adverbial gerund in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indicates a </a:t>
            </a: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circumstance, time, cause or condition.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 </a:t>
            </a: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highly 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productive form.</a:t>
            </a:r>
          </a:p>
          <a:p>
            <a:pPr marL="0" indent="0">
              <a:buNone/>
            </a:pP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670" y="3392129"/>
            <a:ext cx="6546361" cy="196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5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gerund in Friulan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    ATTRIBUTIVE </a:t>
            </a: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The 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attributive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nb-NO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once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again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indication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present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participle-gerund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nb-NO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nb-NO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syncretism</a:t>
            </a:r>
            <a:r>
              <a:rPr lang="nb-NO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64" y="3447117"/>
            <a:ext cx="7098134" cy="250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gerund in Friulan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   PROGRESSIVE PERIPHRASIS   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Friulan makes use of a grammaticalized gerundial progressive periphrasis.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173" y="3097161"/>
            <a:ext cx="6612344" cy="167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3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63275" cy="435133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corpora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nb-N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fieldwork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data (Moral),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gathered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3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areas: 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Val Badia and Val di Fassa (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Badiotto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Fassano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varieties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 Udine (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Friulano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Canton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Grisons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(Swiss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Romansh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A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written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data (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Mitten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A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Diachro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2630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965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nb-NO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gathered</a:t>
            </a:r>
            <a:r>
              <a:rPr lang="nb-NO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through</a:t>
            </a:r>
            <a:r>
              <a:rPr lang="nb-NO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fieldwork</a:t>
            </a:r>
            <a:r>
              <a:rPr lang="nb-NO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nb-NO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translation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task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from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Italian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German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speaker’s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variety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964568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9657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nb-NO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gathered</a:t>
            </a:r>
            <a:r>
              <a:rPr lang="nb-NO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through</a:t>
            </a:r>
            <a:r>
              <a:rPr lang="nb-NO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fieldwork</a:t>
            </a:r>
            <a:r>
              <a:rPr lang="nb-NO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nb-NO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translation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task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from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Italian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German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speaker’s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variety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nb-NO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test:</a:t>
            </a:r>
          </a:p>
          <a:p>
            <a:pPr>
              <a:buFontTx/>
              <a:buChar char="-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sentences, involving subordination, non-finite input</a:t>
            </a:r>
          </a:p>
          <a:p>
            <a:pPr>
              <a:buFontTx/>
              <a:buChar char="-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clause: progressive periphrasis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10)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 mangiando un pezzo di torta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‘I am eating a piece of cake’</a:t>
            </a:r>
          </a:p>
          <a:p>
            <a:pPr>
              <a:buFontTx/>
              <a:buChar char="-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Subordinate clause: adverbial function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11)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Leggendo il giornale, sono venuto a conoscenza della grande vittoria </a:t>
            </a:r>
          </a:p>
          <a:p>
            <a:pPr marL="0" indent="0">
              <a:buNone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di Valentino Rossi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‘I came across Valentino Rossi’s victory by reading the newspapers’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3693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06150" cy="4965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Friulan and Swiss 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Romansh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test: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-12 sentences, also involving subordination, perceptive constructions, the use of infinitive </a:t>
            </a: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15)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Vincere un Oscar è il sogno di ogni attore.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Winning an Oscar is every actor’s dream.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16)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Ogni pomeriggio guardo i ragazzi giocare dal mio balcone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afternoon I watch the kids play from my balcony’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17)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Stavo guardando la televisione quando ho sentito un rumore sospetto.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‘I was watching TV when I heard a suspicious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noise’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Corpus </a:t>
            </a:r>
            <a:r>
              <a:rPr lang="nb-NO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nb-NO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written</a:t>
            </a:r>
            <a:r>
              <a:rPr lang="nb-NO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data</a:t>
            </a:r>
          </a:p>
          <a:p>
            <a:pPr marL="0" indent="0">
              <a:buNone/>
            </a:pP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genres (120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total): a.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newspapers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articles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b.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articles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c.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d.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literary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texts</a:t>
            </a:r>
            <a:r>
              <a:rPr lang="nb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6728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536" y="2303653"/>
            <a:ext cx="10515600" cy="1325563"/>
          </a:xfrm>
        </p:spPr>
        <p:txBody>
          <a:bodyPr/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7506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3237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Moral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shows a general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preference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alternative non-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finite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(e.g.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prepositional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infinitives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or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finite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gerundial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 Ita. Ho sporcato i pantaloni sedendomi sul pavimento.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Lad.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m       ’à        ijiè    la     braie  </a:t>
            </a:r>
            <a:r>
              <a:rPr 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canche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mo      son    sontada jò       por funz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I REFL  AUX  dirty DET pants when    I REFL AUX sat         down for  floor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‘I dirtied my pants by sitting on the floor’      (Badiotto)</a:t>
            </a:r>
          </a:p>
          <a:p>
            <a:pPr marL="0" indent="0">
              <a:buNone/>
            </a:pP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9)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Ridendo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scherzando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già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3 di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Lad.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 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grignar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e      a  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scherzar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l’é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le      3 de not!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to  laugh.INF and to  joke.INF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it_is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already DET 3 of  night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‘Laughing and joking (to laugh and to joke) it is already 3am (of the night)’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Fassano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38434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progressive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periphrasis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written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It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semantically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encodes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>
              <a:buNone/>
            </a:pP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progressive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aspect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rather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morpho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-)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syntactically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ts val="0"/>
              </a:spcBef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10) </a:t>
            </a: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Ita. Sto mangiando un pezzo di torta.</a:t>
            </a:r>
          </a:p>
          <a:p>
            <a:pPr marL="0" lvl="0" indent="0" defTabSz="457200">
              <a:spcBef>
                <a:spcPts val="0"/>
              </a:spcBef>
              <a:buNone/>
            </a:pP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Lad. I mangi              en toch   de turta.</a:t>
            </a:r>
          </a:p>
          <a:p>
            <a:pPr marL="0" indent="0" defTabSz="457200">
              <a:spcBef>
                <a:spcPts val="0"/>
              </a:spcBef>
              <a:buNone/>
            </a:pP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I eat.PRES.1SG a   piece of  cake</a:t>
            </a:r>
          </a:p>
          <a:p>
            <a:pPr marL="0" lvl="0" indent="0" defTabSz="457200">
              <a:spcBef>
                <a:spcPts val="0"/>
              </a:spcBef>
              <a:buNone/>
            </a:pP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‘I am eating a piece of cake’                        (Badiotto)</a:t>
            </a:r>
          </a:p>
          <a:p>
            <a:pPr marL="0" lvl="0" indent="0" defTabSz="457200">
              <a:spcBef>
                <a:spcPts val="0"/>
              </a:spcBef>
              <a:buNone/>
            </a:pPr>
            <a:endParaRPr lang="it-IT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11)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Stavo andando in bici quando ha cominciato a piovere.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je                     cun  la   roda canche al à       metü man da  pluvëi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 go.PRES.1SG with the bike  when   it AUX put    hand to  rain.INF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‘I was riding my bike when it started raining’      (Badiotto)</a:t>
            </a:r>
          </a:p>
          <a:p>
            <a:pPr marL="0" lvl="0" indent="0" defTabSz="457200">
              <a:spcBef>
                <a:spcPts val="0"/>
              </a:spcBef>
              <a:buNone/>
            </a:pPr>
            <a:endParaRPr lang="it-IT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5409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1825625"/>
            <a:ext cx="11601449" cy="4660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Traditional gerund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occurs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predominantly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adverbial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non-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elicited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written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Mitten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it-IT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12) </a:t>
            </a:r>
            <a:r>
              <a:rPr 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Vardan       i        dac  de la      Stazion de Meteo   Trentino de Pecé a  Moena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loghèda a  1200 metres </a:t>
            </a:r>
          </a:p>
          <a:p>
            <a:pPr marL="0" indent="0">
              <a:buNone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look.GER  DET data of  DET station  of  weather Trentino of Pecé in Moena  located  at  1200 meters</a:t>
            </a:r>
            <a:endParaRPr lang="it-IT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 auteza, Claudio de Pavarin ne  met dant            desvalives   etres       dac  e     curiositèdes. </a:t>
            </a:r>
          </a:p>
          <a:p>
            <a:pPr marL="0" indent="0">
              <a:buNone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height   Claudio de  Pavarin not put  in-front-of  differences  between data and curiosity</a:t>
            </a:r>
          </a:p>
          <a:p>
            <a:pPr marL="0" indent="0">
              <a:buNone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‘Looking at the data of the Trentino de Pecé Weather Station in Moena, located at a height of 1200 meters, </a:t>
            </a:r>
          </a:p>
          <a:p>
            <a:pPr marL="0" indent="0">
              <a:buNone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Claudio de Pavarin does not privilege data over curiosity’</a:t>
            </a:r>
          </a:p>
          <a:p>
            <a:pPr marL="0" indent="0">
              <a:buNone/>
            </a:pPr>
            <a:endParaRPr lang="it-IT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747447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1825625"/>
            <a:ext cx="11601449" cy="4660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Traditional gerund 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a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attributive or argument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t-IT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12)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     vëiga      les    löms   dl           ciastel y    an      alda         </a:t>
            </a:r>
            <a:r>
              <a:rPr 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cherdon   l’inom        dla          prinzëssa.</a:t>
            </a:r>
          </a:p>
          <a:p>
            <a:pPr marL="0" indent="0">
              <a:buNone/>
            </a:pPr>
            <a:r>
              <a:rPr 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IMPS  see.3SG DET lights of+DET castle  and IMPS hear.3SG call.GER DET+name of+DET princess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‘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sees the lights of the castle and one hears the name of the princess being called’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76506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Romansh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Romansh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 present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range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variation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539750" indent="-539750">
              <a:lnSpc>
                <a:spcPct val="110000"/>
              </a:lnSpc>
              <a:buNone/>
            </a:pP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Specifically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circumstantial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adverbial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expressed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through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whereas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causal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expressed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via a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finite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clause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(Moral and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Mitten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The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Diachro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data,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expresses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circumstance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via a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gerundial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nb-NO" sz="20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13) </a:t>
            </a:r>
            <a:r>
              <a:rPr lang="nb-NO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Legind</a:t>
            </a:r>
            <a:r>
              <a:rPr lang="nb-NO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la     </a:t>
            </a:r>
            <a:r>
              <a:rPr lang="nb-NO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gasetta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hai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survegnì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cun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la 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victoria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Valentino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Rossi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read.GER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 journal  AUX I  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discover.PstP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victory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Valentino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Rossi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‘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Reading the journal I received (the news/I acknowledged) of the victory of Valentino Rossi’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14)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Perquai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ch’jau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fatsch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dieta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dastg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betg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mangiar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tschigulatta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that+I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do.1SG a    diet   not can    I     not   eat.INF  chocolate</a:t>
            </a:r>
          </a:p>
          <a:p>
            <a:pPr marL="0" indent="0"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‘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I do diet (I am on a diet) I cannot eat chocolate’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86490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Romansh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 startAt="2"/>
            </a:pP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Perceptive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constructions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mainly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involve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prepositional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gerunds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infinitives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Attributive and argument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attested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Diachro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nb-NO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nb-NO" sz="20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spcBef>
                <a:spcPts val="0"/>
              </a:spcBef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15) </a:t>
            </a:r>
            <a:r>
              <a:rPr lang="fr-F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Jau </a:t>
            </a:r>
            <a:r>
              <a:rPr lang="fr-F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fr-F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vis              tai     </a:t>
            </a:r>
            <a:r>
              <a:rPr lang="fr-F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fr-FR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vegnend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     AUX  see.prf.2sg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GER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‘I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saw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coming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16)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   hai    vis          </a:t>
            </a:r>
            <a:r>
              <a:rPr lang="nb-NO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 </a:t>
            </a:r>
            <a:r>
              <a:rPr lang="nb-NO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vegnir</a:t>
            </a:r>
            <a:r>
              <a:rPr lang="nb-NO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  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AUX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see.PstP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come.INF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‘I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saw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coming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1406946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Romansh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65113" indent="-265113">
              <a:buNone/>
            </a:pP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Romansh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 make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gerundial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progressive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periphrasis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it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rather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displays a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locative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prepositional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-type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periphrasis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>
              <a:buFontTx/>
              <a:buChar char="-"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17)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ves, ti 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legias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nb-NO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gist</a:t>
            </a:r>
            <a:r>
              <a:rPr lang="nb-NO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Italo Calvino,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autur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preferí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I   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read.pres.2sg ASP  Italo Calvino  my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author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favorite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18)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ves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ti    es   </a:t>
            </a:r>
            <a:r>
              <a:rPr lang="nb-NO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leger      Italo Calvino,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cudesch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prefarí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I  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vid read.inf  Italo Calvino my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writer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favorite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‘I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reading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Italo Calvino, my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favorite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author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81892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Romansh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615928" cy="4351338"/>
          </a:xfrm>
        </p:spPr>
        <p:txBody>
          <a:bodyPr>
            <a:normAutofit/>
          </a:bodyPr>
          <a:lstStyle/>
          <a:p>
            <a:pPr marL="265113" indent="-265113">
              <a:buNone/>
            </a:pP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Romansh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 make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gerundial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progressive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periphrasis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it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rather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displays a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locative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prepositional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-type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periphrasis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65113" indent="-265113">
              <a:buNone/>
            </a:pP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265113" indent="-265113">
              <a:buNone/>
            </a:pP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juxtaposed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motion verb +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gerund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Diachro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65113" indent="-265113">
              <a:buNone/>
            </a:pPr>
            <a:endParaRPr lang="nb-NO" sz="20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13" indent="-265113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19)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quellas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ghiausas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las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qualas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vann     </a:t>
            </a:r>
            <a:r>
              <a:rPr lang="nb-NO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strologand</a:t>
            </a:r>
            <a:r>
              <a:rPr lang="nb-NO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&amp;    </a:t>
            </a:r>
            <a:r>
              <a:rPr lang="nb-NO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infenschend</a:t>
            </a:r>
            <a:r>
              <a:rPr lang="nb-NO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mutatioun</a:t>
            </a:r>
            <a:endParaRPr lang="nb-N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13" indent="-265113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those    accusations which       go.3PL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question.GER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damage.GER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of+DET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mutation</a:t>
            </a:r>
          </a:p>
          <a:p>
            <a:pPr marL="265113" indent="-265113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[...]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religioun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catolica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265113" indent="-265113">
              <a:buNone/>
            </a:pPr>
            <a:r>
              <a:rPr lang="nb-NO" sz="2000" i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[...]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of+DET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religion       catholic</a:t>
            </a:r>
          </a:p>
          <a:p>
            <a:pPr marL="265113" indent="-265113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‘those accusations which question and damage (are hostile to) the mutation of the catholic    </a:t>
            </a:r>
          </a:p>
          <a:p>
            <a:pPr marL="265113" indent="-265113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religion’ lit. ‘those accusations which go questioning and damaging the mutation of the catholic religion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13" indent="-265113">
              <a:buNone/>
            </a:pPr>
            <a:endParaRPr lang="nb-NO" sz="2000" i="1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13" indent="-265113">
              <a:buNone/>
            </a:pPr>
            <a:endParaRPr lang="nb-NO" sz="20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61095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adverbial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expressed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via a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gerundial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(Moral,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Mitten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Diachro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except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a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limited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amount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prepositional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infinitives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(Moral).</a:t>
            </a:r>
          </a:p>
          <a:p>
            <a:pPr marL="0" indent="0">
              <a:buNone/>
            </a:pPr>
            <a:endParaRPr lang="nb-NO" sz="20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20) </a:t>
            </a:r>
            <a:r>
              <a:rPr 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Finint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di lavorà      tard duçu i       dîs,   no  hai     mai    timp di lâ          in bançe.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finish.GER to work.INF late  all    DET days not AUX  never time to go.INF in bank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‘Finishing to work late every day, I never have time to go to the bank’</a:t>
            </a:r>
          </a:p>
          <a:p>
            <a:pPr marL="0" indent="0">
              <a:spcBef>
                <a:spcPts val="0"/>
              </a:spcBef>
              <a:buNone/>
            </a:pP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21)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ai        sporcjât i       bregons </a:t>
            </a:r>
            <a:r>
              <a:rPr 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 sentami   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sul paviment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I  AUX  dirtied   DET pants     by sit.inf-refl on  ground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‘I dirtied my pants by sitting on the ground’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49286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7643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attestations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argument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 attributive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attested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Mitten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nb-NO" sz="20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22) 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fin di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otign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sieradure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plui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biele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plui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facile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dal    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toc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di</a:t>
            </a:r>
          </a:p>
          <a:p>
            <a:pPr marL="0" indent="0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with+DET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obtain.INF a  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lock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more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nice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and more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easy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of+DET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touch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endParaRPr lang="nb-N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scampanotament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     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covente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graduelmentri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ridot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il       slan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de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cjampane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sunant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bell_ringing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to_him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necessary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gradually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reduce.PstP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  swing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bell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ring.GER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‘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aim to obtain a nicer and easier lock of the touch of a ringing bell, the swing of the ringing 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bell must be gradually reduced’</a:t>
            </a:r>
            <a:endParaRPr lang="nb-N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6063898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7643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 The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gerundial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progressive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periphrasis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widely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attested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across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Moral and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Mitten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corpora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nb-NO" sz="20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23) </a:t>
            </a:r>
            <a:r>
              <a:rPr 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Stavi cjalant        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      television quanche hai    sintût un rumôr sospiet.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 watch.GER  DET  tv             when      AUX heard a   noise   suspicous</a:t>
            </a:r>
            <a:endParaRPr lang="it-IT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‘I was watching the TV when I heard suspicious noise.’</a:t>
            </a:r>
            <a:endParaRPr lang="nb-N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0290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7643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 The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gerundial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progressive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periphrasis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widely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attested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across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Moral and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Mitten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corpora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nb-NO" sz="20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23) </a:t>
            </a:r>
            <a:r>
              <a:rPr 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Stavi cjalant        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      television quanche hai    sintût un rumôr sospiet.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 watch.GER  DET  tv             when      AUX heard a   noise   suspicous</a:t>
            </a:r>
            <a:endParaRPr lang="it-IT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‘I was watching the TV when I heard suspicious noise.’</a:t>
            </a:r>
            <a:endParaRPr lang="nb-N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 startAt="4"/>
            </a:pP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continuous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periphrasis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attested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Diachro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nb-NO" sz="20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nb-NO" sz="20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24)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Chiante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il     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vilan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e     in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fetis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nb-NO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          </a:t>
            </a:r>
            <a:r>
              <a:rPr lang="nb-NO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tajant</a:t>
            </a:r>
            <a:r>
              <a:rPr lang="nb-NO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      dur  </a:t>
            </a:r>
            <a:r>
              <a:rPr 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teren</a:t>
            </a: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[…]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sing.3SG DET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peasant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in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slices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go.3SG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cut.GER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 hard land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‘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peasant sings and goes cutting (slicing) the hard land’</a:t>
            </a:r>
            <a:r>
              <a:rPr lang="nb-NO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9016908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statistical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Contingency table for the chi-squared test. Comparison between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Badiotto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Fassano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Moral corpus: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expected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following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217" y="2386616"/>
            <a:ext cx="4556760" cy="16229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217" y="5004467"/>
            <a:ext cx="4992814" cy="130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226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statistical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Contingency table for the chi-squared test. Comparison between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Romansh and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Mitten corpus: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expected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following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841" y="2432304"/>
            <a:ext cx="4981190" cy="16758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553" y="5016521"/>
            <a:ext cx="5620893" cy="164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3888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Tx/>
              <a:buChar char="-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three macro areas present to some extent a functional neutralization within the morphological suffix which is identified as the gerundial one (cf.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Chiocchetti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2002,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Forni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2019,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Arquint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Roseano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Madriz 2017 as the main relevant grammars);</a:t>
            </a:r>
          </a:p>
          <a:p>
            <a:pPr marL="457200" indent="-457200">
              <a:buFontTx/>
              <a:buChar char="-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adverbial value is attested in all the examined varieties;</a:t>
            </a:r>
          </a:p>
          <a:p>
            <a:pPr marL="457200" indent="-457200">
              <a:buFontTx/>
              <a:buChar char="-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additional functions which is attested to a certain degree in all three areas is the attributive one, indicating a mixed adverbial-participial nature of the gerund;</a:t>
            </a:r>
          </a:p>
          <a:p>
            <a:pPr marL="457200" indent="-457200">
              <a:buFontTx/>
              <a:buChar char="-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gerundial structures are used to express specific argument structures, i.e. the so-called pseudo-relative one, 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Romansh, but not 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Tx/>
              <a:buChar char="-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gerundial form is also employed 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grammaticalized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periphrases, such as the continuous and the progressive periphrasis;</a:t>
            </a:r>
          </a:p>
          <a:p>
            <a:pPr marL="457200" indent="-457200">
              <a:buFontTx/>
              <a:buChar char="-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gerundial continuous periphrasis is attested in the older stages of each variety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Lardschneider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1909 used as the integration of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Ladin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attesting the end-of-the-19th century situation);</a:t>
            </a:r>
          </a:p>
          <a:p>
            <a:pPr marL="457200" indent="-457200">
              <a:buFontTx/>
              <a:buChar char="-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gerundial progressive periphrasis is only attested 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Friulan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Tx/>
              <a:buChar char="-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 which are attested in the oldest stages seem to show the least variation, whereas the more recent the function, the greater the variation is.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5456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" y="200533"/>
            <a:ext cx="10515600" cy="1325563"/>
          </a:xfrm>
        </p:spPr>
        <p:txBody>
          <a:bodyPr>
            <a:normAutofit/>
          </a:bodyPr>
          <a:lstStyle/>
          <a:p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Selected</a:t>
            </a:r>
            <a:r>
              <a:rPr lang="nb-N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nb-N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" y="1417320"/>
            <a:ext cx="11384280" cy="5349240"/>
          </a:xfrm>
        </p:spPr>
        <p:txBody>
          <a:bodyPr>
            <a:noAutofit/>
          </a:bodyPr>
          <a:lstStyle/>
          <a:p>
            <a:pPr marL="180975" indent="-180975" algn="just">
              <a:buNone/>
            </a:pP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Arquint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Jachen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Curdin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2020.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Elemaints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d’üna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grammatica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cumparatistica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dal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rumantsch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idioms e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rumantsch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grischun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Chur: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Societad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Retorumantscha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80975" indent="-180975" algn="just">
              <a:buNone/>
            </a:pP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Aspland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CW. 1968. The So-Called Absolute Construction in Old French: Types -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Voiant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toz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Oiant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toz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Journal of the Australasian Universities Language and Literature Association, 30, 151–168. 10.1179/aulla.1968.002.</a:t>
            </a:r>
          </a:p>
          <a:p>
            <a:pPr marL="180975" indent="-180975" algn="just">
              <a:buNone/>
            </a:pP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Aspland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CW. 1972. The Old French Verbal form in -Ant Without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Present Participle Or Gerund?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the Australasian Universities Language and Literature Association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37(1), 37–56. 10.1080/00012793.1972.11760520.</a:t>
            </a:r>
          </a:p>
          <a:p>
            <a:pPr marL="180975" indent="-180975" algn="just">
              <a:buNone/>
            </a:pP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Bertinetto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 M. (2000). The progressive in Romance, as compared with English. 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Empirical approaches to language typology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(6), 559-604.</a:t>
            </a:r>
          </a:p>
          <a:p>
            <a:pPr marL="180975" indent="-180975" algn="just">
              <a:buNone/>
            </a:pP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Casalicchio, J. (2011). </a:t>
            </a:r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L'uso del gerundio con i verbi di percezione gardenesi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Istitut Ladin Micurà de Rü.</a:t>
            </a:r>
          </a:p>
          <a:p>
            <a:pPr marL="180975" indent="-180975" algn="just">
              <a:buNone/>
            </a:pP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Casalicchio, J. (2013). </a:t>
            </a:r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Pseudorelative, gerundi e infiniti nelle varietà romanze: somiglianze (solo) superficiali e corrispondenze strutturali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Munich: LINCOM.</a:t>
            </a:r>
          </a:p>
          <a:p>
            <a:pPr marL="180975" indent="-180975" algn="just">
              <a:lnSpc>
                <a:spcPct val="120000"/>
              </a:lnSpc>
              <a:buNone/>
            </a:pP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Casalicchio, J. (2016). Ricostruire la diacronia della sintassi ladino-dolomitica con l'aiuto di Joppi. Il caso dei costrutti percettivi. In: </a:t>
            </a:r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 limina Alpium. VI Colloquium Retoromanistich, Cormons, dai 2 ai 4 di Otubar dal 2014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(pp. 97-126). Società filologica friulana.</a:t>
            </a:r>
          </a:p>
          <a:p>
            <a:pPr marL="180975" indent="-180975" algn="just">
              <a:lnSpc>
                <a:spcPct val="120000"/>
              </a:lnSpc>
              <a:buNone/>
            </a:pP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Chiocchetti, Nadia, &amp; Iori, Vigilio. 2002. </a:t>
            </a:r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Gramatica del ladin fascian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Vich / Vigo di Fassa: Ist. Culturale Ladino.</a:t>
            </a:r>
          </a:p>
          <a:p>
            <a:pPr marL="180975" indent="-180975" algn="just">
              <a:lnSpc>
                <a:spcPct val="120000"/>
              </a:lnSpc>
              <a:buNone/>
            </a:pP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Forni, Marco. 2019. </a:t>
            </a:r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Gramatica Ladin Gherdëina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San Martin de Tor: Istitut Ladin Micurá de Rü.</a:t>
            </a:r>
          </a:p>
          <a:p>
            <a:pPr marL="180975" indent="-180975" algn="just">
              <a:lnSpc>
                <a:spcPct val="120000"/>
              </a:lnSpc>
              <a:buNone/>
            </a:pP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Ganzoni, Gian Paul. 1983. </a:t>
            </a:r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Grammatica ladina: grammatica sistematica dal rumantsch d’Engiadina Bassa per scolars e creschüts da lingua rumantscha e francesa.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Chur: Ligia Romontscha.</a:t>
            </a:r>
          </a:p>
          <a:p>
            <a:pPr marL="180975" indent="-180975" algn="just">
              <a:lnSpc>
                <a:spcPct val="120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Jensen,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Frede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2012.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 French and Comparative Gallo-Romance Syntax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232. Berlin: De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Gruyter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80975" indent="-180975" algn="just">
              <a:lnSpc>
                <a:spcPct val="120000"/>
              </a:lnSpc>
              <a:buNone/>
            </a:pP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Lardschneider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Archangelus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1909. Versuch einer Syntax des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Gröderischen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Ph.D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Universität Wien.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indent="-180975" algn="just">
              <a:buNone/>
            </a:pP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Roseano, Paolo, &amp; Madriz, Anna. 2017. </a:t>
            </a:r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Scrivi par furlan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Udine: Societât filologjiche furlane.</a:t>
            </a:r>
          </a:p>
          <a:p>
            <a:pPr marL="180975" indent="-180975" algn="just">
              <a:buNone/>
            </a:pP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Spescha, Arnold. 1989</a:t>
            </a:r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Grammatica Sursilvana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Chur: Casa editura per mieds d’instrucziun.</a:t>
            </a:r>
          </a:p>
          <a:p>
            <a:pPr marL="180975" indent="-180975" algn="just">
              <a:buNone/>
            </a:pP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Zof, Fausto. 2008. </a:t>
            </a:r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Gramatiche de lenghe furlane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Pasian di Prato: Editrice Leonardo.</a:t>
            </a:r>
            <a:endParaRPr lang="nb-N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2059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nb-NO" sz="5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nb-NO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  <a:r>
              <a:rPr lang="nb-NO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nb-NO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nb-NO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83216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with pattern">
  <a:themeElements>
    <a:clrScheme name="UiT Norges arktiske universitet">
      <a:dk1>
        <a:sysClr val="windowText" lastClr="000000"/>
      </a:dk1>
      <a:lt1>
        <a:sysClr val="window" lastClr="FFFFFF"/>
      </a:lt1>
      <a:dk2>
        <a:srgbClr val="00617F"/>
      </a:dk2>
      <a:lt2>
        <a:srgbClr val="A6BBC8"/>
      </a:lt2>
      <a:accent1>
        <a:srgbClr val="007396"/>
      </a:accent1>
      <a:accent2>
        <a:srgbClr val="CB333B"/>
      </a:accent2>
      <a:accent3>
        <a:srgbClr val="F2A900"/>
      </a:accent3>
      <a:accent4>
        <a:srgbClr val="009CB6"/>
      </a:accent4>
      <a:accent5>
        <a:srgbClr val="DE7C00"/>
      </a:accent5>
      <a:accent6>
        <a:srgbClr val="59BEC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476813C-2232-4903-81D6-6333B17585BA}" vid="{BD29AF67-25FF-4C84-8E00-E8340315E585}"/>
    </a:ext>
  </a:extLst>
</a:theme>
</file>

<file path=ppt/theme/theme2.xml><?xml version="1.0" encoding="utf-8"?>
<a:theme xmlns:a="http://schemas.openxmlformats.org/drawingml/2006/main" name="Light without pattern">
  <a:themeElements>
    <a:clrScheme name="UiT Norges arktiske universitet">
      <a:dk1>
        <a:sysClr val="windowText" lastClr="000000"/>
      </a:dk1>
      <a:lt1>
        <a:sysClr val="window" lastClr="FFFFFF"/>
      </a:lt1>
      <a:dk2>
        <a:srgbClr val="00617F"/>
      </a:dk2>
      <a:lt2>
        <a:srgbClr val="A6BBC8"/>
      </a:lt2>
      <a:accent1>
        <a:srgbClr val="007396"/>
      </a:accent1>
      <a:accent2>
        <a:srgbClr val="CB333B"/>
      </a:accent2>
      <a:accent3>
        <a:srgbClr val="F2A900"/>
      </a:accent3>
      <a:accent4>
        <a:srgbClr val="009CB6"/>
      </a:accent4>
      <a:accent5>
        <a:srgbClr val="DE7C00"/>
      </a:accent5>
      <a:accent6>
        <a:srgbClr val="59BEC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476813C-2232-4903-81D6-6333B17585BA}" vid="{54B5237B-68B7-4078-988E-6958ACB1CA7C}"/>
    </a:ext>
  </a:extLst>
</a:theme>
</file>

<file path=ppt/theme/theme3.xml><?xml version="1.0" encoding="utf-8"?>
<a:theme xmlns:a="http://schemas.openxmlformats.org/drawingml/2006/main" name="Dark with pattern">
  <a:themeElements>
    <a:clrScheme name="UiT Norges arktiske universitet">
      <a:dk1>
        <a:sysClr val="windowText" lastClr="000000"/>
      </a:dk1>
      <a:lt1>
        <a:sysClr val="window" lastClr="FFFFFF"/>
      </a:lt1>
      <a:dk2>
        <a:srgbClr val="00617F"/>
      </a:dk2>
      <a:lt2>
        <a:srgbClr val="A6BBC8"/>
      </a:lt2>
      <a:accent1>
        <a:srgbClr val="007396"/>
      </a:accent1>
      <a:accent2>
        <a:srgbClr val="CB333B"/>
      </a:accent2>
      <a:accent3>
        <a:srgbClr val="F2A900"/>
      </a:accent3>
      <a:accent4>
        <a:srgbClr val="009CB6"/>
      </a:accent4>
      <a:accent5>
        <a:srgbClr val="DE7C00"/>
      </a:accent5>
      <a:accent6>
        <a:srgbClr val="59BEC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476813C-2232-4903-81D6-6333B17585BA}" vid="{43056ABE-377B-4831-BFD1-B7FD42981EE3}"/>
    </a:ext>
  </a:extLst>
</a:theme>
</file>

<file path=ppt/theme/theme4.xml><?xml version="1.0" encoding="utf-8"?>
<a:theme xmlns:a="http://schemas.openxmlformats.org/drawingml/2006/main" name="Dark without pattern">
  <a:themeElements>
    <a:clrScheme name="UiT Norges arktiske universitet">
      <a:dk1>
        <a:sysClr val="windowText" lastClr="000000"/>
      </a:dk1>
      <a:lt1>
        <a:sysClr val="window" lastClr="FFFFFF"/>
      </a:lt1>
      <a:dk2>
        <a:srgbClr val="00617F"/>
      </a:dk2>
      <a:lt2>
        <a:srgbClr val="A6BBC8"/>
      </a:lt2>
      <a:accent1>
        <a:srgbClr val="007396"/>
      </a:accent1>
      <a:accent2>
        <a:srgbClr val="CB333B"/>
      </a:accent2>
      <a:accent3>
        <a:srgbClr val="F2A900"/>
      </a:accent3>
      <a:accent4>
        <a:srgbClr val="009CB6"/>
      </a:accent4>
      <a:accent5>
        <a:srgbClr val="DE7C00"/>
      </a:accent5>
      <a:accent6>
        <a:srgbClr val="59BEC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476813C-2232-4903-81D6-6333B17585BA}" vid="{87622ECD-DBFC-497A-9283-3D2FD7BBEC7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UiT PowerPoint engelsk</Template>
  <TotalTime>12994</TotalTime>
  <Words>4719</Words>
  <Application>Microsoft Office PowerPoint</Application>
  <PresentationFormat>Widescreen</PresentationFormat>
  <Paragraphs>477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55</vt:i4>
      </vt:variant>
    </vt:vector>
  </HeadingPairs>
  <TitlesOfParts>
    <vt:vector size="64" baseType="lpstr">
      <vt:lpstr>Arial</vt:lpstr>
      <vt:lpstr>Calibri</vt:lpstr>
      <vt:lpstr>Courier New</vt:lpstr>
      <vt:lpstr>Times New Roman</vt:lpstr>
      <vt:lpstr>Wingdings</vt:lpstr>
      <vt:lpstr>Light with pattern</vt:lpstr>
      <vt:lpstr>Light without pattern</vt:lpstr>
      <vt:lpstr>Dark with pattern</vt:lpstr>
      <vt:lpstr>Dark without pattern</vt:lpstr>
      <vt:lpstr>The use of gerund in Rhaeto-Romance: a diachronic perspective</vt:lpstr>
      <vt:lpstr>PowerPoint Presentation</vt:lpstr>
      <vt:lpstr>«Questione ladina»</vt:lpstr>
      <vt:lpstr>Purpose of research</vt:lpstr>
      <vt:lpstr>Roadmap</vt:lpstr>
      <vt:lpstr>Roadmap</vt:lpstr>
      <vt:lpstr>PowerPoint Presentation</vt:lpstr>
      <vt:lpstr>Gerund in Classical Latin</vt:lpstr>
      <vt:lpstr>Gerund in Classical Latin</vt:lpstr>
      <vt:lpstr>Gerund in Classical Latin – functional competitors</vt:lpstr>
      <vt:lpstr>Gerund and participle in Late and Vulgar Latin</vt:lpstr>
      <vt:lpstr>Additional Vulgar Latin innovations</vt:lpstr>
      <vt:lpstr>PowerPoint Presentation</vt:lpstr>
      <vt:lpstr>A glance at Old Italian</vt:lpstr>
      <vt:lpstr>A glance at Old Italian</vt:lpstr>
      <vt:lpstr>A glance at Old Italian</vt:lpstr>
      <vt:lpstr>A glance at Old Italian</vt:lpstr>
      <vt:lpstr>A glance at Old French</vt:lpstr>
      <vt:lpstr>A glance at Old French</vt:lpstr>
      <vt:lpstr>A glance at Old French</vt:lpstr>
      <vt:lpstr>A glance at Old Friulan </vt:lpstr>
      <vt:lpstr>A glance at Old Ladin </vt:lpstr>
      <vt:lpstr>PowerPoint Presentation</vt:lpstr>
      <vt:lpstr>The use of gerund in Ladin</vt:lpstr>
      <vt:lpstr>The use of gerund in Ladin</vt:lpstr>
      <vt:lpstr>The use of gerund in Ladin</vt:lpstr>
      <vt:lpstr>The use of gerund in Ladin</vt:lpstr>
      <vt:lpstr>The use of gerund in Romansh </vt:lpstr>
      <vt:lpstr>The use of gerund in Romansh </vt:lpstr>
      <vt:lpstr>The use of gerund in Romansh </vt:lpstr>
      <vt:lpstr>The use of gerund in Friulan</vt:lpstr>
      <vt:lpstr>The use of gerund in Friulan</vt:lpstr>
      <vt:lpstr>The use of gerund in Friulan</vt:lpstr>
      <vt:lpstr>Methodology</vt:lpstr>
      <vt:lpstr>Methodology</vt:lpstr>
      <vt:lpstr>Methodology</vt:lpstr>
      <vt:lpstr>Methodology</vt:lpstr>
      <vt:lpstr>Data observation and analysis</vt:lpstr>
      <vt:lpstr>Ladin observations</vt:lpstr>
      <vt:lpstr>Ladin observations</vt:lpstr>
      <vt:lpstr>Ladin observations</vt:lpstr>
      <vt:lpstr>Ladin observations</vt:lpstr>
      <vt:lpstr>Romansh observations</vt:lpstr>
      <vt:lpstr>Romansh observations</vt:lpstr>
      <vt:lpstr>Romansh observations</vt:lpstr>
      <vt:lpstr>Romansh observations</vt:lpstr>
      <vt:lpstr>Friulan observations</vt:lpstr>
      <vt:lpstr>Friulan observations</vt:lpstr>
      <vt:lpstr>Friulan observations</vt:lpstr>
      <vt:lpstr>Friulan observations</vt:lpstr>
      <vt:lpstr>Some statistical observations</vt:lpstr>
      <vt:lpstr>Some statistical observations</vt:lpstr>
      <vt:lpstr>Conclusions</vt:lpstr>
      <vt:lpstr>Selected references</vt:lpstr>
      <vt:lpstr>PowerPoint Presentation</vt:lpstr>
    </vt:vector>
  </TitlesOfParts>
  <Company>UiT Norges arktiske universitet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use of gerund in Rhaeto-Romance</dc:title>
  <dc:creator>Jelena Zivojinovic</dc:creator>
  <cp:lastModifiedBy>Jelena Zivojinovic</cp:lastModifiedBy>
  <cp:revision>153</cp:revision>
  <dcterms:created xsi:type="dcterms:W3CDTF">2019-09-06T09:10:40Z</dcterms:created>
  <dcterms:modified xsi:type="dcterms:W3CDTF">2021-10-12T10:51:15Z</dcterms:modified>
</cp:coreProperties>
</file>