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6"/>
  </p:notesMasterIdLst>
  <p:handoutMasterIdLst>
    <p:handoutMasterId r:id="rId37"/>
  </p:handoutMasterIdLst>
  <p:sldIdLst>
    <p:sldId id="256" r:id="rId3"/>
    <p:sldId id="270" r:id="rId4"/>
    <p:sldId id="269" r:id="rId5"/>
    <p:sldId id="274" r:id="rId6"/>
    <p:sldId id="275" r:id="rId7"/>
    <p:sldId id="271" r:id="rId8"/>
    <p:sldId id="272" r:id="rId9"/>
    <p:sldId id="273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300" r:id="rId21"/>
    <p:sldId id="288" r:id="rId22"/>
    <p:sldId id="301" r:id="rId23"/>
    <p:sldId id="286" r:id="rId24"/>
    <p:sldId id="289" r:id="rId25"/>
    <p:sldId id="303" r:id="rId26"/>
    <p:sldId id="290" r:id="rId27"/>
    <p:sldId id="296" r:id="rId28"/>
    <p:sldId id="291" r:id="rId29"/>
    <p:sldId id="302" r:id="rId30"/>
    <p:sldId id="292" r:id="rId31"/>
    <p:sldId id="287" r:id="rId32"/>
    <p:sldId id="266" r:id="rId33"/>
    <p:sldId id="298" r:id="rId34"/>
    <p:sldId id="304" r:id="rId35"/>
  </p:sldIdLst>
  <p:sldSz cx="12198350" cy="6858000"/>
  <p:notesSz cx="6858000" cy="9144000"/>
  <p:custDataLst>
    <p:tags r:id="rId38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9" autoAdjust="0"/>
    <p:restoredTop sz="96364" autoAdjust="0"/>
  </p:normalViewPr>
  <p:slideViewPr>
    <p:cSldViewPr>
      <p:cViewPr varScale="1">
        <p:scale>
          <a:sx n="63" d="100"/>
          <a:sy n="63" d="100"/>
        </p:scale>
        <p:origin x="540" y="52"/>
      </p:cViewPr>
      <p:guideLst>
        <p:guide orient="horz" pos="2160"/>
        <p:guide pos="3842"/>
      </p:guideLst>
    </p:cSldViewPr>
  </p:slideViewPr>
  <p:outlineViewPr>
    <p:cViewPr>
      <p:scale>
        <a:sx n="33" d="100"/>
        <a:sy n="33" d="100"/>
      </p:scale>
      <p:origin x="0" y="-46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226" y="2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8550968-9140-42B3-B517-CB165DB847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DBC1D-44D5-49C3-8944-EFE0806B00AE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33C2D8-9FB7-4D88-B66F-07B04FA01B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" name="Tijdelijke aanduiding voor koptekst 7">
            <a:extLst>
              <a:ext uri="{FF2B5EF4-FFF2-40B4-BE49-F238E27FC236}">
                <a16:creationId xmlns:a16="http://schemas.microsoft.com/office/drawing/2014/main" id="{926FA099-CDD3-47A8-9FAF-6F67D7FE2E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091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98784-F1F2-4D71-B346-94F94D5EBAA2}" type="datetimeFigureOut">
              <a:rPr lang="nl-NL" smtClean="0"/>
              <a:t>2-2-2021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ECD43-08E5-4945-BC4F-4857758E978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5155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990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901248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-1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511300" y="1052736"/>
            <a:ext cx="10298858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511300" y="3934610"/>
            <a:ext cx="5828311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Minion Pro" panose="02040503050306020203" pitchFamily="18" charset="0"/>
              </a:defRPr>
            </a:lvl1pPr>
          </a:lstStyle>
          <a:p>
            <a:pPr lvl="0"/>
            <a:r>
              <a:rPr lang="nl-NL" dirty="0"/>
              <a:t>Subtitel presentatie</a:t>
            </a:r>
          </a:p>
        </p:txBody>
      </p:sp>
      <p:pic>
        <p:nvPicPr>
          <p:cNvPr id="21" name="Picture 71" descr="Logo-UniversiteitLeiden-CMYK_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86" y="4926605"/>
            <a:ext cx="267335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4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  <a:latin typeface="Minion Pro" panose="02040503050306020203" pitchFamily="18" charset="0"/>
              </a:defRPr>
            </a:lvl1pPr>
          </a:lstStyle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000" y="6543376"/>
            <a:ext cx="2846250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6"/>
            <a:ext cx="6846640" cy="4795836"/>
          </a:xfrm>
          <a:noFill/>
        </p:spPr>
        <p:txBody>
          <a:bodyPr vert="horz" wrap="none" lIns="0" tIns="0" rIns="0" bIns="0"/>
          <a:lstStyle>
            <a:lvl1pPr marL="361950" indent="-361950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  <a:latin typeface="Minion Pro" panose="02040503050306020203" pitchFamily="18" charset="0"/>
              </a:defRPr>
            </a:lvl1pPr>
            <a:lvl2pPr marL="542925" indent="-180975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Minion Pro" panose="02040503050306020203" pitchFamily="18" charset="0"/>
              </a:defRPr>
            </a:lvl2pPr>
            <a:lvl3pPr>
              <a:defRPr>
                <a:solidFill>
                  <a:schemeClr val="bg2"/>
                </a:solidFill>
                <a:latin typeface="Minion Pro" panose="02040503050306020203" pitchFamily="18" charset="0"/>
              </a:defRPr>
            </a:lvl3pPr>
            <a:lvl4pPr>
              <a:defRPr>
                <a:solidFill>
                  <a:schemeClr val="bg2"/>
                </a:solidFill>
                <a:latin typeface="Minion Pro" panose="02040503050306020203" pitchFamily="18" charset="0"/>
              </a:defRPr>
            </a:lvl4pPr>
            <a:lvl5pPr>
              <a:defRPr>
                <a:solidFill>
                  <a:schemeClr val="accent1"/>
                </a:solidFill>
                <a:latin typeface="Minion Pro" panose="02040503050306020203" pitchFamily="18" charset="0"/>
              </a:defRPr>
            </a:lvl5pPr>
            <a:lvl6pPr marL="361950" indent="-361950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  <a:latin typeface="Minion Pro" panose="02040503050306020203" pitchFamily="18" charset="0"/>
              </a:defRPr>
            </a:lvl6pPr>
            <a:lvl7pPr marL="542925" indent="-180975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Minion Pro" panose="02040503050306020203" pitchFamily="18" charset="0"/>
              </a:defRPr>
            </a:lvl7pPr>
            <a:lvl8pPr>
              <a:defRPr>
                <a:solidFill>
                  <a:schemeClr val="bg2"/>
                </a:solidFill>
                <a:latin typeface="Minion Pro" panose="02040503050306020203" pitchFamily="18" charset="0"/>
              </a:defRPr>
            </a:lvl8pPr>
            <a:lvl9pPr>
              <a:defRPr>
                <a:solidFill>
                  <a:schemeClr val="bg2"/>
                </a:solidFill>
                <a:latin typeface="Minion Pro" panose="02040503050306020203" pitchFamily="18" charset="0"/>
              </a:defRPr>
            </a:lvl9pPr>
          </a:lstStyle>
          <a:p>
            <a:pPr lvl="0"/>
            <a:r>
              <a:rPr lang="nl-NL" dirty="0"/>
              <a:t>Opsomming</a:t>
            </a:r>
          </a:p>
          <a:p>
            <a:pPr lvl="1"/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Kopje wit</a:t>
            </a:r>
          </a:p>
          <a:p>
            <a:pPr lvl="4"/>
            <a:r>
              <a:rPr lang="nl-NL" dirty="0"/>
              <a:t>Kopje geel</a:t>
            </a:r>
          </a:p>
          <a:p>
            <a:pPr lvl="5"/>
            <a:r>
              <a:rPr lang="nl-NL" dirty="0"/>
              <a:t>Opsomming</a:t>
            </a:r>
          </a:p>
          <a:p>
            <a:pPr lvl="6"/>
            <a:r>
              <a:rPr lang="nl-NL" dirty="0" err="1"/>
              <a:t>Bullet</a:t>
            </a:r>
            <a:endParaRPr lang="nl-NL" dirty="0"/>
          </a:p>
          <a:p>
            <a:pPr lvl="7"/>
            <a:r>
              <a:rPr lang="nl-NL" sz="1800" dirty="0"/>
              <a:t>Leestekst</a:t>
            </a:r>
          </a:p>
          <a:p>
            <a:pPr lvl="8"/>
            <a:r>
              <a:rPr lang="nl-NL" dirty="0"/>
              <a:t>Kopje wit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4" y="1252538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0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3" y="6543376"/>
            <a:ext cx="4657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defRPr>
                <a:latin typeface="Minion Pro" panose="02040503050306020203" pitchFamily="18" charset="0"/>
              </a:defRPr>
            </a:lvl1pPr>
            <a:lvl2pPr>
              <a:defRPr>
                <a:latin typeface="Minion Pro" panose="02040503050306020203" pitchFamily="18" charset="0"/>
              </a:defRPr>
            </a:lvl2pPr>
            <a:lvl3pPr>
              <a:defRPr>
                <a:latin typeface="Minion Pro" panose="02040503050306020203" pitchFamily="18" charset="0"/>
              </a:defRPr>
            </a:lvl3pPr>
            <a:lvl4pPr>
              <a:defRPr>
                <a:latin typeface="Minion Pro" panose="02040503050306020203" pitchFamily="18" charset="0"/>
              </a:defRPr>
            </a:lvl4pPr>
            <a:lvl5pPr>
              <a:defRPr>
                <a:latin typeface="Minion Pro" panose="02040503050306020203" pitchFamily="18" charset="0"/>
              </a:defRPr>
            </a:lvl5pPr>
            <a:lvl6pPr>
              <a:defRPr>
                <a:latin typeface="Minion Pro" panose="02040503050306020203" pitchFamily="18" charset="0"/>
              </a:defRPr>
            </a:lvl6pPr>
            <a:lvl7pPr>
              <a:defRPr>
                <a:latin typeface="Minion Pro" panose="02040503050306020203" pitchFamily="18" charset="0"/>
              </a:defRPr>
            </a:lvl7pPr>
            <a:lvl8pPr>
              <a:defRPr>
                <a:latin typeface="Minion Pro" panose="02040503050306020203" pitchFamily="18" charset="0"/>
              </a:defRPr>
            </a:lvl8pPr>
            <a:lvl9pPr>
              <a:defRPr>
                <a:latin typeface="Minion Pro" panose="02040503050306020203" pitchFamily="18" charset="0"/>
              </a:defRPr>
            </a:lvl9pPr>
          </a:lstStyle>
          <a:p>
            <a:pPr lvl="0"/>
            <a:r>
              <a:rPr lang="nl-NL" dirty="0" err="1"/>
              <a:t>Bullet</a:t>
            </a:r>
            <a:endParaRPr lang="nl-NL" dirty="0"/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Kopje donker blauw</a:t>
            </a:r>
          </a:p>
          <a:p>
            <a:pPr lvl="4"/>
            <a:r>
              <a:rPr lang="nl-NL" dirty="0"/>
              <a:t>Kopje licht blauw</a:t>
            </a:r>
          </a:p>
          <a:p>
            <a:pPr lvl="5"/>
            <a:r>
              <a:rPr lang="nl-NL" dirty="0" err="1"/>
              <a:t>Bullet</a:t>
            </a:r>
            <a:endParaRPr lang="nl-NL" dirty="0"/>
          </a:p>
          <a:p>
            <a:pPr lvl="6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7"/>
            <a:r>
              <a:rPr lang="nl-NL" sz="1800" dirty="0"/>
              <a:t>Leestekst</a:t>
            </a:r>
          </a:p>
          <a:p>
            <a:pPr lvl="8"/>
            <a:r>
              <a:rPr lang="nl-NL" dirty="0"/>
              <a:t>Kopje donker blauw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3" y="6543376"/>
            <a:ext cx="4657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eeld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7926761" cy="4795836"/>
          </a:xfrm>
        </p:spPr>
        <p:txBody>
          <a:bodyPr vert="horz"/>
          <a:lstStyle>
            <a:lvl1pPr>
              <a:defRPr>
                <a:latin typeface="Minion Pro" panose="02040503050306020203" pitchFamily="18" charset="0"/>
              </a:defRPr>
            </a:lvl1pPr>
            <a:lvl2pPr>
              <a:defRPr>
                <a:latin typeface="Minion Pro" panose="02040503050306020203" pitchFamily="18" charset="0"/>
              </a:defRPr>
            </a:lvl2pPr>
            <a:lvl3pPr>
              <a:defRPr>
                <a:latin typeface="Minion Pro" panose="02040503050306020203" pitchFamily="18" charset="0"/>
              </a:defRPr>
            </a:lvl3pPr>
            <a:lvl4pPr>
              <a:defRPr>
                <a:latin typeface="Minion Pro" panose="02040503050306020203" pitchFamily="18" charset="0"/>
              </a:defRPr>
            </a:lvl4pPr>
            <a:lvl5pPr>
              <a:defRPr>
                <a:latin typeface="Minion Pro" panose="02040503050306020203" pitchFamily="18" charset="0"/>
              </a:defRPr>
            </a:lvl5pPr>
            <a:lvl6pPr>
              <a:defRPr>
                <a:latin typeface="Minion Pro" panose="02040503050306020203" pitchFamily="18" charset="0"/>
              </a:defRPr>
            </a:lvl6pPr>
            <a:lvl7pPr>
              <a:defRPr>
                <a:latin typeface="Minion Pro" panose="02040503050306020203" pitchFamily="18" charset="0"/>
              </a:defRPr>
            </a:lvl7pPr>
            <a:lvl8pPr>
              <a:defRPr>
                <a:latin typeface="Minion Pro" panose="02040503050306020203" pitchFamily="18" charset="0"/>
              </a:defRPr>
            </a:lvl8pPr>
            <a:lvl9pPr>
              <a:defRPr>
                <a:latin typeface="Minion Pro" panose="02040503050306020203" pitchFamily="18" charset="0"/>
              </a:defRPr>
            </a:lvl9pPr>
          </a:lstStyle>
          <a:p>
            <a:pPr lvl="0"/>
            <a:r>
              <a:rPr lang="nl-NL" dirty="0" err="1"/>
              <a:t>Bullet</a:t>
            </a:r>
            <a:endParaRPr lang="nl-NL" dirty="0"/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Kopje donker blauw</a:t>
            </a:r>
          </a:p>
          <a:p>
            <a:pPr lvl="4"/>
            <a:r>
              <a:rPr lang="nl-NL" dirty="0"/>
              <a:t>Kopje licht blauw</a:t>
            </a:r>
          </a:p>
          <a:p>
            <a:pPr lvl="5"/>
            <a:r>
              <a:rPr lang="nl-NL" dirty="0" err="1"/>
              <a:t>Bullet</a:t>
            </a:r>
            <a:endParaRPr lang="nl-NL" dirty="0"/>
          </a:p>
          <a:p>
            <a:pPr lvl="6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7"/>
            <a:r>
              <a:rPr lang="nl-NL" sz="1800" dirty="0"/>
              <a:t>Leestekst</a:t>
            </a:r>
          </a:p>
          <a:p>
            <a:pPr lvl="8"/>
            <a:r>
              <a:rPr lang="nl-NL" dirty="0"/>
              <a:t>Kopje donker blauw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0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5" y="1252538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3" y="6543376"/>
            <a:ext cx="4657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eeld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>
            <a:lvl1pPr>
              <a:defRPr>
                <a:latin typeface="Minion Pro" panose="02040503050306020203" pitchFamily="18" charset="0"/>
              </a:defRPr>
            </a:lvl1pPr>
            <a:lvl2pPr>
              <a:defRPr>
                <a:latin typeface="Minion Pro" panose="02040503050306020203" pitchFamily="18" charset="0"/>
              </a:defRPr>
            </a:lvl2pPr>
            <a:lvl3pPr>
              <a:defRPr>
                <a:latin typeface="Minion Pro" panose="02040503050306020203" pitchFamily="18" charset="0"/>
              </a:defRPr>
            </a:lvl3pPr>
            <a:lvl4pPr>
              <a:defRPr>
                <a:latin typeface="Minion Pro" panose="02040503050306020203" pitchFamily="18" charset="0"/>
              </a:defRPr>
            </a:lvl4pPr>
            <a:lvl5pPr>
              <a:defRPr>
                <a:latin typeface="Minion Pro" panose="02040503050306020203" pitchFamily="18" charset="0"/>
              </a:defRPr>
            </a:lvl5pPr>
            <a:lvl6pPr>
              <a:defRPr>
                <a:latin typeface="Minion Pro" panose="02040503050306020203" pitchFamily="18" charset="0"/>
              </a:defRPr>
            </a:lvl6pPr>
            <a:lvl7pPr>
              <a:defRPr>
                <a:latin typeface="Minion Pro" panose="02040503050306020203" pitchFamily="18" charset="0"/>
              </a:defRPr>
            </a:lvl7pPr>
            <a:lvl8pPr>
              <a:defRPr>
                <a:latin typeface="Minion Pro" panose="02040503050306020203" pitchFamily="18" charset="0"/>
              </a:defRPr>
            </a:lvl8pPr>
            <a:lvl9pPr>
              <a:defRPr>
                <a:latin typeface="Minion Pro" panose="02040503050306020203" pitchFamily="18" charset="0"/>
              </a:defRPr>
            </a:lvl9pPr>
          </a:lstStyle>
          <a:p>
            <a:pPr lvl="0"/>
            <a:r>
              <a:rPr lang="nl-NL" dirty="0" err="1"/>
              <a:t>Bullet</a:t>
            </a:r>
            <a:endParaRPr lang="nl-NL" dirty="0"/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Kopje donker blauw</a:t>
            </a:r>
          </a:p>
          <a:p>
            <a:pPr lvl="4"/>
            <a:r>
              <a:rPr lang="nl-NL" dirty="0"/>
              <a:t>Kopje licht blauw</a:t>
            </a:r>
          </a:p>
          <a:p>
            <a:pPr lvl="5"/>
            <a:r>
              <a:rPr lang="nl-NL" dirty="0" err="1"/>
              <a:t>Bullet</a:t>
            </a:r>
            <a:endParaRPr lang="nl-NL" dirty="0"/>
          </a:p>
          <a:p>
            <a:pPr lvl="6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7"/>
            <a:r>
              <a:rPr lang="nl-NL" sz="1800" dirty="0"/>
              <a:t>Leestekst</a:t>
            </a:r>
          </a:p>
          <a:p>
            <a:pPr lvl="8"/>
            <a:r>
              <a:rPr lang="nl-NL" dirty="0"/>
              <a:t>Kopje donker blauw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5" y="1252538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3" y="6543376"/>
            <a:ext cx="4657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eeld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3534273" cy="4795836"/>
          </a:xfrm>
        </p:spPr>
        <p:txBody>
          <a:bodyPr vert="horz"/>
          <a:lstStyle>
            <a:lvl1pPr>
              <a:defRPr>
                <a:latin typeface="Minion Pro" panose="02040503050306020203" pitchFamily="18" charset="0"/>
              </a:defRPr>
            </a:lvl1pPr>
            <a:lvl2pPr>
              <a:defRPr>
                <a:latin typeface="Minion Pro" panose="02040503050306020203" pitchFamily="18" charset="0"/>
              </a:defRPr>
            </a:lvl2pPr>
            <a:lvl3pPr>
              <a:defRPr>
                <a:latin typeface="Minion Pro" panose="02040503050306020203" pitchFamily="18" charset="0"/>
              </a:defRPr>
            </a:lvl3pPr>
            <a:lvl4pPr>
              <a:defRPr>
                <a:latin typeface="Minion Pro" panose="02040503050306020203" pitchFamily="18" charset="0"/>
              </a:defRPr>
            </a:lvl4pPr>
            <a:lvl5pPr>
              <a:defRPr>
                <a:latin typeface="Minion Pro" panose="02040503050306020203" pitchFamily="18" charset="0"/>
              </a:defRPr>
            </a:lvl5pPr>
            <a:lvl6pPr>
              <a:defRPr>
                <a:latin typeface="Minion Pro" panose="02040503050306020203" pitchFamily="18" charset="0"/>
              </a:defRPr>
            </a:lvl6pPr>
            <a:lvl7pPr>
              <a:defRPr>
                <a:latin typeface="Minion Pro" panose="02040503050306020203" pitchFamily="18" charset="0"/>
              </a:defRPr>
            </a:lvl7pPr>
            <a:lvl8pPr>
              <a:defRPr>
                <a:latin typeface="Minion Pro" panose="02040503050306020203" pitchFamily="18" charset="0"/>
              </a:defRPr>
            </a:lvl8pPr>
            <a:lvl9pPr>
              <a:defRPr>
                <a:latin typeface="Minion Pro" panose="02040503050306020203" pitchFamily="18" charset="0"/>
              </a:defRPr>
            </a:lvl9pPr>
          </a:lstStyle>
          <a:p>
            <a:pPr lvl="0"/>
            <a:r>
              <a:rPr lang="nl-NL" dirty="0" err="1"/>
              <a:t>Bullet</a:t>
            </a:r>
            <a:endParaRPr lang="nl-NL" dirty="0"/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Kopje donker blauw</a:t>
            </a:r>
          </a:p>
          <a:p>
            <a:pPr lvl="4"/>
            <a:r>
              <a:rPr lang="nl-NL" dirty="0"/>
              <a:t>Kopje licht blauw</a:t>
            </a:r>
          </a:p>
          <a:p>
            <a:pPr lvl="5"/>
            <a:r>
              <a:rPr lang="nl-NL" dirty="0" err="1"/>
              <a:t>Bullet</a:t>
            </a:r>
            <a:endParaRPr lang="nl-NL" dirty="0"/>
          </a:p>
          <a:p>
            <a:pPr lvl="6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7"/>
            <a:r>
              <a:rPr lang="nl-NL" sz="1800" dirty="0"/>
              <a:t>Leestekst</a:t>
            </a:r>
          </a:p>
          <a:p>
            <a:pPr lvl="8"/>
            <a:r>
              <a:rPr lang="nl-NL" dirty="0"/>
              <a:t>Kopje donker blauw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7" y="1252538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3" y="6543376"/>
            <a:ext cx="4657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8"/>
            <a:ext cx="11388876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3" y="6543376"/>
            <a:ext cx="4657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eeld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>
            <a:lvl1pPr>
              <a:defRPr>
                <a:latin typeface="Minion Pro" panose="02040503050306020203" pitchFamily="18" charset="0"/>
              </a:defRPr>
            </a:lvl1pPr>
            <a:lvl2pPr>
              <a:defRPr>
                <a:latin typeface="Minion Pro" panose="02040503050306020203" pitchFamily="18" charset="0"/>
              </a:defRPr>
            </a:lvl2pPr>
            <a:lvl3pPr>
              <a:defRPr>
                <a:latin typeface="Minion Pro" panose="02040503050306020203" pitchFamily="18" charset="0"/>
              </a:defRPr>
            </a:lvl3pPr>
            <a:lvl4pPr>
              <a:defRPr>
                <a:latin typeface="Minion Pro" panose="02040503050306020203" pitchFamily="18" charset="0"/>
              </a:defRPr>
            </a:lvl4pPr>
            <a:lvl5pPr>
              <a:defRPr>
                <a:latin typeface="Minion Pro" panose="02040503050306020203" pitchFamily="18" charset="0"/>
              </a:defRPr>
            </a:lvl5pPr>
            <a:lvl6pPr>
              <a:defRPr>
                <a:latin typeface="Minion Pro" panose="02040503050306020203" pitchFamily="18" charset="0"/>
              </a:defRPr>
            </a:lvl6pPr>
            <a:lvl7pPr>
              <a:defRPr>
                <a:latin typeface="Minion Pro" panose="02040503050306020203" pitchFamily="18" charset="0"/>
              </a:defRPr>
            </a:lvl7pPr>
            <a:lvl8pPr>
              <a:defRPr>
                <a:latin typeface="Minion Pro" panose="02040503050306020203" pitchFamily="18" charset="0"/>
              </a:defRPr>
            </a:lvl8pPr>
            <a:lvl9pPr>
              <a:defRPr>
                <a:latin typeface="Minion Pro" panose="02040503050306020203" pitchFamily="18" charset="0"/>
              </a:defRPr>
            </a:lvl9pPr>
          </a:lstStyle>
          <a:p>
            <a:pPr lvl="0"/>
            <a:r>
              <a:rPr lang="nl-NL" dirty="0" err="1"/>
              <a:t>Bullet</a:t>
            </a:r>
            <a:endParaRPr lang="nl-NL" dirty="0"/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Kopje donker blauw</a:t>
            </a:r>
          </a:p>
          <a:p>
            <a:pPr lvl="4"/>
            <a:r>
              <a:rPr lang="nl-NL" dirty="0"/>
              <a:t>Kopje licht blauw</a:t>
            </a:r>
          </a:p>
          <a:p>
            <a:pPr lvl="5"/>
            <a:r>
              <a:rPr lang="nl-NL" dirty="0" err="1"/>
              <a:t>Bullet</a:t>
            </a:r>
            <a:endParaRPr lang="nl-NL" dirty="0"/>
          </a:p>
          <a:p>
            <a:pPr lvl="6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7"/>
            <a:r>
              <a:rPr lang="nl-NL" sz="1800" dirty="0"/>
              <a:t>Leestekst</a:t>
            </a:r>
          </a:p>
          <a:p>
            <a:pPr lvl="8"/>
            <a:r>
              <a:rPr lang="nl-NL" dirty="0"/>
              <a:t>Kopje donker blauw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38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38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3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3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pic>
        <p:nvPicPr>
          <p:cNvPr id="21" name="Afbeelding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3" y="6543376"/>
            <a:ext cx="4657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eeld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2" y="1252836"/>
            <a:ext cx="5593347" cy="4795836"/>
          </a:xfrm>
        </p:spPr>
        <p:txBody>
          <a:bodyPr vert="horz"/>
          <a:lstStyle>
            <a:lvl1pPr>
              <a:defRPr>
                <a:latin typeface="Minion Pro" panose="02040503050306020203" pitchFamily="18" charset="0"/>
              </a:defRPr>
            </a:lvl1pPr>
            <a:lvl2pPr>
              <a:defRPr>
                <a:latin typeface="Minion Pro" panose="02040503050306020203" pitchFamily="18" charset="0"/>
              </a:defRPr>
            </a:lvl2pPr>
            <a:lvl3pPr>
              <a:defRPr>
                <a:latin typeface="Minion Pro" panose="02040503050306020203" pitchFamily="18" charset="0"/>
              </a:defRPr>
            </a:lvl3pPr>
            <a:lvl4pPr>
              <a:defRPr>
                <a:latin typeface="Minion Pro" panose="02040503050306020203" pitchFamily="18" charset="0"/>
              </a:defRPr>
            </a:lvl4pPr>
            <a:lvl5pPr>
              <a:defRPr>
                <a:latin typeface="Minion Pro" panose="02040503050306020203" pitchFamily="18" charset="0"/>
              </a:defRPr>
            </a:lvl5pPr>
            <a:lvl6pPr>
              <a:defRPr>
                <a:latin typeface="Minion Pro" panose="02040503050306020203" pitchFamily="18" charset="0"/>
              </a:defRPr>
            </a:lvl6pPr>
            <a:lvl7pPr>
              <a:defRPr>
                <a:latin typeface="Minion Pro" panose="02040503050306020203" pitchFamily="18" charset="0"/>
              </a:defRPr>
            </a:lvl7pPr>
            <a:lvl8pPr>
              <a:defRPr>
                <a:latin typeface="Minion Pro" panose="02040503050306020203" pitchFamily="18" charset="0"/>
              </a:defRPr>
            </a:lvl8pPr>
            <a:lvl9pPr>
              <a:defRPr>
                <a:latin typeface="Minion Pro" panose="02040503050306020203" pitchFamily="18" charset="0"/>
              </a:defRPr>
            </a:lvl9pPr>
          </a:lstStyle>
          <a:p>
            <a:pPr lvl="0"/>
            <a:r>
              <a:rPr lang="nl-NL" dirty="0" err="1"/>
              <a:t>Bullet</a:t>
            </a:r>
            <a:endParaRPr lang="nl-NL" dirty="0"/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Kopje donker blauw</a:t>
            </a:r>
          </a:p>
          <a:p>
            <a:pPr lvl="4"/>
            <a:r>
              <a:rPr lang="nl-NL" dirty="0"/>
              <a:t>Kopje licht blauw</a:t>
            </a:r>
          </a:p>
          <a:p>
            <a:pPr lvl="5"/>
            <a:r>
              <a:rPr lang="nl-NL" dirty="0" err="1"/>
              <a:t>Bullet</a:t>
            </a:r>
            <a:endParaRPr lang="nl-NL" dirty="0"/>
          </a:p>
          <a:p>
            <a:pPr lvl="6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7"/>
            <a:r>
              <a:rPr lang="nl-NL" sz="1800" dirty="0"/>
              <a:t>Leestekst</a:t>
            </a:r>
          </a:p>
          <a:p>
            <a:pPr lvl="8"/>
            <a:r>
              <a:rPr lang="nl-NL" dirty="0"/>
              <a:t>Kopje donker blauw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4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4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afbeelding in te voegen</a:t>
            </a:r>
          </a:p>
        </p:txBody>
      </p:sp>
      <p:pic>
        <p:nvPicPr>
          <p:cNvPr id="18" name="Afbeelding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3" y="6543376"/>
            <a:ext cx="4657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grafiek in te voegen</a:t>
            </a:r>
          </a:p>
        </p:txBody>
      </p: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3" y="6543376"/>
            <a:ext cx="4657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inion Pro" panose="02040503050306020203" pitchFamily="18" charset="0"/>
              </a:defRPr>
            </a:lvl1pPr>
          </a:lstStyle>
          <a:p>
            <a:r>
              <a:rPr lang="nl-NL" dirty="0"/>
              <a:t>Titel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400" baseline="0"/>
            </a:lvl1pPr>
          </a:lstStyle>
          <a:p>
            <a:r>
              <a:rPr lang="nl-NL" dirty="0"/>
              <a:t>Klik hier om een</a:t>
            </a:r>
            <a:br>
              <a:rPr lang="nl-NL" dirty="0"/>
            </a:br>
            <a:r>
              <a:rPr lang="nl-NL" dirty="0"/>
              <a:t>video in te voegen</a:t>
            </a:r>
          </a:p>
        </p:txBody>
      </p: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3" y="6543376"/>
            <a:ext cx="4657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511300" y="1052736"/>
            <a:ext cx="10298858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afsluiting</a:t>
            </a:r>
          </a:p>
        </p:txBody>
      </p:sp>
      <p:pic>
        <p:nvPicPr>
          <p:cNvPr id="21" name="Picture 71" descr="Logo-UniversiteitLeiden-CMYK_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86" y="4926605"/>
            <a:ext cx="267335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000" y="6543376"/>
            <a:ext cx="2846250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288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5588" y="1122363"/>
            <a:ext cx="914876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5588" y="3602038"/>
            <a:ext cx="91487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0856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6807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219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21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4225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4775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5375" y="1825625"/>
            <a:ext cx="5184775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470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2195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6096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60962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5375" y="1681163"/>
            <a:ext cx="518636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5375" y="2505075"/>
            <a:ext cx="5186363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079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6613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686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54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6363" y="987425"/>
            <a:ext cx="617537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541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5290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54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6363" y="987425"/>
            <a:ext cx="617537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541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2343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9678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9663" y="365125"/>
            <a:ext cx="2630487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9063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371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l-NL" dirty="0"/>
              <a:t>Titel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 err="1"/>
              <a:t>Bullet</a:t>
            </a:r>
            <a:endParaRPr lang="nl-NL" dirty="0"/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Kopje donker blauw</a:t>
            </a:r>
          </a:p>
          <a:p>
            <a:pPr lvl="4"/>
            <a:r>
              <a:rPr lang="nl-NL" dirty="0"/>
              <a:t>Kopje licht blauw</a:t>
            </a:r>
          </a:p>
          <a:p>
            <a:pPr lvl="5"/>
            <a:r>
              <a:rPr lang="nl-NL" dirty="0" err="1"/>
              <a:t>Bullet</a:t>
            </a:r>
            <a:endParaRPr lang="nl-NL" dirty="0"/>
          </a:p>
          <a:p>
            <a:pPr lvl="6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7"/>
            <a:r>
              <a:rPr lang="nl-NL" sz="1800" dirty="0"/>
              <a:t>Leestekst</a:t>
            </a:r>
          </a:p>
          <a:p>
            <a:pPr lvl="8"/>
            <a:r>
              <a:rPr lang="nl-NL" dirty="0"/>
              <a:t>Kopje donker blauw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nl-NL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4000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75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50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600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219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219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4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40188" y="6356350"/>
            <a:ext cx="4117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5363" y="6356350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0D95B-2DCA-4A8C-818D-5010775FDD5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9519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FF00"/>
                </a:solidFill>
                <a:latin typeface="Minion Pro" panose="02040503050306020203" pitchFamily="18" charset="0"/>
              </a:rPr>
              <a:t>Purpose Prepositional Infinitives (PPIs) in Romance.</a:t>
            </a:r>
            <a:br>
              <a:rPr lang="nl-NL" dirty="0">
                <a:solidFill>
                  <a:srgbClr val="FFFF00"/>
                </a:solidFill>
                <a:latin typeface="Minion Pro" panose="02040503050306020203" pitchFamily="18" charset="0"/>
              </a:rPr>
            </a:br>
            <a:r>
              <a:rPr lang="nl-NL" sz="2800" dirty="0">
                <a:solidFill>
                  <a:srgbClr val="FFFF00"/>
                </a:solidFill>
              </a:rPr>
              <a:t>P</a:t>
            </a:r>
            <a:r>
              <a:rPr lang="nl-NL" sz="2800" dirty="0">
                <a:solidFill>
                  <a:srgbClr val="FFFF00"/>
                </a:solidFill>
                <a:latin typeface="Minion Pro" panose="02040503050306020203" pitchFamily="18" charset="0"/>
              </a:rPr>
              <a:t>roperties and prepositions</a:t>
            </a:r>
            <a:endParaRPr lang="nl-NL" sz="2800" dirty="0">
              <a:latin typeface="Minion Pro" panose="02040503050306020203" pitchFamily="18" charset="0"/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nl-NL" sz="2000" dirty="0">
                <a:latin typeface="Minion Pro" panose="02040503050306020203" pitchFamily="18" charset="0"/>
              </a:rPr>
              <a:t>Laura Migliori| Leiden University</a:t>
            </a:r>
          </a:p>
          <a:p>
            <a:r>
              <a:rPr lang="nl-NL" sz="2000" dirty="0">
                <a:latin typeface="Minion Pro" panose="02040503050306020203" pitchFamily="18" charset="0"/>
              </a:rPr>
              <a:t>l.migliori@hum.leidenuniv.nl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2"/>
          </p:nvPr>
        </p:nvSpPr>
        <p:spPr>
          <a:xfrm>
            <a:off x="6675239" y="3881120"/>
            <a:ext cx="5256584" cy="447191"/>
          </a:xfrm>
        </p:spPr>
        <p:txBody>
          <a:bodyPr/>
          <a:lstStyle/>
          <a:p>
            <a:r>
              <a:rPr lang="nl-NL" sz="2000" b="1" dirty="0">
                <a:solidFill>
                  <a:srgbClr val="FFC000"/>
                </a:solidFill>
                <a:latin typeface="Minion Pro" panose="02040503050306020203" pitchFamily="18" charset="0"/>
              </a:rPr>
              <a:t>Romance Linguistics Online</a:t>
            </a:r>
          </a:p>
          <a:p>
            <a:r>
              <a:rPr lang="nl-NL" sz="2000" b="1" dirty="0">
                <a:solidFill>
                  <a:srgbClr val="FFC000"/>
                </a:solidFill>
                <a:latin typeface="Minion Pro" panose="02040503050306020203" pitchFamily="18" charset="0"/>
              </a:rPr>
              <a:t>Birmingham/Cambridge</a:t>
            </a:r>
          </a:p>
          <a:p>
            <a:r>
              <a:rPr lang="nl-NL" sz="2000" b="1" dirty="0">
                <a:solidFill>
                  <a:srgbClr val="FFC000"/>
                </a:solidFill>
                <a:latin typeface="Minion Pro" panose="02040503050306020203" pitchFamily="18" charset="0"/>
              </a:rPr>
              <a:t>2 february 2021</a:t>
            </a:r>
          </a:p>
        </p:txBody>
      </p:sp>
    </p:spTree>
    <p:extLst>
      <p:ext uri="{BB962C8B-B14F-4D97-AF65-F5344CB8AC3E}">
        <p14:creationId xmlns:p14="http://schemas.microsoft.com/office/powerpoint/2010/main" val="297781484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AF2BB-BFE4-494C-A905-B3A2DDDD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Talk outline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EF1942-61AD-4F80-A41A-0AFD00194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512826"/>
            <a:ext cx="11389023" cy="3832348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Introduction</a:t>
            </a:r>
            <a:endParaRPr lang="en-NL" sz="24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Purpose Prepositional Infinitives in Romance: properties</a:t>
            </a:r>
            <a:endParaRPr lang="en-NL" sz="24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Purpose embedded clauses in Latin</a:t>
            </a:r>
            <a:endParaRPr lang="en-NL" sz="24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emergence of PPIs in Romance: a diachronic hypothesis</a:t>
            </a:r>
            <a:endParaRPr lang="en-NL" sz="24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Conclusions </a:t>
            </a:r>
            <a:endParaRPr lang="en-NL" sz="24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01486866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8E22-37A0-4707-B121-60C720E1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Purpose Prepositional Infinitives (PPIs)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A66D26-26EB-43DC-84B4-2DD1EE720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196752"/>
            <a:ext cx="11389023" cy="4464496"/>
          </a:xfrm>
        </p:spPr>
        <p:txBody>
          <a:bodyPr>
            <a:normAutofit fontScale="92500" lnSpcReduction="20000"/>
          </a:bodyPr>
          <a:lstStyle/>
          <a:p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PPIs are widespread in Romance:</a:t>
            </a:r>
          </a:p>
          <a:p>
            <a:pPr marL="342900" lvl="5" indent="-34290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AutoNum type="arabicParenBoth"/>
            </a:pPr>
            <a:r>
              <a:rPr lang="it-IT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Mia  figlia   </a:t>
            </a:r>
            <a:r>
              <a:rPr lang="it-IT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it-IT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prende  l’autobus      	</a:t>
            </a:r>
            <a:r>
              <a:rPr lang="it-IT" sz="1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 andare</a:t>
            </a:r>
            <a:r>
              <a:rPr lang="it-IT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	a scuola       	[Italian]  	</a:t>
            </a:r>
            <a:endParaRPr lang="en-GB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  daughter-F.3SG  take-3SG  the bus	to go-INF.	to school          </a:t>
            </a:r>
            <a:endParaRPr lang="en-GB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(2</a:t>
            </a:r>
            <a:r>
              <a:rPr lang="en-GB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 	</a:t>
            </a: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Os   </a:t>
            </a:r>
            <a:r>
              <a:rPr lang="es-ES" sz="19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professores</a:t>
            </a: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s-ES" sz="19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chegaram</a:t>
            </a: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cedo   </a:t>
            </a:r>
            <a:r>
              <a:rPr lang="es-ES" sz="19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para se    </a:t>
            </a:r>
            <a:r>
              <a:rPr lang="es-ES" sz="19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reunirem</a:t>
            </a: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ante    da entrevista 	   	 [E. Port.]</a:t>
            </a:r>
            <a:endParaRPr lang="en-NL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	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 teachers      arrived-3pl  early   for  se-3ps meet-inf.3pl  before  the interview	</a:t>
            </a:r>
            <a:endParaRPr lang="en-NL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‘The teachers arrived early in order to meet before the interview.’   (Sheehan 2018: 31)</a:t>
            </a:r>
            <a:endParaRPr lang="en-NL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100"/>
              <a:buNone/>
              <a:tabLst>
                <a:tab pos="270510" algn="l"/>
              </a:tabLst>
            </a:pPr>
            <a:r>
              <a:rPr lang="it-IT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(3)  	F</a:t>
            </a:r>
            <a:r>
              <a:rPr lang="it-IT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lorin a 		alergat mult  </a:t>
            </a:r>
            <a:r>
              <a:rPr lang="it-IT" sz="19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spre a  ajunge</a:t>
            </a:r>
            <a:r>
              <a:rPr lang="it-IT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la timp    la aeroport 	     	[Romanian] </a:t>
            </a:r>
            <a:endParaRPr lang="en-NL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it-IT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Florin aux-</a:t>
            </a:r>
            <a:r>
              <a:rPr lang="en-US" sz="19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1sg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run-</a:t>
            </a:r>
            <a:r>
              <a:rPr lang="en-US" sz="19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pp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much in order to arrive-</a:t>
            </a:r>
            <a:r>
              <a:rPr lang="en-US" sz="19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inf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 in time    at airport</a:t>
            </a:r>
            <a:endParaRPr lang="en-GB" sz="19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en-GB" sz="19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‘Florin ran a lot to arrive in time at the airport’     (from 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Daniuc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&amp; 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Daniliuc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2000: 339)</a:t>
            </a:r>
            <a:endParaRPr lang="en-GB" sz="19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en-GB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(4) 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ˈ</a:t>
            </a:r>
            <a:r>
              <a:rPr lang="en-US" sz="19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bbeve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</a:t>
            </a:r>
            <a:r>
              <a:rPr lang="en-US" sz="19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pe 		</a:t>
            </a:r>
            <a:r>
              <a:rPr lang="en-US" sz="19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dimentiˈka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	   [Romanesco]</a:t>
            </a:r>
            <a:endParaRPr lang="en-GB" sz="19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en-GB" sz="19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drink-</a:t>
            </a:r>
            <a:r>
              <a:rPr lang="en-US" sz="19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3sg 	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for 		forget</a:t>
            </a:r>
            <a:r>
              <a:rPr lang="en-US" sz="19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-inf. 		</a:t>
            </a:r>
            <a:endParaRPr lang="en-NL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en-US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‘He drinks to forget’</a:t>
            </a:r>
            <a:endParaRPr lang="en-NL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557631491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35253-4BA9-4E8E-9D0F-592EFEE2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Purpose Prepositional Infinitives (PPIs)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10D60A-79D5-4303-9E40-4BCD5C2F3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11389023" cy="4552428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Romance variation concerning: </a:t>
            </a:r>
            <a:endParaRPr lang="en-NL" sz="2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syntactic properties </a:t>
            </a:r>
            <a:endParaRPr lang="en-NL" sz="2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frequency (i.e. preference of the speakers with respect to the corresponding finite clause) </a:t>
            </a:r>
            <a:endParaRPr lang="en-NL" sz="2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chronology of attestation</a:t>
            </a: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endParaRPr lang="en-US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Latin: many different strategies to express final clauses.</a:t>
            </a: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en-US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PPIs are not among these options</a:t>
            </a:r>
            <a:endParaRPr lang="en-GB" sz="2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endParaRPr lang="en-NL" sz="2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26067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2BC3-8489-40C3-A2A2-1916C18D3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Aims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6F8DBB5D-43B9-42D3-84A9-2A052CE0FF6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26567" y="1628800"/>
            <a:ext cx="10519049" cy="2752228"/>
          </a:xfrm>
          <a:prstGeom prst="rect">
            <a:avLst/>
          </a:prstGeom>
          <a:noFill/>
          <a:ln w="19050">
            <a:solidFill>
              <a:schemeClr val="accent4"/>
            </a:solidFill>
            <a:prstDash val="lgDash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Aims of this talk: </a:t>
            </a:r>
            <a:endParaRPr lang="en-NL" sz="2000" dirty="0">
              <a:solidFill>
                <a:srgbClr val="002060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indent="-228600" algn="just">
              <a:lnSpc>
                <a:spcPct val="115000"/>
              </a:lnSpc>
            </a:pPr>
            <a:r>
              <a:rPr lang="en-US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Outline the properties of Purpose Prepositional Infinitives in Romance, especially with regard to variation;</a:t>
            </a:r>
            <a:endParaRPr lang="en-NL" sz="2000" dirty="0">
              <a:solidFill>
                <a:srgbClr val="002060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indent="-228600" algn="just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Sketch a diachronic hypothesis regarding the emergence of this innovative Romance structure, with particular focus on the development of its core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566212818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08BD-B32E-40DF-8749-9263C3F0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Purpose clauses cross-linguistically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01F41-ABCC-46F5-9AF2-554366DDAF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marL="276225" indent="0" algn="just">
              <a:lnSpc>
                <a:spcPct val="115000"/>
              </a:lnSpc>
              <a:buNone/>
            </a:pPr>
            <a:r>
              <a:rPr lang="en-US" sz="20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Purpose (Final) clause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clause in which the dependent state of affairs represents the purpose (goal) that must be achieved by the main state of affair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Cristofaro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2003: 155).</a:t>
            </a:r>
            <a:endParaRPr lang="en-GB" sz="20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en-NL" sz="2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Semantically speaking, it is sometimes difficult to distinguish between a purpose and a result clause (cf.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Cabrillana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2009: 19,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a.o.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): they both express result/consequence of the main state of affair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Kortmann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1997: 80-81)</a:t>
            </a:r>
          </a:p>
          <a:p>
            <a:endParaRPr lang="en-US" sz="2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a.  Mia figlia è (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troppo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 piccola 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 prendere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l’autobus 	(Result)		[Italian]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68605" indent="0" algn="just">
              <a:lnSpc>
                <a:spcPct val="115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‘My daughter is (too) young to take the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bus’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" indent="0" algn="just">
              <a:lnSpc>
                <a:spcPct val="115000"/>
              </a:lnSpc>
              <a:buNone/>
            </a:pPr>
            <a:r>
              <a:rPr lang="it-IT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Mia figlia compra un biglietto 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 prendere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l’autobus     (Purpose)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‘My daughter buys a ticket to take the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bus’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sz="2000" dirty="0"/>
          </a:p>
        </p:txBody>
      </p:sp>
    </p:spTree>
    <p:extLst>
      <p:ext uri="{BB962C8B-B14F-4D97-AF65-F5344CB8AC3E}">
        <p14:creationId xmlns:p14="http://schemas.microsoft.com/office/powerpoint/2010/main" val="2013570939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42E20-2275-4374-948A-6C5307EED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Purpose clauses cross-linguistically</a:t>
            </a:r>
            <a:endParaRPr lang="en-NL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4F5B83-CAD1-4E71-8EBE-BAD895FA2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268760"/>
            <a:ext cx="11389023" cy="4795836"/>
          </a:xfrm>
        </p:spPr>
        <p:txBody>
          <a:bodyPr>
            <a:normAutofit/>
          </a:bodyPr>
          <a:lstStyle/>
          <a:p>
            <a:r>
              <a:rPr lang="en-GB" b="1" dirty="0"/>
              <a:t>Balanced vs </a:t>
            </a:r>
            <a:r>
              <a:rPr lang="en-GB" b="1" dirty="0" err="1"/>
              <a:t>deranked</a:t>
            </a:r>
            <a:r>
              <a:rPr lang="en-GB" b="1" dirty="0"/>
              <a:t> purpose clauses</a:t>
            </a:r>
          </a:p>
          <a:p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Balanced purpose clauses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A balanced verb form is one that can occur in an independent declarative clause, such as for instance an indicative form (see Stassen 1985,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Cristofaro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1998,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Schmidtke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-Bode 2009). An example of this is Mandarin Chinese (example 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from </a:t>
            </a:r>
            <a:r>
              <a:rPr lang="en-US" sz="1800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and Thompson 1973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98)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(5)	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̀-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xialai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[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qiú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Zháng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-san] 					[Mand. Chinese]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you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kneel.down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beg Zhang-san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‘You knelt down in order to beg Zhang-san.’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knelt down and beg Zhang-san.’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NL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18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Deranked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purpose clauses: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structurally different from independent (declarative) clauses.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Deranking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may take a variety of forms (lack of distinctions, like tense, aspect, mood or person agreement distinctions) (Stassen 1985,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Cristofaro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1998,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Schmidtke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-Bode 2009). </a:t>
            </a:r>
          </a:p>
          <a:p>
            <a:pPr marL="161925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arenBoth" startAt="6"/>
            </a:pPr>
            <a:r>
              <a:rPr lang="fr-FR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Anna </a:t>
            </a:r>
            <a:r>
              <a:rPr lang="fr-FR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elküldte</a:t>
            </a:r>
            <a:r>
              <a:rPr lang="fr-FR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Péter-t [a </a:t>
            </a:r>
            <a:r>
              <a:rPr lang="fr-FR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könyvet</a:t>
            </a:r>
            <a:r>
              <a:rPr lang="fr-FR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olvas</a:t>
            </a:r>
            <a:r>
              <a:rPr lang="fr-FR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-ni].				</a:t>
            </a:r>
            <a:r>
              <a:rPr lang="nl-N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[Hungarian]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Anna sent Peter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-acc.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the book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-acc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read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-inf.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              ‘Anna sent Peter  to read the book.’ 				   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Kenesei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et al.1998: 56)</a:t>
            </a:r>
            <a:endParaRPr lang="en-US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NL" b="1" dirty="0"/>
          </a:p>
        </p:txBody>
      </p:sp>
    </p:spTree>
    <p:extLst>
      <p:ext uri="{BB962C8B-B14F-4D97-AF65-F5344CB8AC3E}">
        <p14:creationId xmlns:p14="http://schemas.microsoft.com/office/powerpoint/2010/main" val="1570404738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C7F17-46D6-4870-A057-E61E82673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Romance purpose clauses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EDFDBB-A732-473F-8138-0F8DD166D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1" y="980728"/>
            <a:ext cx="11599169" cy="5067944"/>
          </a:xfrm>
        </p:spPr>
        <p:txBody>
          <a:bodyPr>
            <a:normAutofit fontScale="70000" lnSpcReduction="20000"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Romance purpose clauses are generally </a:t>
            </a:r>
            <a:r>
              <a:rPr lang="en-US" sz="21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deranked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1100"/>
              <a:buNone/>
            </a:pP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(7)	 a. Il 		travaille 	</a:t>
            </a:r>
            <a:r>
              <a:rPr lang="fr-FR" sz="21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pour manger</a:t>
            </a: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			  [French]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6860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	 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he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-3sg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work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-3sg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for eat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-inf</a:t>
            </a:r>
          </a:p>
          <a:p>
            <a:pPr marL="26860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	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‘He works to (be able to) eat’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b. Il 	travaille 	pour que sa famille </a:t>
            </a:r>
            <a:r>
              <a:rPr lang="fr-FR" sz="21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puisse</a:t>
            </a: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manger 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 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he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-3sg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work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-3sg	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so  that    his family can-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subj.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eat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-inf.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	    ‘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He works so that his family is able to eat’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1100"/>
              <a:buNone/>
            </a:pP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(8)	Eu 	</a:t>
            </a:r>
            <a:r>
              <a:rPr lang="fr-FR" sz="2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plec</a:t>
            </a: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la </a:t>
            </a:r>
            <a:r>
              <a:rPr lang="fr-FR" sz="2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magazin</a:t>
            </a: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1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 </a:t>
            </a:r>
            <a:r>
              <a:rPr lang="fr-FR" sz="21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să</a:t>
            </a:r>
            <a:r>
              <a:rPr lang="fr-FR" sz="21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1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cumpăr</a:t>
            </a: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un </a:t>
            </a:r>
            <a:r>
              <a:rPr lang="fr-FR" sz="2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beç</a:t>
            </a: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nou</a:t>
            </a: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         		  [</a:t>
            </a:r>
            <a:r>
              <a:rPr lang="fr-FR" sz="2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Romanian</a:t>
            </a:r>
            <a:r>
              <a:rPr lang="fr-FR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]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i-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1sg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am going 	to shop      for buy-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3sg-subj.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am bulb new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‘I am going to shop to buy a new bulb’ </a:t>
            </a:r>
          </a:p>
          <a:p>
            <a:pPr marL="27622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sz="2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                                                              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Daniliuc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&amp;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Daniliuc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2000 :338)</a:t>
            </a:r>
            <a:endParaRPr lang="en-GB" sz="21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561975" indent="-285750"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Romanian: also </a:t>
            </a:r>
            <a:r>
              <a:rPr lang="en-US" sz="21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+ indicative (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Daniliuc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&amp;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Daniliuc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2000: 338) (balanced purpose clause): 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SzPts val="1100"/>
              <a:buNone/>
            </a:pPr>
            <a:r>
              <a:rPr lang="it-IT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(9)	vulpea fugi 		</a:t>
            </a:r>
            <a:r>
              <a:rPr lang="it-IT" sz="21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 	se ascunse</a:t>
            </a:r>
            <a:r>
              <a:rPr lang="it-IT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în vizuină 		         			[Romanian]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6860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the fox ran-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3sg 	</a:t>
            </a:r>
            <a:r>
              <a:rPr lang="en-US" sz="2100" cap="small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conj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hid-</a:t>
            </a:r>
            <a:r>
              <a:rPr lang="en-US" sz="21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3sg.refl.</a:t>
            </a: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in  hole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68605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‘The fox ran to hide in the hole’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192384901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19D13-6CD2-4B3A-B480-6433EE747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Focus of this study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FFA243-7024-4131-9018-B7E122A63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276225" indent="0">
              <a:lnSpc>
                <a:spcPct val="115000"/>
              </a:lnSpc>
              <a:buNone/>
            </a:pP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sz="20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Focus of this study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Romance indefinite purpose clauses (always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deranked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).  </a:t>
            </a:r>
            <a:endParaRPr lang="en-GB" sz="20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62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(10)	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Estoy               ahorrando 	dinero 	 </a:t>
            </a:r>
            <a:r>
              <a:rPr lang="es-E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ir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de viaje                        	[</a:t>
            </a:r>
            <a:r>
              <a:rPr lang="es-E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Spanish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50215" algn="l"/>
                <a:tab pos="630555" algn="l"/>
              </a:tabLst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			</a:t>
            </a:r>
            <a:r>
              <a:rPr lang="e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stay-</a:t>
            </a:r>
            <a:r>
              <a:rPr lang="en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</a:t>
            </a:r>
            <a:r>
              <a:rPr lang="e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1sg</a:t>
            </a:r>
            <a:r>
              <a:rPr lang="e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save up-</a:t>
            </a:r>
            <a:r>
              <a:rPr lang="en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ger.</a:t>
            </a:r>
            <a:r>
              <a:rPr lang="e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money to      go-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inf.</a:t>
            </a:r>
            <a:r>
              <a:rPr lang="e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trip	   	                 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50215" algn="l"/>
                <a:tab pos="630555" algn="l"/>
              </a:tabLst>
            </a:pPr>
            <a:r>
              <a:rPr lang="e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‘I'm saving up to go on a trip’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50215" algn="l"/>
                <a:tab pos="630555" algn="l"/>
              </a:tabLst>
            </a:pP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100"/>
              <a:buNone/>
              <a:tabLst>
                <a:tab pos="45021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(11)		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Aprofito 			l’avientesa 		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 a expressar-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li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50215" algn="l"/>
                <a:tab pos="630555" algn="l"/>
              </a:tabLst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			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take advantage-pres.1sg 	the opportunity		to       express-you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50215" algn="l"/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el  meu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sincer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agraïment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	     		                         [Catalan]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50215" algn="l"/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the my sincere gratitude				  (from Wheeler et al. 2002:261)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450215" algn="l"/>
                <a:tab pos="540385" algn="l"/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	‘I take advantage of this opportunity to express to you my sincere gratitude’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68334523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1767D-7828-4BE6-BCA5-BCD89242C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Romance PPIs: properties (1)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2C684E-17A4-4D99-9089-75245E21D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11389023" cy="4480420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Preposition</a:t>
            </a:r>
          </a:p>
          <a:p>
            <a:pPr marL="0" lvl="0" indent="0" algn="just">
              <a:lnSpc>
                <a:spcPct val="115000"/>
              </a:lnSpc>
              <a:buNone/>
              <a:tabLst>
                <a:tab pos="630555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Underlying structure (based on Schulte 2007b):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[[MAIN CLAUSE] [CPPREP] [INFINITIVAL DEPENDENT CLAUSE]] 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nfinitival clause: object, subject or adverb of the main clause. 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630555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Morphological realization of [PREP]: 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15000"/>
              </a:lnSpc>
              <a:buNone/>
              <a:tabLst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more frequently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to/at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and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NL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Tx/>
              <a:buChar char="-"/>
              <a:tabLst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Compound prepositions are also possible (‘in order to’)</a:t>
            </a:r>
          </a:p>
          <a:p>
            <a:pPr marL="742950" lvl="1" indent="-285750" algn="just">
              <a:lnSpc>
                <a:spcPct val="115000"/>
              </a:lnSpc>
              <a:buFontTx/>
              <a:buChar char="-"/>
              <a:tabLst>
                <a:tab pos="630555" algn="l"/>
              </a:tabLst>
            </a:pPr>
            <a:r>
              <a:rPr lang="en-US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Much variation (also in the same language) </a:t>
            </a:r>
            <a:endParaRPr lang="en-NL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SzPts val="1100"/>
              <a:buNone/>
              <a:tabLst>
                <a:tab pos="630555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(12)	 a.		pour  	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voir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					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[French]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1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		 to	see-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inf.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1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b.  	à 	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voir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     		at	see-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inf.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733425" indent="0" algn="just"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181135111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9CC46-E6FD-4DF7-A608-A57414DD9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Preposition function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C74C27-ACCF-444E-BB43-803DFC393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11389023" cy="3544316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en-US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Typical sequence in the development of preposition functions (cf. Schulte 2007: 513):</a:t>
            </a:r>
            <a:endParaRPr lang="en-GB" sz="2000" dirty="0">
              <a:solidFill>
                <a:srgbClr val="002060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buNone/>
              <a:tabLst>
                <a:tab pos="630555" algn="l"/>
              </a:tabLst>
            </a:pPr>
            <a:r>
              <a:rPr lang="en-GB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		</a:t>
            </a:r>
            <a:r>
              <a:rPr lang="en-US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purposive (final) &gt; </a:t>
            </a:r>
            <a:r>
              <a:rPr lang="en-US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abessive; temporal; substitutive; causal &gt; concessive</a:t>
            </a:r>
            <a:r>
              <a:rPr lang="en-US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endParaRPr lang="en-N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N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28600" algn="just">
              <a:lnSpc>
                <a:spcPct val="115000"/>
              </a:lnSpc>
              <a:spcAft>
                <a:spcPts val="1000"/>
              </a:spcAft>
            </a:pPr>
            <a:r>
              <a:rPr lang="en-US" sz="20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Haspelmath</a:t>
            </a:r>
            <a:r>
              <a:rPr lang="en-US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(1989): purpose is the function most typically associated with infinitival constructions</a:t>
            </a:r>
            <a:r>
              <a:rPr lang="en-US" sz="2000" dirty="0">
                <a:solidFill>
                  <a:srgbClr val="002060"/>
                </a:solidFill>
                <a:effectLst/>
                <a:latin typeface="AdvEPSTIM"/>
                <a:ea typeface="SimSun" panose="02010600030101010101" pitchFamily="2" charset="-122"/>
                <a:cs typeface="AdvEPSTIM"/>
              </a:rPr>
              <a:t>. </a:t>
            </a:r>
            <a:endParaRPr lang="en-N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		Purpose function</a:t>
            </a:r>
            <a:r>
              <a:rPr lang="en-US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: first to emerge for infinitival complement clauses. </a:t>
            </a:r>
            <a:endParaRPr lang="en-N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340602729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D878B-4DE6-4B29-9B86-35160D3D7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Romance PPIs: properties (2)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66CF4F-B216-44A6-B550-1B2DF066F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11389023" cy="5128492"/>
          </a:xfrm>
        </p:spPr>
        <p:txBody>
          <a:bodyPr>
            <a:normAutofit/>
          </a:bodyPr>
          <a:lstStyle/>
          <a:p>
            <a:pPr marL="561975" indent="-285750" algn="just">
              <a:lnSpc>
                <a:spcPct val="115000"/>
              </a:lnSpc>
              <a:tabLst>
                <a:tab pos="630555" algn="l"/>
              </a:tabLst>
            </a:pPr>
            <a:r>
              <a:rPr lang="en-US" sz="21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Subject co-reference</a:t>
            </a:r>
            <a:r>
              <a:rPr lang="en-US" sz="21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NL" sz="2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2" indent="-180975" algn="just">
              <a:lnSpc>
                <a:spcPct val="115000"/>
              </a:lnSpc>
              <a:tabLst>
                <a:tab pos="630555" algn="l"/>
              </a:tabLst>
            </a:pPr>
            <a:r>
              <a:rPr lang="en-US" sz="2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- Infinitive: no overt subject (PRO)	</a:t>
            </a: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2" indent="-180975" algn="just">
              <a:lnSpc>
                <a:spcPct val="115000"/>
              </a:lnSpc>
              <a:tabLst>
                <a:tab pos="630555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- PPI: Subject co-reference between main and infinitival clause is the prototypical pattern (predictability 	principle, cf. Comrie 1984, Schulte 2007a, 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a.o.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):</a:t>
            </a:r>
          </a:p>
          <a:p>
            <a:pPr lvl="2" indent="-180975" algn="just">
              <a:lnSpc>
                <a:spcPct val="115000"/>
              </a:lnSpc>
              <a:tabLst>
                <a:tab pos="630555" algn="l"/>
              </a:tabLst>
            </a:pP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s-ES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(13)</a:t>
            </a:r>
            <a:r>
              <a:rPr lang="es-ES" dirty="0"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a.	</a:t>
            </a:r>
            <a:r>
              <a:rPr lang="es-ES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El hombre1</a:t>
            </a:r>
            <a:r>
              <a:rPr lang="es-ES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	</a:t>
            </a:r>
            <a:r>
              <a:rPr lang="es-ES" dirty="0" err="1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se.atreve.a</a:t>
            </a:r>
            <a:r>
              <a:rPr lang="es-ES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 </a:t>
            </a:r>
            <a:r>
              <a:rPr lang="es-ES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[PRO</a:t>
            </a:r>
            <a:r>
              <a:rPr lang="es-ES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1</a:t>
            </a:r>
            <a:r>
              <a:rPr lang="es-ES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</a:t>
            </a:r>
            <a:r>
              <a:rPr lang="es-ES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hacerlo</a:t>
            </a:r>
            <a:r>
              <a:rPr lang="es-ES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]</a:t>
            </a:r>
            <a:r>
              <a:rPr lang="es-ES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                              [</a:t>
            </a:r>
            <a:r>
              <a:rPr lang="es-ES" dirty="0" err="1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Spanish</a:t>
            </a:r>
            <a:r>
              <a:rPr lang="es-ES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]</a:t>
            </a: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-ES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	</a:t>
            </a:r>
            <a:r>
              <a:rPr lang="en-US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The man 	dares [the man] do.</a:t>
            </a:r>
            <a:r>
              <a:rPr lang="en-US" cap="small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inf-</a:t>
            </a:r>
            <a:r>
              <a:rPr lang="en-US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it</a:t>
            </a: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		The man dares to do it.’</a:t>
            </a:r>
            <a:r>
              <a:rPr lang="en-US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 					</a:t>
            </a:r>
            <a:r>
              <a:rPr lang="it-IT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(Schulte 2007a: 516)</a:t>
            </a: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450215" algn="l"/>
              </a:tabLst>
            </a:pPr>
            <a:r>
              <a:rPr lang="it-IT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b.	L’uomo</a:t>
            </a:r>
            <a:r>
              <a:rPr lang="it-IT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1</a:t>
            </a:r>
            <a:r>
              <a:rPr lang="it-IT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si     prepara 	[</a:t>
            </a:r>
            <a:r>
              <a:rPr lang="it-IT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PRO</a:t>
            </a:r>
            <a:r>
              <a:rPr lang="it-IT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1</a:t>
            </a:r>
            <a:r>
              <a:rPr lang="it-IT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per farlo]                        [Italian]</a:t>
            </a: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it-IT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man 	se-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prepare-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3sg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for do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-inf.-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it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-acc</a:t>
            </a: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‘The man prepares himself to do it’</a:t>
            </a: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6373560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766DB-2F5C-47EF-9F37-D7033A185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Romance PPIs: properties (2)</a:t>
            </a:r>
            <a:endParaRPr lang="en-NL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429ED1-B162-47C8-8AC5-308796084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Some varieties also (partially) allow disjoint subject reference with PPI (cf. Schulte2007a).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GB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Inflected infinitives </a:t>
            </a:r>
          </a:p>
          <a:p>
            <a:pPr marL="276225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30555" algn="l"/>
              </a:tabLst>
            </a:pP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tabLst>
                <a:tab pos="630555" algn="l"/>
              </a:tabLst>
            </a:pP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(14)	O	candidato	</a:t>
            </a:r>
            <a:r>
              <a:rPr lang="es-ES" sz="19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chegou</a:t>
            </a: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s-ES" sz="19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mais</a:t>
            </a: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tarde  [para	os	entrevistadores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30555" algn="l"/>
              </a:tabLst>
            </a:pP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the candidate	arrived	            more   late	for	the	interviewers 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30555" algn="l"/>
              </a:tabLst>
            </a:pP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se		</a:t>
            </a:r>
            <a:r>
              <a:rPr lang="es-ES" sz="19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reunirem</a:t>
            </a: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antes		da	entrevista]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30555" algn="l"/>
              </a:tabLst>
            </a:pPr>
            <a:r>
              <a:rPr lang="es-E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se.3	meet</a:t>
            </a:r>
            <a:r>
              <a:rPr lang="en-US" sz="19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-inf.3pl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before of	the	interview                                                    [E. </a:t>
            </a:r>
            <a:r>
              <a:rPr lang="en-US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Port.]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30555" algn="l"/>
              </a:tabLst>
            </a:pP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‘The candidate arrived later on so that the interviewers could meet before the interview.’														(from Sheehan 2018: 31)</a:t>
            </a:r>
            <a:endParaRPr lang="en-GB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Overt Inf. Subjects </a:t>
            </a:r>
            <a:endParaRPr lang="en-NL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30555" algn="l"/>
              </a:tabLst>
            </a:pP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900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(15)     </a:t>
            </a:r>
            <a:r>
              <a:rPr lang="es-ES" sz="1900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María llora por las noches [sin saberlo </a:t>
            </a:r>
            <a:r>
              <a:rPr lang="es-ES" sz="1900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su marido]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4958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   </a:t>
            </a:r>
            <a:r>
              <a:rPr lang="en-US" sz="1900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M. cry.3SG by the nights without know.INF-it POSS husband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30555" algn="l"/>
              </a:tabLst>
            </a:pPr>
            <a:r>
              <a:rPr lang="en-US" sz="1900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            M. cries at night without her husband knowing it.’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7214761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527C-4A1D-494F-A97F-DE7B8EAC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Romance PPIs: Distribution</a:t>
            </a:r>
            <a:endParaRPr lang="en-NL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AB834F-D368-4FEE-AF11-BD4F1607F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tabLst>
                <a:tab pos="630555" algn="l"/>
              </a:tabLst>
            </a:pPr>
            <a:r>
              <a:rPr lang="en-US" sz="1800" u="sng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Governing elements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Verbs (control verbs, motion verbs) (a); Adverbs (b), Adjectives (c):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SzPts val="1100"/>
              <a:buNone/>
              <a:tabLst>
                <a:tab pos="630555" algn="l"/>
              </a:tabLst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(16)     a. E’ 	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venuto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[per/a 	parlare 	con  te]		  [Italian]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be-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3sg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come-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pp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for/at	talk-inf.	with you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-2sg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630555" algn="l"/>
                <a:tab pos="810260" algn="l"/>
              </a:tabLst>
            </a:pP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 	‘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He has come to talk to you’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450215" algn="l"/>
                <a:tab pos="630555" algn="l"/>
                <a:tab pos="81026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</a:t>
            </a:r>
            <a:r>
              <a:rPr lang="fr-FR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b. 	Elle 	va 	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vite</a:t>
            </a:r>
            <a:r>
              <a:rPr lang="fr-FR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[pour arriver à l’école    ponctuelle]</a:t>
            </a:r>
            <a:r>
              <a:rPr lang="fr-FR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 </a:t>
            </a:r>
            <a:r>
              <a:rPr lang="fr-FR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[French]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630555" algn="l"/>
                <a:tab pos="810260" algn="l"/>
              </a:tabLst>
            </a:pPr>
            <a:r>
              <a:rPr lang="fr-FR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she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-3sg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go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-3sg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quickly for come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-inf.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to school  on time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-f.sg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630555" algn="l"/>
                <a:tab pos="81026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 ‘She goes quickly to arrive to school on time’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630555" algn="l"/>
                <a:tab pos="810260" algn="l"/>
              </a:tabLst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c. 		Hainele 	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pregătite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pentru a fi    luate  în   excursie erau pe scaun         [Romanian]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clothes ready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-f.pl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for to be taken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-f.pl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on trip be-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3pl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on chair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‘The clothes ready to be taken on the trip were on the chair’			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	          			                             (from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Daniliuc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&amp;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Daniliuc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2000: 339)</a:t>
            </a:r>
          </a:p>
          <a:p>
            <a:pPr marL="561975" indent="-28575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tabLst>
                <a:tab pos="630555" algn="l"/>
              </a:tabLst>
            </a:pPr>
            <a:r>
              <a:rPr lang="en-US" sz="1800" u="sng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Animacy requirement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: Purpose clauses are claimed to require an animate (possibly agentive) implicit subject (cf.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Schmidtke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-Bode 2009: 108).  Complex issue.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482391104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2044A-1C0A-454B-9402-1488D5FC9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Romance PPIs: Frequency</a:t>
            </a:r>
            <a:endParaRPr lang="en-NL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429CB4-F306-4751-8F9B-59C34D52C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1257300" indent="-342900" algn="just">
              <a:lnSpc>
                <a:spcPct val="1150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Romance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spealers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generally prefer a PPI with respect to a finite final clause</a:t>
            </a:r>
            <a:r>
              <a:rPr lang="en-US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1257300" indent="-342900" algn="just">
              <a:lnSpc>
                <a:spcPct val="1150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en-US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Exception: Romanian</a:t>
            </a:r>
            <a:r>
              <a:rPr lang="en-GB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tabLst>
                <a:tab pos="540385" algn="l"/>
              </a:tabLst>
            </a:pPr>
            <a:endParaRPr lang="en-GB" sz="20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tabLst>
                <a:tab pos="540385" algn="l"/>
              </a:tabLst>
            </a:pPr>
            <a:r>
              <a:rPr lang="it-IT" sz="2000" dirty="0">
                <a:effectLst/>
                <a:latin typeface="Times New Roman" panose="02020603050405020304" pitchFamily="18" charset="0"/>
                <a:ea typeface="AdvEPSTIM-I"/>
                <a:cs typeface="Times New Roman" panose="02020603050405020304" pitchFamily="18" charset="0"/>
              </a:rPr>
              <a:t>	(17)	Omul 	  cutează 		să o facă .</a:t>
            </a:r>
            <a:r>
              <a:rPr lang="it-IT" sz="2000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			 [Romanian]</a:t>
            </a:r>
            <a:endParaRPr lang="en-NL" sz="2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495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4038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			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man.the</a:t>
            </a:r>
            <a:r>
              <a:rPr lang="en-US" sz="2000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dare.3SG 	          that it do-3SG</a:t>
            </a:r>
            <a:endParaRPr lang="en-NL" sz="2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0215" algn="l"/>
                <a:tab pos="63055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				‘The man dares to do it.’</a:t>
            </a:r>
            <a:r>
              <a:rPr lang="en-US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				(Schulte 2007b: 516)</a:t>
            </a:r>
            <a:endParaRPr lang="en-NL" sz="20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  <a:tabLst>
                <a:tab pos="450215" algn="l"/>
                <a:tab pos="630555" algn="l"/>
              </a:tabLst>
            </a:pPr>
            <a:endParaRPr lang="en-NL" sz="2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SzPts val="1100"/>
              <a:buNone/>
              <a:tabLst>
                <a:tab pos="63055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Distinction between West and East Romance. </a:t>
            </a:r>
            <a:endParaRPr lang="en-NL" sz="2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14115542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330AC-5DAC-40EA-9E40-AE06D3FD7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Indefinite purpose clauses in Old Romance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F2F54-732F-48B4-B81F-0F40B9156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11599169" cy="5056484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Often PPIs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tabLst>
                <a:tab pos="540385" algn="l"/>
              </a:tabLst>
            </a:pPr>
            <a:r>
              <a:rPr lang="it-IT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(18)		[…] andando</a:t>
            </a:r>
            <a:r>
              <a:rPr lang="it-IT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it-IT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l’uno parente </a:t>
            </a:r>
            <a:r>
              <a:rPr lang="it-IT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soccorrere</a:t>
            </a:r>
            <a:r>
              <a:rPr lang="it-IT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it-IT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 casa dell’altro 		        [Old Italian]</a:t>
            </a:r>
            <a:endParaRPr lang="en-NL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40385" algn="l"/>
                <a:tab pos="1170305" algn="l"/>
              </a:tabLst>
            </a:pPr>
            <a:r>
              <a:rPr lang="it-IT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		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go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-ger.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the one relative at help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-inf.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the house of the other one</a:t>
            </a:r>
            <a:endParaRPr lang="en-NL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170305" algn="l"/>
              </a:tabLst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	‘(…) going one relative to help the other’s house’</a:t>
            </a:r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            </a:t>
            </a:r>
            <a:r>
              <a:rPr lang="it-IT" sz="1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(Villani, G., </a:t>
            </a:r>
            <a:r>
              <a:rPr lang="it-IT" sz="12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Lib. 12</a:t>
            </a:r>
            <a:r>
              <a:rPr lang="it-IT" sz="1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cap. 141.2 in Amenta &amp; Strudsholm 2002: 17)</a:t>
            </a:r>
            <a:r>
              <a:rPr lang="it-IT" sz="12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170305" algn="l"/>
              </a:tabLst>
            </a:pPr>
            <a:r>
              <a:rPr lang="it-IT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(19)</a:t>
            </a:r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it-IT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et   vinendu 	in mezu    lu campu si vay </a:t>
            </a:r>
            <a:r>
              <a:rPr lang="it-IT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 ascuntrari</a:t>
            </a:r>
            <a:r>
              <a:rPr lang="it-IT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it-IT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cu Eneas              [Old Siciliano]</a:t>
            </a:r>
            <a:endParaRPr lang="en-NL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6860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and come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-ger. 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 middle the field  se-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3sg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go-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3sg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at meet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-inf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with Aeneas</a:t>
            </a:r>
            <a:endParaRPr lang="en-NL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6860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‘And coming in the middle of the field he went to meet Aeneas’</a:t>
            </a:r>
            <a:r>
              <a:rPr lang="it-IT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(</a:t>
            </a:r>
            <a:r>
              <a:rPr lang="it-IT" sz="1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Ene</a:t>
            </a:r>
            <a:r>
              <a:rPr lang="it-IT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., XI, 204, 23 in Amenta &amp; Strudsholm 2002: 18)</a:t>
            </a:r>
          </a:p>
          <a:p>
            <a:pPr marL="26860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14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554355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Sometimes with gerund, like Old Neapolitan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mannà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(re)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‘send’ + gerund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Rohlfs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1969, 109; Formentin1998, 446;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Ledgeway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2009: 636)</a:t>
            </a:r>
            <a:endParaRPr lang="en-US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buSzPts val="1100"/>
              <a:buNone/>
            </a:pPr>
            <a:endParaRPr lang="it-IT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(20)	Et mandò</a:t>
            </a:r>
            <a:r>
              <a:rPr lang="it-IT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imbassaturi in Palermo,        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menaczando</a:t>
            </a:r>
            <a:r>
              <a:rPr lang="it-IT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lo ditto re                                                                [Old Neap.]</a:t>
            </a:r>
            <a:endParaRPr lang="en-NL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and sent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-3sg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ambassadors to Palermo intimidate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-ger.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the mentioned king</a:t>
            </a:r>
          </a:p>
          <a:p>
            <a:pPr marL="4572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‘And he sent ambassadors to Palermo to intimidate the (above) mentioned 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king’ </a:t>
            </a:r>
            <a:r>
              <a:rPr lang="it-IT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it-IT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Lupo </a:t>
            </a:r>
            <a:r>
              <a:rPr lang="it-IT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I.26.2 in Ledgeway 2009: 636)</a:t>
            </a:r>
            <a:endParaRPr lang="en-NL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				</a:t>
            </a:r>
            <a:endParaRPr lang="en-US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Different chronology: PPIs </a:t>
            </a:r>
            <a:r>
              <a:rPr lang="en-US" sz="1800" dirty="0"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early attested in West Romance (Spanish Portuguese, Italian, French, Occitan); since 18th century in Romanian (Schulte 2007a).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668074759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981CA-A099-42CF-9672-ACCC2482F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Purpose clauses in Latin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EA927-E290-4D1B-BBED-8698CF769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Latin displays a number of different strategies to express a purpose embedded clause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Kühner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&amp; Stegmann 1912).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Finite purpose clauses: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ut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)/ne/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relative/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quo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+ subjunctive: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(19)	vere 	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ut 		dicam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			         [Cic. 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Pis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68, 449] 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truthfully in order to 	speak-</a:t>
            </a:r>
            <a:r>
              <a:rPr lang="en-GB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sbj.1sg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</a:t>
            </a:r>
            <a:r>
              <a:rPr lang="en-GB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 speak truthfully’</a:t>
            </a:r>
          </a:p>
          <a:p>
            <a:pPr marL="89535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(20)	sed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plerique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perverse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dicam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inpudenter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habere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talem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amicum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volunt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[…]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‘However, many people desire in a perverse, not to say in an insolent way, such a friend (that) […]’ </a:t>
            </a:r>
          </a:p>
          <a:p>
            <a:pPr marL="89535" lvl="2" indent="-27051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								   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Cic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Lael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., 82]</a:t>
            </a:r>
            <a:endParaRPr lang="en-NL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(21)	quinque  legati 		   ad regem 	 missi 		      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qui</a:t>
            </a: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 res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five     ambassadors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-nom.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to king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-acc.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sent-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pp.nom.m.pl.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who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-nom.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the situation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-acc.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in Macedonia 		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aspicerent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			    [T. Liv. 42,6,4]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in Macedonia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-abl.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examine-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subj.impf.3pl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‘Five ambassadors were sent to the king to examine the situation in Macedonia’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1"/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189265697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E06C1-3AA3-43E6-9790-32F0DF1F2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Purpose clauses in Latin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DA5F4C-7532-4212-98FB-86839BE63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Indefinite clauses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PREP (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ad/</a:t>
            </a:r>
            <a:r>
              <a:rPr lang="en-US" cap="small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ob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/propter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 + gerundive/gerund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(22)</a:t>
            </a:r>
            <a:r>
              <a:rPr lang="en-US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	ad </a:t>
            </a:r>
            <a:r>
              <a:rPr lang="en-US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pacem</a:t>
            </a:r>
            <a:r>
              <a:rPr lang="en-US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</a:t>
            </a:r>
            <a:r>
              <a:rPr lang="en-US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petendam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		          [T. Liv. XXI, 13,1]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at peace-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acc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ask-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gerundive-acc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		 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‘to ask for peace’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b.	</a:t>
            </a:r>
            <a:r>
              <a:rPr lang="en-US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 </a:t>
            </a:r>
            <a:r>
              <a:rPr lang="en-US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proficiscendum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			        	          [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Caes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BG, 1, 39,3]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at  leave-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gerund-acc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‘to leave’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</a:t>
            </a:r>
            <a:r>
              <a:rPr lang="it-IT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c.	</a:t>
            </a:r>
            <a:r>
              <a:rPr lang="it-IT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ob dicendum</a:t>
            </a:r>
            <a:r>
              <a:rPr lang="it-IT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    falsum 		testimonium 	accipiet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  say-gerundive-acc. false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-acc.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deposition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-acc.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take-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fut.3sg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‘He will take (money) to pronounce a false deposition’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0510" indent="-27051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types of purpose indefinite clauses: motion verbs (matrix) + supine, present participle, ire + future participle (mainly in poetry)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PPIs are absent in Latin</a:t>
            </a:r>
          </a:p>
          <a:p>
            <a:pPr marL="180975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N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572740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59EBC-9C31-4554-819C-7F6AC541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Purpose clauses in Latin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29E3D-01C3-4EDF-AB70-64BFE063F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Observations: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u="sng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PPI not attested in Latin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Infinitive in a purpose complement clause: only in poetry and always without PREP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PREP in a complement clause: only present in the case of gerund/gerundive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occurs in Latin with a purpose interpretation, this is not the case for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(commonly used in Romance), which has a causal/instrumental function: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buSzPts val="1100"/>
              <a:buNone/>
            </a:pP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 </a:t>
            </a:r>
            <a:r>
              <a:rPr lang="en-US" sz="1800" cap="small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pacem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‘for peace (goal)’                     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SzPts val="1100"/>
              <a:buNone/>
            </a:pP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 legatos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‘thanks to the ambassadors’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SzPts val="1100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Frequency</a:t>
            </a:r>
            <a:r>
              <a:rPr lang="en-US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Latin prefers finite purpose embedded clauses. 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ther types occurred more rarely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Cabrillana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2009: 22).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SzPts val="1100"/>
            </a:pPr>
            <a:endParaRPr lang="en-NL" sz="1800" i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244482209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AFD43-718F-47FA-94BF-556808B1B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The emergence of Romance PPIs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0F0985-C31A-4B83-AC31-3D94DEE82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Latin-Romance transition: change of Purpose Clauses:</a:t>
            </a:r>
          </a:p>
          <a:p>
            <a:pPr marL="0" indent="0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Finite clauses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emergence of compound complementizers in Late Latin (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ut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quoniam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ut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quod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etc.), giving rise to Romance Cs </a:t>
            </a:r>
          </a:p>
          <a:p>
            <a:pPr marL="180975" lvl="1" indent="0">
              <a:buNone/>
            </a:pPr>
            <a:endParaRPr lang="en-GB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1"/>
            <a:r>
              <a:rPr lang="en-US" sz="20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Indefinite clauses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loss of numerous options (participles, supine, gerund/gerundive) and emergence of PPIs.</a:t>
            </a:r>
            <a:endParaRPr lang="en-NL" sz="2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0652335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6AED4-2D8F-43C7-AB1A-54C95AC70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Previous hypotheses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9D9DB5-8C6B-49CB-A375-FF0DC46DF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Hypothesis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Infinitives progressively overtook the purpose function in complement clauses due to their morphological resemblance with the imperfect subjunctive, commonly used in purpose embedded clauses  (cf.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Cabrillana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2009,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a.o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): </a:t>
            </a:r>
            <a:endParaRPr lang="en-NL" sz="2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(23)    	</a:t>
            </a:r>
            <a:r>
              <a:rPr lang="it-IT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it-IT" sz="20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amare		</a:t>
            </a:r>
            <a:r>
              <a:rPr lang="it-IT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b. </a:t>
            </a:r>
            <a:r>
              <a:rPr lang="it-IT" sz="20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amare(m)       </a:t>
            </a:r>
            <a:endParaRPr lang="en-NL" sz="2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73342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		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love</a:t>
            </a:r>
            <a:r>
              <a:rPr lang="en-US" sz="20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-inf.		     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love</a:t>
            </a:r>
            <a:r>
              <a:rPr lang="en-US" sz="20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-subj.impf.1sg    	</a:t>
            </a:r>
            <a:endParaRPr lang="en-NL" sz="2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73342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		‘love’</a:t>
            </a:r>
            <a:r>
              <a:rPr lang="en-US" sz="20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           	      ‘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 might love’</a:t>
            </a:r>
          </a:p>
          <a:p>
            <a:pPr marL="73342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NL" sz="2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Hypothesis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The emergence of infinitives in purpose clauses as the consequence of universal language mechanisms: an underspecified element is selected for the expression of already known information (cf. subject co-reference) (cf. Schulte 2007a, b). </a:t>
            </a:r>
          </a:p>
          <a:p>
            <a:r>
              <a:rPr lang="en-US" sz="20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Proposed approach: </a:t>
            </a:r>
            <a:r>
              <a:rPr lang="en-US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emergence of the core properties</a:t>
            </a:r>
          </a:p>
          <a:p>
            <a:pPr lvl="2" indent="-180975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1: preposition</a:t>
            </a:r>
          </a:p>
          <a:p>
            <a:pPr lvl="2" indent="-180975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2: gerund(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&gt; infinitive</a:t>
            </a:r>
            <a:endParaRPr lang="en-NL" sz="2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23738967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21600-1CA2-4290-BCAC-A23A44646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Prepositions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D3AD7-AA0D-4C47-A584-E26645DA4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052736"/>
            <a:ext cx="11389024" cy="49959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Latin prepositions: specific functions since the archaic age (Adams 2013)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Much variation </a:t>
            </a:r>
            <a:r>
              <a:rPr lang="en-US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 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preposition function, depending on register and historical period. 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l-NL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locative</a:t>
            </a:r>
            <a:r>
              <a:rPr lang="nl-NL" sz="19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nl-NL" sz="19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</a:t>
            </a:r>
            <a:r>
              <a:rPr lang="nl-NL" sz="19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&gt; </a:t>
            </a:r>
            <a:r>
              <a:rPr lang="nl-NL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instrumental</a:t>
            </a:r>
            <a:r>
              <a:rPr lang="nl-NL" sz="19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nl-NL" sz="19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	</a:t>
            </a:r>
          </a:p>
          <a:p>
            <a:pPr marL="457200" lvl="1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900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</a:t>
            </a:r>
            <a:r>
              <a:rPr lang="nl-NL" sz="19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	    </a:t>
            </a:r>
            <a:r>
              <a:rPr lang="nl-NL" sz="19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nl-NL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(Väänänen 1981a: 113) </a:t>
            </a:r>
            <a:endParaRPr lang="en-NL" sz="19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Preposition </a:t>
            </a:r>
            <a:r>
              <a:rPr lang="en-US" b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(24) 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 </a:t>
            </a:r>
            <a:r>
              <a:rPr lang="en-US" cap="sm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civitatem</a:t>
            </a:r>
            <a:r>
              <a:rPr lang="en-US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‘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city’ 	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 (allative)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en-US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.ad </a:t>
            </a:r>
            <a:r>
              <a:rPr lang="en-US" cap="sm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	‘for peace’	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&gt; instrumental function </a:t>
            </a:r>
            <a:endParaRPr lang="en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(25)	 ad </a:t>
            </a:r>
            <a:r>
              <a:rPr lang="en-US" cap="sm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carbones</a:t>
            </a:r>
            <a:r>
              <a:rPr lang="en-US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. . </a:t>
            </a:r>
            <a:r>
              <a:rPr lang="en-US" cap="sm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coques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					(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3.11)</a:t>
            </a:r>
            <a:endParaRPr lang="en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to coal 	          cook-2sg     </a:t>
            </a:r>
            <a:endParaRPr lang="en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‘you cook on coals’    </a:t>
            </a:r>
            <a:endParaRPr lang="en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usage is old (see Beckmann 1963: 75):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ita coquito ad ignem  (Cato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81).</a:t>
            </a:r>
            <a:endParaRPr lang="en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2818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730B2-43E4-4C51-88B0-C5AC60A57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Prepositions</a:t>
            </a:r>
            <a:endParaRPr lang="en-NL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5F300C-661D-4350-9F44-FB47103C5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6400" y="1052736"/>
            <a:ext cx="11387285" cy="4995936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Prepositio</a:t>
            </a:r>
            <a:r>
              <a:rPr lang="en-US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 </a:t>
            </a:r>
            <a:r>
              <a:rPr lang="en-US" b="1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</a:t>
            </a:r>
            <a:r>
              <a:rPr lang="en-US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instrumental function</a:t>
            </a:r>
            <a:endParaRPr lang="en-GB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(26)</a:t>
            </a:r>
            <a:r>
              <a:rPr lang="en-GB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a.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 legatos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	</a:t>
            </a:r>
            <a:endParaRPr lang="en-GB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‘thanks to the ambassadors’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en-US" cap="small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cap="small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silentium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495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with silence’</a:t>
            </a: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  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(Tac. </a:t>
            </a:r>
            <a:r>
              <a:rPr lang="en-US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Hist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2.74.1, </a:t>
            </a:r>
            <a:r>
              <a:rPr lang="en-US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Ann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2.38.4, 4.53.1,11.37.4, 14.10.1, 16.25.2)</a:t>
            </a:r>
          </a:p>
          <a:p>
            <a:pPr marL="4495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duration in time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(27)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 per </a:t>
            </a:r>
            <a:r>
              <a:rPr lang="en-US" cap="small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multos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cap="small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annos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‘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for many years’   (durative)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15000"/>
              </a:lnSpc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spatial </a:t>
            </a:r>
          </a:p>
          <a:p>
            <a:pPr marL="276225" lvl="2" indent="-457200">
              <a:lnSpc>
                <a:spcPct val="115000"/>
              </a:lnSpc>
              <a:buAutoNum type="arabicParenBoth" startAt="28"/>
            </a:pPr>
            <a:r>
              <a:rPr lang="en-US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per </a:t>
            </a:r>
            <a:r>
              <a:rPr lang="en-US" cap="small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agros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 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‘across/through the fields’ </a:t>
            </a:r>
          </a:p>
          <a:p>
            <a:pPr lvl="2">
              <a:lnSpc>
                <a:spcPct val="115000"/>
              </a:lnSpc>
            </a:pP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locative meaning of 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(cf. *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per, peri,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Pokorny 1959,  see also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pro )</a:t>
            </a:r>
          </a:p>
          <a:p>
            <a:pPr marL="0" indent="0">
              <a:buNone/>
            </a:pPr>
            <a:endParaRPr lang="en-US" sz="2400" cap="smal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SzPts val="1100"/>
              <a:buNone/>
            </a:pPr>
            <a:endParaRPr lang="en-NL" sz="2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001608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F636-31DD-4477-89AD-5D3E13203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AD and PER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2403CD-1C39-4BC6-857F-125BB7B9C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052736"/>
            <a:ext cx="11389023" cy="4995936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properties? </a:t>
            </a:r>
          </a:p>
          <a:p>
            <a:pPr lvl="1"/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spatial meaning of these Ps</a:t>
            </a:r>
          </a:p>
          <a:p>
            <a:pPr marL="180975" lvl="1" indent="0">
              <a:buNone/>
            </a:pPr>
            <a:r>
              <a:rPr lang="en-US" sz="1900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ad </a:t>
            </a:r>
            <a:r>
              <a:rPr lang="en-US" sz="1900" cap="small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agros</a:t>
            </a:r>
            <a:r>
              <a:rPr lang="en-US" sz="1900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900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 </a:t>
            </a:r>
            <a:r>
              <a:rPr lang="en-US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‘to the fields’</a:t>
            </a:r>
          </a:p>
          <a:p>
            <a:pPr marL="180975" lvl="1" indent="0">
              <a:buNone/>
            </a:pPr>
            <a:r>
              <a:rPr lang="en-US" sz="19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per </a:t>
            </a:r>
            <a:r>
              <a:rPr lang="en-US" sz="1900" cap="small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agros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 </a:t>
            </a:r>
            <a:r>
              <a:rPr lang="en-US" sz="19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‘across/through the fields’ </a:t>
            </a:r>
          </a:p>
          <a:p>
            <a:pPr marL="180975" lvl="1" indent="0">
              <a:buNone/>
            </a:pPr>
            <a:endParaRPr lang="en-GB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shift towards instrumental (‘through’ interpretation of </a:t>
            </a:r>
            <a:r>
              <a:rPr lang="en-US" sz="1900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 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still be seen as instrumental (</a:t>
            </a:r>
            <a:r>
              <a:rPr lang="en-GB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Brucale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GB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Mocciaro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2020)</a:t>
            </a:r>
          </a:p>
          <a:p>
            <a:pPr lvl="1"/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 towards other metaphorical meanings</a:t>
            </a:r>
          </a:p>
          <a:p>
            <a:pPr marL="180975" lvl="1" indent="0">
              <a:buNone/>
            </a:pPr>
            <a:endParaRPr lang="en-GB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Differences? </a:t>
            </a:r>
          </a:p>
          <a:p>
            <a:pPr>
              <a:lnSpc>
                <a:spcPct val="115000"/>
              </a:lnSpc>
              <a:buSzPts val="1100"/>
            </a:pPr>
            <a:r>
              <a:rPr lang="en-US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Prepositional aspect (Rice 1999, </a:t>
            </a:r>
            <a:r>
              <a:rPr lang="en-US" sz="19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Zwarts</a:t>
            </a:r>
            <a:r>
              <a:rPr lang="en-US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2000, </a:t>
            </a:r>
            <a:r>
              <a:rPr lang="en-US" sz="19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a.o.</a:t>
            </a:r>
            <a:r>
              <a:rPr lang="en-US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): telic vs atelic prepositions </a:t>
            </a:r>
          </a:p>
          <a:p>
            <a:pPr marL="0" indent="0">
              <a:lnSpc>
                <a:spcPct val="115000"/>
              </a:lnSpc>
              <a:buSzPts val="1100"/>
              <a:buNone/>
            </a:pPr>
            <a:r>
              <a:rPr lang="en-US" sz="1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AD: telic </a:t>
            </a:r>
          </a:p>
          <a:p>
            <a:pPr marL="0" indent="0">
              <a:lnSpc>
                <a:spcPct val="115000"/>
              </a:lnSpc>
              <a:buSzPts val="1100"/>
              <a:buNone/>
            </a:pPr>
            <a:r>
              <a:rPr lang="en-US" sz="1900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</a:t>
            </a:r>
            <a:r>
              <a:rPr lang="en-US" sz="19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atelic 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79549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0F2E7-6DA5-4B4E-845E-1F4B41492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Prepositions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DE010-57BF-4227-87C7-B37B9297B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6527" y="944724"/>
            <a:ext cx="11530331" cy="4968552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properties can also be traced cross-linguistically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To: directionality &gt; intentionality  (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leave -&gt;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London, Rice 1999: 225)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For: activity (durative, atelic)</a:t>
            </a:r>
          </a:p>
          <a:p>
            <a:pPr lvl="1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Metaphorical mapping from a lexical to a grammatical meaning (Rice 1999)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dirty="0">
                <a:latin typeface="Times New Roman" panose="02020603050405020304" pitchFamily="18" charset="0"/>
              </a:rPr>
              <a:t>relationship between space and time in grammatical change of prepositions (cf. Rice 1999)</a:t>
            </a:r>
          </a:p>
          <a:p>
            <a:pPr marL="0" indent="0">
              <a:buNone/>
            </a:pPr>
            <a:endParaRPr lang="en-GB" i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Claim: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 and PER gradual overlap because of the common ‘spatial’ semantic ground &gt; C for infinitival purpose clauses.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2B192E-1A0A-463D-ADF9-11474CB35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231" y="2708920"/>
            <a:ext cx="4690807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12483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29EC9-85E6-45FB-A0F3-11D70490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AD and PER from space to purpose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72D66-68F7-4DAF-8F88-0C31EBF900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052736"/>
            <a:ext cx="11389023" cy="5112568"/>
          </a:xfrm>
        </p:spPr>
        <p:txBody>
          <a:bodyPr>
            <a:normAutofit lnSpcReduction="10000"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 and PER: Gradual shift in the semantics: spatial &gt; metaphorical (grammatical)</a:t>
            </a:r>
          </a:p>
          <a:p>
            <a:pPr marL="0" indent="0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extension to purpose is metaphorically derived “transferring direction of motion to direction of causation” ( Croft 1991 : 194)</a:t>
            </a:r>
          </a:p>
          <a:p>
            <a:pPr marL="0" indent="0">
              <a:buNone/>
            </a:pPr>
            <a:endParaRPr lang="en-GB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development in purpose complements with NPs (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Brucale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Mocciaro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2016)</a:t>
            </a:r>
          </a:p>
          <a:p>
            <a:pPr lvl="1"/>
            <a:r>
              <a:rPr lang="en-GB" sz="1800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directionality &gt;  intentionality (purpose)</a:t>
            </a:r>
          </a:p>
          <a:p>
            <a:pPr lvl="1"/>
            <a:r>
              <a:rPr lang="en-GB" sz="1800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complex semantic developments in Late Latin, also in the direction of purpose (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Brucale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Mocciaro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2020)</a:t>
            </a:r>
          </a:p>
          <a:p>
            <a:pPr marL="0" indent="0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Matrix clause properties (cf. motion verbs, animacy requirement, etc.)</a:t>
            </a:r>
          </a:p>
          <a:p>
            <a:pPr marL="0" indent="0">
              <a:buNone/>
            </a:pPr>
            <a:endParaRPr lang="en-GB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in the interpretations according to the P? Judgements welcome!  (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p.e.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dire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dire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?)</a:t>
            </a:r>
          </a:p>
          <a:p>
            <a:pPr lvl="1">
              <a:buFontTx/>
              <a:buChar char="-"/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lvl="1" indent="0">
              <a:buNone/>
            </a:pPr>
            <a:endParaRPr lang="en-GB" dirty="0"/>
          </a:p>
          <a:p>
            <a:pPr lvl="1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43DBFC-AB0B-4F73-B30F-5ED9F7A8B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343" y="2132856"/>
            <a:ext cx="4087581" cy="97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06696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C9721-A88C-4E5B-B5DA-07E5D6A9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Latin gerund(</a:t>
            </a:r>
            <a:r>
              <a:rPr lang="en-GB" dirty="0" err="1">
                <a:solidFill>
                  <a:srgbClr val="C00000"/>
                </a:solidFill>
              </a:rPr>
              <a:t>ive</a:t>
            </a:r>
            <a:r>
              <a:rPr lang="en-GB" dirty="0">
                <a:solidFill>
                  <a:srgbClr val="C00000"/>
                </a:solidFill>
              </a:rPr>
              <a:t>)s and infinitives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A14DC3-34A9-4A59-9A8D-4AAE3DF4F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marL="123825" indent="0" algn="just">
              <a:lnSpc>
                <a:spcPct val="115000"/>
              </a:lnSpc>
              <a:buNone/>
            </a:pP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Latin gerund/gerundive and infinitive 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different syntactic properties (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Kühner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&amp; Stegmann 1955; 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Leumann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Hofmann &amp; 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Szantyr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1963; Pinkster 1990, Miller 2000,  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Panhuis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2006, 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a.o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). </a:t>
            </a:r>
            <a:endParaRPr lang="en-GB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Gerund: nominal verb form</a:t>
            </a:r>
          </a:p>
          <a:p>
            <a:pPr marL="638175" lvl="1" algn="just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no lexical subject (cf. </a:t>
            </a:r>
            <a:r>
              <a:rPr lang="en-GB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Miller 2000)</a:t>
            </a:r>
          </a:p>
          <a:p>
            <a:pPr marL="276225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en-GB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Gerundive: adjectival verb form</a:t>
            </a:r>
          </a:p>
          <a:p>
            <a:pPr marL="276225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-  Undergoer subject (SO)</a:t>
            </a: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Chronologically, the gerundive was probably the original form, from which the gerund descended (see Kirk 1942, 1945, 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Poccetti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1979, 1981, </a:t>
            </a:r>
            <a:r>
              <a:rPr lang="en-US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a.o.</a:t>
            </a:r>
            <a:r>
              <a:rPr 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NL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710D285-FA99-4389-9961-C33326E46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018565"/>
              </p:ext>
            </p:extLst>
          </p:nvPr>
        </p:nvGraphicFramePr>
        <p:xfrm>
          <a:off x="7035279" y="2204864"/>
          <a:ext cx="4902422" cy="1522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8312">
                  <a:extLst>
                    <a:ext uri="{9D8B030D-6E8A-4147-A177-3AD203B41FA5}">
                      <a16:colId xmlns:a16="http://schemas.microsoft.com/office/drawing/2014/main" val="2333544631"/>
                    </a:ext>
                  </a:extLst>
                </a:gridCol>
                <a:gridCol w="953812">
                  <a:extLst>
                    <a:ext uri="{9D8B030D-6E8A-4147-A177-3AD203B41FA5}">
                      <a16:colId xmlns:a16="http://schemas.microsoft.com/office/drawing/2014/main" val="2376970362"/>
                    </a:ext>
                  </a:extLst>
                </a:gridCol>
                <a:gridCol w="1076204">
                  <a:extLst>
                    <a:ext uri="{9D8B030D-6E8A-4147-A177-3AD203B41FA5}">
                      <a16:colId xmlns:a16="http://schemas.microsoft.com/office/drawing/2014/main" val="3593574203"/>
                    </a:ext>
                  </a:extLst>
                </a:gridCol>
                <a:gridCol w="1077047">
                  <a:extLst>
                    <a:ext uri="{9D8B030D-6E8A-4147-A177-3AD203B41FA5}">
                      <a16:colId xmlns:a16="http://schemas.microsoft.com/office/drawing/2014/main" val="1364127274"/>
                    </a:ext>
                  </a:extLst>
                </a:gridCol>
                <a:gridCol w="1077047">
                  <a:extLst>
                    <a:ext uri="{9D8B030D-6E8A-4147-A177-3AD203B41FA5}">
                      <a16:colId xmlns:a16="http://schemas.microsoft.com/office/drawing/2014/main" val="2912219335"/>
                    </a:ext>
                  </a:extLst>
                </a:gridCol>
              </a:tblGrid>
              <a:tr h="23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Gerund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-a- paradigm 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-ē- paradigm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-ĕ/ĭ- paradigm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-ī- paradigm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4792198"/>
                  </a:ext>
                </a:extLst>
              </a:tr>
              <a:tr h="9874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GEN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DAT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ACC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ABL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</a:rPr>
                        <a:t>neca-nd-i 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</a:rPr>
                        <a:t>‘of murdering’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</a:rPr>
                        <a:t>neca-nd-o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</a:rPr>
                        <a:t>neca-nd-um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</a:rPr>
                        <a:t>neca-nd-o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mone-nd-i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</a:rPr>
                        <a:t>‘of exhorting’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mone</a:t>
                      </a:r>
                      <a:r>
                        <a:rPr lang="en-US" sz="900" dirty="0">
                          <a:effectLst/>
                        </a:rPr>
                        <a:t>-</a:t>
                      </a:r>
                      <a:r>
                        <a:rPr lang="en-US" sz="900" dirty="0" err="1">
                          <a:effectLst/>
                        </a:rPr>
                        <a:t>nd</a:t>
                      </a:r>
                      <a:r>
                        <a:rPr lang="en-US" sz="900" dirty="0">
                          <a:effectLst/>
                        </a:rPr>
                        <a:t>-o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 dirty="0">
                          <a:effectLst/>
                        </a:rPr>
                        <a:t>mone-nd-um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 dirty="0">
                          <a:effectLst/>
                        </a:rPr>
                        <a:t>mone-nd-o </a:t>
                      </a:r>
                      <a:endParaRPr lang="en-NL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vinc</a:t>
                      </a:r>
                      <a:r>
                        <a:rPr lang="en-US" sz="900" dirty="0">
                          <a:effectLst/>
                        </a:rPr>
                        <a:t>-end-</a:t>
                      </a:r>
                      <a:r>
                        <a:rPr lang="en-US" sz="900" dirty="0" err="1">
                          <a:effectLst/>
                        </a:rPr>
                        <a:t>i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</a:rPr>
                        <a:t>‘of winning’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vinc</a:t>
                      </a:r>
                      <a:r>
                        <a:rPr lang="en-US" sz="900" dirty="0">
                          <a:effectLst/>
                        </a:rPr>
                        <a:t>-end-o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vinc</a:t>
                      </a:r>
                      <a:r>
                        <a:rPr lang="en-US" sz="900" dirty="0">
                          <a:effectLst/>
                        </a:rPr>
                        <a:t>-end-um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vinc</a:t>
                      </a:r>
                      <a:r>
                        <a:rPr lang="en-US" sz="900" dirty="0">
                          <a:effectLst/>
                        </a:rPr>
                        <a:t>-end-o</a:t>
                      </a:r>
                      <a:endParaRPr lang="en-NL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audi</a:t>
                      </a:r>
                      <a:r>
                        <a:rPr lang="en-US" sz="900" dirty="0">
                          <a:effectLst/>
                        </a:rPr>
                        <a:t>-end-</a:t>
                      </a:r>
                      <a:r>
                        <a:rPr lang="en-US" sz="900" dirty="0" err="1">
                          <a:effectLst/>
                        </a:rPr>
                        <a:t>i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</a:rPr>
                        <a:t>‘of listening’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audi</a:t>
                      </a:r>
                      <a:r>
                        <a:rPr lang="en-US" sz="900" dirty="0">
                          <a:effectLst/>
                        </a:rPr>
                        <a:t>-end-o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audi</a:t>
                      </a:r>
                      <a:r>
                        <a:rPr lang="en-US" sz="900" dirty="0">
                          <a:effectLst/>
                        </a:rPr>
                        <a:t>-end-um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audi</a:t>
                      </a:r>
                      <a:r>
                        <a:rPr lang="en-US" sz="900" dirty="0">
                          <a:effectLst/>
                        </a:rPr>
                        <a:t>-end-o</a:t>
                      </a:r>
                      <a:endParaRPr lang="en-NL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664919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A2FA115-EEC9-4F78-B5AE-8877CBD42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378543"/>
              </p:ext>
            </p:extLst>
          </p:nvPr>
        </p:nvGraphicFramePr>
        <p:xfrm>
          <a:off x="6387208" y="3966323"/>
          <a:ext cx="5550493" cy="9216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8040">
                  <a:extLst>
                    <a:ext uri="{9D8B030D-6E8A-4147-A177-3AD203B41FA5}">
                      <a16:colId xmlns:a16="http://schemas.microsoft.com/office/drawing/2014/main" val="812687595"/>
                    </a:ext>
                  </a:extLst>
                </a:gridCol>
                <a:gridCol w="1221517">
                  <a:extLst>
                    <a:ext uri="{9D8B030D-6E8A-4147-A177-3AD203B41FA5}">
                      <a16:colId xmlns:a16="http://schemas.microsoft.com/office/drawing/2014/main" val="4138324043"/>
                    </a:ext>
                  </a:extLst>
                </a:gridCol>
                <a:gridCol w="1221517">
                  <a:extLst>
                    <a:ext uri="{9D8B030D-6E8A-4147-A177-3AD203B41FA5}">
                      <a16:colId xmlns:a16="http://schemas.microsoft.com/office/drawing/2014/main" val="2157700585"/>
                    </a:ext>
                  </a:extLst>
                </a:gridCol>
                <a:gridCol w="885383">
                  <a:extLst>
                    <a:ext uri="{9D8B030D-6E8A-4147-A177-3AD203B41FA5}">
                      <a16:colId xmlns:a16="http://schemas.microsoft.com/office/drawing/2014/main" val="2468992793"/>
                    </a:ext>
                  </a:extLst>
                </a:gridCol>
                <a:gridCol w="1444036">
                  <a:extLst>
                    <a:ext uri="{9D8B030D-6E8A-4147-A177-3AD203B41FA5}">
                      <a16:colId xmlns:a16="http://schemas.microsoft.com/office/drawing/2014/main" val="3228383686"/>
                    </a:ext>
                  </a:extLst>
                </a:gridCol>
              </a:tblGrid>
              <a:tr h="331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NL" sz="1100">
                          <a:effectLst/>
                        </a:rPr>
                        <a:t> 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-a- paradigm 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-ē- paradigm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-ĕ/ĭ- paradigm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-ī- paradigm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0840676"/>
                  </a:ext>
                </a:extLst>
              </a:tr>
              <a:tr h="1682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Gerundive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neca-nd-us, a, um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‘to be murdered’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mone-nd-us, a, um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‘to be exhorted’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vinc-end-us, a, um</a:t>
                      </a:r>
                      <a:endParaRPr lang="en-NL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‘to be won’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</a:rPr>
                        <a:t>audi</a:t>
                      </a:r>
                      <a:r>
                        <a:rPr lang="en-US" sz="900" dirty="0">
                          <a:effectLst/>
                        </a:rPr>
                        <a:t>-end-us, a, um </a:t>
                      </a:r>
                      <a:endParaRPr lang="en-NL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</a:rPr>
                        <a:t>‘to be listened’</a:t>
                      </a:r>
                      <a:endParaRPr lang="en-NL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8596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504777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099EF-7445-4D78-BF11-7E7A61C03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Latin gerund(</a:t>
            </a:r>
            <a:r>
              <a:rPr lang="en-GB" dirty="0" err="1">
                <a:solidFill>
                  <a:srgbClr val="C00000"/>
                </a:solidFill>
              </a:rPr>
              <a:t>ive</a:t>
            </a:r>
            <a:r>
              <a:rPr lang="en-GB" dirty="0">
                <a:solidFill>
                  <a:srgbClr val="C00000"/>
                </a:solidFill>
              </a:rPr>
              <a:t>)s and infinitives</a:t>
            </a:r>
            <a:endParaRPr lang="en-NL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D3DFA1-EDEB-4C14-B2DF-E8EB6AC80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fr-FR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Infinitives licence lexical </a:t>
            </a:r>
            <a:r>
              <a:rPr lang="fr-FR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subjects</a:t>
            </a:r>
            <a:r>
              <a:rPr lang="fr-FR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(cf. cf. Wackernagel 1926: 274; Meillet-Vendryes, 626. a. o.)</a:t>
            </a:r>
            <a:endParaRPr lang="en-NL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76225" indent="0">
              <a:lnSpc>
                <a:spcPct val="115000"/>
              </a:lnSpc>
              <a:buNone/>
            </a:pPr>
            <a:endParaRPr lang="en-NL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(29)	cuius   non dımicare vincere fuit 				[Val. </a:t>
            </a:r>
            <a:r>
              <a:rPr lang="nl-NL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Maximus 7.3.7]</a:t>
            </a:r>
            <a:endParaRPr lang="en-NL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whose not fight-inf. win-inf. be-pef-3sg</a:t>
            </a:r>
            <a:endParaRPr lang="en-NL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“whose non-fighting was winning”</a:t>
            </a:r>
            <a:endParaRPr lang="en-NL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difference: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 properties</a:t>
            </a:r>
          </a:p>
          <a:p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Latin indefinite purpose clauses: mainly with Gerundives (cf.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Cabrillana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2003)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(30)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pacem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petendam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		          [T. Liv. XXI, 13,1]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to 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peace-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acc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ask-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gerundive-acc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		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67818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‘ for peace to be asked = to ask for peace’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disjoint reference: the subject of the gerundive is the Undergoer (inactive structure)</a:t>
            </a:r>
            <a:endParaRPr lang="en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423496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C85F4-39EF-4520-9A24-7F176468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Inactive structures in the Latin-Romance transition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E192F7-DAA2-43D9-AEB7-88798065E7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11389023" cy="5056484"/>
          </a:xfrm>
        </p:spPr>
        <p:txBody>
          <a:bodyPr>
            <a:normAutofit lnSpcReduction="10000"/>
          </a:bodyPr>
          <a:lstStyle/>
          <a:p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Ledgeway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(2012): Latin displays  active/inactive (stative) alignment (see Table III, based on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Fauci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1988)</a:t>
            </a:r>
          </a:p>
          <a:p>
            <a:endParaRPr lang="en-US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Latin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/Romance transition: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Crucial developments concerning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subject marking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emergence of nominative/accusative alignment 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Ledgeway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2012) </a:t>
            </a:r>
          </a:p>
          <a:p>
            <a:pPr marL="523875" lvl="1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Decline of 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inactive structures with a non prototypical agentive subject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GB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Gerundives: disappe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arance of all the structures with this form, often replaced by an active (agentive) structure (cf. Migliori 2016)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gerundival forms decline &gt;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PInfinitive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523875" lvl="1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alternation still visible in a number of Romance structures,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f.e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pseudorelatives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cf. </a:t>
            </a:r>
            <a:r>
              <a:rPr lang="en-GB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Casalicchio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2013, 2016, 2020)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Purpose clauses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GB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PInfinitives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as a a good candidate to replace disappeared gerund(</a:t>
            </a:r>
            <a:r>
              <a:rPr lang="en-GB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ive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)s </a:t>
            </a:r>
          </a:p>
          <a:p>
            <a:pPr marL="180975" lvl="1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en-GB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523875" lvl="1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endParaRPr lang="en-GB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endParaRPr lang="en-GB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en-NL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NL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4112FF2-AAE5-4E4B-A86F-208A213D1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098761"/>
              </p:ext>
            </p:extLst>
          </p:nvPr>
        </p:nvGraphicFramePr>
        <p:xfrm>
          <a:off x="3218856" y="1700809"/>
          <a:ext cx="4680519" cy="8962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59">
                  <a:extLst>
                    <a:ext uri="{9D8B030D-6E8A-4147-A177-3AD203B41FA5}">
                      <a16:colId xmlns:a16="http://schemas.microsoft.com/office/drawing/2014/main" val="1675177830"/>
                    </a:ext>
                  </a:extLst>
                </a:gridCol>
                <a:gridCol w="1824689">
                  <a:extLst>
                    <a:ext uri="{9D8B030D-6E8A-4147-A177-3AD203B41FA5}">
                      <a16:colId xmlns:a16="http://schemas.microsoft.com/office/drawing/2014/main" val="2948158503"/>
                    </a:ext>
                  </a:extLst>
                </a:gridCol>
                <a:gridCol w="1415671">
                  <a:extLst>
                    <a:ext uri="{9D8B030D-6E8A-4147-A177-3AD203B41FA5}">
                      <a16:colId xmlns:a16="http://schemas.microsoft.com/office/drawing/2014/main" val="2619770040"/>
                    </a:ext>
                  </a:extLst>
                </a:gridCol>
              </a:tblGrid>
              <a:tr h="2944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Nominative/Accusative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</a:rPr>
                        <a:t>Active/Inactive-Stative</a:t>
                      </a:r>
                      <a:endParaRPr lang="en-NL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Ergative/Absolutive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8063596"/>
                  </a:ext>
                </a:extLst>
              </a:tr>
              <a:tr h="142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A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A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A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0107080"/>
                  </a:ext>
                </a:extLst>
              </a:tr>
              <a:tr h="14240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S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SA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</a:rPr>
                        <a:t>S</a:t>
                      </a:r>
                      <a:endParaRPr lang="en-NL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0725220"/>
                  </a:ext>
                </a:extLst>
              </a:tr>
              <a:tr h="142404">
                <a:tc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SO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864484"/>
                  </a:ext>
                </a:extLst>
              </a:tr>
              <a:tr h="142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O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O</a:t>
                      </a:r>
                      <a:endParaRPr lang="en-NL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</a:rPr>
                        <a:t>O</a:t>
                      </a:r>
                      <a:endParaRPr lang="en-NL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1899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145003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13C90-2B70-4C50-A0C0-A74C4AB0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Conclusions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F49444-7CC7-4DA7-80B8-BF049C284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252836"/>
            <a:ext cx="11389023" cy="4624436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Romance PPIs 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main properties are (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 the presence of an overt preposition and, in most languages (ii) co-reference with an (animate) subject in the matrix clause.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These properties can be understood looking at some typical developments of the Latin/Romance transition, namely: </a:t>
            </a:r>
          </a:p>
          <a:p>
            <a:pPr marL="400050" indent="-400050" algn="just">
              <a:lnSpc>
                <a:spcPct val="115000"/>
              </a:lnSpc>
              <a:spcAft>
                <a:spcPts val="1000"/>
              </a:spcAft>
              <a:buAutoNum type="romanLcParenBoth"/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extension of preposition functions (cf. Adams 2013), in this case the change from a spatial to a grammatical function of 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and </a:t>
            </a:r>
            <a:r>
              <a:rPr lang="en-US" cap="small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&gt; purpose Cs</a:t>
            </a:r>
            <a:endParaRPr lang="en-GB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00050" indent="-400050" algn="just">
              <a:lnSpc>
                <a:spcPct val="115000"/>
              </a:lnSpc>
              <a:spcAft>
                <a:spcPts val="1000"/>
              </a:spcAft>
              <a:buAutoNum type="romanLcParenBoth"/>
            </a:pP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change from a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stative/active to a nominative accusative alignment system (cf.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Ledgeway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2012), with its consequences for subject encoding;</a:t>
            </a:r>
          </a:p>
          <a:p>
            <a:pPr marL="400050" indent="-400050" algn="just">
              <a:lnSpc>
                <a:spcPct val="115000"/>
              </a:lnSpc>
              <a:spcAft>
                <a:spcPts val="1000"/>
              </a:spcAft>
              <a:buAutoNum type="romanLcParenBoth"/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replacement of inactive structures by a 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Pinfinitive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an alternation, which is still visible in most Romance languages (cf. 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Casalicchio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2013 et seq.)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he gradual development of PPIs is not an isolated fact, but is coherent with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majour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changes within the language system.</a:t>
            </a:r>
          </a:p>
        </p:txBody>
      </p:sp>
    </p:spTree>
    <p:extLst>
      <p:ext uri="{BB962C8B-B14F-4D97-AF65-F5344CB8AC3E}">
        <p14:creationId xmlns:p14="http://schemas.microsoft.com/office/powerpoint/2010/main" val="238381797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quarter" idx="4294967295"/>
          </p:nvPr>
        </p:nvSpPr>
        <p:spPr>
          <a:xfrm>
            <a:off x="0" y="-1"/>
            <a:ext cx="12198349" cy="4521941"/>
          </a:xfrm>
        </p:spPr>
        <p:txBody>
          <a:bodyPr/>
          <a:lstStyle/>
          <a:p>
            <a:endParaRPr lang="nl-NL"/>
          </a:p>
        </p:txBody>
      </p:sp>
      <p:sp>
        <p:nvSpPr>
          <p:cNvPr id="2" name="Tijdelijke aanduiding voor tekst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949745" y="1268760"/>
            <a:ext cx="10298858" cy="1656184"/>
          </a:xfrm>
        </p:spPr>
        <p:txBody>
          <a:bodyPr/>
          <a:lstStyle/>
          <a:p>
            <a:pPr algn="ctr"/>
            <a:r>
              <a:rPr lang="nl-NL" dirty="0">
                <a:solidFill>
                  <a:srgbClr val="FFFF00"/>
                </a:solidFill>
                <a:latin typeface="Minion Pro" panose="02040503050306020203" pitchFamily="18" charset="0"/>
              </a:rPr>
              <a:t>Grazie! </a:t>
            </a:r>
            <a:br>
              <a:rPr lang="nl-NL" dirty="0">
                <a:solidFill>
                  <a:srgbClr val="FFFF00"/>
                </a:solidFill>
                <a:latin typeface="Minion Pro" panose="02040503050306020203" pitchFamily="18" charset="0"/>
              </a:rPr>
            </a:br>
            <a:r>
              <a:rPr lang="nl-NL" dirty="0">
                <a:solidFill>
                  <a:srgbClr val="FFFF00"/>
                </a:solidFill>
                <a:latin typeface="Minion Pro" panose="02040503050306020203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526835830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17EE5-0774-45E0-ACD6-8EE57C81B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61" y="260648"/>
            <a:ext cx="11389024" cy="432048"/>
          </a:xfrm>
        </p:spPr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References 1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80D32E-29D9-407C-A20A-17DFF0E85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22628" y="908720"/>
            <a:ext cx="11149155" cy="5328592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Adams, J. (2013).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 variation and the Latin language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Cambridge: Cambridge University Press. 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Amenta</a:t>
            </a: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L. &amp; E. </a:t>
            </a:r>
            <a:r>
              <a:rPr lang="en-US" sz="42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Strudsholm</a:t>
            </a:r>
            <a:r>
              <a:rPr lang="en-US" sz="42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(2002).</a:t>
            </a:r>
            <a:r>
              <a:rPr lang="en-U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s-E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</a:t>
            </a:r>
            <a:r>
              <a:rPr lang="es-ES" sz="4200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Andare</a:t>
            </a:r>
            <a:r>
              <a:rPr lang="es-E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 + </a:t>
            </a:r>
            <a:r>
              <a:rPr lang="es-E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infinito</a:t>
            </a:r>
            <a:r>
              <a:rPr lang="es-E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’. Cuadernos de Filología Italiana</a:t>
            </a:r>
            <a:r>
              <a:rPr lang="es-E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9:11-29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Beckmann, G. A. (1963),</a:t>
            </a:r>
            <a:r>
              <a:rPr lang="de-DE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de-DE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Die Nachfolgekonstruktionen des instrumentalen Ablativs im Spätlatein und im Französischen </a:t>
            </a:r>
            <a:r>
              <a:rPr lang="de-DE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(Beihefte zur Zeitschrift f¨ur Romanische Philologie 106) (Tübingen).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Brucale</a:t>
            </a:r>
            <a:r>
              <a:rPr lang="en-GB" sz="4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L. </a:t>
            </a:r>
            <a:r>
              <a:rPr lang="en-GB" sz="420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&amp; E.</a:t>
            </a:r>
            <a:r>
              <a:rPr lang="en-GB" sz="4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42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Mocciaro</a:t>
            </a:r>
            <a:r>
              <a:rPr lang="en-GB" sz="4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(2016). ‘The embodied sources of spatial expressions in Latin’ In </a:t>
            </a:r>
            <a:r>
              <a:rPr lang="en-GB" sz="4200" dirty="0">
                <a:effectLst/>
              </a:rPr>
              <a:t>Short, W. M. (2016). </a:t>
            </a:r>
            <a:r>
              <a:rPr lang="en-GB" sz="4200" i="1" dirty="0">
                <a:effectLst/>
              </a:rPr>
              <a:t>Embodiment in Latin Semantics</a:t>
            </a:r>
            <a:r>
              <a:rPr lang="en-GB" sz="4200" dirty="0">
                <a:effectLst/>
              </a:rPr>
              <a:t>. John </a:t>
            </a:r>
            <a:r>
              <a:rPr lang="en-GB" sz="4200" dirty="0" err="1">
                <a:effectLst/>
              </a:rPr>
              <a:t>Benjamins</a:t>
            </a:r>
            <a:r>
              <a:rPr lang="en-GB" sz="4200" dirty="0">
                <a:effectLst/>
              </a:rPr>
              <a:t> Publishing Company. 85-114.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Cabrillana, C. (2009).</a:t>
            </a:r>
            <a:r>
              <a:rPr lang="de-DE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‘Purpose and result clauses’. In </a:t>
            </a:r>
            <a:r>
              <a:rPr lang="en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Baldi and Cuzzolin (eds), 4, </a:t>
            </a:r>
            <a:r>
              <a:rPr lang="en-U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New Perspectives on Latin Historical Syntax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De Gruyter.</a:t>
            </a:r>
            <a:r>
              <a:rPr lang="en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19–92.</a:t>
            </a:r>
            <a:r>
              <a:rPr lang="en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Cantero</a:t>
            </a: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M. D. (2013). 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Prepositional Clauses in Spanish. A Diachronic and Comparative Syntactic Study. Boston: Mouton de Gruyter. 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Casalicchio, J. (2013)</a:t>
            </a:r>
            <a:r>
              <a:rPr lang="it-IT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Pseudorelative, gerundi e infiniti nelle varietà romanze: Affinità (solo) superficiali e corrispondenze strutturali. München: Lincom Europa.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Casalicchio, J. (2014). </a:t>
            </a:r>
            <a:r>
              <a:rPr lang="it-IT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Predicative gerunds in Spanish and Catalan. Quaderni di lavoro ASIt 18. 103–126.</a:t>
            </a:r>
            <a:endParaRPr lang="en-US" sz="4200" b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Casalicchio, J. (2016). </a:t>
            </a:r>
            <a:r>
              <a:rPr lang="it-IT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gerunds and infinitives in perceptive constructions: The effects of a threefold parametric variation in some Romance varieties. In Ermenegildo Bidese, Federica Cognola &amp; Manuela Caterina Moroni (eds.), </a:t>
            </a:r>
            <a:r>
              <a:rPr lang="it-IT" sz="4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approaches to linguistic variation</a:t>
            </a:r>
            <a:r>
              <a:rPr lang="it-IT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53–87. Amsterdam: John Benjamins.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Casalicchio</a:t>
            </a:r>
            <a:r>
              <a:rPr lang="en-GB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Jan (2019).  </a:t>
            </a:r>
            <a:r>
              <a:rPr lang="en-GB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Gerunds become prepositional infinitives in Romance Small Clauses: The effects of later Merge to the syntactic spine. </a:t>
            </a:r>
            <a:r>
              <a:rPr lang="it-IT" sz="4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Probus</a:t>
            </a:r>
            <a:r>
              <a:rPr lang="it-IT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2019; 31(1): 75–117.</a:t>
            </a:r>
            <a:endParaRPr lang="en-US" sz="42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Cristofaro</a:t>
            </a: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S. (1998)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4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Deranking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and Balancing in Different Subordination Relations: a Typological Study. </a:t>
            </a:r>
            <a:r>
              <a:rPr lang="en-US" sz="4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Sprachtypologie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und </a:t>
            </a:r>
            <a:r>
              <a:rPr lang="en-US" sz="4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Universalienforschung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51. 3-42.</a:t>
            </a:r>
            <a:endParaRPr lang="en-NL" sz="4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Cristofaro</a:t>
            </a: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S. (2003).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Subordination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Oxford: Oxford University Press. 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Haspelmath</a:t>
            </a: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, M. (1989).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‘From purposive to infinitive – a universal path of </a:t>
            </a:r>
            <a:r>
              <a:rPr lang="en-US" sz="4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grammaticization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’</a:t>
            </a:r>
            <a:r>
              <a:rPr lang="en-U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. Folia </a:t>
            </a:r>
            <a:r>
              <a:rPr lang="en-US" sz="4200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Linguistica</a:t>
            </a:r>
            <a:r>
              <a:rPr lang="en-U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Historica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dvEPSTIM"/>
                <a:cs typeface="Times New Roman" panose="02020603050405020304" pitchFamily="18" charset="0"/>
              </a:rPr>
              <a:t> 10 (1–2), 287–310.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Jensen, F. (1990). </a:t>
            </a:r>
            <a:r>
              <a:rPr lang="en-U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Old French and comparative Gallo-Romance syntax. 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Tübingen: Niemeyer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Kirk, W. H. 1942. 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‘The Syntax of the Gerund and the Gerundive’. TAPA 73.293–307. 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Kirk, W. H. 1945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‘The Syntax of the Gerund and the Gerundive’. </a:t>
            </a:r>
            <a:r>
              <a:rPr lang="de-DE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TAPA 76. 166–176. 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Kühner, Raphael &amp; C. Stegmann. (1912).</a:t>
            </a:r>
            <a:r>
              <a:rPr lang="de-DE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Ausführliche Grammatik der lateinischen Sprache. Vol. II. Satzlehre. 2nd ed. Hannover: Hahn. (Repr., Darmstadt: Wissenschaftliche Buchgesellschaft, 1966.)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mbria" panose="02040503050406030204" pitchFamily="18" charset="0"/>
              </a:rPr>
              <a:t>Ledgeway, A. (2009).</a:t>
            </a:r>
            <a:r>
              <a:rPr lang="it-IT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mbria" panose="02040503050406030204" pitchFamily="18" charset="0"/>
              </a:rPr>
              <a:t> </a:t>
            </a:r>
            <a:r>
              <a:rPr lang="it-IT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mbria" panose="02040503050406030204" pitchFamily="18" charset="0"/>
              </a:rPr>
              <a:t>Grammatica diacronica del napoletano</a:t>
            </a:r>
            <a:r>
              <a:rPr lang="it-IT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mbria" panose="02040503050406030204" pitchFamily="18" charset="0"/>
              </a:rPr>
              <a:t>. 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mbria" panose="02040503050406030204" pitchFamily="18" charset="0"/>
              </a:rPr>
              <a:t>Tübingen: Niemeyer. </a:t>
            </a:r>
            <a:endParaRPr lang="en-NL" sz="4200" dirty="0">
              <a:solidFill>
                <a:srgbClr val="002060"/>
              </a:solidFill>
              <a:effectLst/>
              <a:latin typeface="Cambria" panose="02040503050406030204" pitchFamily="18" charset="0"/>
              <a:ea typeface="SimSun" panose="02010600030101010101" pitchFamily="2" charset="-122"/>
              <a:cs typeface="Cambria" panose="020405030504060302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Ledgeway</a:t>
            </a: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A. (2012). </a:t>
            </a:r>
            <a:r>
              <a:rPr lang="en-U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From Latin to Romance: Morphosyntactic typology and change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Oxford: Oxford University Press. 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Li, Charles N. and Thompson, Sandra A. (1973).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‘Serial Verb Constructions in Mandarin Chinese: Coordination or Subordination?’. </a:t>
            </a:r>
            <a:r>
              <a:rPr lang="en-US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Papers from the Comparative Syntax Festival, Chicago Linguistics Society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9. </a:t>
            </a:r>
            <a:r>
              <a:rPr lang="fr-FR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96-113.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Meillet, Antoine &amp; Joseph Vendryes. 1948</a:t>
            </a:r>
            <a:r>
              <a:rPr lang="fr-FR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fr-FR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Traite de grammaire </a:t>
            </a:r>
            <a:r>
              <a:rPr lang="fr-FR" sz="4200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comparee</a:t>
            </a:r>
            <a:r>
              <a:rPr lang="fr-FR" sz="42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des langues classiques</a:t>
            </a:r>
            <a:r>
              <a:rPr lang="fr-FR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2nd ed. Paris: Champion.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Migliori, L. (2016).</a:t>
            </a:r>
            <a:r>
              <a:rPr lang="en-US" sz="4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44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Argument structure, alignment and auxiliaries between Latin and Romance. A diachronic syntactic account</a:t>
            </a:r>
            <a:r>
              <a:rPr lang="en-US" sz="4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Utrecht: LOT.</a:t>
            </a:r>
            <a:endParaRPr lang="en-NL" sz="4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Miller, D. G. (2000). </a:t>
            </a:r>
            <a:r>
              <a:rPr lang="en" sz="440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‘Gerund and Gerundive in Latin’. </a:t>
            </a:r>
            <a:r>
              <a:rPr lang="en" sz="4400" i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Diachronica 17(2), </a:t>
            </a:r>
            <a:r>
              <a:rPr lang="en" sz="440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293-399.</a:t>
            </a:r>
            <a:r>
              <a:rPr lang="en" sz="4400" i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NL" sz="4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Panhuis</a:t>
            </a:r>
            <a:r>
              <a:rPr lang="en-US" sz="4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(2006).</a:t>
            </a:r>
            <a:r>
              <a:rPr lang="en-US" sz="4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Latin grammar</a:t>
            </a:r>
            <a:r>
              <a:rPr lang="en-US" sz="4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University of Michigan Press. </a:t>
            </a:r>
            <a:endParaRPr lang="en-NL" sz="4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NL" sz="42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NL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172470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3B415-D9A6-4FF6-B2D4-487436EEC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References 2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D07E6-88F7-40B2-9A94-9B1E20EC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2" y="1052736"/>
            <a:ext cx="11389023" cy="4995936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Pinkster, H. ed. (1983). </a:t>
            </a:r>
            <a:r>
              <a:rPr lang="en" sz="1100" i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Latin Linguistics and Linguistic Theory</a:t>
            </a:r>
            <a:r>
              <a:rPr lang="en" sz="110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Amsterdam &amp; Philadelphia: John Benjamins. 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Pinkster, H. (1990).</a:t>
            </a:r>
            <a:r>
              <a:rPr lang="en" sz="110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" sz="1100" i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Latin Syntax and Semantics</a:t>
            </a:r>
            <a:r>
              <a:rPr lang="en" sz="110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Trans. by Hotze Mulder. London &amp; New York: Routledge. 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Poccetti, P. (1979).</a:t>
            </a:r>
            <a:r>
              <a:rPr lang="it-IT" sz="110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it-IT" sz="1100" i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Nuovi documenti italici: A Complemento del Manuale di E. Vetter</a:t>
            </a:r>
            <a:r>
              <a:rPr lang="it-IT" sz="110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Pisa: Giardini Editori e Stampatori. 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Poccetti, Paolo. (1981).</a:t>
            </a:r>
            <a:r>
              <a:rPr lang="it-IT" sz="110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“Su una caratteristica del formulario epigra</a:t>
            </a:r>
            <a:r>
              <a:rPr lang="en" sz="110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ﬁ</a:t>
            </a:r>
            <a:r>
              <a:rPr lang="it-IT" sz="110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 latino in età repubblicana”. Materiali e discussione per l’analisi dei testi classici 5.177–182.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Pokorny,  J. </a:t>
            </a:r>
            <a:r>
              <a:rPr lang="de-DE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1959 [1989], </a:t>
            </a:r>
            <a:r>
              <a:rPr lang="de-D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Indogermanisches etymologisches Wörterbuch, Bern, Francke.</a:t>
            </a:r>
            <a:endParaRPr lang="it-IT" sz="1100" b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Rice, S. A. (1999) ‘</a:t>
            </a:r>
            <a:r>
              <a:rPr lang="it-IT" sz="11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Aspects of prepositions and prepositional aspect.’ Issues in cognitive linguistics. </a:t>
            </a:r>
            <a:r>
              <a:rPr lang="it-IT" sz="110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Berlin-New York: De Gruyter. 225-247</a:t>
            </a:r>
            <a:r>
              <a:rPr lang="it-IT" sz="11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Rohlfs, G. (1969):</a:t>
            </a:r>
            <a:r>
              <a:rPr lang="it-IT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it-IT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Grammatica storica della lingua italiana e dei suoi dialetti. Sintassi e formazione delle parole. </a:t>
            </a:r>
            <a:r>
              <a:rPr lang="it-IT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Torino, Einaudi [trad. it. dell’edizione originale</a:t>
            </a:r>
            <a:r>
              <a:rPr lang="it-IT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Historische Grammatik der italienischen Sprache und ihrer Mundarten. </a:t>
            </a:r>
            <a:r>
              <a:rPr lang="en-GB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III: Syntax und </a:t>
            </a:r>
            <a:r>
              <a:rPr lang="en-GB" sz="1100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Wortbildung</a:t>
            </a:r>
            <a:r>
              <a:rPr lang="en-GB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Bern, A. </a:t>
            </a:r>
            <a:r>
              <a:rPr lang="en-US" sz="1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Francke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AG, 1954].</a:t>
            </a:r>
            <a:endParaRPr lang="en" sz="1100" b="1" u="none" strike="noStrike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Schmidtke-Bode, K.</a:t>
            </a:r>
            <a:r>
              <a:rPr lang="en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(2009).</a:t>
            </a:r>
            <a:r>
              <a:rPr lang="en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typology of purpose clauses</a:t>
            </a:r>
            <a:r>
              <a:rPr lang="en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Amsterdam: John Benjamins. 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Schulte, K. (2007a).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‘What causes adverbial infinitives to spread?’. </a:t>
            </a:r>
            <a:r>
              <a:rPr lang="en-US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Language sciences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(29-4), 512-517. 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Schulte, K. (2007b).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Prepositional infinitives in Romance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Bern: Peter Lang. 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Sheehan, M. (2018).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‘Control of inflected infinitives in European Portuguese’. In A. L. Santos and A. </a:t>
            </a:r>
            <a:r>
              <a:rPr lang="en-US" sz="1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Gonçalves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(eds). </a:t>
            </a:r>
            <a:r>
              <a:rPr lang="en-US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Complement clauses in Portuguese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Syntax and Acquisition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Amsterdam: John Benjamins. 29-58.   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Stassen, L. (1985). </a:t>
            </a:r>
            <a:r>
              <a:rPr lang="en-US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Comparison and Universal Grammar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Oxford: Basil Blackwell.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Väänänen</a:t>
            </a:r>
            <a:r>
              <a:rPr lang="en-US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V. (1966).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Introduzione al latino volgare. Bologna: Pàtron.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Vincent, N. (1996).</a:t>
            </a:r>
            <a:r>
              <a:rPr lang="it-IT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‘L’infinito flesso in un testo napoletano del Trecento’. In P. Benincà, G. Cinque, T. De Mauro &amp; N. Vincent (Eds.), </a:t>
            </a:r>
            <a:r>
              <a:rPr lang="it-IT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Italiano e dialetto nel tempo: saggi di grammatica per Giulio C. Lepschy</a:t>
            </a:r>
            <a:r>
              <a:rPr lang="it-IT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., 389-409. </a:t>
            </a:r>
            <a:r>
              <a:rPr lang="de-DE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Rome: Bulzoni.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0215" algn="l"/>
              </a:tabLst>
            </a:pPr>
            <a:r>
              <a:rPr lang="de-DE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Wackernagel, Jacob. 1926–28</a:t>
            </a:r>
            <a:r>
              <a:rPr lang="de-DE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de-DE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Vorlesungen uber Syntax: Mit besonderer Beruch-sichtigung von Griechisch, Lateinisch und Deutsch</a:t>
            </a:r>
            <a:r>
              <a:rPr lang="de-DE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2nd ed. 2 vols. (I, 1926; II,</a:t>
            </a:r>
            <a:r>
              <a:rPr lang="en-US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1928). Basel: </a:t>
            </a:r>
            <a:r>
              <a:rPr lang="en-US" sz="1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Birkhauser</a:t>
            </a:r>
            <a:endParaRPr lang="en-NL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Wheeler, M.,  A. Yates, N. Dols (2002).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comprehensive grammar of Catalan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London – New York: Routledge.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Databases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Latin: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Library of Latin Texts – </a:t>
            </a:r>
            <a:r>
              <a:rPr lang="en-US" sz="1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Brepolis</a:t>
            </a:r>
            <a:r>
              <a:rPr lang="en-US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:  </a:t>
            </a:r>
            <a:r>
              <a:rPr lang="en-US" sz="11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http://clt.brepolis.net/llta/</a:t>
            </a:r>
            <a:endParaRPr lang="en-NL" sz="1100" dirty="0">
              <a:solidFill>
                <a:srgbClr val="00206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sz="11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Old Italo-Romance</a:t>
            </a:r>
            <a:r>
              <a:rPr lang="it-IT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Opera del Vocabolario Italiano (OVI):  </a:t>
            </a:r>
            <a:r>
              <a:rPr lang="it-IT" sz="1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http://gattoweb.ovi.cnr.it/(S(pfierr55pdof4t45gchd3luy))/CatForm01.aspx</a:t>
            </a:r>
            <a:endParaRPr lang="en-US" sz="1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NL" sz="1100" dirty="0"/>
          </a:p>
        </p:txBody>
      </p:sp>
    </p:spTree>
    <p:extLst>
      <p:ext uri="{BB962C8B-B14F-4D97-AF65-F5344CB8AC3E}">
        <p14:creationId xmlns:p14="http://schemas.microsoft.com/office/powerpoint/2010/main" val="3889646256"/>
      </p:ext>
    </p:extLst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79df663fd594932a3918d4dd59275d6b9651"/>
</p:tagLst>
</file>

<file path=ppt/theme/theme1.xml><?xml version="1.0" encoding="utf-8"?>
<a:theme xmlns:a="http://schemas.openxmlformats.org/drawingml/2006/main" name="Corporate template-set Universiteit Leiden">
  <a:themeElements>
    <a:clrScheme name="Aangepast 28">
      <a:dk1>
        <a:srgbClr val="000000"/>
      </a:dk1>
      <a:lt1>
        <a:srgbClr val="FFFFFF"/>
      </a:lt1>
      <a:dk2>
        <a:srgbClr val="8592BC"/>
      </a:dk2>
      <a:lt2>
        <a:srgbClr val="0C2577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Universiteit Leide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2" id="{BE8A2CAE-A4E1-D24F-BE90-A17973D6F07E}" vid="{EAAFDD70-2353-704B-AB33-A89E7F5D8878}"/>
    </a:ext>
  </a:extLst>
</a:theme>
</file>

<file path=ppt/theme/theme2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2" id="{BE8A2CAE-A4E1-D24F-BE90-A17973D6F07E}" vid="{817AC257-C248-AF45-8F82-10A465D94D31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16-9-windows-nl-zonder-slidenr</Template>
  <TotalTime>1718</TotalTime>
  <Words>5313</Words>
  <Application>Microsoft Office PowerPoint</Application>
  <PresentationFormat>Custom</PresentationFormat>
  <Paragraphs>458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AdvEPSTIM</vt:lpstr>
      <vt:lpstr>Arial</vt:lpstr>
      <vt:lpstr>Calibri</vt:lpstr>
      <vt:lpstr>Calibri Light</vt:lpstr>
      <vt:lpstr>Cambria</vt:lpstr>
      <vt:lpstr>Courier New</vt:lpstr>
      <vt:lpstr>Georgia</vt:lpstr>
      <vt:lpstr>Minion</vt:lpstr>
      <vt:lpstr>Minion Pro</vt:lpstr>
      <vt:lpstr>Symbol</vt:lpstr>
      <vt:lpstr>Times New Roman</vt:lpstr>
      <vt:lpstr>Corporate template-set Universiteit Leiden</vt:lpstr>
      <vt:lpstr>Aangepast ontwerp</vt:lpstr>
      <vt:lpstr>Purpose Prepositional Infinitives (PPIs) in Romance. Properties and prepositions</vt:lpstr>
      <vt:lpstr>Talk outline</vt:lpstr>
      <vt:lpstr>Purpose Prepositional Infinitives (PPIs)</vt:lpstr>
      <vt:lpstr>Purpose Prepositional Infinitives (PPIs)</vt:lpstr>
      <vt:lpstr>Aims</vt:lpstr>
      <vt:lpstr>Purpose clauses cross-linguistically</vt:lpstr>
      <vt:lpstr>Purpose clauses cross-linguistically</vt:lpstr>
      <vt:lpstr>Romance purpose clauses</vt:lpstr>
      <vt:lpstr>Focus of this study</vt:lpstr>
      <vt:lpstr>Romance PPIs: properties (1)</vt:lpstr>
      <vt:lpstr>Preposition function</vt:lpstr>
      <vt:lpstr>Romance PPIs: properties (2)</vt:lpstr>
      <vt:lpstr>Romance PPIs: properties (2)</vt:lpstr>
      <vt:lpstr>Romance PPIs: Distribution</vt:lpstr>
      <vt:lpstr>Romance PPIs: Frequency</vt:lpstr>
      <vt:lpstr>Indefinite purpose clauses in Old Romance</vt:lpstr>
      <vt:lpstr>Purpose clauses in Latin</vt:lpstr>
      <vt:lpstr>Purpose clauses in Latin</vt:lpstr>
      <vt:lpstr>Purpose clauses in Latin</vt:lpstr>
      <vt:lpstr>The emergence of Romance PPIs</vt:lpstr>
      <vt:lpstr>Previous hypotheses</vt:lpstr>
      <vt:lpstr>Prepositions</vt:lpstr>
      <vt:lpstr>Prepositions</vt:lpstr>
      <vt:lpstr>AD and PER</vt:lpstr>
      <vt:lpstr>Prepositions</vt:lpstr>
      <vt:lpstr>AD and PER from space to purpose</vt:lpstr>
      <vt:lpstr>Latin gerund(ive)s and infinitives</vt:lpstr>
      <vt:lpstr>Latin gerund(ive)s and infinitives</vt:lpstr>
      <vt:lpstr>Inactive structures in the Latin-Romance transition</vt:lpstr>
      <vt:lpstr>Conclusions</vt:lpstr>
      <vt:lpstr>Grazie!  Thank you!</vt:lpstr>
      <vt:lpstr>References 1</vt:lpstr>
      <vt:lpstr>References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Prepositional Infinitives in Romance AD and PER </dc:title>
  <dc:creator>Laura Migliori</dc:creator>
  <cp:lastModifiedBy>Laura Migliori</cp:lastModifiedBy>
  <cp:revision>121</cp:revision>
  <dcterms:created xsi:type="dcterms:W3CDTF">2021-01-20T14:44:06Z</dcterms:created>
  <dcterms:modified xsi:type="dcterms:W3CDTF">2021-02-02T14:12:21Z</dcterms:modified>
</cp:coreProperties>
</file>